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63" r:id="rId3"/>
    <p:sldId id="265" r:id="rId4"/>
    <p:sldId id="264" r:id="rId5"/>
    <p:sldId id="266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70A3-CD3C-4F2C-9A75-16028AE65FE6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FBFB1-3E77-4969-9200-6C757E099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5"/>
          <p:cNvSpPr>
            <a:spLocks noChangeAspect="1"/>
          </p:cNvSpPr>
          <p:nvPr/>
        </p:nvSpPr>
        <p:spPr bwMode="hidden">
          <a:xfrm>
            <a:off x="0" y="0"/>
            <a:ext cx="10653203" cy="6858000"/>
          </a:xfrm>
          <a:custGeom>
            <a:avLst/>
            <a:gdLst>
              <a:gd name="T0" fmla="*/ 4794 w 8390"/>
              <a:gd name="T1" fmla="*/ 0 h 7199"/>
              <a:gd name="T2" fmla="*/ 4794 w 8390"/>
              <a:gd name="T3" fmla="*/ 0 h 7199"/>
              <a:gd name="T4" fmla="*/ 0 w 8390"/>
              <a:gd name="T5" fmla="*/ 0 h 7199"/>
              <a:gd name="T6" fmla="*/ 0 w 8390"/>
              <a:gd name="T7" fmla="*/ 7199 h 7199"/>
              <a:gd name="T8" fmla="*/ 4794 w 8390"/>
              <a:gd name="T9" fmla="*/ 7199 h 7199"/>
              <a:gd name="T10" fmla="*/ 8390 w 8390"/>
              <a:gd name="T11" fmla="*/ 3594 h 7199"/>
              <a:gd name="T12" fmla="*/ 4794 w 839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90" h="7199">
                <a:moveTo>
                  <a:pt x="4794" y="0"/>
                </a:moveTo>
                <a:lnTo>
                  <a:pt x="4794" y="0"/>
                </a:lnTo>
                <a:lnTo>
                  <a:pt x="0" y="0"/>
                </a:lnTo>
                <a:lnTo>
                  <a:pt x="0" y="7199"/>
                </a:lnTo>
                <a:lnTo>
                  <a:pt x="4794" y="7199"/>
                </a:lnTo>
                <a:cubicBezTo>
                  <a:pt x="6787" y="7199"/>
                  <a:pt x="8390" y="5609"/>
                  <a:pt x="8390" y="3594"/>
                </a:cubicBezTo>
                <a:cubicBezTo>
                  <a:pt x="8390" y="1588"/>
                  <a:pt x="6787" y="0"/>
                  <a:pt x="4794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2" y="1782764"/>
            <a:ext cx="9266765" cy="228631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2" y="425196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485377" y="6163056"/>
            <a:ext cx="2256607" cy="480704"/>
          </a:xfrm>
          <a:prstGeom prst="rect">
            <a:avLst/>
          </a:prstGeom>
          <a:noFill/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09603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October 20,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53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783081"/>
            <a:ext cx="5304365" cy="4297045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457178" indent="-224356">
              <a:buFont typeface="Arial" pitchFamily="34" charset="0"/>
              <a:buChar char="–"/>
              <a:defRPr sz="1600"/>
            </a:lvl4pPr>
            <a:lvl5pPr marL="687883" indent="-230706">
              <a:buFont typeface="Arial" pitchFamily="34" charset="0"/>
              <a:buChar char="–"/>
              <a:defRPr sz="1600"/>
            </a:lvl5pPr>
            <a:lvl6pPr marL="912239" indent="-226473">
              <a:buFont typeface="Arial" pitchFamily="34" charset="0"/>
              <a:buChar char="–"/>
              <a:defRPr sz="1600" baseline="0"/>
            </a:lvl6pPr>
            <a:lvl7pPr marL="1145061" indent="-230706">
              <a:buFont typeface="Arial" pitchFamily="34" charset="0"/>
              <a:buChar char="–"/>
              <a:defRPr sz="1600" baseline="0"/>
            </a:lvl7pPr>
            <a:lvl8pPr marL="1371532" indent="-228589">
              <a:buFont typeface="Arial" pitchFamily="34" charset="0"/>
              <a:buChar char="–"/>
              <a:defRPr sz="1600" baseline="0"/>
            </a:lvl8pPr>
            <a:lvl9pPr marL="1600120" indent="-228589">
              <a:buFont typeface="Arial" pitchFamily="34" charset="0"/>
              <a:buChar char="–"/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034" y="1783079"/>
            <a:ext cx="5304367" cy="42970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82762"/>
            <a:ext cx="3414184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967" y="1782762"/>
            <a:ext cx="3412067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216" y="1782762"/>
            <a:ext cx="3414184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0972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23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43" name="Straight Connector 42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82764"/>
            <a:ext cx="5303520" cy="4297362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685800"/>
            <a:ext cx="5304367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20,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2865968" y="6318504"/>
            <a:ext cx="3047153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43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9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20, 2017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8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9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20, 2017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7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00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625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20,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17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0" name="Freeform 1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white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10" name="Freeform 9"/>
          <p:cNvSpPr>
            <a:spLocks noChangeAspect="1"/>
          </p:cNvSpPr>
          <p:nvPr/>
        </p:nvSpPr>
        <p:spPr bwMode="white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" name="Text Box 115"/>
          <p:cNvSpPr txBox="1">
            <a:spLocks noChangeArrowheads="1"/>
          </p:cNvSpPr>
          <p:nvPr/>
        </p:nvSpPr>
        <p:spPr bwMode="gray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20, 2017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Box 115"/>
          <p:cNvSpPr txBox="1">
            <a:spLocks noChangeArrowheads="1"/>
          </p:cNvSpPr>
          <p:nvPr/>
        </p:nvSpPr>
        <p:spPr bwMode="gray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gray"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37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5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278881" y="6318504"/>
            <a:ext cx="5303519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96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23"/>
          <p:cNvSpPr txBox="1">
            <a:spLocks/>
          </p:cNvSpPr>
          <p:nvPr/>
        </p:nvSpPr>
        <p:spPr bwMode="gray">
          <a:xfrm>
            <a:off x="9876367" y="6318504"/>
            <a:ext cx="1706032" cy="1828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18288" anchor="ctr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October 20,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13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12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9876367" y="6318504"/>
            <a:ext cx="1706032" cy="182881"/>
          </a:xfrm>
          <a:prstGeom prst="rect">
            <a:avLst/>
          </a:prstGeom>
          <a:noFill/>
        </p:spPr>
        <p:txBody>
          <a:bodyPr wrap="none" lIns="0" tIns="0" rIns="0" bIns="18288" anchor="ctr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>
                <a:solidFill>
                  <a:schemeClr val="bg1"/>
                </a:solidFill>
              </a:rPr>
              <a:pPr>
                <a:defRPr/>
              </a:pPr>
              <a:t>October 20, 2017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983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2" r="12373"/>
          <a:stretch/>
        </p:blipFill>
        <p:spPr bwMode="hidden">
          <a:xfrm>
            <a:off x="7027334" y="686956"/>
            <a:ext cx="5177367" cy="617104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" y="-1587"/>
            <a:ext cx="12204700" cy="6867525"/>
            <a:chOff x="0" y="-1588"/>
            <a:chExt cx="9153525" cy="6867525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white">
            <a:xfrm>
              <a:off x="0" y="-1588"/>
              <a:ext cx="9153525" cy="6867525"/>
            </a:xfrm>
            <a:custGeom>
              <a:avLst/>
              <a:gdLst>
                <a:gd name="T0" fmla="*/ 5735 w 9599"/>
                <a:gd name="T1" fmla="*/ 4455 h 7199"/>
                <a:gd name="T2" fmla="*/ 5735 w 9599"/>
                <a:gd name="T3" fmla="*/ 4455 h 7199"/>
                <a:gd name="T4" fmla="*/ 9278 w 9599"/>
                <a:gd name="T5" fmla="*/ 904 h 7199"/>
                <a:gd name="T6" fmla="*/ 9599 w 9599"/>
                <a:gd name="T7" fmla="*/ 904 h 7199"/>
                <a:gd name="T8" fmla="*/ 9599 w 9599"/>
                <a:gd name="T9" fmla="*/ 0 h 7199"/>
                <a:gd name="T10" fmla="*/ 0 w 9599"/>
                <a:gd name="T11" fmla="*/ 0 h 7199"/>
                <a:gd name="T12" fmla="*/ 0 w 9599"/>
                <a:gd name="T13" fmla="*/ 7199 h 7199"/>
                <a:gd name="T14" fmla="*/ 7028 w 9599"/>
                <a:gd name="T15" fmla="*/ 7199 h 7199"/>
                <a:gd name="T16" fmla="*/ 5735 w 9599"/>
                <a:gd name="T17" fmla="*/ 4455 h 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99" h="7199">
                  <a:moveTo>
                    <a:pt x="5735" y="4455"/>
                  </a:moveTo>
                  <a:lnTo>
                    <a:pt x="5735" y="4455"/>
                  </a:lnTo>
                  <a:cubicBezTo>
                    <a:pt x="5735" y="2470"/>
                    <a:pt x="7315" y="904"/>
                    <a:pt x="9278" y="904"/>
                  </a:cubicBezTo>
                  <a:lnTo>
                    <a:pt x="9599" y="904"/>
                  </a:lnTo>
                  <a:lnTo>
                    <a:pt x="9599" y="0"/>
                  </a:lnTo>
                  <a:lnTo>
                    <a:pt x="0" y="0"/>
                  </a:lnTo>
                  <a:lnTo>
                    <a:pt x="0" y="7199"/>
                  </a:lnTo>
                  <a:lnTo>
                    <a:pt x="7028" y="7199"/>
                  </a:lnTo>
                  <a:cubicBezTo>
                    <a:pt x="6238" y="6553"/>
                    <a:pt x="5735" y="5569"/>
                    <a:pt x="5735" y="445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ChangeAspect="1"/>
            </p:cNvSpPr>
            <p:nvPr userDrawn="1"/>
          </p:nvSpPr>
          <p:spPr bwMode="black">
            <a:xfrm>
              <a:off x="237744" y="0"/>
              <a:ext cx="502920" cy="440611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343535" y="6163056"/>
              <a:ext cx="1692455" cy="480704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6400800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6400800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09600" y="4389756"/>
            <a:ext cx="6400801" cy="182881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3C7D0F0-10D5-4191-B6F4-99306F468FEF}" type="datetime4">
              <a:rPr lang="en-US" sz="1000" smtClean="0"/>
              <a:pPr algn="l">
                <a:defRPr/>
              </a:pPr>
              <a:t>October 20,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89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7"/>
            <a:ext cx="2255520" cy="480473"/>
          </a:xfrm>
          <a:prstGeom prst="rect">
            <a:avLst/>
          </a:prstGeom>
          <a:noFill/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>
                <a:solidFill>
                  <a:schemeClr val="bg1"/>
                </a:solidFill>
              </a:rPr>
              <a:pPr>
                <a:defRPr/>
              </a:pPr>
              <a:t>October 20, 2017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278034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13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6250"/>
          <a:stretch/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7192432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7192432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8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October 20, 2017</a:t>
            </a:fld>
            <a:endParaRPr lang="en-US" sz="1000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278034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966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081"/>
            <a:ext cx="10972800" cy="4297045"/>
          </a:xfrm>
        </p:spPr>
        <p:txBody>
          <a:bodyPr numCol="2" spcCol="274320">
            <a:normAutofit/>
          </a:bodyPr>
          <a:lstStyle>
            <a:lvl1pPr marL="349250" indent="-349250">
              <a:spcBef>
                <a:spcPts val="600"/>
              </a:spcBef>
              <a:buFont typeface="+mj-lt"/>
              <a:buAutoNum type="arabicPeriod"/>
              <a:tabLst>
                <a:tab pos="5248275" algn="r"/>
              </a:tabLst>
              <a:defRPr sz="1600"/>
            </a:lvl1pPr>
            <a:lvl2pPr marL="577850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2pPr>
            <a:lvl3pPr marL="804863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3pPr>
            <a:lvl4pPr marL="1033463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4pPr>
            <a:lvl5pPr marL="1260475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5pPr>
            <a:lvl6pPr marL="14890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6pPr>
            <a:lvl7pPr marL="17176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7pPr>
            <a:lvl8pPr marL="1944688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8pPr>
            <a:lvl9pPr marL="2173288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4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178" indent="-224356">
              <a:buFont typeface="Arial" pitchFamily="34" charset="0"/>
              <a:buChar char="–"/>
              <a:defRPr/>
            </a:lvl4pPr>
            <a:lvl5pPr marL="687883" indent="-230706">
              <a:buFont typeface="Arial" pitchFamily="34" charset="0"/>
              <a:buChar char="–"/>
              <a:defRPr/>
            </a:lvl5pPr>
            <a:lvl6pPr marL="912239" indent="-226473">
              <a:buFont typeface="Arial" pitchFamily="34" charset="0"/>
              <a:buChar char="–"/>
              <a:defRPr baseline="0"/>
            </a:lvl6pPr>
            <a:lvl7pPr marL="1142942" indent="-228589">
              <a:buFont typeface="Arial" pitchFamily="34" charset="0"/>
              <a:buChar char="–"/>
              <a:defRPr baseline="0"/>
            </a:lvl7pPr>
            <a:lvl8pPr marL="1371532" indent="-228589">
              <a:buFont typeface="Arial" pitchFamily="34" charset="0"/>
              <a:buChar char="–"/>
              <a:defRPr baseline="0"/>
            </a:lvl8pPr>
            <a:lvl9pPr marL="1600120" indent="-228589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25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Arial" pitchFamily="34" charset="0"/>
              <a:buChar char="•"/>
              <a:defRPr/>
            </a:lvl1pPr>
            <a:lvl2pPr marL="457200" indent="-223838">
              <a:spcBef>
                <a:spcPts val="300"/>
              </a:spcBef>
              <a:buFont typeface="Arial" pitchFamily="34" charset="0"/>
              <a:buChar char="–"/>
              <a:defRPr/>
            </a:lvl2pPr>
            <a:lvl3pPr marL="690563" indent="-233363">
              <a:spcBef>
                <a:spcPts val="300"/>
              </a:spcBef>
              <a:buFont typeface="Arial" pitchFamily="34" charset="0"/>
              <a:buChar char="–"/>
              <a:defRPr/>
            </a:lvl3pPr>
            <a:lvl4pPr marL="914400" indent="-223838">
              <a:spcBef>
                <a:spcPts val="300"/>
              </a:spcBef>
              <a:buFont typeface="Arial" pitchFamily="34" charset="0"/>
              <a:buChar char="–"/>
              <a:defRPr/>
            </a:lvl4pPr>
            <a:lvl5pPr marL="1147763" indent="-233363">
              <a:spcBef>
                <a:spcPts val="300"/>
              </a:spcBef>
              <a:buFont typeface="Arial" pitchFamily="34" charset="0"/>
              <a:buChar char="–"/>
              <a:defRPr/>
            </a:lvl5pPr>
            <a:lvl6pPr marL="1371600" indent="-223838">
              <a:spcBef>
                <a:spcPts val="300"/>
              </a:spcBef>
              <a:buFont typeface="Arial" pitchFamily="34" charset="0"/>
              <a:buChar char="–"/>
              <a:defRPr baseline="0"/>
            </a:lvl6pPr>
            <a:lvl7pPr marL="1604963" indent="-233363">
              <a:spcBef>
                <a:spcPts val="300"/>
              </a:spcBef>
              <a:buFont typeface="Arial" pitchFamily="34" charset="0"/>
              <a:buChar char="–"/>
              <a:defRPr baseline="0"/>
            </a:lvl7pPr>
            <a:lvl8pPr marL="1828800" indent="-223838">
              <a:spcBef>
                <a:spcPts val="300"/>
              </a:spcBef>
              <a:buFont typeface="Arial" pitchFamily="34" charset="0"/>
              <a:buChar char="–"/>
              <a:defRPr baseline="0"/>
            </a:lvl8pPr>
            <a:lvl9pPr marL="2062163" indent="-233363">
              <a:spcBef>
                <a:spcPts val="300"/>
              </a:spcBef>
              <a:buFont typeface="Arial" pitchFamily="34" charset="0"/>
              <a:buChar char="–"/>
              <a:tabLst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7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83081"/>
            <a:ext cx="10972800" cy="42970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0972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20,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277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14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9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40" rtl="0" eaLnBrk="1" latinLnBrk="0" hangingPunct="1">
        <a:spcBef>
          <a:spcPts val="9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2822" indent="-232822" algn="l" defTabSz="1219140" rtl="0" eaLnBrk="1" latinLnBrk="0" hangingPunct="1">
        <a:spcBef>
          <a:spcPts val="9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8" indent="-224356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7883" indent="-230706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294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3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120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1123">
          <p15:clr>
            <a:srgbClr val="F26B43"/>
          </p15:clr>
        </p15:guide>
        <p15:guide id="6" orient="horz" pos="3830">
          <p15:clr>
            <a:srgbClr val="F26B43"/>
          </p15:clr>
        </p15:guide>
        <p15:guide id="7" orient="horz" pos="4061">
          <p15:clr>
            <a:srgbClr val="F26B43"/>
          </p15:clr>
        </p15:guide>
        <p15:guide id="8" pos="1901">
          <p15:clr>
            <a:srgbClr val="F26B43"/>
          </p15:clr>
        </p15:guide>
        <p15:guide id="9" pos="2074">
          <p15:clr>
            <a:srgbClr val="F26B43"/>
          </p15:clr>
        </p15:guide>
        <p15:guide id="10" pos="3686">
          <p15:clr>
            <a:srgbClr val="F26B43"/>
          </p15:clr>
        </p15:guide>
        <p15:guide id="11" pos="3859">
          <p15:clr>
            <a:srgbClr val="F26B43"/>
          </p15:clr>
        </p15:guide>
        <p15:guide id="12" pos="2794">
          <p15:clr>
            <a:srgbClr val="F26B43"/>
          </p15:clr>
        </p15:guide>
        <p15:guide id="13" pos="2966">
          <p15:clr>
            <a:srgbClr val="F26B43"/>
          </p15:clr>
        </p15:guide>
        <p15:guide id="14" pos="46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S&amp;CF Solutioning – Solution Explorer (SE) and The Solution Source (TSS)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Dave Knight</a:t>
            </a:r>
          </a:p>
        </p:txBody>
      </p:sp>
    </p:spTree>
    <p:extLst>
      <p:ext uri="{BB962C8B-B14F-4D97-AF65-F5344CB8AC3E}">
        <p14:creationId xmlns:p14="http://schemas.microsoft.com/office/powerpoint/2010/main" val="353508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82796"/>
              </p:ext>
            </p:extLst>
          </p:nvPr>
        </p:nvGraphicFramePr>
        <p:xfrm>
          <a:off x="609600" y="1139483"/>
          <a:ext cx="10972800" cy="541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6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Solution Name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84">
                <a:tc>
                  <a:txBody>
                    <a:bodyPr/>
                    <a:lstStyle/>
                    <a:p>
                      <a:r>
                        <a:rPr lang="en-GB" dirty="0"/>
                        <a:t>Solution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– Concept,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Prototype,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Pilot,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Plus “demo”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Account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Pulled in from account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Elevator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Drivers / Business Trends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Internal Link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trike="noStrike" dirty="0"/>
                        <a:t>Will be removed in future release – single motivation object.    Smart look-up into trend information, match and relate if selected, otherwise new object within solution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11">
                <a:tc>
                  <a:txBody>
                    <a:bodyPr/>
                    <a:lstStyle/>
                    <a:p>
                      <a:r>
                        <a:rPr lang="en-GB" dirty="0"/>
                        <a:t>Drivers / Technology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Internal Link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sngStrike" baseline="0" dirty="0"/>
                        <a:t>Free text?</a:t>
                      </a:r>
                      <a:endParaRPr lang="en-GB" strike="sngStrik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sngStrike" baseline="0" dirty="0"/>
                        <a:t>Free text?</a:t>
                      </a:r>
                      <a:endParaRPr lang="en-GB" strike="sngStrik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Same as Key Capabilities?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Key Capabilities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Same as Features?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DXC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text?</a:t>
                      </a:r>
                      <a:endParaRPr lang="en-GB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dirty="0"/>
                        <a:t>These are category types of the features.   Target is to build a library of shared features and suggest matches as user add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Partners and 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Party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text?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text?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Internal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Aligned to SFDC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Referenceable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– Yes,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Key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Free text?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Look-up against global pass – must be @dxc.com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3683"/>
          </a:xfrm>
        </p:spPr>
        <p:txBody>
          <a:bodyPr/>
          <a:lstStyle/>
          <a:p>
            <a:r>
              <a:rPr lang="en-GB" dirty="0"/>
              <a:t>Solution Explorer (SE) – Solution Elements / Fields</a:t>
            </a:r>
          </a:p>
        </p:txBody>
      </p:sp>
    </p:spTree>
    <p:extLst>
      <p:ext uri="{BB962C8B-B14F-4D97-AF65-F5344CB8AC3E}">
        <p14:creationId xmlns:p14="http://schemas.microsoft.com/office/powerpoint/2010/main" val="41719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76890" y="1477109"/>
            <a:ext cx="3695111" cy="46030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dirty="0"/>
              <a:t>Opportunity Overview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Opportunity Description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Pursuit Team Contacts 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Key Dates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Scope</a:t>
            </a:r>
          </a:p>
          <a:p>
            <a:pPr>
              <a:spcBef>
                <a:spcPts val="0"/>
              </a:spcBef>
            </a:pPr>
            <a:endParaRPr lang="en-GB" sz="1100" b="0" dirty="0"/>
          </a:p>
          <a:p>
            <a:pPr>
              <a:spcBef>
                <a:spcPts val="0"/>
              </a:spcBef>
            </a:pPr>
            <a:r>
              <a:rPr lang="en-GB" sz="1100" dirty="0"/>
              <a:t>Client Framework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Client and Pursuit Context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Client Decision Factors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Message Map-Client Business Outcomes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Other Client Parameters</a:t>
            </a:r>
          </a:p>
          <a:p>
            <a:pPr>
              <a:spcBef>
                <a:spcPts val="0"/>
              </a:spcBef>
            </a:pPr>
            <a:endParaRPr lang="en-GB" sz="1100" b="0" dirty="0"/>
          </a:p>
          <a:p>
            <a:pPr>
              <a:spcBef>
                <a:spcPts val="0"/>
              </a:spcBef>
            </a:pPr>
            <a:r>
              <a:rPr lang="en-GB" sz="1100" dirty="0"/>
              <a:t>Solution Strategy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Design Considerations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Sales Strategy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Pricing Approach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Competitors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Resource Requirements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Other Solution Parameters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Design Considerations Summary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Solution on a Page (SOAP)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Transformation Strategy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Transformation Framework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Transformation Themes Mapping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Transformation Summary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Design Considerations Mapping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b="0" dirty="0"/>
              <a:t>Technical &amp; Services Solution Mapping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594360"/>
          </a:xfrm>
        </p:spPr>
        <p:txBody>
          <a:bodyPr/>
          <a:lstStyle/>
          <a:p>
            <a:r>
              <a:rPr lang="en-GB" dirty="0"/>
              <a:t>The Solution Source (TSS) – Sections and Pages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6006901" y="1477109"/>
            <a:ext cx="3695111" cy="46030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100" dirty="0"/>
              <a:t>Solution Design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Technical Solution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Client Current Architecture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High-Level Solution Technical Summary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Services Solution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High-Level Solution Services Summary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SLAs/SLOs/KPIs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Work Placement Targets 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Delivery Responsibilities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Client-Retained Services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Transformation Solution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Themes and Projects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Objectives and Projects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Project Descriptions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Key Project Artifacts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Design Decisions Change Log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Glossary</a:t>
            </a:r>
          </a:p>
          <a:p>
            <a:pPr>
              <a:spcBef>
                <a:spcPts val="0"/>
              </a:spcBef>
            </a:pPr>
            <a:endParaRPr lang="en-US" sz="1100" b="0" dirty="0"/>
          </a:p>
          <a:p>
            <a:pPr>
              <a:spcBef>
                <a:spcPts val="0"/>
              </a:spcBef>
            </a:pPr>
            <a:r>
              <a:rPr lang="en-US" sz="1100" dirty="0"/>
              <a:t>Solution Summary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HLS End-to-End Summary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Solution Blueprint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DXC Requirements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Costing Approach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FTE and Costing Summaries</a:t>
            </a:r>
          </a:p>
          <a:p>
            <a:pPr>
              <a:spcBef>
                <a:spcPts val="0"/>
              </a:spcBef>
            </a:pPr>
            <a:r>
              <a:rPr lang="en-US" sz="1100" b="0" dirty="0"/>
              <a:t>Critical Assumptions &amp; Risks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Key Assumptions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Key Delivery Risks</a:t>
            </a:r>
          </a:p>
          <a:p>
            <a:pPr marL="365125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Key Non-Delivery Risks</a:t>
            </a:r>
            <a:endParaRPr lang="en-GB" sz="1100" b="0" dirty="0"/>
          </a:p>
        </p:txBody>
      </p:sp>
    </p:spTree>
    <p:extLst>
      <p:ext uri="{BB962C8B-B14F-4D97-AF65-F5344CB8AC3E}">
        <p14:creationId xmlns:p14="http://schemas.microsoft.com/office/powerpoint/2010/main" val="15460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88085"/>
              </p:ext>
            </p:extLst>
          </p:nvPr>
        </p:nvGraphicFramePr>
        <p:xfrm>
          <a:off x="609600" y="1758462"/>
          <a:ext cx="10972800" cy="386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Section /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Opportunity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Opportunity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84">
                <a:tc>
                  <a:txBody>
                    <a:bodyPr/>
                    <a:lstStyle/>
                    <a:p>
                      <a:r>
                        <a:rPr lang="en-GB" dirty="0"/>
                        <a:t>Sales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(sales stages)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Opportunity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Opportunity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(e.g. New Business)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Opportunity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Opportunity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(e.g. Not Pursued)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Opportunity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Client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(from SFDC?)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Opportunity 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DXC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 (from where?)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Opportunity 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Lead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(from where?)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Opportunity 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11">
                <a:tc>
                  <a:txBody>
                    <a:bodyPr/>
                    <a:lstStyle/>
                    <a:p>
                      <a:r>
                        <a:rPr lang="en-GB" dirty="0"/>
                        <a:t>Team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(multiple,</a:t>
                      </a:r>
                      <a:r>
                        <a:rPr lang="en-GB" baseline="0" dirty="0"/>
                        <a:t> from DXC address list)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Pursuit Team Contacts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(multiple, from DXC offerings catalogue?)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US" dirty="0"/>
                        <a:t>Primary business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Client Decision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Client’s decision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Client Decision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Critical success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Client Decision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 solution requirements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Client Decision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3683"/>
          </a:xfrm>
        </p:spPr>
        <p:txBody>
          <a:bodyPr/>
          <a:lstStyle/>
          <a:p>
            <a:r>
              <a:rPr lang="en-GB" dirty="0"/>
              <a:t>The Solution Source (TSS) – Solution Elements (subset) #1</a:t>
            </a:r>
          </a:p>
        </p:txBody>
      </p:sp>
    </p:spTree>
    <p:extLst>
      <p:ext uri="{BB962C8B-B14F-4D97-AF65-F5344CB8AC3E}">
        <p14:creationId xmlns:p14="http://schemas.microsoft.com/office/powerpoint/2010/main" val="24303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32337"/>
              </p:ext>
            </p:extLst>
          </p:nvPr>
        </p:nvGraphicFramePr>
        <p:xfrm>
          <a:off x="609600" y="1772530"/>
          <a:ext cx="10972800" cy="349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Section /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US" dirty="0"/>
                        <a:t>Client Business Outcomes / Challenges Impacting Outcomes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Message Map-Client Business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84">
                <a:tc>
                  <a:txBody>
                    <a:bodyPr/>
                    <a:lstStyle/>
                    <a:p>
                      <a:r>
                        <a:rPr lang="en-US" dirty="0"/>
                        <a:t>DXC Capabilities to Drive Outcomes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Message Map-Client Business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US" dirty="0"/>
                        <a:t>DXC Third Party Resource Requirements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Free text?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Solution on a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Attachment?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Solution on a Page</a:t>
                      </a:r>
                      <a:r>
                        <a:rPr lang="en-GB" baseline="0" dirty="0"/>
                        <a:t> (SOAP)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Offerings mapped to Technical Solution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Lists (offerings from previous)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High-Level Solution Technical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US" dirty="0"/>
                        <a:t>Client High Level Solution presentation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HLS End-to-End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sz="1200" b="0" dirty="0"/>
                        <a:t>Solution Blueprint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Solution Blueprint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dirty="0"/>
                        <a:t>Solution</a:t>
                      </a:r>
                      <a:r>
                        <a:rPr lang="en-GB" baseline="0" dirty="0"/>
                        <a:t> 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(free text plus offerings?)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Solution Blueprint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11">
                <a:tc>
                  <a:txBody>
                    <a:bodyPr/>
                    <a:lstStyle/>
                    <a:p>
                      <a:r>
                        <a:rPr lang="en-GB" sz="1200" b="0" dirty="0"/>
                        <a:t>Assumptions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Key 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sz="1200" b="0" dirty="0"/>
                        <a:t>Delivery Risks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/>
                        <a:t>Key Delivery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490">
                <a:tc>
                  <a:txBody>
                    <a:bodyPr/>
                    <a:lstStyle/>
                    <a:p>
                      <a:r>
                        <a:rPr lang="en-GB" sz="1200" b="0" dirty="0"/>
                        <a:t>Non-Delivery Risks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 text?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Key Non-Delivery Risks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3683"/>
          </a:xfrm>
        </p:spPr>
        <p:txBody>
          <a:bodyPr/>
          <a:lstStyle/>
          <a:p>
            <a:r>
              <a:rPr lang="en-GB" dirty="0"/>
              <a:t>The Solution Source (TSS) – Solution Elements (subset) #2</a:t>
            </a:r>
          </a:p>
        </p:txBody>
      </p:sp>
    </p:spTree>
    <p:extLst>
      <p:ext uri="{BB962C8B-B14F-4D97-AF65-F5344CB8AC3E}">
        <p14:creationId xmlns:p14="http://schemas.microsoft.com/office/powerpoint/2010/main" val="30847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201561"/>
              </p:ext>
            </p:extLst>
          </p:nvPr>
        </p:nvGraphicFramePr>
        <p:xfrm>
          <a:off x="609600" y="1139483"/>
          <a:ext cx="10972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aseline="0" dirty="0"/>
                        <a:t>Solution Explorer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Solution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 on 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Solution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Opportunity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Solution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Sales Stage / Opportunity Type &amp;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Different meanings</a:t>
                      </a:r>
                      <a:r>
                        <a:rPr lang="en-GB" baseline="0" dirty="0"/>
                        <a:t> and values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Account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Equivalent but TSS maybe more specific?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Elevator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Not captured formally in TSS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 of SOAP</a:t>
                      </a:r>
                      <a:r>
                        <a:rPr lang="en-GB" baseline="0" dirty="0"/>
                        <a:t> or HLS documents?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captured formally in TSS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Critical Success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Potential 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Drivers / Business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business challenges / Client Business Outcomes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Potential equivalence</a:t>
                      </a:r>
                      <a:r>
                        <a:rPr lang="en-GB" baseline="0" dirty="0"/>
                        <a:t> but TSS not mapped to trends list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Drivers / Technology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 solution requirements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Potential equivalence</a:t>
                      </a:r>
                      <a:r>
                        <a:rPr lang="en-GB" baseline="0" dirty="0"/>
                        <a:t> but TSS not mapped to trends list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Business Outcomes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Potential 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Delivery Risks</a:t>
                      </a:r>
                      <a:r>
                        <a:rPr lang="en-GB" baseline="0" dirty="0"/>
                        <a:t> / Non-Delivery Risks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Potential 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Solution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Likely to be different,</a:t>
                      </a:r>
                      <a:r>
                        <a:rPr lang="en-GB" baseline="0" dirty="0"/>
                        <a:t> TSS more offering oriented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Key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DXC Capabilities to Drive Outcomes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Potential 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DXC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Should be equivalent if both use same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Partners and 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Party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DXC Third Party Resource Requirements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Some equivalence but not described</a:t>
                      </a:r>
                      <a:r>
                        <a:rPr lang="en-GB" baseline="0" dirty="0"/>
                        <a:t> as </a:t>
                      </a:r>
                      <a:r>
                        <a:rPr lang="en-GB" baseline="0"/>
                        <a:t>capabilities in </a:t>
                      </a:r>
                      <a:r>
                        <a:rPr lang="en-GB"/>
                        <a:t>TSS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Not captured formally in TSS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Lead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Should be equivalent if both use same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Referenceable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this</a:t>
                      </a:r>
                      <a:r>
                        <a:rPr lang="en-GB" baseline="0" dirty="0"/>
                        <a:t> captured in TSS?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Key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Team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Equivalent, although may capture different</a:t>
                      </a:r>
                      <a:r>
                        <a:rPr lang="en-GB" baseline="0" dirty="0"/>
                        <a:t> roles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3683"/>
          </a:xfrm>
        </p:spPr>
        <p:txBody>
          <a:bodyPr/>
          <a:lstStyle/>
          <a:p>
            <a:r>
              <a:rPr lang="en-GB" dirty="0"/>
              <a:t>Solution Elements Comparison (based on SE elements)</a:t>
            </a:r>
          </a:p>
        </p:txBody>
      </p:sp>
    </p:spTree>
    <p:extLst>
      <p:ext uri="{BB962C8B-B14F-4D97-AF65-F5344CB8AC3E}">
        <p14:creationId xmlns:p14="http://schemas.microsoft.com/office/powerpoint/2010/main" val="2531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End of Content</a:t>
            </a:r>
          </a:p>
        </p:txBody>
      </p:sp>
    </p:spTree>
    <p:extLst>
      <p:ext uri="{BB962C8B-B14F-4D97-AF65-F5344CB8AC3E}">
        <p14:creationId xmlns:p14="http://schemas.microsoft.com/office/powerpoint/2010/main" val="4953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4x3_template" id="{7EFECED0-C8EE-BE49-8A8A-68D4F5F6CF48}" vid="{F058ED9D-EBDF-DE4C-BFC4-FB3180658F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dxc_powerpoint_4x3_template</Template>
  <TotalTime>8593</TotalTime>
  <Words>850</Words>
  <Application>Microsoft Office PowerPoint</Application>
  <PresentationFormat>Widescreen</PresentationFormat>
  <Paragraphs>245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DXC</vt:lpstr>
      <vt:lpstr>S&amp;CF Solutioning – Solution Explorer (SE) and The Solution Source (TSS) Comparison</vt:lpstr>
      <vt:lpstr>Solution Explorer (SE) – Solution Elements / Fields</vt:lpstr>
      <vt:lpstr>The Solution Source (TSS) – Sections and Pages</vt:lpstr>
      <vt:lpstr>The Solution Source (TSS) – Solution Elements (subset) #1</vt:lpstr>
      <vt:lpstr>The Solution Source (TSS) – Solution Elements (subset) #2</vt:lpstr>
      <vt:lpstr>Solution Elements Comparison (based on SE elements)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Knight, David (EMEA CT Office)</dc:creator>
  <cp:lastModifiedBy>Stevens, David</cp:lastModifiedBy>
  <cp:revision>143</cp:revision>
  <dcterms:created xsi:type="dcterms:W3CDTF">2017-04-12T08:32:38Z</dcterms:created>
  <dcterms:modified xsi:type="dcterms:W3CDTF">2017-10-20T07:49:57Z</dcterms:modified>
</cp:coreProperties>
</file>