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handoutMasterIdLst>
    <p:handoutMasterId r:id="rId14"/>
  </p:handoutMasterIdLst>
  <p:sldIdLst>
    <p:sldId id="1301" r:id="rId2"/>
    <p:sldId id="1300" r:id="rId3"/>
    <p:sldId id="1298" r:id="rId4"/>
    <p:sldId id="1299" r:id="rId5"/>
    <p:sldId id="257" r:id="rId6"/>
    <p:sldId id="267" r:id="rId7"/>
    <p:sldId id="263" r:id="rId8"/>
    <p:sldId id="265" r:id="rId9"/>
    <p:sldId id="269" r:id="rId10"/>
    <p:sldId id="266" r:id="rId11"/>
    <p:sldId id="268" r:id="rId12"/>
  </p:sldIdLst>
  <p:sldSz cx="14630400" cy="82296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 userDrawn="1">
          <p15:clr>
            <a:srgbClr val="A4A3A4"/>
          </p15:clr>
        </p15:guide>
        <p15:guide id="2" orient="horz" pos="1296" userDrawn="1">
          <p15:clr>
            <a:srgbClr val="A4A3A4"/>
          </p15:clr>
        </p15:guide>
        <p15:guide id="3" orient="horz" pos="452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2B3DA0-010B-41A1-BDFB-3A38D1A91A02}" v="121" dt="2019-01-08T09:20:52.118"/>
  </p1510:revLst>
</p1510:revInfo>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4690"/>
  </p:normalViewPr>
  <p:slideViewPr>
    <p:cSldViewPr snapToObjects="1" showGuides="1">
      <p:cViewPr varScale="1">
        <p:scale>
          <a:sx n="92" d="100"/>
          <a:sy n="92" d="100"/>
        </p:scale>
        <p:origin x="108" y="408"/>
      </p:cViewPr>
      <p:guideLst>
        <p:guide orient="horz" pos="403"/>
        <p:guide orient="horz" pos="1296"/>
        <p:guide orient="horz" pos="452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07" d="100"/>
          <a:sy n="107" d="100"/>
        </p:scale>
        <p:origin x="-5200"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3EA277-358B-E94E-961E-33D0503F6849}" type="datetimeFigureOut">
              <a:rPr lang="en-US" smtClean="0">
                <a:latin typeface="Arial"/>
                <a:cs typeface="Arial"/>
              </a:rPr>
              <a:t>1/11/2019</a:t>
            </a:fld>
            <a:endParaRPr lang="en-US">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Arial"/>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AC7428-30A9-FD43-A0D8-DB91B17088EC}" type="slidenum">
              <a:rPr lang="en-US" smtClean="0">
                <a:latin typeface="Arial"/>
                <a:cs typeface="Arial"/>
              </a:rPr>
              <a:t>‹#›</a:t>
            </a:fld>
            <a:endParaRPr lang="en-US">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73B26A0F-F4D6-9B4F-A87B-D8948CDE3BB4}" type="datetimeFigureOut">
              <a:rPr lang="en-US" smtClean="0"/>
              <a:pPr/>
              <a:t>1/11/2019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7DE2E8FF-3D0C-9D4D-B4D1-3089215958A5}" type="slidenum">
              <a:rPr lang="en-US" smtClean="0"/>
              <a:pPr/>
              <a:t>‹#›</a:t>
            </a:fld>
            <a:endParaRPr lang="en-US"/>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Global enterprises are making the shift to digital technology to produce better business outcomes. And as they undertake digital projects, they face challenges in scaling their new solutions and integrating them with their existing IT landscape.</a:t>
            </a:r>
          </a:p>
          <a:p>
            <a:r>
              <a:rPr lang="en-US" sz="2000" dirty="0"/>
              <a:t> </a:t>
            </a:r>
          </a:p>
          <a:p>
            <a:r>
              <a:rPr lang="en-US" sz="2000" dirty="0"/>
              <a:t>Only DXC Technology has the ability to lead digital transformations for clients by modernizing and seamlessly integrating digital innovation into their mainstream IT, helping clients produce efficiencies to fund digital initiatives. And we deploy digital solutions at scale to drive new value, better customer experiences, faster time-to-market and increased productivity.</a:t>
            </a:r>
          </a:p>
          <a:p>
            <a:r>
              <a:rPr lang="en-US" sz="2000" dirty="0"/>
              <a:t> </a:t>
            </a:r>
          </a:p>
          <a:p>
            <a:r>
              <a:rPr lang="en-US" sz="2000" dirty="0"/>
              <a:t>Our deep expertise across industry verticals enables us to collaborate with clients to build, prioritize and deliver a roadmap for change that identifies and unlocks business value.</a:t>
            </a:r>
          </a:p>
          <a:p>
            <a:r>
              <a:rPr lang="en-US" sz="2000" dirty="0"/>
              <a:t> </a:t>
            </a:r>
          </a:p>
          <a:p>
            <a:r>
              <a:rPr lang="en-US" sz="2000" dirty="0"/>
              <a:t>DXC’s technology independence, combined with our unique approach to partnerships and a digital talent ecosystem, allows us to deliver the best technologies, offerings and solutions with the scale, speed and agility required by leading enterprises - all while minimizing client risk.</a:t>
            </a:r>
          </a:p>
          <a:p>
            <a:r>
              <a:rPr lang="en-US" sz="2000" dirty="0"/>
              <a:t> </a:t>
            </a:r>
          </a:p>
          <a:p>
            <a:r>
              <a:rPr lang="en-US" sz="2000" dirty="0"/>
              <a:t>And our digital framework simplifies and integrates our clients’ mainstream IT in order to deliver digital services at scale. Supported by DXC Bionix™, our data-driven approach to intelligent automation, and Platform DXC™, our managed services engine, we make it easier for clients to invest in their digital future and achieve their business outcomes faster.</a:t>
            </a:r>
          </a:p>
          <a:p>
            <a:r>
              <a:rPr lang="en-US" sz="2000" dirty="0"/>
              <a:t> </a:t>
            </a:r>
          </a:p>
          <a:p>
            <a:r>
              <a:rPr lang="en-US" sz="2000" dirty="0"/>
              <a:t>So when clients want to transform their mainstream IT while deploying digital solutions at scale, they can confidently turn to DXC to help them thrive in the new digital world.</a:t>
            </a:r>
          </a:p>
          <a:p>
            <a:r>
              <a:rPr lang="en-US" sz="2000" dirty="0"/>
              <a:t> </a:t>
            </a:r>
          </a:p>
          <a:p>
            <a:r>
              <a:rPr lang="en-US" sz="2000" b="1" i="1" dirty="0"/>
              <a:t>DXC is Digital Delivered.</a:t>
            </a:r>
            <a:endParaRPr lang="en-US" sz="2000" dirty="0"/>
          </a:p>
          <a:p>
            <a:endParaRPr lang="en-US" sz="2400" dirty="0"/>
          </a:p>
          <a:p>
            <a:endParaRPr lang="en-US" dirty="0"/>
          </a:p>
        </p:txBody>
      </p:sp>
      <p:sp>
        <p:nvSpPr>
          <p:cNvPr id="4" name="Slide Number Placeholder 3"/>
          <p:cNvSpPr>
            <a:spLocks noGrp="1"/>
          </p:cNvSpPr>
          <p:nvPr>
            <p:ph type="sldNum" sz="quarter" idx="10"/>
          </p:nvPr>
        </p:nvSpPr>
        <p:spPr/>
        <p: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fld id="{7DE2E8FF-3D0C-9D4D-B4D1-3089215958A5}" type="slidenum">
              <a:rPr kumimoji="0" lang="en-US" sz="1200" b="0" i="0" u="none" strike="noStrike" kern="1200" cap="none" spc="0" normalizeH="0" baseline="0" noProof="0" smtClean="0">
                <a:ln>
                  <a:noFill/>
                </a:ln>
                <a:solidFill>
                  <a:prstClr val="black"/>
                </a:solidFill>
                <a:effectLst/>
                <a:uLnTx/>
                <a:uFillTx/>
                <a:latin typeface="Arial"/>
                <a:ea typeface="+mn-ea"/>
                <a:cs typeface="Arial"/>
              </a:rPr>
              <a:pPr marL="0" marR="0" lvl="0" indent="0" algn="r" defTabSz="146304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3981151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Global enterprises are making the shift to digital technology to produce better business outcomes. And as they undertake digital projects, they face challenges in scaling their new solutions and integrating them with their existing IT landscape.</a:t>
            </a:r>
          </a:p>
          <a:p>
            <a:r>
              <a:rPr lang="en-US" sz="2000" dirty="0"/>
              <a:t> </a:t>
            </a:r>
          </a:p>
          <a:p>
            <a:r>
              <a:rPr lang="en-US" sz="2000" dirty="0"/>
              <a:t>Only DXC Technology has the ability to lead digital transformations for clients by modernizing and seamlessly integrating digital innovation into their mainstream IT, helping clients produce efficiencies to fund digital initiatives. And we deploy digital solutions at scale to drive new value, better customer experiences, faster time-to-market and increased productivity.</a:t>
            </a:r>
          </a:p>
          <a:p>
            <a:r>
              <a:rPr lang="en-US" sz="2000" dirty="0"/>
              <a:t> </a:t>
            </a:r>
          </a:p>
          <a:p>
            <a:r>
              <a:rPr lang="en-US" sz="2000" dirty="0"/>
              <a:t>Our deep expertise across industry verticals enables us to collaborate with clients to build, prioritize and deliver a roadmap for change that identifies and unlocks business value.</a:t>
            </a:r>
          </a:p>
          <a:p>
            <a:r>
              <a:rPr lang="en-US" sz="2000" dirty="0"/>
              <a:t> </a:t>
            </a:r>
          </a:p>
          <a:p>
            <a:r>
              <a:rPr lang="en-US" sz="2000" dirty="0"/>
              <a:t>DXC’s technology independence, combined with our unique approach to partnerships and a digital talent ecosystem, allows us to deliver the best technologies, offerings and solutions with the scale, speed and agility required by leading enterprises - all while minimizing client risk.</a:t>
            </a:r>
          </a:p>
          <a:p>
            <a:r>
              <a:rPr lang="en-US" sz="2000" dirty="0"/>
              <a:t> </a:t>
            </a:r>
          </a:p>
          <a:p>
            <a:r>
              <a:rPr lang="en-US" sz="2000" dirty="0"/>
              <a:t>And our digital framework simplifies and integrates our clients’ mainstream IT in order to deliver digital services at scale. Supported by DXC Bionix™, our data-driven approach to intelligent automation, and Platform DXC™, our managed services engine, we make it easier for clients to invest in their digital future and achieve their business outcomes faster.</a:t>
            </a:r>
          </a:p>
          <a:p>
            <a:r>
              <a:rPr lang="en-US" sz="2000" dirty="0"/>
              <a:t> </a:t>
            </a:r>
          </a:p>
          <a:p>
            <a:r>
              <a:rPr lang="en-US" sz="2000" dirty="0"/>
              <a:t>So when clients want to transform their mainstream IT while deploying digital solutions at scale, they can confidently turn to DXC to help them thrive in the new digital world.</a:t>
            </a:r>
          </a:p>
          <a:p>
            <a:r>
              <a:rPr lang="en-US" sz="2000" dirty="0"/>
              <a:t> </a:t>
            </a:r>
          </a:p>
          <a:p>
            <a:r>
              <a:rPr lang="en-US" sz="2000" b="1" i="1" dirty="0"/>
              <a:t>DXC is Digital Delivered.</a:t>
            </a:r>
            <a:endParaRPr lang="en-US" sz="2000" dirty="0"/>
          </a:p>
          <a:p>
            <a:endParaRPr lang="en-US" sz="2400" dirty="0"/>
          </a:p>
          <a:p>
            <a:endParaRPr lang="en-US" dirty="0"/>
          </a:p>
        </p:txBody>
      </p:sp>
      <p:sp>
        <p:nvSpPr>
          <p:cNvPr id="4" name="Slide Number Placeholder 3"/>
          <p:cNvSpPr>
            <a:spLocks noGrp="1"/>
          </p:cNvSpPr>
          <p:nvPr>
            <p:ph type="sldNum" sz="quarter" idx="10"/>
          </p:nvPr>
        </p:nvSpPr>
        <p:spPr/>
        <p: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fld id="{7DE2E8FF-3D0C-9D4D-B4D1-3089215958A5}" type="slidenum">
              <a:rPr kumimoji="0" lang="en-US" sz="1200" b="0" i="0" u="none" strike="noStrike" kern="1200" cap="none" spc="0" normalizeH="0" baseline="0" noProof="0" smtClean="0">
                <a:ln>
                  <a:noFill/>
                </a:ln>
                <a:solidFill>
                  <a:prstClr val="black"/>
                </a:solidFill>
                <a:effectLst/>
                <a:uLnTx/>
                <a:uFillTx/>
                <a:latin typeface="Arial"/>
                <a:ea typeface="+mn-ea"/>
                <a:cs typeface="Arial"/>
              </a:rPr>
              <a:pPr marL="0" marR="0" lvl="0" indent="0" algn="r" defTabSz="146304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33445697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1" y="0"/>
            <a:ext cx="11986923" cy="82296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1"/>
          <p:cNvSpPr>
            <a:spLocks noGrp="1"/>
          </p:cNvSpPr>
          <p:nvPr>
            <p:ph type="ctrTitle"/>
          </p:nvPr>
        </p:nvSpPr>
        <p:spPr>
          <a:xfrm>
            <a:off x="685800" y="2057400"/>
            <a:ext cx="10058400" cy="29260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525780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userDrawn="1"/>
        </p:nvPicPr>
        <p:blipFill>
          <a:blip r:embed="rId2"/>
          <a:stretch>
            <a:fillRect/>
          </a:stretch>
        </p:blipFill>
        <p:spPr bwMode="black">
          <a:xfrm>
            <a:off x="11422761" y="7314920"/>
            <a:ext cx="2706624" cy="768757"/>
          </a:xfrm>
          <a:prstGeom prst="rect">
            <a:avLst/>
          </a:prstGeom>
        </p:spPr>
      </p:pic>
      <p:sp>
        <p:nvSpPr>
          <p:cNvPr id="8" name="Footer Placeholder 4"/>
          <p:cNvSpPr txBox="1">
            <a:spLocks/>
          </p:cNvSpPr>
          <p:nvPr userDrawn="1"/>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bg1"/>
                </a:solidFill>
              </a:rPr>
              <a:t>DXC Proprietary and Confidential</a:t>
            </a:r>
          </a:p>
        </p:txBody>
      </p:sp>
      <p:sp>
        <p:nvSpPr>
          <p:cNvPr id="9"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January 11, 2019</a:t>
            </a:fld>
            <a:endParaRPr lang="en-US" sz="1400" b="0" dirty="0">
              <a:solidFill>
                <a:schemeClr val="tx1"/>
              </a:solidFill>
            </a:endParaRPr>
          </a:p>
        </p:txBody>
      </p:sp>
    </p:spTree>
    <p:extLst>
      <p:ext uri="{BB962C8B-B14F-4D97-AF65-F5344CB8AC3E}">
        <p14:creationId xmlns:p14="http://schemas.microsoft.com/office/powerpoint/2010/main" val="321549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a:extLst>
              <a:ext uri="{FF2B5EF4-FFF2-40B4-BE49-F238E27FC236}">
                <a16:creationId xmlns:a16="http://schemas.microsoft.com/office/drawing/2014/main" id="{2E74AA00-22EA-4243-9267-68B612BCD459}"/>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a:lvl1pPr>
            <a:lvl2pPr marL="457200" indent="-228600">
              <a:spcBef>
                <a:spcPts val="600"/>
              </a:spcBef>
              <a:buFont typeface="Arial" pitchFamily="34" charset="0"/>
              <a:buChar char="–"/>
              <a:defRPr/>
            </a:lvl2pPr>
            <a:lvl3pPr marL="685800" indent="-228600">
              <a:spcBef>
                <a:spcPts val="600"/>
              </a:spcBef>
              <a:buFont typeface="Arial" pitchFamily="34" charset="0"/>
              <a:buChar char="–"/>
              <a:defRPr/>
            </a:lvl3pPr>
            <a:lvl4pPr marL="914400" indent="-228600">
              <a:spcBef>
                <a:spcPts val="600"/>
              </a:spcBef>
              <a:buFont typeface="Arial" pitchFamily="34" charset="0"/>
              <a:buChar char="–"/>
              <a:defRPr/>
            </a:lvl4pPr>
            <a:lvl5pPr marL="1143000" indent="-228600">
              <a:spcBef>
                <a:spcPts val="600"/>
              </a:spcBef>
              <a:buFont typeface="Arial" pitchFamily="34" charset="0"/>
              <a:buChar char="–"/>
              <a:defRPr/>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a:extLst>
              <a:ext uri="{FF2B5EF4-FFF2-40B4-BE49-F238E27FC236}">
                <a16:creationId xmlns:a16="http://schemas.microsoft.com/office/drawing/2014/main" id="{E05C541C-DCC4-4EDE-9803-DC2E51681D4A}"/>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5C22F875-C693-4E1E-A948-14C3C36850B5}"/>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
        <p:nvSpPr>
          <p:cNvPr id="5" name="TextBox 4">
            <a:extLst>
              <a:ext uri="{FF2B5EF4-FFF2-40B4-BE49-F238E27FC236}">
                <a16:creationId xmlns:a16="http://schemas.microsoft.com/office/drawing/2014/main" id="{3DFA8E4F-2F94-48A8-A22C-D86C9A22CC9F}"/>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
        <p:nvSpPr>
          <p:cNvPr id="6" name="TextBox 5">
            <a:extLst>
              <a:ext uri="{FF2B5EF4-FFF2-40B4-BE49-F238E27FC236}">
                <a16:creationId xmlns:a16="http://schemas.microsoft.com/office/drawing/2014/main" id="{ABB56BC5-83D8-46F6-9D04-AA566F6EA0EE}"/>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a:t>Click icon to add picture</a:t>
            </a:r>
            <a:endParaRPr lang="en-US" dirty="0"/>
          </a:p>
        </p:txBody>
      </p:sp>
      <p:sp>
        <p:nvSpPr>
          <p:cNvPr id="4" name="Title 3"/>
          <p:cNvSpPr>
            <a:spLocks noGrp="1"/>
          </p:cNvSpPr>
          <p:nvPr>
            <p:ph type="title"/>
          </p:nvPr>
        </p:nvSpPr>
        <p:spPr>
          <a:xfrm>
            <a:off x="685800" y="639763"/>
            <a:ext cx="6400800" cy="1417636"/>
          </a:xfrm>
        </p:spPr>
        <p:txBody>
          <a:bodyPr/>
          <a:lstStyle/>
          <a:p>
            <a:r>
              <a:rPr lang="en-US"/>
              <a:t>Click to edit Master title style</a:t>
            </a:r>
          </a:p>
        </p:txBody>
      </p:sp>
      <p:sp>
        <p:nvSpPr>
          <p:cNvPr id="7"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8" name="Picture 7"/>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January 11, 2019</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DXC Proprietary and Confidential</a:t>
            </a:r>
          </a:p>
        </p:txBody>
      </p:sp>
      <p:sp>
        <p:nvSpPr>
          <p:cNvPr id="3" name="Content Placeholder 2"/>
          <p:cNvSpPr>
            <a:spLocks noGrp="1"/>
          </p:cNvSpPr>
          <p:nvPr>
            <p:ph sz="quarter" idx="14"/>
          </p:nvPr>
        </p:nvSpPr>
        <p:spPr>
          <a:xfrm>
            <a:off x="685800" y="2057398"/>
            <a:ext cx="6400800" cy="512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2" name="TextBox 41">
            <a:extLst>
              <a:ext uri="{FF2B5EF4-FFF2-40B4-BE49-F238E27FC236}">
                <a16:creationId xmlns:a16="http://schemas.microsoft.com/office/drawing/2014/main" id="{1E85F445-B714-421C-9F9C-04B68E3AD9F8}"/>
              </a:ext>
            </a:extLst>
          </p:cNvPr>
          <p:cNvSpPr txBox="1"/>
          <p:nvPr userDrawn="1"/>
        </p:nvSpPr>
        <p:spPr>
          <a:xfrm>
            <a:off x="3858816" y="7126880"/>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46" name="TextBox 45">
            <a:extLst>
              <a:ext uri="{FF2B5EF4-FFF2-40B4-BE49-F238E27FC236}">
                <a16:creationId xmlns:a16="http://schemas.microsoft.com/office/drawing/2014/main" id="{F4675F20-A7C7-4BD0-9739-FCA1F6AC5C93}"/>
              </a:ext>
            </a:extLst>
          </p:cNvPr>
          <p:cNvSpPr txBox="1"/>
          <p:nvPr userDrawn="1"/>
        </p:nvSpPr>
        <p:spPr>
          <a:xfrm>
            <a:off x="1032386" y="89655"/>
            <a:ext cx="3877458" cy="535531"/>
          </a:xfrm>
          <a:prstGeom prst="rect">
            <a:avLst/>
          </a:prstGeom>
          <a:noFill/>
        </p:spPr>
        <p:txBody>
          <a:bodyPr wrap="square" rtlCol="0">
            <a:spAutoFit/>
          </a:bodyPr>
          <a:lstStyle>
            <a:defPPr>
              <a:defRPr lang="en-US"/>
            </a:defPPr>
            <a:lvl1pPr>
              <a:defRPr>
                <a:solidFill>
                  <a:schemeClr val="bg1"/>
                </a:solidFill>
                <a:latin typeface="GT Walsheim Pro Bold" panose="00000800000000000000" pitchFamily="50" charset="0"/>
              </a:defRPr>
            </a:lvl1pPr>
          </a:lstStyle>
          <a:p>
            <a:pPr lvl="0"/>
            <a:r>
              <a:rPr lang="en-US" dirty="0"/>
              <a:t>#Accelerate2Digital</a:t>
            </a:r>
          </a:p>
        </p:txBody>
      </p:sp>
    </p:spTree>
    <p:extLst>
      <p:ext uri="{BB962C8B-B14F-4D97-AF65-F5344CB8AC3E}">
        <p14:creationId xmlns:p14="http://schemas.microsoft.com/office/powerpoint/2010/main" val="217650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January 11, 2019</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
        <p:nvSpPr>
          <p:cNvPr id="46" name="TextBox 45">
            <a:extLst>
              <a:ext uri="{FF2B5EF4-FFF2-40B4-BE49-F238E27FC236}">
                <a16:creationId xmlns:a16="http://schemas.microsoft.com/office/drawing/2014/main" id="{2D2A9CD4-151F-4F0A-9279-3F09EB5EC297}"/>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January 11, 2019</a:t>
            </a:fld>
            <a:endParaRPr lang="en-US" sz="1100" b="0" dirty="0">
              <a:solidFill>
                <a:schemeClr val="tx1"/>
              </a:solidFill>
            </a:endParaRPr>
          </a:p>
        </p:txBody>
      </p:sp>
      <p:sp>
        <p:nvSpPr>
          <p:cNvPr id="19"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pic>
        <p:nvPicPr>
          <p:cNvPr id="21" name="Picture 20"/>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22"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47" name="TextBox 46">
            <a:extLst>
              <a:ext uri="{FF2B5EF4-FFF2-40B4-BE49-F238E27FC236}">
                <a16:creationId xmlns:a16="http://schemas.microsoft.com/office/drawing/2014/main" id="{7BF12005-CCB3-4DF6-8B0B-34291FD9985F}"/>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02">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8"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p:ph type="ctrTitle"/>
          </p:nvPr>
        </p:nvSpPr>
        <p:spPr>
          <a:xfrm>
            <a:off x="685800" y="640080"/>
            <a:ext cx="100584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19"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January 11, 2019</a:t>
            </a:fld>
            <a:endParaRPr lang="en-US" sz="1400" b="0" dirty="0">
              <a:solidFill>
                <a:schemeClr val="tx1"/>
              </a:solidFill>
            </a:endParaRPr>
          </a:p>
        </p:txBody>
      </p:sp>
    </p:spTree>
    <p:extLst>
      <p:ext uri="{BB962C8B-B14F-4D97-AF65-F5344CB8AC3E}">
        <p14:creationId xmlns:p14="http://schemas.microsoft.com/office/powerpoint/2010/main" val="177612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a:t>Click icon to add picture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January 11, 2019</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
        <p:nvSpPr>
          <p:cNvPr id="43" name="TextBox 42">
            <a:extLst>
              <a:ext uri="{FF2B5EF4-FFF2-40B4-BE49-F238E27FC236}">
                <a16:creationId xmlns:a16="http://schemas.microsoft.com/office/drawing/2014/main" id="{09382DE6-3934-4794-9F8E-088980C648D4}"/>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5"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solidFill>
                  <a:schemeClr val="bg1"/>
                </a:solidFill>
              </a:defRPr>
            </a:lvl1pPr>
            <a:lvl2pPr marL="0" indent="0">
              <a:spcBef>
                <a:spcPts val="900"/>
              </a:spcBef>
              <a:buFontTx/>
              <a:buNone/>
              <a:defRPr>
                <a:solidFill>
                  <a:schemeClr val="bg1"/>
                </a:solidFill>
              </a:defRPr>
            </a:lvl2pPr>
            <a:lvl3pPr marL="0" indent="0">
              <a:spcBef>
                <a:spcPts val="900"/>
              </a:spcBef>
              <a:buFontTx/>
              <a:buNone/>
              <a:defRPr>
                <a:solidFill>
                  <a:schemeClr val="bg1"/>
                </a:solidFill>
              </a:defRPr>
            </a:lvl3pPr>
            <a:lvl4pPr marL="0" indent="0">
              <a:spcBef>
                <a:spcPts val="900"/>
              </a:spcBef>
              <a:buFontTx/>
              <a:buNone/>
              <a:defRPr>
                <a:solidFill>
                  <a:schemeClr val="bg1"/>
                </a:solidFill>
              </a:defRPr>
            </a:lvl4pPr>
            <a:lvl5pPr marL="0" indent="0">
              <a:spcBef>
                <a:spcPts val="900"/>
              </a:spcBef>
              <a:buFontTx/>
              <a:buNone/>
              <a:defRPr>
                <a:solidFill>
                  <a:schemeClr val="bg1"/>
                </a:solidFill>
              </a:defRPr>
            </a:lvl5pPr>
            <a:lvl6pPr marL="0" indent="0">
              <a:spcBef>
                <a:spcPts val="900"/>
              </a:spcBef>
              <a:buFontTx/>
              <a:buNone/>
              <a:defRPr baseline="0">
                <a:solidFill>
                  <a:schemeClr val="bg1"/>
                </a:solidFill>
              </a:defRPr>
            </a:lvl6pPr>
            <a:lvl7pPr marL="0" indent="0">
              <a:spcBef>
                <a:spcPts val="900"/>
              </a:spcBef>
              <a:buFontTx/>
              <a:buNone/>
              <a:defRPr baseline="0">
                <a:solidFill>
                  <a:schemeClr val="bg1"/>
                </a:solidFill>
              </a:defRPr>
            </a:lvl7pPr>
            <a:lvl8pPr marL="0" indent="0">
              <a:spcBef>
                <a:spcPts val="900"/>
              </a:spcBef>
              <a:buFontTx/>
              <a:buNone/>
              <a:defRPr baseline="0">
                <a:solidFill>
                  <a:schemeClr val="bg1"/>
                </a:solidFill>
              </a:defRPr>
            </a:lvl8pPr>
            <a:lvl9pPr marL="0" indent="0">
              <a:spcBef>
                <a:spcPts val="900"/>
              </a:spcBef>
              <a:buFontTx/>
              <a:buNone/>
              <a:defRPr baseline="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39" name="TextBox 38">
            <a:extLst>
              <a:ext uri="{FF2B5EF4-FFF2-40B4-BE49-F238E27FC236}">
                <a16:creationId xmlns:a16="http://schemas.microsoft.com/office/drawing/2014/main" id="{26D96307-B3E7-403C-A461-7DCEEDDA0CD6}"/>
              </a:ext>
            </a:extLst>
          </p:cNvPr>
          <p:cNvSpPr txBox="1"/>
          <p:nvPr userDrawn="1"/>
        </p:nvSpPr>
        <p:spPr>
          <a:xfrm>
            <a:off x="1032386" y="89655"/>
            <a:ext cx="3877458" cy="535531"/>
          </a:xfrm>
          <a:prstGeom prst="rect">
            <a:avLst/>
          </a:prstGeom>
          <a:noFill/>
        </p:spPr>
        <p:txBody>
          <a:bodyPr wrap="square" rtlCol="0">
            <a:spAutoFit/>
          </a:bodyPr>
          <a:lstStyle>
            <a:defPPr>
              <a:defRPr lang="en-US"/>
            </a:defPPr>
            <a:lvl1pPr>
              <a:defRPr>
                <a:solidFill>
                  <a:schemeClr val="bg1"/>
                </a:solidFill>
                <a:latin typeface="GT Walsheim Pro Bold" panose="00000800000000000000" pitchFamily="50" charset="0"/>
              </a:defRPr>
            </a:lvl1pPr>
          </a:lstStyle>
          <a:p>
            <a:pPr lvl="0"/>
            <a:r>
              <a:rPr lang="en-US" dirty="0"/>
              <a:t>#Accelerate2Digital</a:t>
            </a:r>
          </a:p>
        </p:txBody>
      </p:sp>
    </p:spTree>
    <p:extLst>
      <p:ext uri="{BB962C8B-B14F-4D97-AF65-F5344CB8AC3E}">
        <p14:creationId xmlns:p14="http://schemas.microsoft.com/office/powerpoint/2010/main" val="370855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639763"/>
            <a:ext cx="100584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7"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9" name="Picture 8"/>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42" name="TextBox 41">
            <a:extLst>
              <a:ext uri="{FF2B5EF4-FFF2-40B4-BE49-F238E27FC236}">
                <a16:creationId xmlns:a16="http://schemas.microsoft.com/office/drawing/2014/main" id="{E5882BD5-EC7B-4486-B53C-8B96A69E7626}"/>
              </a:ext>
            </a:extLst>
          </p:cNvPr>
          <p:cNvSpPr txBox="1"/>
          <p:nvPr userDrawn="1"/>
        </p:nvSpPr>
        <p:spPr>
          <a:xfrm>
            <a:off x="1032386" y="89655"/>
            <a:ext cx="3877458" cy="535531"/>
          </a:xfrm>
          <a:prstGeom prst="rect">
            <a:avLst/>
          </a:prstGeom>
          <a:noFill/>
        </p:spPr>
        <p:txBody>
          <a:bodyPr wrap="square" rtlCol="0">
            <a:spAutoFit/>
          </a:bodyPr>
          <a:lstStyle>
            <a:defPPr>
              <a:defRPr lang="en-US"/>
            </a:defPPr>
            <a:lvl1pPr>
              <a:defRPr>
                <a:solidFill>
                  <a:schemeClr val="bg1"/>
                </a:solidFill>
                <a:latin typeface="GT Walsheim Pro Bold" panose="00000800000000000000" pitchFamily="50" charset="0"/>
              </a:defRPr>
            </a:lvl1pPr>
          </a:lstStyle>
          <a:p>
            <a:pPr lvl="0"/>
            <a:r>
              <a:rPr lang="en-US" dirty="0"/>
              <a:t>#Accelerate2Digital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03">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9DFF32-A3D4-4733-A0B8-C14C09DDCE8F}"/>
              </a:ext>
            </a:extLst>
          </p:cNvPr>
          <p:cNvPicPr>
            <a:picLocks noChangeAspect="1"/>
          </p:cNvPicPr>
          <p:nvPr userDrawn="1"/>
        </p:nvPicPr>
        <p:blipFill>
          <a:blip r:embed="rId2">
            <a:alphaModFix amt="50000"/>
          </a:blip>
          <a:stretch>
            <a:fillRect/>
          </a:stretch>
        </p:blipFill>
        <p:spPr>
          <a:xfrm>
            <a:off x="0" y="83820"/>
            <a:ext cx="14630400" cy="8061960"/>
          </a:xfrm>
          <a:prstGeom prst="rect">
            <a:avLst/>
          </a:prstGeom>
        </p:spPr>
      </p:pic>
      <p:grpSp>
        <p:nvGrpSpPr>
          <p:cNvPr id="8" name="Group 7"/>
          <p:cNvGrpSpPr/>
          <p:nvPr userDrawn="1"/>
        </p:nvGrpSpPr>
        <p:grpSpPr>
          <a:xfrm>
            <a:off x="-91440" y="-91440"/>
            <a:ext cx="14813280" cy="8412480"/>
            <a:chOff x="-91440" y="-91440"/>
            <a:chExt cx="14813280" cy="8412480"/>
          </a:xfrm>
        </p:grpSpPr>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9" name="Picture 8"/>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42" name="TextBox 41">
            <a:extLst>
              <a:ext uri="{FF2B5EF4-FFF2-40B4-BE49-F238E27FC236}">
                <a16:creationId xmlns:a16="http://schemas.microsoft.com/office/drawing/2014/main" id="{27FEE855-95BF-4A4B-B96B-0CE1FC435DF6}"/>
              </a:ext>
            </a:extLst>
          </p:cNvPr>
          <p:cNvSpPr txBox="1"/>
          <p:nvPr userDrawn="1"/>
        </p:nvSpPr>
        <p:spPr>
          <a:xfrm>
            <a:off x="11131624" y="7504634"/>
            <a:ext cx="3877458" cy="535531"/>
          </a:xfrm>
          <a:prstGeom prst="rect">
            <a:avLst/>
          </a:prstGeom>
          <a:noFill/>
        </p:spPr>
        <p:txBody>
          <a:bodyPr wrap="square" rtlCol="0">
            <a:spAutoFit/>
          </a:bodyPr>
          <a:lstStyle/>
          <a:p>
            <a:r>
              <a:rPr lang="en-US" dirty="0">
                <a:solidFill>
                  <a:schemeClr val="bg1"/>
                </a:solidFill>
              </a:rPr>
              <a:t>#Accelerate2Digital</a:t>
            </a:r>
          </a:p>
        </p:txBody>
      </p:sp>
      <p:grpSp>
        <p:nvGrpSpPr>
          <p:cNvPr id="2" name="Group 1">
            <a:extLst>
              <a:ext uri="{FF2B5EF4-FFF2-40B4-BE49-F238E27FC236}">
                <a16:creationId xmlns:a16="http://schemas.microsoft.com/office/drawing/2014/main" id="{26FA477C-D1C4-4EB3-836E-41E4AE507C60}"/>
              </a:ext>
            </a:extLst>
          </p:cNvPr>
          <p:cNvGrpSpPr/>
          <p:nvPr userDrawn="1"/>
        </p:nvGrpSpPr>
        <p:grpSpPr>
          <a:xfrm>
            <a:off x="0" y="0"/>
            <a:ext cx="14630400" cy="8229600"/>
            <a:chOff x="0" y="-76289"/>
            <a:chExt cx="14630400" cy="8305889"/>
          </a:xfrm>
        </p:grpSpPr>
        <p:sp>
          <p:nvSpPr>
            <p:cNvPr id="43" name="Rectangle 42">
              <a:extLst>
                <a:ext uri="{FF2B5EF4-FFF2-40B4-BE49-F238E27FC236}">
                  <a16:creationId xmlns:a16="http://schemas.microsoft.com/office/drawing/2014/main" id="{8AFC0CD1-4933-46AA-8C5F-FE307140C965}"/>
                </a:ext>
              </a:extLst>
            </p:cNvPr>
            <p:cNvSpPr/>
            <p:nvPr userDrawn="1"/>
          </p:nvSpPr>
          <p:spPr>
            <a:xfrm>
              <a:off x="0" y="6563075"/>
              <a:ext cx="14630400" cy="1666525"/>
            </a:xfrm>
            <a:prstGeom prst="rect">
              <a:avLst/>
            </a:prstGeom>
            <a:solidFill>
              <a:schemeClr val="tx2">
                <a:alpha val="9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sp>
          <p:nvSpPr>
            <p:cNvPr id="44" name="Rectangle 43">
              <a:extLst>
                <a:ext uri="{FF2B5EF4-FFF2-40B4-BE49-F238E27FC236}">
                  <a16:creationId xmlns:a16="http://schemas.microsoft.com/office/drawing/2014/main" id="{0345FF81-C307-4846-BE51-57917BA32B48}"/>
                </a:ext>
              </a:extLst>
            </p:cNvPr>
            <p:cNvSpPr/>
            <p:nvPr userDrawn="1"/>
          </p:nvSpPr>
          <p:spPr>
            <a:xfrm>
              <a:off x="0" y="4896550"/>
              <a:ext cx="14630400" cy="1666525"/>
            </a:xfrm>
            <a:prstGeom prst="rect">
              <a:avLst/>
            </a:prstGeom>
            <a:solidFill>
              <a:schemeClr val="tx2">
                <a:alpha val="7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sp>
          <p:nvSpPr>
            <p:cNvPr id="45" name="Rectangle 44">
              <a:extLst>
                <a:ext uri="{FF2B5EF4-FFF2-40B4-BE49-F238E27FC236}">
                  <a16:creationId xmlns:a16="http://schemas.microsoft.com/office/drawing/2014/main" id="{4DB354B1-F242-427C-AF2B-9F9209B8DC4A}"/>
                </a:ext>
              </a:extLst>
            </p:cNvPr>
            <p:cNvSpPr/>
            <p:nvPr userDrawn="1"/>
          </p:nvSpPr>
          <p:spPr>
            <a:xfrm>
              <a:off x="0" y="3238937"/>
              <a:ext cx="14630400" cy="1666525"/>
            </a:xfrm>
            <a:prstGeom prst="rect">
              <a:avLst/>
            </a:prstGeom>
            <a:solidFill>
              <a:schemeClr val="tx2">
                <a:alpha val="5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sp>
          <p:nvSpPr>
            <p:cNvPr id="46" name="Rectangle 45">
              <a:extLst>
                <a:ext uri="{FF2B5EF4-FFF2-40B4-BE49-F238E27FC236}">
                  <a16:creationId xmlns:a16="http://schemas.microsoft.com/office/drawing/2014/main" id="{33CCE3A9-15EB-4AA6-9146-FBD8C0EE2F48}"/>
                </a:ext>
              </a:extLst>
            </p:cNvPr>
            <p:cNvSpPr/>
            <p:nvPr userDrawn="1"/>
          </p:nvSpPr>
          <p:spPr>
            <a:xfrm>
              <a:off x="0" y="1581324"/>
              <a:ext cx="14630400" cy="1666525"/>
            </a:xfrm>
            <a:prstGeom prst="rect">
              <a:avLst/>
            </a:prstGeom>
            <a:solidFill>
              <a:schemeClr val="tx2">
                <a:alpha val="4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sp>
          <p:nvSpPr>
            <p:cNvPr id="47" name="Rectangle 46">
              <a:extLst>
                <a:ext uri="{FF2B5EF4-FFF2-40B4-BE49-F238E27FC236}">
                  <a16:creationId xmlns:a16="http://schemas.microsoft.com/office/drawing/2014/main" id="{E8DB1369-947B-49CE-9EF9-0960B80239F9}"/>
                </a:ext>
              </a:extLst>
            </p:cNvPr>
            <p:cNvSpPr/>
            <p:nvPr userDrawn="1"/>
          </p:nvSpPr>
          <p:spPr>
            <a:xfrm>
              <a:off x="0" y="-76289"/>
              <a:ext cx="14630400" cy="1666525"/>
            </a:xfrm>
            <a:prstGeom prst="rect">
              <a:avLst/>
            </a:prstGeom>
            <a:solidFill>
              <a:schemeClr val="tx2">
                <a:alpha val="1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defRPr/>
              </a:pPr>
              <a:endParaRPr lang="en-GB" sz="1350">
                <a:solidFill>
                  <a:srgbClr val="FFFFFF"/>
                </a:solidFill>
              </a:endParaRPr>
            </a:p>
          </p:txBody>
        </p:sp>
      </p:grpSp>
      <p:sp>
        <p:nvSpPr>
          <p:cNvPr id="48" name="Freeform 9">
            <a:extLst>
              <a:ext uri="{FF2B5EF4-FFF2-40B4-BE49-F238E27FC236}">
                <a16:creationId xmlns:a16="http://schemas.microsoft.com/office/drawing/2014/main" id="{50D7B081-125C-448A-B120-9EEA1860DFF8}"/>
              </a:ext>
            </a:extLst>
          </p:cNvPr>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49" name="TextBox 48">
            <a:extLst>
              <a:ext uri="{FF2B5EF4-FFF2-40B4-BE49-F238E27FC236}">
                <a16:creationId xmlns:a16="http://schemas.microsoft.com/office/drawing/2014/main" id="{94152F75-7CFF-46E7-BC49-280F0889CFDB}"/>
              </a:ext>
            </a:extLst>
          </p:cNvPr>
          <p:cNvSpPr txBox="1"/>
          <p:nvPr userDrawn="1"/>
        </p:nvSpPr>
        <p:spPr>
          <a:xfrm>
            <a:off x="1032386" y="89655"/>
            <a:ext cx="3877458" cy="535531"/>
          </a:xfrm>
          <a:prstGeom prst="rect">
            <a:avLst/>
          </a:prstGeom>
          <a:noFill/>
        </p:spPr>
        <p:txBody>
          <a:bodyPr wrap="square" rtlCol="0">
            <a:spAutoFit/>
          </a:bodyPr>
          <a:lstStyle>
            <a:defPPr>
              <a:defRPr lang="en-US"/>
            </a:defPPr>
            <a:lvl1pPr>
              <a:defRPr>
                <a:solidFill>
                  <a:schemeClr val="bg1"/>
                </a:solidFill>
                <a:latin typeface="GT Walsheim Pro Bold" panose="00000800000000000000" pitchFamily="50" charset="0"/>
              </a:defRPr>
            </a:lvl1pPr>
          </a:lstStyle>
          <a:p>
            <a:pPr lvl="0"/>
            <a:r>
              <a:rPr lang="en-US" dirty="0"/>
              <a:t>#Accelerate2Digital</a:t>
            </a:r>
          </a:p>
        </p:txBody>
      </p:sp>
      <p:sp>
        <p:nvSpPr>
          <p:cNvPr id="50" name="Title 1">
            <a:extLst>
              <a:ext uri="{FF2B5EF4-FFF2-40B4-BE49-F238E27FC236}">
                <a16:creationId xmlns:a16="http://schemas.microsoft.com/office/drawing/2014/main" id="{DEE31923-5941-4186-A891-3FF212103DB8}"/>
              </a:ext>
            </a:extLst>
          </p:cNvPr>
          <p:cNvSpPr>
            <a:spLocks noGrp="1"/>
          </p:cNvSpPr>
          <p:nvPr>
            <p:ph type="title"/>
          </p:nvPr>
        </p:nvSpPr>
        <p:spPr>
          <a:xfrm>
            <a:off x="685800" y="639763"/>
            <a:ext cx="13258800" cy="1417636"/>
          </a:xfrm>
        </p:spPr>
        <p:txBody>
          <a:bodyPr anchor="ct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5285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Slide 03">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9DFF32-A3D4-4733-A0B8-C14C09DDCE8F}"/>
              </a:ext>
            </a:extLst>
          </p:cNvPr>
          <p:cNvPicPr>
            <a:picLocks noChangeAspect="1"/>
          </p:cNvPicPr>
          <p:nvPr userDrawn="1"/>
        </p:nvPicPr>
        <p:blipFill>
          <a:blip r:embed="rId2">
            <a:alphaModFix amt="50000"/>
          </a:blip>
          <a:stretch>
            <a:fillRect/>
          </a:stretch>
        </p:blipFill>
        <p:spPr>
          <a:xfrm>
            <a:off x="0" y="83820"/>
            <a:ext cx="14630400" cy="8061960"/>
          </a:xfrm>
          <a:prstGeom prst="rect">
            <a:avLst/>
          </a:prstGeom>
        </p:spPr>
      </p:pic>
      <p:grpSp>
        <p:nvGrpSpPr>
          <p:cNvPr id="8" name="Group 7"/>
          <p:cNvGrpSpPr/>
          <p:nvPr userDrawn="1"/>
        </p:nvGrpSpPr>
        <p:grpSpPr>
          <a:xfrm>
            <a:off x="-91440" y="-91440"/>
            <a:ext cx="14813280" cy="8412480"/>
            <a:chOff x="-91440" y="-91440"/>
            <a:chExt cx="14813280" cy="8412480"/>
          </a:xfrm>
        </p:grpSpPr>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9" name="Picture 8"/>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42" name="TextBox 41">
            <a:extLst>
              <a:ext uri="{FF2B5EF4-FFF2-40B4-BE49-F238E27FC236}">
                <a16:creationId xmlns:a16="http://schemas.microsoft.com/office/drawing/2014/main" id="{27FEE855-95BF-4A4B-B96B-0CE1FC435DF6}"/>
              </a:ext>
            </a:extLst>
          </p:cNvPr>
          <p:cNvSpPr txBox="1"/>
          <p:nvPr userDrawn="1"/>
        </p:nvSpPr>
        <p:spPr>
          <a:xfrm>
            <a:off x="11131624" y="7504634"/>
            <a:ext cx="3877458" cy="535531"/>
          </a:xfrm>
          <a:prstGeom prst="rect">
            <a:avLst/>
          </a:prstGeom>
          <a:noFill/>
        </p:spPr>
        <p:txBody>
          <a:bodyPr wrap="square" rtlCol="0">
            <a:spAutoFit/>
          </a:bodyPr>
          <a:lstStyle/>
          <a:p>
            <a:r>
              <a:rPr lang="en-US" dirty="0">
                <a:solidFill>
                  <a:schemeClr val="bg1"/>
                </a:solidFill>
              </a:rPr>
              <a:t>#Accelerate2Digital</a:t>
            </a:r>
          </a:p>
        </p:txBody>
      </p:sp>
    </p:spTree>
    <p:extLst>
      <p:ext uri="{BB962C8B-B14F-4D97-AF65-F5344CB8AC3E}">
        <p14:creationId xmlns:p14="http://schemas.microsoft.com/office/powerpoint/2010/main" val="95731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04">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9829800" y="1074420"/>
            <a:ext cx="4800600" cy="608076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userDrawn="1"/>
        </p:nvGrpSpPr>
        <p:grpSpPr>
          <a:xfrm>
            <a:off x="0" y="-1"/>
            <a:ext cx="14630400" cy="82296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a:p>
          </p:txBody>
        </p:sp>
        <p:pic>
          <p:nvPicPr>
            <p:cNvPr id="11" name="Picture 10"/>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gr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January 11, 2019</a:t>
            </a:fld>
            <a:endParaRPr lang="en-US" sz="1400" b="0" dirty="0">
              <a:solidFill>
                <a:schemeClr val="tx1"/>
              </a:solidFill>
            </a:endParaRPr>
          </a:p>
        </p:txBody>
      </p:sp>
      <p:sp>
        <p:nvSpPr>
          <p:cNvPr id="47" name="TextBox 46">
            <a:extLst>
              <a:ext uri="{FF2B5EF4-FFF2-40B4-BE49-F238E27FC236}">
                <a16:creationId xmlns:a16="http://schemas.microsoft.com/office/drawing/2014/main" id="{A4AE0873-BEBD-4354-9152-E355ABEB6B94}"/>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128881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05">
    <p:bg>
      <p:bgPr>
        <a:solidFill>
          <a:srgbClr val="000000"/>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39763"/>
            <a:ext cx="86868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8" y="4389120"/>
            <a:ext cx="86868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0" name="Picture 9"/>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8"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DXC Proprietary and Confidential</a:t>
            </a:r>
          </a:p>
        </p:txBody>
      </p:sp>
      <p:sp>
        <p:nvSpPr>
          <p:cNvPr id="20"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January 11, 2019</a:t>
            </a:fld>
            <a:endParaRPr lang="en-US" sz="1400" b="0" dirty="0">
              <a:solidFill>
                <a:schemeClr val="bg1"/>
              </a:solidFill>
            </a:endParaRPr>
          </a:p>
        </p:txBody>
      </p:sp>
      <p:sp>
        <p:nvSpPr>
          <p:cNvPr id="44" name="TextBox 43">
            <a:extLst>
              <a:ext uri="{FF2B5EF4-FFF2-40B4-BE49-F238E27FC236}">
                <a16:creationId xmlns:a16="http://schemas.microsoft.com/office/drawing/2014/main" id="{1CE0B897-3D83-4768-9CE6-02FD5588BBD6}"/>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bg1"/>
                </a:solidFill>
              </a:rPr>
              <a:t>#Accelerate2Digital</a:t>
            </a:r>
          </a:p>
        </p:txBody>
      </p:sp>
    </p:spTree>
    <p:extLst>
      <p:ext uri="{BB962C8B-B14F-4D97-AF65-F5344CB8AC3E}">
        <p14:creationId xmlns:p14="http://schemas.microsoft.com/office/powerpoint/2010/main" val="384365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06">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86868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DXC Proprietary and Confidential</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January 11, 2019</a:t>
            </a:fld>
            <a:endParaRPr lang="en-US" sz="1400" b="0" dirty="0">
              <a:solidFill>
                <a:schemeClr val="tx1"/>
              </a:solidFill>
            </a:endParaRPr>
          </a:p>
        </p:txBody>
      </p:sp>
      <p:sp>
        <p:nvSpPr>
          <p:cNvPr id="45" name="TextBox 44">
            <a:extLst>
              <a:ext uri="{FF2B5EF4-FFF2-40B4-BE49-F238E27FC236}">
                <a16:creationId xmlns:a16="http://schemas.microsoft.com/office/drawing/2014/main" id="{321E813F-9BA6-4F28-B9D2-960BCAD88054}"/>
              </a:ext>
            </a:extLst>
          </p:cNvPr>
          <p:cNvSpPr txBox="1"/>
          <p:nvPr userDrawn="1"/>
        </p:nvSpPr>
        <p:spPr>
          <a:xfrm>
            <a:off x="1032386" y="89655"/>
            <a:ext cx="3877458" cy="535531"/>
          </a:xfrm>
          <a:prstGeom prst="rect">
            <a:avLst/>
          </a:prstGeom>
          <a:noFill/>
        </p:spPr>
        <p:txBody>
          <a:bodyPr wrap="square" rtlCol="0">
            <a:spAutoFit/>
          </a:bodyPr>
          <a:lstStyle/>
          <a:p>
            <a:r>
              <a:rPr lang="en-US" dirty="0">
                <a:solidFill>
                  <a:schemeClr val="tx1"/>
                </a:solidFill>
              </a:rPr>
              <a:t>#Accelerate2Digital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a:extLst>
              <a:ext uri="{FF2B5EF4-FFF2-40B4-BE49-F238E27FC236}">
                <a16:creationId xmlns:a16="http://schemas.microsoft.com/office/drawing/2014/main" id="{3502E1AA-D242-4695-AC76-5339227537BB}"/>
              </a:ext>
            </a:extLst>
          </p:cNvPr>
          <p:cNvSpPr txBox="1"/>
          <p:nvPr userDrawn="1"/>
        </p:nvSpPr>
        <p:spPr>
          <a:xfrm>
            <a:off x="10627568" y="7427168"/>
            <a:ext cx="3877458" cy="535531"/>
          </a:xfrm>
          <a:prstGeom prst="rect">
            <a:avLst/>
          </a:prstGeom>
          <a:noFill/>
        </p:spPr>
        <p:txBody>
          <a:bodyPr wrap="square" rtlCol="0">
            <a:spAutoFit/>
          </a:bodyPr>
          <a:lstStyle/>
          <a:p>
            <a:r>
              <a:rPr lang="en-US" dirty="0">
                <a:solidFill>
                  <a:schemeClr val="tx1"/>
                </a:solidFill>
              </a:rPr>
              <a:t>#Accelerate2Digital</a:t>
            </a:r>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Placeholder 1"/>
          <p:cNvSpPr>
            <a:spLocks noGrp="1"/>
          </p:cNvSpPr>
          <p:nvPr userDrawn="1">
            <p:ph type="title"/>
          </p:nvPr>
        </p:nvSpPr>
        <p:spPr>
          <a:xfrm>
            <a:off x="685800" y="639763"/>
            <a:ext cx="13258800" cy="1417636"/>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685800" y="2057399"/>
            <a:ext cx="11201400" cy="5121275"/>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3"/>
          <a:stretch>
            <a:fillRect/>
          </a:stretch>
        </p:blipFill>
        <p:spPr bwMode="black">
          <a:xfrm>
            <a:off x="544830" y="7425690"/>
            <a:ext cx="2048256" cy="581762"/>
          </a:xfrm>
          <a:prstGeom prst="rect">
            <a:avLst/>
          </a:prstGeom>
        </p:spPr>
      </p:pic>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4" r:id="rId3"/>
    <p:sldLayoutId id="2147483670" r:id="rId4"/>
    <p:sldLayoutId id="2147483685" r:id="rId5"/>
    <p:sldLayoutId id="2147483657" r:id="rId6"/>
    <p:sldLayoutId id="2147483658" r:id="rId7"/>
    <p:sldLayoutId id="2147483665" r:id="rId8"/>
    <p:sldLayoutId id="2147483659" r:id="rId9"/>
    <p:sldLayoutId id="2147483650" r:id="rId10"/>
    <p:sldLayoutId id="2147483666" r:id="rId11"/>
    <p:sldLayoutId id="2147483667" r:id="rId12"/>
    <p:sldLayoutId id="2147483652" r:id="rId13"/>
    <p:sldLayoutId id="2147483660" r:id="rId14"/>
    <p:sldLayoutId id="2147483662" r:id="rId15"/>
    <p:sldLayoutId id="2147483663" r:id="rId16"/>
    <p:sldLayoutId id="2147483651" r:id="rId17"/>
    <p:sldLayoutId id="2147483668" r:id="rId18"/>
    <p:sldLayoutId id="2147483669" r:id="rId19"/>
    <p:sldLayoutId id="2147483655" r:id="rId20"/>
    <p:sldLayoutId id="2147483661"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3CC5C53-61DE-4C5B-A10F-75D1C4AD7F3F}"/>
              </a:ext>
            </a:extLst>
          </p:cNvPr>
          <p:cNvSpPr>
            <a:spLocks noGrp="1"/>
          </p:cNvSpPr>
          <p:nvPr>
            <p:ph type="title"/>
          </p:nvPr>
        </p:nvSpPr>
        <p:spPr>
          <a:xfrm>
            <a:off x="2544206" y="2890663"/>
            <a:ext cx="9541988" cy="1577593"/>
          </a:xfrm>
        </p:spPr>
        <p:txBody>
          <a:bodyPr>
            <a:normAutofit/>
          </a:bodyPr>
          <a:lstStyle/>
          <a:p>
            <a:pPr algn="ctr"/>
            <a:r>
              <a:rPr lang="en-GB" sz="6000" dirty="0">
                <a:latin typeface="GT Walsheim Pro Bold" panose="00000800000000000000" pitchFamily="50" charset="0"/>
              </a:rPr>
              <a:t>DXC Digital Explorer</a:t>
            </a:r>
          </a:p>
        </p:txBody>
      </p:sp>
      <p:grpSp>
        <p:nvGrpSpPr>
          <p:cNvPr id="45" name="Group 44">
            <a:extLst>
              <a:ext uri="{FF2B5EF4-FFF2-40B4-BE49-F238E27FC236}">
                <a16:creationId xmlns:a16="http://schemas.microsoft.com/office/drawing/2014/main" id="{A2F4CA7A-45BE-439A-8F62-0A595F8A6B7D}"/>
              </a:ext>
            </a:extLst>
          </p:cNvPr>
          <p:cNvGrpSpPr/>
          <p:nvPr/>
        </p:nvGrpSpPr>
        <p:grpSpPr>
          <a:xfrm>
            <a:off x="2389461" y="3280663"/>
            <a:ext cx="871090" cy="797592"/>
            <a:chOff x="1921047" y="2009393"/>
            <a:chExt cx="3929255" cy="3597728"/>
          </a:xfrm>
        </p:grpSpPr>
        <p:cxnSp>
          <p:nvCxnSpPr>
            <p:cNvPr id="46" name="Straight Connector 45">
              <a:extLst>
                <a:ext uri="{FF2B5EF4-FFF2-40B4-BE49-F238E27FC236}">
                  <a16:creationId xmlns:a16="http://schemas.microsoft.com/office/drawing/2014/main" id="{D16269DD-90F6-4E1C-9B4B-1DE7E45D1751}"/>
                </a:ext>
              </a:extLst>
            </p:cNvPr>
            <p:cNvCxnSpPr>
              <a:cxnSpLocks/>
            </p:cNvCxnSpPr>
            <p:nvPr/>
          </p:nvCxnSpPr>
          <p:spPr>
            <a:xfrm rot="2248319">
              <a:off x="3041815" y="3371315"/>
              <a:ext cx="1001804" cy="23145"/>
            </a:xfrm>
            <a:prstGeom prst="line">
              <a:avLst/>
            </a:prstGeom>
            <a:noFill/>
            <a:ln w="28575" cap="sq" cmpd="sng" algn="ctr">
              <a:solidFill>
                <a:schemeClr val="bg1"/>
              </a:solidFill>
              <a:prstDash val="solid"/>
            </a:ln>
            <a:effectLst/>
          </p:spPr>
        </p:cxnSp>
        <p:cxnSp>
          <p:nvCxnSpPr>
            <p:cNvPr id="47" name="Straight Connector 46">
              <a:extLst>
                <a:ext uri="{FF2B5EF4-FFF2-40B4-BE49-F238E27FC236}">
                  <a16:creationId xmlns:a16="http://schemas.microsoft.com/office/drawing/2014/main" id="{00448358-3C9D-40C1-813E-62734C74EA8E}"/>
                </a:ext>
              </a:extLst>
            </p:cNvPr>
            <p:cNvCxnSpPr>
              <a:cxnSpLocks/>
            </p:cNvCxnSpPr>
            <p:nvPr/>
          </p:nvCxnSpPr>
          <p:spPr>
            <a:xfrm rot="2248319" flipV="1">
              <a:off x="2398973" y="4215060"/>
              <a:ext cx="1021929" cy="1"/>
            </a:xfrm>
            <a:prstGeom prst="line">
              <a:avLst/>
            </a:prstGeom>
            <a:solidFill>
              <a:schemeClr val="bg1"/>
            </a:solidFill>
            <a:ln w="28575" cap="sq" cmpd="sng" algn="ctr">
              <a:solidFill>
                <a:schemeClr val="bg1"/>
              </a:solidFill>
              <a:prstDash val="solid"/>
            </a:ln>
            <a:effectLst/>
          </p:spPr>
        </p:cxnSp>
        <p:cxnSp>
          <p:nvCxnSpPr>
            <p:cNvPr id="48" name="Straight Connector 47">
              <a:extLst>
                <a:ext uri="{FF2B5EF4-FFF2-40B4-BE49-F238E27FC236}">
                  <a16:creationId xmlns:a16="http://schemas.microsoft.com/office/drawing/2014/main" id="{EED576F2-20FE-4E3D-A4A8-5490872DE3EA}"/>
                </a:ext>
              </a:extLst>
            </p:cNvPr>
            <p:cNvCxnSpPr>
              <a:cxnSpLocks/>
            </p:cNvCxnSpPr>
            <p:nvPr/>
          </p:nvCxnSpPr>
          <p:spPr>
            <a:xfrm rot="2248319" flipH="1" flipV="1">
              <a:off x="3629328" y="3600560"/>
              <a:ext cx="10894" cy="1019415"/>
            </a:xfrm>
            <a:prstGeom prst="line">
              <a:avLst/>
            </a:prstGeom>
            <a:noFill/>
            <a:ln w="28575" cap="sq" cmpd="sng" algn="ctr">
              <a:solidFill>
                <a:schemeClr val="bg1"/>
              </a:solidFill>
              <a:prstDash val="solid"/>
            </a:ln>
            <a:effectLst/>
          </p:spPr>
        </p:cxnSp>
        <p:cxnSp>
          <p:nvCxnSpPr>
            <p:cNvPr id="49" name="Straight Connector 48">
              <a:extLst>
                <a:ext uri="{FF2B5EF4-FFF2-40B4-BE49-F238E27FC236}">
                  <a16:creationId xmlns:a16="http://schemas.microsoft.com/office/drawing/2014/main" id="{BCD74896-CB9C-4D8C-9CFF-DC325BE4DA30}"/>
                </a:ext>
              </a:extLst>
            </p:cNvPr>
            <p:cNvCxnSpPr>
              <a:cxnSpLocks/>
            </p:cNvCxnSpPr>
            <p:nvPr/>
          </p:nvCxnSpPr>
          <p:spPr>
            <a:xfrm rot="2248319" flipH="1">
              <a:off x="3197930" y="2233395"/>
              <a:ext cx="744193" cy="963096"/>
            </a:xfrm>
            <a:prstGeom prst="line">
              <a:avLst/>
            </a:prstGeom>
            <a:solidFill>
              <a:schemeClr val="bg1"/>
            </a:solidFill>
            <a:ln w="28575" cap="sq" cmpd="sng" algn="ctr">
              <a:solidFill>
                <a:schemeClr val="bg1"/>
              </a:solidFill>
              <a:prstDash val="solid"/>
            </a:ln>
            <a:effectLst/>
          </p:spPr>
        </p:cxnSp>
        <p:sp>
          <p:nvSpPr>
            <p:cNvPr id="50" name="Oval 49">
              <a:extLst>
                <a:ext uri="{FF2B5EF4-FFF2-40B4-BE49-F238E27FC236}">
                  <a16:creationId xmlns:a16="http://schemas.microsoft.com/office/drawing/2014/main" id="{82955E01-A501-4CDA-ADB6-08A822880775}"/>
                </a:ext>
              </a:extLst>
            </p:cNvPr>
            <p:cNvSpPr/>
            <p:nvPr/>
          </p:nvSpPr>
          <p:spPr>
            <a:xfrm rot="2248319">
              <a:off x="2891462" y="4103698"/>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51" name="Oval 50">
              <a:extLst>
                <a:ext uri="{FF2B5EF4-FFF2-40B4-BE49-F238E27FC236}">
                  <a16:creationId xmlns:a16="http://schemas.microsoft.com/office/drawing/2014/main" id="{A75EA7D5-D061-4467-A0B1-C55893E8F84D}"/>
                </a:ext>
              </a:extLst>
            </p:cNvPr>
            <p:cNvSpPr/>
            <p:nvPr/>
          </p:nvSpPr>
          <p:spPr>
            <a:xfrm rot="2248319">
              <a:off x="4471581" y="2972869"/>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52" name="Oval 51">
              <a:extLst>
                <a:ext uri="{FF2B5EF4-FFF2-40B4-BE49-F238E27FC236}">
                  <a16:creationId xmlns:a16="http://schemas.microsoft.com/office/drawing/2014/main" id="{E2AB81EB-4514-43EE-BA04-E679D56C8443}"/>
                </a:ext>
              </a:extLst>
            </p:cNvPr>
            <p:cNvSpPr/>
            <p:nvPr/>
          </p:nvSpPr>
          <p:spPr>
            <a:xfrm rot="2248319">
              <a:off x="4106925" y="4050847"/>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53" name="Oval 52">
              <a:extLst>
                <a:ext uri="{FF2B5EF4-FFF2-40B4-BE49-F238E27FC236}">
                  <a16:creationId xmlns:a16="http://schemas.microsoft.com/office/drawing/2014/main" id="{1BDFABA9-674A-4E5D-B3F9-3976142F5BD3}"/>
                </a:ext>
              </a:extLst>
            </p:cNvPr>
            <p:cNvSpPr/>
            <p:nvPr/>
          </p:nvSpPr>
          <p:spPr>
            <a:xfrm rot="2248319">
              <a:off x="2983156" y="3505997"/>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54" name="Oval 53">
              <a:extLst>
                <a:ext uri="{FF2B5EF4-FFF2-40B4-BE49-F238E27FC236}">
                  <a16:creationId xmlns:a16="http://schemas.microsoft.com/office/drawing/2014/main" id="{3369BAEC-3555-4DA8-81ED-BE5FA2411521}"/>
                </a:ext>
              </a:extLst>
            </p:cNvPr>
            <p:cNvSpPr/>
            <p:nvPr/>
          </p:nvSpPr>
          <p:spPr>
            <a:xfrm rot="2248319">
              <a:off x="3265335" y="2009393"/>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55" name="Oval 54">
              <a:extLst>
                <a:ext uri="{FF2B5EF4-FFF2-40B4-BE49-F238E27FC236}">
                  <a16:creationId xmlns:a16="http://schemas.microsoft.com/office/drawing/2014/main" id="{1ABAD10A-F836-4083-9EF3-1B3DECDCA095}"/>
                </a:ext>
              </a:extLst>
            </p:cNvPr>
            <p:cNvSpPr/>
            <p:nvPr/>
          </p:nvSpPr>
          <p:spPr>
            <a:xfrm rot="2248319">
              <a:off x="4822564" y="4649470"/>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56" name="Straight Connector 55">
              <a:extLst>
                <a:ext uri="{FF2B5EF4-FFF2-40B4-BE49-F238E27FC236}">
                  <a16:creationId xmlns:a16="http://schemas.microsoft.com/office/drawing/2014/main" id="{92C71112-BE91-4C2B-B16F-B5FDE0A388A9}"/>
                </a:ext>
              </a:extLst>
            </p:cNvPr>
            <p:cNvCxnSpPr>
              <a:cxnSpLocks/>
            </p:cNvCxnSpPr>
            <p:nvPr/>
          </p:nvCxnSpPr>
          <p:spPr>
            <a:xfrm>
              <a:off x="4682605" y="3215261"/>
              <a:ext cx="377599" cy="1712581"/>
            </a:xfrm>
            <a:prstGeom prst="line">
              <a:avLst/>
            </a:prstGeom>
            <a:solidFill>
              <a:schemeClr val="accent3"/>
            </a:solidFill>
            <a:ln w="12700" cap="sq" cmpd="sng" algn="ctr">
              <a:solidFill>
                <a:schemeClr val="accent3"/>
              </a:solidFill>
              <a:prstDash val="solid"/>
            </a:ln>
            <a:effectLst/>
          </p:spPr>
        </p:cxnSp>
        <p:cxnSp>
          <p:nvCxnSpPr>
            <p:cNvPr id="57" name="Straight Connector 56">
              <a:extLst>
                <a:ext uri="{FF2B5EF4-FFF2-40B4-BE49-F238E27FC236}">
                  <a16:creationId xmlns:a16="http://schemas.microsoft.com/office/drawing/2014/main" id="{4E47686A-79D9-4A04-8FFD-5B7DAB58AE72}"/>
                </a:ext>
              </a:extLst>
            </p:cNvPr>
            <p:cNvCxnSpPr>
              <a:cxnSpLocks/>
            </p:cNvCxnSpPr>
            <p:nvPr/>
          </p:nvCxnSpPr>
          <p:spPr>
            <a:xfrm flipH="1">
              <a:off x="5039117" y="3468335"/>
              <a:ext cx="377917" cy="1387074"/>
            </a:xfrm>
            <a:prstGeom prst="line">
              <a:avLst/>
            </a:prstGeom>
            <a:solidFill>
              <a:schemeClr val="accent3"/>
            </a:solidFill>
            <a:ln w="12700" cap="sq" cmpd="sng" algn="ctr">
              <a:solidFill>
                <a:schemeClr val="accent3"/>
              </a:solidFill>
              <a:prstDash val="solid"/>
            </a:ln>
            <a:effectLst/>
          </p:spPr>
        </p:cxnSp>
        <p:cxnSp>
          <p:nvCxnSpPr>
            <p:cNvPr id="58" name="Straight Connector 57">
              <a:extLst>
                <a:ext uri="{FF2B5EF4-FFF2-40B4-BE49-F238E27FC236}">
                  <a16:creationId xmlns:a16="http://schemas.microsoft.com/office/drawing/2014/main" id="{95BAD1A6-2489-4F11-8BDA-AC46D296BC18}"/>
                </a:ext>
              </a:extLst>
            </p:cNvPr>
            <p:cNvCxnSpPr>
              <a:cxnSpLocks/>
            </p:cNvCxnSpPr>
            <p:nvPr/>
          </p:nvCxnSpPr>
          <p:spPr>
            <a:xfrm flipV="1">
              <a:off x="4182775" y="4298273"/>
              <a:ext cx="135921" cy="892483"/>
            </a:xfrm>
            <a:prstGeom prst="line">
              <a:avLst/>
            </a:prstGeom>
            <a:noFill/>
            <a:ln w="12700" cap="sq" cmpd="sng" algn="ctr">
              <a:solidFill>
                <a:schemeClr val="accent3"/>
              </a:solidFill>
              <a:prstDash val="solid"/>
            </a:ln>
            <a:effectLst/>
          </p:spPr>
        </p:cxnSp>
        <p:cxnSp>
          <p:nvCxnSpPr>
            <p:cNvPr id="59" name="Straight Connector 58">
              <a:extLst>
                <a:ext uri="{FF2B5EF4-FFF2-40B4-BE49-F238E27FC236}">
                  <a16:creationId xmlns:a16="http://schemas.microsoft.com/office/drawing/2014/main" id="{8801F13B-F193-434E-AF65-E285EA508853}"/>
                </a:ext>
              </a:extLst>
            </p:cNvPr>
            <p:cNvCxnSpPr>
              <a:cxnSpLocks/>
            </p:cNvCxnSpPr>
            <p:nvPr/>
          </p:nvCxnSpPr>
          <p:spPr>
            <a:xfrm>
              <a:off x="3256205" y="3774781"/>
              <a:ext cx="1058672" cy="508228"/>
            </a:xfrm>
            <a:prstGeom prst="line">
              <a:avLst/>
            </a:prstGeom>
            <a:noFill/>
            <a:ln w="12700" cap="sq" cmpd="sng" algn="ctr">
              <a:solidFill>
                <a:schemeClr val="accent3"/>
              </a:solidFill>
              <a:prstDash val="solid"/>
            </a:ln>
            <a:effectLst/>
          </p:spPr>
        </p:cxnSp>
        <p:cxnSp>
          <p:nvCxnSpPr>
            <p:cNvPr id="60" name="Straight Connector 59">
              <a:extLst>
                <a:ext uri="{FF2B5EF4-FFF2-40B4-BE49-F238E27FC236}">
                  <a16:creationId xmlns:a16="http://schemas.microsoft.com/office/drawing/2014/main" id="{17C3B06E-4A5A-499B-970F-6800EC30208E}"/>
                </a:ext>
              </a:extLst>
            </p:cNvPr>
            <p:cNvCxnSpPr>
              <a:cxnSpLocks/>
            </p:cNvCxnSpPr>
            <p:nvPr/>
          </p:nvCxnSpPr>
          <p:spPr>
            <a:xfrm flipV="1">
              <a:off x="2334131" y="3719338"/>
              <a:ext cx="863960" cy="18892"/>
            </a:xfrm>
            <a:prstGeom prst="line">
              <a:avLst/>
            </a:prstGeom>
            <a:noFill/>
            <a:ln w="12700" cap="sq" cmpd="sng" algn="ctr">
              <a:solidFill>
                <a:schemeClr val="accent3"/>
              </a:solidFill>
              <a:prstDash val="solid"/>
            </a:ln>
            <a:effectLst/>
          </p:spPr>
        </p:cxnSp>
        <p:cxnSp>
          <p:nvCxnSpPr>
            <p:cNvPr id="61" name="Straight Connector 60">
              <a:extLst>
                <a:ext uri="{FF2B5EF4-FFF2-40B4-BE49-F238E27FC236}">
                  <a16:creationId xmlns:a16="http://schemas.microsoft.com/office/drawing/2014/main" id="{AC6A2AB1-D603-4BC7-A39F-5BD2C2358CE6}"/>
                </a:ext>
              </a:extLst>
            </p:cNvPr>
            <p:cNvCxnSpPr>
              <a:cxnSpLocks/>
            </p:cNvCxnSpPr>
            <p:nvPr/>
          </p:nvCxnSpPr>
          <p:spPr>
            <a:xfrm flipV="1">
              <a:off x="2949174" y="2225947"/>
              <a:ext cx="527590" cy="753706"/>
            </a:xfrm>
            <a:prstGeom prst="line">
              <a:avLst/>
            </a:prstGeom>
            <a:solidFill>
              <a:schemeClr val="accent3"/>
            </a:solidFill>
            <a:ln w="12700" cap="sq" cmpd="sng" algn="ctr">
              <a:solidFill>
                <a:schemeClr val="accent3"/>
              </a:solidFill>
              <a:prstDash val="solid"/>
            </a:ln>
            <a:effectLst/>
          </p:spPr>
        </p:cxnSp>
        <p:cxnSp>
          <p:nvCxnSpPr>
            <p:cNvPr id="62" name="Straight Connector 61">
              <a:extLst>
                <a:ext uri="{FF2B5EF4-FFF2-40B4-BE49-F238E27FC236}">
                  <a16:creationId xmlns:a16="http://schemas.microsoft.com/office/drawing/2014/main" id="{F294A493-E84D-4D2A-849B-CF445C53FD14}"/>
                </a:ext>
              </a:extLst>
            </p:cNvPr>
            <p:cNvCxnSpPr>
              <a:cxnSpLocks/>
            </p:cNvCxnSpPr>
            <p:nvPr/>
          </p:nvCxnSpPr>
          <p:spPr>
            <a:xfrm flipH="1" flipV="1">
              <a:off x="4186689" y="2502476"/>
              <a:ext cx="504958" cy="694162"/>
            </a:xfrm>
            <a:prstGeom prst="line">
              <a:avLst/>
            </a:prstGeom>
            <a:noFill/>
            <a:ln w="12700" cap="sq" cmpd="sng" algn="ctr">
              <a:solidFill>
                <a:schemeClr val="accent3"/>
              </a:solidFill>
              <a:prstDash val="solid"/>
            </a:ln>
            <a:effectLst/>
          </p:spPr>
        </p:cxnSp>
        <p:cxnSp>
          <p:nvCxnSpPr>
            <p:cNvPr id="63" name="Straight Connector 62">
              <a:extLst>
                <a:ext uri="{FF2B5EF4-FFF2-40B4-BE49-F238E27FC236}">
                  <a16:creationId xmlns:a16="http://schemas.microsoft.com/office/drawing/2014/main" id="{EC707D3A-C286-4D6B-967A-A99666828F3F}"/>
                </a:ext>
              </a:extLst>
            </p:cNvPr>
            <p:cNvCxnSpPr>
              <a:cxnSpLocks/>
            </p:cNvCxnSpPr>
            <p:nvPr/>
          </p:nvCxnSpPr>
          <p:spPr>
            <a:xfrm flipH="1" flipV="1">
              <a:off x="4650346" y="3189423"/>
              <a:ext cx="783590" cy="267001"/>
            </a:xfrm>
            <a:prstGeom prst="line">
              <a:avLst/>
            </a:prstGeom>
            <a:noFill/>
            <a:ln w="12700" cap="sq" cmpd="sng" algn="ctr">
              <a:solidFill>
                <a:schemeClr val="accent3"/>
              </a:solidFill>
              <a:prstDash val="solid"/>
            </a:ln>
            <a:effectLst/>
          </p:spPr>
        </p:cxnSp>
        <p:sp>
          <p:nvSpPr>
            <p:cNvPr id="64" name="Oval 63">
              <a:extLst>
                <a:ext uri="{FF2B5EF4-FFF2-40B4-BE49-F238E27FC236}">
                  <a16:creationId xmlns:a16="http://schemas.microsoft.com/office/drawing/2014/main" id="{81F280EA-9A64-451C-B924-9EBC3015CABD}"/>
                </a:ext>
              </a:extLst>
            </p:cNvPr>
            <p:cNvSpPr/>
            <p:nvPr/>
          </p:nvSpPr>
          <p:spPr>
            <a:xfrm rot="2248319">
              <a:off x="2548891" y="2540775"/>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65" name="Oval 64">
              <a:extLst>
                <a:ext uri="{FF2B5EF4-FFF2-40B4-BE49-F238E27FC236}">
                  <a16:creationId xmlns:a16="http://schemas.microsoft.com/office/drawing/2014/main" id="{1AC3E6F7-1085-4C37-9EDD-6FED94879197}"/>
                </a:ext>
              </a:extLst>
            </p:cNvPr>
            <p:cNvSpPr/>
            <p:nvPr/>
          </p:nvSpPr>
          <p:spPr>
            <a:xfrm rot="2248319">
              <a:off x="1921047" y="3359826"/>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66" name="Oval 65">
              <a:extLst>
                <a:ext uri="{FF2B5EF4-FFF2-40B4-BE49-F238E27FC236}">
                  <a16:creationId xmlns:a16="http://schemas.microsoft.com/office/drawing/2014/main" id="{8B83B21C-7291-4A24-BCD0-1C05CE1D492D}"/>
                </a:ext>
              </a:extLst>
            </p:cNvPr>
            <p:cNvSpPr/>
            <p:nvPr/>
          </p:nvSpPr>
          <p:spPr>
            <a:xfrm rot="2248319">
              <a:off x="3517009" y="3282887"/>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67" name="Oval 66">
              <a:extLst>
                <a:ext uri="{FF2B5EF4-FFF2-40B4-BE49-F238E27FC236}">
                  <a16:creationId xmlns:a16="http://schemas.microsoft.com/office/drawing/2014/main" id="{FAE032ED-E92A-473F-8C8A-B1C7A3805910}"/>
                </a:ext>
              </a:extLst>
            </p:cNvPr>
            <p:cNvSpPr/>
            <p:nvPr/>
          </p:nvSpPr>
          <p:spPr>
            <a:xfrm rot="2248319">
              <a:off x="5017571" y="3051970"/>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68" name="Straight Connector 67">
              <a:extLst>
                <a:ext uri="{FF2B5EF4-FFF2-40B4-BE49-F238E27FC236}">
                  <a16:creationId xmlns:a16="http://schemas.microsoft.com/office/drawing/2014/main" id="{F0A49F2F-C677-4329-A898-06C4B2AA99A1}"/>
                </a:ext>
              </a:extLst>
            </p:cNvPr>
            <p:cNvCxnSpPr>
              <a:cxnSpLocks/>
            </p:cNvCxnSpPr>
            <p:nvPr/>
          </p:nvCxnSpPr>
          <p:spPr>
            <a:xfrm rot="2248319">
              <a:off x="3815385" y="2545326"/>
              <a:ext cx="528599" cy="1166483"/>
            </a:xfrm>
            <a:prstGeom prst="line">
              <a:avLst/>
            </a:prstGeom>
            <a:solidFill>
              <a:schemeClr val="bg1"/>
            </a:solidFill>
            <a:ln w="28575" cap="sq" cmpd="sng" algn="ctr">
              <a:solidFill>
                <a:schemeClr val="bg1"/>
              </a:solidFill>
              <a:prstDash val="solid"/>
            </a:ln>
            <a:effectLst/>
          </p:spPr>
        </p:cxnSp>
        <p:sp>
          <p:nvSpPr>
            <p:cNvPr id="69" name="Oval 68">
              <a:extLst>
                <a:ext uri="{FF2B5EF4-FFF2-40B4-BE49-F238E27FC236}">
                  <a16:creationId xmlns:a16="http://schemas.microsoft.com/office/drawing/2014/main" id="{3570739D-E5F3-4AA2-8207-7E8923D4436F}"/>
                </a:ext>
              </a:extLst>
            </p:cNvPr>
            <p:cNvSpPr/>
            <p:nvPr/>
          </p:nvSpPr>
          <p:spPr>
            <a:xfrm rot="2248319">
              <a:off x="3809930" y="2126252"/>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70" name="Straight Connector 69">
              <a:extLst>
                <a:ext uri="{FF2B5EF4-FFF2-40B4-BE49-F238E27FC236}">
                  <a16:creationId xmlns:a16="http://schemas.microsoft.com/office/drawing/2014/main" id="{2A6903A1-4B94-447E-9EC1-F42CB4C29129}"/>
                </a:ext>
              </a:extLst>
            </p:cNvPr>
            <p:cNvCxnSpPr>
              <a:cxnSpLocks/>
            </p:cNvCxnSpPr>
            <p:nvPr/>
          </p:nvCxnSpPr>
          <p:spPr>
            <a:xfrm rot="2248319">
              <a:off x="3184461" y="4855409"/>
              <a:ext cx="1121681" cy="0"/>
            </a:xfrm>
            <a:prstGeom prst="line">
              <a:avLst/>
            </a:prstGeom>
            <a:noFill/>
            <a:ln w="28575" cap="sq" cmpd="sng" algn="ctr">
              <a:solidFill>
                <a:schemeClr val="bg1"/>
              </a:solidFill>
              <a:prstDash val="solid"/>
            </a:ln>
            <a:effectLst/>
          </p:spPr>
        </p:cxnSp>
        <p:sp>
          <p:nvSpPr>
            <p:cNvPr id="71" name="Oval 70">
              <a:extLst>
                <a:ext uri="{FF2B5EF4-FFF2-40B4-BE49-F238E27FC236}">
                  <a16:creationId xmlns:a16="http://schemas.microsoft.com/office/drawing/2014/main" id="{E7524057-412E-43CE-AA3D-F61732B57829}"/>
                </a:ext>
              </a:extLst>
            </p:cNvPr>
            <p:cNvSpPr/>
            <p:nvPr/>
          </p:nvSpPr>
          <p:spPr>
            <a:xfrm rot="2248319">
              <a:off x="3766410" y="4774390"/>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72" name="Straight Connector 71">
              <a:extLst>
                <a:ext uri="{FF2B5EF4-FFF2-40B4-BE49-F238E27FC236}">
                  <a16:creationId xmlns:a16="http://schemas.microsoft.com/office/drawing/2014/main" id="{34470697-02A8-4CCC-88D8-3B8E725B02F2}"/>
                </a:ext>
              </a:extLst>
            </p:cNvPr>
            <p:cNvCxnSpPr>
              <a:cxnSpLocks/>
            </p:cNvCxnSpPr>
            <p:nvPr/>
          </p:nvCxnSpPr>
          <p:spPr>
            <a:xfrm rot="2248319" flipH="1">
              <a:off x="4188701" y="3073759"/>
              <a:ext cx="1017209" cy="1039076"/>
            </a:xfrm>
            <a:prstGeom prst="line">
              <a:avLst/>
            </a:prstGeom>
            <a:solidFill>
              <a:schemeClr val="bg1"/>
            </a:solidFill>
            <a:ln w="28575" cap="sq" cmpd="sng" algn="ctr">
              <a:solidFill>
                <a:schemeClr val="bg1"/>
              </a:solidFill>
              <a:prstDash val="solid"/>
            </a:ln>
            <a:effectLst/>
          </p:spPr>
        </p:cxnSp>
        <p:cxnSp>
          <p:nvCxnSpPr>
            <p:cNvPr id="73" name="Straight Connector 72">
              <a:extLst>
                <a:ext uri="{FF2B5EF4-FFF2-40B4-BE49-F238E27FC236}">
                  <a16:creationId xmlns:a16="http://schemas.microsoft.com/office/drawing/2014/main" id="{023BC6F7-61A7-48FE-A94F-B045FF40C113}"/>
                </a:ext>
              </a:extLst>
            </p:cNvPr>
            <p:cNvCxnSpPr>
              <a:cxnSpLocks/>
            </p:cNvCxnSpPr>
            <p:nvPr/>
          </p:nvCxnSpPr>
          <p:spPr>
            <a:xfrm rot="2248319">
              <a:off x="4655080" y="3564669"/>
              <a:ext cx="34841" cy="1793987"/>
            </a:xfrm>
            <a:prstGeom prst="line">
              <a:avLst/>
            </a:prstGeom>
            <a:noFill/>
            <a:ln w="28575" cap="sq" cmpd="sng" algn="ctr">
              <a:solidFill>
                <a:schemeClr val="bg1"/>
              </a:solidFill>
              <a:prstDash val="solid"/>
            </a:ln>
            <a:effectLst/>
          </p:spPr>
        </p:cxnSp>
      </p:grpSp>
      <p:grpSp>
        <p:nvGrpSpPr>
          <p:cNvPr id="16" name="Group 15">
            <a:extLst>
              <a:ext uri="{FF2B5EF4-FFF2-40B4-BE49-F238E27FC236}">
                <a16:creationId xmlns:a16="http://schemas.microsoft.com/office/drawing/2014/main" id="{5B66B8E1-AF32-4C65-A9B8-FB76093E7659}"/>
              </a:ext>
            </a:extLst>
          </p:cNvPr>
          <p:cNvGrpSpPr/>
          <p:nvPr/>
        </p:nvGrpSpPr>
        <p:grpSpPr>
          <a:xfrm>
            <a:off x="2736062" y="4495622"/>
            <a:ext cx="9158276" cy="1709898"/>
            <a:chOff x="2274640" y="4495622"/>
            <a:chExt cx="9158276" cy="1709898"/>
          </a:xfrm>
        </p:grpSpPr>
        <p:grpSp>
          <p:nvGrpSpPr>
            <p:cNvPr id="2" name="Group 1">
              <a:extLst>
                <a:ext uri="{FF2B5EF4-FFF2-40B4-BE49-F238E27FC236}">
                  <a16:creationId xmlns:a16="http://schemas.microsoft.com/office/drawing/2014/main" id="{A5B98511-77ED-41D9-8936-B83C8B6AEC2D}"/>
                </a:ext>
              </a:extLst>
            </p:cNvPr>
            <p:cNvGrpSpPr/>
            <p:nvPr/>
          </p:nvGrpSpPr>
          <p:grpSpPr>
            <a:xfrm>
              <a:off x="2274640" y="4552837"/>
              <a:ext cx="1510589" cy="1643836"/>
              <a:chOff x="2274640" y="4552837"/>
              <a:chExt cx="1510589" cy="1643836"/>
            </a:xfrm>
          </p:grpSpPr>
          <p:sp>
            <p:nvSpPr>
              <p:cNvPr id="11" name="Freeform 45">
                <a:extLst>
                  <a:ext uri="{FF2B5EF4-FFF2-40B4-BE49-F238E27FC236}">
                    <a16:creationId xmlns:a16="http://schemas.microsoft.com/office/drawing/2014/main" id="{CE7F4BF6-43C4-42F7-BBEE-7600E7C065AC}"/>
                  </a:ext>
                </a:extLst>
              </p:cNvPr>
              <p:cNvSpPr>
                <a:spLocks noChangeAspect="1" noEditPoints="1"/>
              </p:cNvSpPr>
              <p:nvPr/>
            </p:nvSpPr>
            <p:spPr bwMode="auto">
              <a:xfrm>
                <a:off x="2489934" y="4552837"/>
                <a:ext cx="1080000" cy="1080000"/>
              </a:xfrm>
              <a:custGeom>
                <a:avLst/>
                <a:gdLst>
                  <a:gd name="T0" fmla="*/ 768 w 1152"/>
                  <a:gd name="T1" fmla="*/ 624 h 1152"/>
                  <a:gd name="T2" fmla="*/ 672 w 1152"/>
                  <a:gd name="T3" fmla="*/ 624 h 1152"/>
                  <a:gd name="T4" fmla="*/ 672 w 1152"/>
                  <a:gd name="T5" fmla="*/ 528 h 1152"/>
                  <a:gd name="T6" fmla="*/ 768 w 1152"/>
                  <a:gd name="T7" fmla="*/ 528 h 1152"/>
                  <a:gd name="T8" fmla="*/ 768 w 1152"/>
                  <a:gd name="T9" fmla="*/ 624 h 1152"/>
                  <a:gd name="T10" fmla="*/ 768 w 1152"/>
                  <a:gd name="T11" fmla="*/ 672 h 1152"/>
                  <a:gd name="T12" fmla="*/ 672 w 1152"/>
                  <a:gd name="T13" fmla="*/ 672 h 1152"/>
                  <a:gd name="T14" fmla="*/ 672 w 1152"/>
                  <a:gd name="T15" fmla="*/ 912 h 1152"/>
                  <a:gd name="T16" fmla="*/ 768 w 1152"/>
                  <a:gd name="T17" fmla="*/ 912 h 1152"/>
                  <a:gd name="T18" fmla="*/ 768 w 1152"/>
                  <a:gd name="T19" fmla="*/ 672 h 1152"/>
                  <a:gd name="T20" fmla="*/ 720 w 1152"/>
                  <a:gd name="T21" fmla="*/ 288 h 1152"/>
                  <a:gd name="T22" fmla="*/ 439 w 1152"/>
                  <a:gd name="T23" fmla="*/ 393 h 1152"/>
                  <a:gd name="T24" fmla="*/ 240 w 1152"/>
                  <a:gd name="T25" fmla="*/ 288 h 1152"/>
                  <a:gd name="T26" fmla="*/ 0 w 1152"/>
                  <a:gd name="T27" fmla="*/ 528 h 1152"/>
                  <a:gd name="T28" fmla="*/ 0 w 1152"/>
                  <a:gd name="T29" fmla="*/ 672 h 1152"/>
                  <a:gd name="T30" fmla="*/ 291 w 1152"/>
                  <a:gd name="T31" fmla="*/ 672 h 1152"/>
                  <a:gd name="T32" fmla="*/ 288 w 1152"/>
                  <a:gd name="T33" fmla="*/ 720 h 1152"/>
                  <a:gd name="T34" fmla="*/ 720 w 1152"/>
                  <a:gd name="T35" fmla="*/ 1152 h 1152"/>
                  <a:gd name="T36" fmla="*/ 1152 w 1152"/>
                  <a:gd name="T37" fmla="*/ 720 h 1152"/>
                  <a:gd name="T38" fmla="*/ 720 w 1152"/>
                  <a:gd name="T39" fmla="*/ 288 h 1152"/>
                  <a:gd name="T40" fmla="*/ 1056 w 1152"/>
                  <a:gd name="T41" fmla="*/ 720 h 1152"/>
                  <a:gd name="T42" fmla="*/ 720 w 1152"/>
                  <a:gd name="T43" fmla="*/ 1056 h 1152"/>
                  <a:gd name="T44" fmla="*/ 384 w 1152"/>
                  <a:gd name="T45" fmla="*/ 720 h 1152"/>
                  <a:gd name="T46" fmla="*/ 720 w 1152"/>
                  <a:gd name="T47" fmla="*/ 384 h 1152"/>
                  <a:gd name="T48" fmla="*/ 1056 w 1152"/>
                  <a:gd name="T49" fmla="*/ 720 h 1152"/>
                  <a:gd name="T50" fmla="*/ 384 w 1152"/>
                  <a:gd name="T51" fmla="*/ 144 h 1152"/>
                  <a:gd name="T52" fmla="*/ 240 w 1152"/>
                  <a:gd name="T53" fmla="*/ 0 h 1152"/>
                  <a:gd name="T54" fmla="*/ 96 w 1152"/>
                  <a:gd name="T55" fmla="*/ 144 h 1152"/>
                  <a:gd name="T56" fmla="*/ 240 w 1152"/>
                  <a:gd name="T57" fmla="*/ 288 h 1152"/>
                  <a:gd name="T58" fmla="*/ 384 w 1152"/>
                  <a:gd name="T59" fmla="*/ 144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52" h="1152">
                    <a:moveTo>
                      <a:pt x="768" y="624"/>
                    </a:moveTo>
                    <a:cubicBezTo>
                      <a:pt x="672" y="624"/>
                      <a:pt x="672" y="624"/>
                      <a:pt x="672" y="624"/>
                    </a:cubicBezTo>
                    <a:cubicBezTo>
                      <a:pt x="672" y="528"/>
                      <a:pt x="672" y="528"/>
                      <a:pt x="672" y="528"/>
                    </a:cubicBezTo>
                    <a:cubicBezTo>
                      <a:pt x="768" y="528"/>
                      <a:pt x="768" y="528"/>
                      <a:pt x="768" y="528"/>
                    </a:cubicBezTo>
                    <a:lnTo>
                      <a:pt x="768" y="624"/>
                    </a:lnTo>
                    <a:close/>
                    <a:moveTo>
                      <a:pt x="768" y="672"/>
                    </a:moveTo>
                    <a:cubicBezTo>
                      <a:pt x="672" y="672"/>
                      <a:pt x="672" y="672"/>
                      <a:pt x="672" y="672"/>
                    </a:cubicBezTo>
                    <a:cubicBezTo>
                      <a:pt x="672" y="912"/>
                      <a:pt x="672" y="912"/>
                      <a:pt x="672" y="912"/>
                    </a:cubicBezTo>
                    <a:cubicBezTo>
                      <a:pt x="768" y="912"/>
                      <a:pt x="768" y="912"/>
                      <a:pt x="768" y="912"/>
                    </a:cubicBezTo>
                    <a:lnTo>
                      <a:pt x="768" y="672"/>
                    </a:lnTo>
                    <a:close/>
                    <a:moveTo>
                      <a:pt x="720" y="288"/>
                    </a:moveTo>
                    <a:cubicBezTo>
                      <a:pt x="613" y="288"/>
                      <a:pt x="514" y="327"/>
                      <a:pt x="439" y="393"/>
                    </a:cubicBezTo>
                    <a:cubicBezTo>
                      <a:pt x="395" y="329"/>
                      <a:pt x="323" y="288"/>
                      <a:pt x="240" y="288"/>
                    </a:cubicBezTo>
                    <a:cubicBezTo>
                      <a:pt x="108" y="288"/>
                      <a:pt x="0" y="395"/>
                      <a:pt x="0" y="528"/>
                    </a:cubicBezTo>
                    <a:cubicBezTo>
                      <a:pt x="0" y="672"/>
                      <a:pt x="0" y="672"/>
                      <a:pt x="0" y="672"/>
                    </a:cubicBezTo>
                    <a:cubicBezTo>
                      <a:pt x="291" y="672"/>
                      <a:pt x="291" y="672"/>
                      <a:pt x="291" y="672"/>
                    </a:cubicBezTo>
                    <a:cubicBezTo>
                      <a:pt x="289" y="688"/>
                      <a:pt x="288" y="704"/>
                      <a:pt x="288" y="720"/>
                    </a:cubicBezTo>
                    <a:cubicBezTo>
                      <a:pt x="288" y="959"/>
                      <a:pt x="482" y="1152"/>
                      <a:pt x="720" y="1152"/>
                    </a:cubicBezTo>
                    <a:cubicBezTo>
                      <a:pt x="959" y="1152"/>
                      <a:pt x="1152" y="959"/>
                      <a:pt x="1152" y="720"/>
                    </a:cubicBezTo>
                    <a:cubicBezTo>
                      <a:pt x="1152" y="481"/>
                      <a:pt x="959" y="288"/>
                      <a:pt x="720" y="288"/>
                    </a:cubicBezTo>
                    <a:close/>
                    <a:moveTo>
                      <a:pt x="1056" y="720"/>
                    </a:moveTo>
                    <a:cubicBezTo>
                      <a:pt x="1056" y="906"/>
                      <a:pt x="906" y="1056"/>
                      <a:pt x="720" y="1056"/>
                    </a:cubicBezTo>
                    <a:cubicBezTo>
                      <a:pt x="535" y="1056"/>
                      <a:pt x="384" y="906"/>
                      <a:pt x="384" y="720"/>
                    </a:cubicBezTo>
                    <a:cubicBezTo>
                      <a:pt x="384" y="534"/>
                      <a:pt x="535" y="384"/>
                      <a:pt x="720" y="384"/>
                    </a:cubicBezTo>
                    <a:cubicBezTo>
                      <a:pt x="906" y="384"/>
                      <a:pt x="1056" y="534"/>
                      <a:pt x="1056" y="720"/>
                    </a:cubicBezTo>
                    <a:close/>
                    <a:moveTo>
                      <a:pt x="384" y="144"/>
                    </a:moveTo>
                    <a:cubicBezTo>
                      <a:pt x="384" y="64"/>
                      <a:pt x="320" y="0"/>
                      <a:pt x="240" y="0"/>
                    </a:cubicBezTo>
                    <a:cubicBezTo>
                      <a:pt x="161" y="0"/>
                      <a:pt x="96" y="64"/>
                      <a:pt x="96" y="144"/>
                    </a:cubicBezTo>
                    <a:cubicBezTo>
                      <a:pt x="96" y="224"/>
                      <a:pt x="161" y="288"/>
                      <a:pt x="240" y="288"/>
                    </a:cubicBezTo>
                    <a:cubicBezTo>
                      <a:pt x="320" y="288"/>
                      <a:pt x="384" y="224"/>
                      <a:pt x="384" y="14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dirty="0">
                  <a:latin typeface="GTWalsheimProBold" panose="02000503040000020003" pitchFamily="2" charset="0"/>
                </a:endParaRPr>
              </a:p>
            </p:txBody>
          </p:sp>
          <p:sp>
            <p:nvSpPr>
              <p:cNvPr id="41" name="Rectangle 40">
                <a:extLst>
                  <a:ext uri="{FF2B5EF4-FFF2-40B4-BE49-F238E27FC236}">
                    <a16:creationId xmlns:a16="http://schemas.microsoft.com/office/drawing/2014/main" id="{3EAF0BD8-EAA5-4557-A907-FFEF02AF526F}"/>
                  </a:ext>
                </a:extLst>
              </p:cNvPr>
              <p:cNvSpPr/>
              <p:nvPr/>
            </p:nvSpPr>
            <p:spPr>
              <a:xfrm>
                <a:off x="2274640" y="5774634"/>
                <a:ext cx="1510589" cy="422039"/>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Understand</a:t>
                </a:r>
              </a:p>
            </p:txBody>
          </p:sp>
        </p:grpSp>
        <p:grpSp>
          <p:nvGrpSpPr>
            <p:cNvPr id="4" name="Group 3">
              <a:extLst>
                <a:ext uri="{FF2B5EF4-FFF2-40B4-BE49-F238E27FC236}">
                  <a16:creationId xmlns:a16="http://schemas.microsoft.com/office/drawing/2014/main" id="{3ACCC9EA-6E44-4AC0-9897-CFE891D7E978}"/>
                </a:ext>
              </a:extLst>
            </p:cNvPr>
            <p:cNvGrpSpPr/>
            <p:nvPr/>
          </p:nvGrpSpPr>
          <p:grpSpPr>
            <a:xfrm>
              <a:off x="4015495" y="4777309"/>
              <a:ext cx="1510589" cy="1428211"/>
              <a:chOff x="4134866" y="4777309"/>
              <a:chExt cx="1510589" cy="1428211"/>
            </a:xfrm>
          </p:grpSpPr>
          <p:sp>
            <p:nvSpPr>
              <p:cNvPr id="13" name="Freeform 121">
                <a:extLst>
                  <a:ext uri="{FF2B5EF4-FFF2-40B4-BE49-F238E27FC236}">
                    <a16:creationId xmlns:a16="http://schemas.microsoft.com/office/drawing/2014/main" id="{E8EB3D8D-5B74-46F7-8029-4D93C55BD8E2}"/>
                  </a:ext>
                </a:extLst>
              </p:cNvPr>
              <p:cNvSpPr>
                <a:spLocks noChangeAspect="1" noEditPoints="1"/>
              </p:cNvSpPr>
              <p:nvPr/>
            </p:nvSpPr>
            <p:spPr bwMode="auto">
              <a:xfrm>
                <a:off x="4350160" y="4777309"/>
                <a:ext cx="1080000" cy="631056"/>
              </a:xfrm>
              <a:custGeom>
                <a:avLst/>
                <a:gdLst>
                  <a:gd name="T0" fmla="*/ 576 w 1152"/>
                  <a:gd name="T1" fmla="*/ 571 h 672"/>
                  <a:gd name="T2" fmla="*/ 336 w 1152"/>
                  <a:gd name="T3" fmla="*/ 672 h 672"/>
                  <a:gd name="T4" fmla="*/ 0 w 1152"/>
                  <a:gd name="T5" fmla="*/ 336 h 672"/>
                  <a:gd name="T6" fmla="*/ 336 w 1152"/>
                  <a:gd name="T7" fmla="*/ 0 h 672"/>
                  <a:gd name="T8" fmla="*/ 576 w 1152"/>
                  <a:gd name="T9" fmla="*/ 101 h 672"/>
                  <a:gd name="T10" fmla="*/ 480 w 1152"/>
                  <a:gd name="T11" fmla="*/ 336 h 672"/>
                  <a:gd name="T12" fmla="*/ 576 w 1152"/>
                  <a:gd name="T13" fmla="*/ 571 h 672"/>
                  <a:gd name="T14" fmla="*/ 816 w 1152"/>
                  <a:gd name="T15" fmla="*/ 0 h 672"/>
                  <a:gd name="T16" fmla="*/ 576 w 1152"/>
                  <a:gd name="T17" fmla="*/ 101 h 672"/>
                  <a:gd name="T18" fmla="*/ 672 w 1152"/>
                  <a:gd name="T19" fmla="*/ 336 h 672"/>
                  <a:gd name="T20" fmla="*/ 576 w 1152"/>
                  <a:gd name="T21" fmla="*/ 571 h 672"/>
                  <a:gd name="T22" fmla="*/ 816 w 1152"/>
                  <a:gd name="T23" fmla="*/ 672 h 672"/>
                  <a:gd name="T24" fmla="*/ 1152 w 1152"/>
                  <a:gd name="T25" fmla="*/ 336 h 672"/>
                  <a:gd name="T26" fmla="*/ 816 w 1152"/>
                  <a:gd name="T27"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2" h="672">
                    <a:moveTo>
                      <a:pt x="576" y="571"/>
                    </a:moveTo>
                    <a:cubicBezTo>
                      <a:pt x="515" y="633"/>
                      <a:pt x="430" y="672"/>
                      <a:pt x="336" y="672"/>
                    </a:cubicBezTo>
                    <a:cubicBezTo>
                      <a:pt x="150" y="672"/>
                      <a:pt x="0" y="522"/>
                      <a:pt x="0" y="336"/>
                    </a:cubicBezTo>
                    <a:cubicBezTo>
                      <a:pt x="0" y="150"/>
                      <a:pt x="150" y="0"/>
                      <a:pt x="336" y="0"/>
                    </a:cubicBezTo>
                    <a:cubicBezTo>
                      <a:pt x="430" y="0"/>
                      <a:pt x="515" y="39"/>
                      <a:pt x="576" y="101"/>
                    </a:cubicBezTo>
                    <a:cubicBezTo>
                      <a:pt x="517" y="162"/>
                      <a:pt x="480" y="244"/>
                      <a:pt x="480" y="336"/>
                    </a:cubicBezTo>
                    <a:cubicBezTo>
                      <a:pt x="480" y="428"/>
                      <a:pt x="517" y="510"/>
                      <a:pt x="576" y="571"/>
                    </a:cubicBezTo>
                    <a:close/>
                    <a:moveTo>
                      <a:pt x="816" y="0"/>
                    </a:moveTo>
                    <a:cubicBezTo>
                      <a:pt x="722" y="0"/>
                      <a:pt x="637" y="39"/>
                      <a:pt x="576" y="101"/>
                    </a:cubicBezTo>
                    <a:cubicBezTo>
                      <a:pt x="635" y="162"/>
                      <a:pt x="672" y="244"/>
                      <a:pt x="672" y="336"/>
                    </a:cubicBezTo>
                    <a:cubicBezTo>
                      <a:pt x="672" y="428"/>
                      <a:pt x="635" y="510"/>
                      <a:pt x="576" y="571"/>
                    </a:cubicBezTo>
                    <a:cubicBezTo>
                      <a:pt x="637" y="633"/>
                      <a:pt x="722" y="672"/>
                      <a:pt x="816" y="672"/>
                    </a:cubicBezTo>
                    <a:cubicBezTo>
                      <a:pt x="1002" y="672"/>
                      <a:pt x="1152" y="522"/>
                      <a:pt x="1152" y="336"/>
                    </a:cubicBezTo>
                    <a:cubicBezTo>
                      <a:pt x="1152" y="150"/>
                      <a:pt x="1002" y="0"/>
                      <a:pt x="816"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dirty="0">
                  <a:latin typeface="GTWalsheimProBold" panose="02000503040000020003" pitchFamily="2" charset="0"/>
                </a:endParaRPr>
              </a:p>
            </p:txBody>
          </p:sp>
          <p:sp>
            <p:nvSpPr>
              <p:cNvPr id="42" name="Rectangle 41">
                <a:extLst>
                  <a:ext uri="{FF2B5EF4-FFF2-40B4-BE49-F238E27FC236}">
                    <a16:creationId xmlns:a16="http://schemas.microsoft.com/office/drawing/2014/main" id="{3EAF0BD8-EAA5-4557-A907-FFEF02AF526F}"/>
                  </a:ext>
                </a:extLst>
              </p:cNvPr>
              <p:cNvSpPr/>
              <p:nvPr/>
            </p:nvSpPr>
            <p:spPr>
              <a:xfrm>
                <a:off x="4134866" y="5774633"/>
                <a:ext cx="1510589" cy="430887"/>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Create</a:t>
                </a:r>
              </a:p>
            </p:txBody>
          </p:sp>
        </p:grpSp>
        <p:grpSp>
          <p:nvGrpSpPr>
            <p:cNvPr id="5" name="Group 4">
              <a:extLst>
                <a:ext uri="{FF2B5EF4-FFF2-40B4-BE49-F238E27FC236}">
                  <a16:creationId xmlns:a16="http://schemas.microsoft.com/office/drawing/2014/main" id="{7D5B161C-5B8C-460F-B50A-4F68E0D56101}"/>
                </a:ext>
              </a:extLst>
            </p:cNvPr>
            <p:cNvGrpSpPr/>
            <p:nvPr/>
          </p:nvGrpSpPr>
          <p:grpSpPr>
            <a:xfrm>
              <a:off x="5756350" y="4495622"/>
              <a:ext cx="1510589" cy="1709897"/>
              <a:chOff x="5796174" y="4495622"/>
              <a:chExt cx="1510589" cy="1709897"/>
            </a:xfrm>
          </p:grpSpPr>
          <p:sp>
            <p:nvSpPr>
              <p:cNvPr id="12" name="Freeform 65">
                <a:extLst>
                  <a:ext uri="{FF2B5EF4-FFF2-40B4-BE49-F238E27FC236}">
                    <a16:creationId xmlns:a16="http://schemas.microsoft.com/office/drawing/2014/main" id="{6E4BBF72-810A-46F8-94B1-087B4AB2C34B}"/>
                  </a:ext>
                </a:extLst>
              </p:cNvPr>
              <p:cNvSpPr>
                <a:spLocks noChangeAspect="1" noEditPoints="1"/>
              </p:cNvSpPr>
              <p:nvPr/>
            </p:nvSpPr>
            <p:spPr bwMode="auto">
              <a:xfrm>
                <a:off x="6103284" y="4495622"/>
                <a:ext cx="896369" cy="1194430"/>
              </a:xfrm>
              <a:custGeom>
                <a:avLst/>
                <a:gdLst>
                  <a:gd name="T0" fmla="*/ 432 w 864"/>
                  <a:gd name="T1" fmla="*/ 0 h 1152"/>
                  <a:gd name="T2" fmla="*/ 0 w 864"/>
                  <a:gd name="T3" fmla="*/ 432 h 1152"/>
                  <a:gd name="T4" fmla="*/ 240 w 864"/>
                  <a:gd name="T5" fmla="*/ 819 h 1152"/>
                  <a:gd name="T6" fmla="*/ 240 w 864"/>
                  <a:gd name="T7" fmla="*/ 672 h 1152"/>
                  <a:gd name="T8" fmla="*/ 624 w 864"/>
                  <a:gd name="T9" fmla="*/ 672 h 1152"/>
                  <a:gd name="T10" fmla="*/ 624 w 864"/>
                  <a:gd name="T11" fmla="*/ 819 h 1152"/>
                  <a:gd name="T12" fmla="*/ 864 w 864"/>
                  <a:gd name="T13" fmla="*/ 432 h 1152"/>
                  <a:gd name="T14" fmla="*/ 432 w 864"/>
                  <a:gd name="T15" fmla="*/ 0 h 1152"/>
                  <a:gd name="T16" fmla="*/ 432 w 864"/>
                  <a:gd name="T17" fmla="*/ 528 h 1152"/>
                  <a:gd name="T18" fmla="*/ 336 w 864"/>
                  <a:gd name="T19" fmla="*/ 336 h 1152"/>
                  <a:gd name="T20" fmla="*/ 528 w 864"/>
                  <a:gd name="T21" fmla="*/ 336 h 1152"/>
                  <a:gd name="T22" fmla="*/ 432 w 864"/>
                  <a:gd name="T23" fmla="*/ 528 h 1152"/>
                  <a:gd name="T24" fmla="*/ 624 w 864"/>
                  <a:gd name="T25" fmla="*/ 819 h 1152"/>
                  <a:gd name="T26" fmla="*/ 624 w 864"/>
                  <a:gd name="T27" fmla="*/ 960 h 1152"/>
                  <a:gd name="T28" fmla="*/ 432 w 864"/>
                  <a:gd name="T29" fmla="*/ 1152 h 1152"/>
                  <a:gd name="T30" fmla="*/ 240 w 864"/>
                  <a:gd name="T31" fmla="*/ 960 h 1152"/>
                  <a:gd name="T32" fmla="*/ 240 w 864"/>
                  <a:gd name="T33" fmla="*/ 819 h 1152"/>
                  <a:gd name="T34" fmla="*/ 432 w 864"/>
                  <a:gd name="T35" fmla="*/ 864 h 1152"/>
                  <a:gd name="T36" fmla="*/ 624 w 864"/>
                  <a:gd name="T37" fmla="*/ 819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4" h="1152">
                    <a:moveTo>
                      <a:pt x="432" y="0"/>
                    </a:moveTo>
                    <a:cubicBezTo>
                      <a:pt x="193" y="0"/>
                      <a:pt x="0" y="193"/>
                      <a:pt x="0" y="432"/>
                    </a:cubicBezTo>
                    <a:cubicBezTo>
                      <a:pt x="0" y="602"/>
                      <a:pt x="98" y="748"/>
                      <a:pt x="240" y="819"/>
                    </a:cubicBezTo>
                    <a:cubicBezTo>
                      <a:pt x="240" y="672"/>
                      <a:pt x="240" y="672"/>
                      <a:pt x="240" y="672"/>
                    </a:cubicBezTo>
                    <a:cubicBezTo>
                      <a:pt x="624" y="672"/>
                      <a:pt x="624" y="672"/>
                      <a:pt x="624" y="672"/>
                    </a:cubicBezTo>
                    <a:cubicBezTo>
                      <a:pt x="624" y="819"/>
                      <a:pt x="624" y="819"/>
                      <a:pt x="624" y="819"/>
                    </a:cubicBezTo>
                    <a:cubicBezTo>
                      <a:pt x="766" y="748"/>
                      <a:pt x="864" y="602"/>
                      <a:pt x="864" y="432"/>
                    </a:cubicBezTo>
                    <a:cubicBezTo>
                      <a:pt x="864" y="193"/>
                      <a:pt x="671" y="0"/>
                      <a:pt x="432" y="0"/>
                    </a:cubicBezTo>
                    <a:close/>
                    <a:moveTo>
                      <a:pt x="432" y="528"/>
                    </a:moveTo>
                    <a:cubicBezTo>
                      <a:pt x="336" y="336"/>
                      <a:pt x="336" y="336"/>
                      <a:pt x="336" y="336"/>
                    </a:cubicBezTo>
                    <a:cubicBezTo>
                      <a:pt x="528" y="336"/>
                      <a:pt x="528" y="336"/>
                      <a:pt x="528" y="336"/>
                    </a:cubicBezTo>
                    <a:lnTo>
                      <a:pt x="432" y="528"/>
                    </a:lnTo>
                    <a:close/>
                    <a:moveTo>
                      <a:pt x="624" y="819"/>
                    </a:moveTo>
                    <a:cubicBezTo>
                      <a:pt x="624" y="960"/>
                      <a:pt x="624" y="960"/>
                      <a:pt x="624" y="960"/>
                    </a:cubicBezTo>
                    <a:cubicBezTo>
                      <a:pt x="624" y="1066"/>
                      <a:pt x="538" y="1152"/>
                      <a:pt x="432" y="1152"/>
                    </a:cubicBezTo>
                    <a:cubicBezTo>
                      <a:pt x="326" y="1152"/>
                      <a:pt x="240" y="1066"/>
                      <a:pt x="240" y="960"/>
                    </a:cubicBezTo>
                    <a:cubicBezTo>
                      <a:pt x="240" y="819"/>
                      <a:pt x="240" y="819"/>
                      <a:pt x="240" y="819"/>
                    </a:cubicBezTo>
                    <a:cubicBezTo>
                      <a:pt x="298" y="848"/>
                      <a:pt x="363" y="864"/>
                      <a:pt x="432" y="864"/>
                    </a:cubicBezTo>
                    <a:cubicBezTo>
                      <a:pt x="501" y="864"/>
                      <a:pt x="566" y="848"/>
                      <a:pt x="624" y="81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43" name="Rectangle 42">
                <a:extLst>
                  <a:ext uri="{FF2B5EF4-FFF2-40B4-BE49-F238E27FC236}">
                    <a16:creationId xmlns:a16="http://schemas.microsoft.com/office/drawing/2014/main" id="{3EAF0BD8-EAA5-4557-A907-FFEF02AF526F}"/>
                  </a:ext>
                </a:extLst>
              </p:cNvPr>
              <p:cNvSpPr/>
              <p:nvPr/>
            </p:nvSpPr>
            <p:spPr>
              <a:xfrm>
                <a:off x="5796174" y="5774632"/>
                <a:ext cx="1510589" cy="430887"/>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Shape</a:t>
                </a:r>
              </a:p>
            </p:txBody>
          </p:sp>
        </p:grpSp>
        <p:grpSp>
          <p:nvGrpSpPr>
            <p:cNvPr id="6" name="Group 5">
              <a:extLst>
                <a:ext uri="{FF2B5EF4-FFF2-40B4-BE49-F238E27FC236}">
                  <a16:creationId xmlns:a16="http://schemas.microsoft.com/office/drawing/2014/main" id="{C5A44381-0CC7-4CC2-86A9-D4658BD37F17}"/>
                </a:ext>
              </a:extLst>
            </p:cNvPr>
            <p:cNvGrpSpPr/>
            <p:nvPr/>
          </p:nvGrpSpPr>
          <p:grpSpPr>
            <a:xfrm>
              <a:off x="7497205" y="4504282"/>
              <a:ext cx="1301555" cy="1692478"/>
              <a:chOff x="7158072" y="4504282"/>
              <a:chExt cx="1301555" cy="1692478"/>
            </a:xfrm>
          </p:grpSpPr>
          <p:sp>
            <p:nvSpPr>
              <p:cNvPr id="14" name="Freeform 57">
                <a:extLst>
                  <a:ext uri="{FF2B5EF4-FFF2-40B4-BE49-F238E27FC236}">
                    <a16:creationId xmlns:a16="http://schemas.microsoft.com/office/drawing/2014/main" id="{2DF6C74F-7881-4583-938C-90CE2C4136AD}"/>
                  </a:ext>
                </a:extLst>
              </p:cNvPr>
              <p:cNvSpPr>
                <a:spLocks noChangeAspect="1" noEditPoints="1"/>
              </p:cNvSpPr>
              <p:nvPr/>
            </p:nvSpPr>
            <p:spPr bwMode="auto">
              <a:xfrm>
                <a:off x="7269052" y="4504282"/>
                <a:ext cx="1079594" cy="1177111"/>
              </a:xfrm>
              <a:custGeom>
                <a:avLst/>
                <a:gdLst>
                  <a:gd name="T0" fmla="*/ 1008 w 1056"/>
                  <a:gd name="T1" fmla="*/ 720 h 1152"/>
                  <a:gd name="T2" fmla="*/ 864 w 1056"/>
                  <a:gd name="T3" fmla="*/ 864 h 1152"/>
                  <a:gd name="T4" fmla="*/ 720 w 1056"/>
                  <a:gd name="T5" fmla="*/ 720 h 1152"/>
                  <a:gd name="T6" fmla="*/ 864 w 1056"/>
                  <a:gd name="T7" fmla="*/ 576 h 1152"/>
                  <a:gd name="T8" fmla="*/ 1008 w 1056"/>
                  <a:gd name="T9" fmla="*/ 720 h 1152"/>
                  <a:gd name="T10" fmla="*/ 1056 w 1056"/>
                  <a:gd name="T11" fmla="*/ 1056 h 1152"/>
                  <a:gd name="T12" fmla="*/ 1056 w 1056"/>
                  <a:gd name="T13" fmla="*/ 1152 h 1152"/>
                  <a:gd name="T14" fmla="*/ 576 w 1056"/>
                  <a:gd name="T15" fmla="*/ 1152 h 1152"/>
                  <a:gd name="T16" fmla="*/ 576 w 1056"/>
                  <a:gd name="T17" fmla="*/ 288 h 1152"/>
                  <a:gd name="T18" fmla="*/ 480 w 1056"/>
                  <a:gd name="T19" fmla="*/ 288 h 1152"/>
                  <a:gd name="T20" fmla="*/ 480 w 1056"/>
                  <a:gd name="T21" fmla="*/ 1152 h 1152"/>
                  <a:gd name="T22" fmla="*/ 384 w 1056"/>
                  <a:gd name="T23" fmla="*/ 1152 h 1152"/>
                  <a:gd name="T24" fmla="*/ 384 w 1056"/>
                  <a:gd name="T25" fmla="*/ 288 h 1152"/>
                  <a:gd name="T26" fmla="*/ 288 w 1056"/>
                  <a:gd name="T27" fmla="*/ 288 h 1152"/>
                  <a:gd name="T28" fmla="*/ 288 w 1056"/>
                  <a:gd name="T29" fmla="*/ 1152 h 1152"/>
                  <a:gd name="T30" fmla="*/ 0 w 1056"/>
                  <a:gd name="T31" fmla="*/ 1152 h 1152"/>
                  <a:gd name="T32" fmla="*/ 0 w 1056"/>
                  <a:gd name="T33" fmla="*/ 672 h 1152"/>
                  <a:gd name="T34" fmla="*/ 192 w 1056"/>
                  <a:gd name="T35" fmla="*/ 672 h 1152"/>
                  <a:gd name="T36" fmla="*/ 192 w 1056"/>
                  <a:gd name="T37" fmla="*/ 192 h 1152"/>
                  <a:gd name="T38" fmla="*/ 432 w 1056"/>
                  <a:gd name="T39" fmla="*/ 0 h 1152"/>
                  <a:gd name="T40" fmla="*/ 672 w 1056"/>
                  <a:gd name="T41" fmla="*/ 192 h 1152"/>
                  <a:gd name="T42" fmla="*/ 672 w 1056"/>
                  <a:gd name="T43" fmla="*/ 1056 h 1152"/>
                  <a:gd name="T44" fmla="*/ 864 w 1056"/>
                  <a:gd name="T45" fmla="*/ 864 h 1152"/>
                  <a:gd name="T46" fmla="*/ 1056 w 1056"/>
                  <a:gd name="T47" fmla="*/ 1056 h 1152"/>
                  <a:gd name="T48" fmla="*/ 192 w 1056"/>
                  <a:gd name="T49" fmla="*/ 960 h 1152"/>
                  <a:gd name="T50" fmla="*/ 96 w 1056"/>
                  <a:gd name="T51" fmla="*/ 960 h 1152"/>
                  <a:gd name="T52" fmla="*/ 96 w 1056"/>
                  <a:gd name="T53" fmla="*/ 1056 h 1152"/>
                  <a:gd name="T54" fmla="*/ 192 w 1056"/>
                  <a:gd name="T55" fmla="*/ 1056 h 1152"/>
                  <a:gd name="T56" fmla="*/ 192 w 1056"/>
                  <a:gd name="T57" fmla="*/ 960 h 1152"/>
                  <a:gd name="T58" fmla="*/ 192 w 1056"/>
                  <a:gd name="T59" fmla="*/ 768 h 1152"/>
                  <a:gd name="T60" fmla="*/ 96 w 1056"/>
                  <a:gd name="T61" fmla="*/ 768 h 1152"/>
                  <a:gd name="T62" fmla="*/ 96 w 1056"/>
                  <a:gd name="T63" fmla="*/ 864 h 1152"/>
                  <a:gd name="T64" fmla="*/ 192 w 1056"/>
                  <a:gd name="T65" fmla="*/ 864 h 1152"/>
                  <a:gd name="T66" fmla="*/ 192 w 1056"/>
                  <a:gd name="T67" fmla="*/ 76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6" h="1152">
                    <a:moveTo>
                      <a:pt x="1008" y="720"/>
                    </a:moveTo>
                    <a:cubicBezTo>
                      <a:pt x="1008" y="800"/>
                      <a:pt x="944" y="864"/>
                      <a:pt x="864" y="864"/>
                    </a:cubicBezTo>
                    <a:cubicBezTo>
                      <a:pt x="785" y="864"/>
                      <a:pt x="720" y="800"/>
                      <a:pt x="720" y="720"/>
                    </a:cubicBezTo>
                    <a:cubicBezTo>
                      <a:pt x="720" y="640"/>
                      <a:pt x="785" y="576"/>
                      <a:pt x="864" y="576"/>
                    </a:cubicBezTo>
                    <a:cubicBezTo>
                      <a:pt x="944" y="576"/>
                      <a:pt x="1008" y="640"/>
                      <a:pt x="1008" y="720"/>
                    </a:cubicBezTo>
                    <a:close/>
                    <a:moveTo>
                      <a:pt x="1056" y="1056"/>
                    </a:moveTo>
                    <a:cubicBezTo>
                      <a:pt x="1056" y="1152"/>
                      <a:pt x="1056" y="1152"/>
                      <a:pt x="1056" y="1152"/>
                    </a:cubicBezTo>
                    <a:cubicBezTo>
                      <a:pt x="576" y="1152"/>
                      <a:pt x="576" y="1152"/>
                      <a:pt x="576" y="1152"/>
                    </a:cubicBezTo>
                    <a:cubicBezTo>
                      <a:pt x="576" y="288"/>
                      <a:pt x="576" y="288"/>
                      <a:pt x="576" y="288"/>
                    </a:cubicBezTo>
                    <a:cubicBezTo>
                      <a:pt x="480" y="288"/>
                      <a:pt x="480" y="288"/>
                      <a:pt x="480" y="288"/>
                    </a:cubicBezTo>
                    <a:cubicBezTo>
                      <a:pt x="480" y="1152"/>
                      <a:pt x="480" y="1152"/>
                      <a:pt x="480" y="1152"/>
                    </a:cubicBezTo>
                    <a:cubicBezTo>
                      <a:pt x="384" y="1152"/>
                      <a:pt x="384" y="1152"/>
                      <a:pt x="384" y="1152"/>
                    </a:cubicBezTo>
                    <a:cubicBezTo>
                      <a:pt x="384" y="288"/>
                      <a:pt x="384" y="288"/>
                      <a:pt x="384" y="288"/>
                    </a:cubicBezTo>
                    <a:cubicBezTo>
                      <a:pt x="288" y="288"/>
                      <a:pt x="288" y="288"/>
                      <a:pt x="288" y="288"/>
                    </a:cubicBezTo>
                    <a:cubicBezTo>
                      <a:pt x="288" y="1152"/>
                      <a:pt x="288" y="1152"/>
                      <a:pt x="288" y="1152"/>
                    </a:cubicBezTo>
                    <a:cubicBezTo>
                      <a:pt x="0" y="1152"/>
                      <a:pt x="0" y="1152"/>
                      <a:pt x="0" y="1152"/>
                    </a:cubicBezTo>
                    <a:cubicBezTo>
                      <a:pt x="0" y="672"/>
                      <a:pt x="0" y="672"/>
                      <a:pt x="0" y="672"/>
                    </a:cubicBezTo>
                    <a:cubicBezTo>
                      <a:pt x="192" y="672"/>
                      <a:pt x="192" y="672"/>
                      <a:pt x="192" y="672"/>
                    </a:cubicBezTo>
                    <a:cubicBezTo>
                      <a:pt x="192" y="192"/>
                      <a:pt x="192" y="192"/>
                      <a:pt x="192" y="192"/>
                    </a:cubicBezTo>
                    <a:cubicBezTo>
                      <a:pt x="432" y="0"/>
                      <a:pt x="432" y="0"/>
                      <a:pt x="432" y="0"/>
                    </a:cubicBezTo>
                    <a:cubicBezTo>
                      <a:pt x="672" y="192"/>
                      <a:pt x="672" y="192"/>
                      <a:pt x="672" y="192"/>
                    </a:cubicBezTo>
                    <a:cubicBezTo>
                      <a:pt x="672" y="1056"/>
                      <a:pt x="672" y="1056"/>
                      <a:pt x="672" y="1056"/>
                    </a:cubicBezTo>
                    <a:cubicBezTo>
                      <a:pt x="672" y="950"/>
                      <a:pt x="758" y="864"/>
                      <a:pt x="864" y="864"/>
                    </a:cubicBezTo>
                    <a:cubicBezTo>
                      <a:pt x="971" y="864"/>
                      <a:pt x="1056" y="950"/>
                      <a:pt x="1056" y="1056"/>
                    </a:cubicBezTo>
                    <a:close/>
                    <a:moveTo>
                      <a:pt x="192" y="960"/>
                    </a:moveTo>
                    <a:cubicBezTo>
                      <a:pt x="96" y="960"/>
                      <a:pt x="96" y="960"/>
                      <a:pt x="96" y="960"/>
                    </a:cubicBezTo>
                    <a:cubicBezTo>
                      <a:pt x="96" y="1056"/>
                      <a:pt x="96" y="1056"/>
                      <a:pt x="96" y="1056"/>
                    </a:cubicBezTo>
                    <a:cubicBezTo>
                      <a:pt x="192" y="1056"/>
                      <a:pt x="192" y="1056"/>
                      <a:pt x="192" y="1056"/>
                    </a:cubicBezTo>
                    <a:lnTo>
                      <a:pt x="192" y="960"/>
                    </a:lnTo>
                    <a:close/>
                    <a:moveTo>
                      <a:pt x="192" y="768"/>
                    </a:moveTo>
                    <a:cubicBezTo>
                      <a:pt x="96" y="768"/>
                      <a:pt x="96" y="768"/>
                      <a:pt x="96" y="768"/>
                    </a:cubicBezTo>
                    <a:cubicBezTo>
                      <a:pt x="96" y="864"/>
                      <a:pt x="96" y="864"/>
                      <a:pt x="96" y="864"/>
                    </a:cubicBezTo>
                    <a:cubicBezTo>
                      <a:pt x="192" y="864"/>
                      <a:pt x="192" y="864"/>
                      <a:pt x="192" y="864"/>
                    </a:cubicBezTo>
                    <a:lnTo>
                      <a:pt x="192" y="76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44" name="Rectangle 43">
                <a:extLst>
                  <a:ext uri="{FF2B5EF4-FFF2-40B4-BE49-F238E27FC236}">
                    <a16:creationId xmlns:a16="http://schemas.microsoft.com/office/drawing/2014/main" id="{3EAF0BD8-EAA5-4557-A907-FFEF02AF526F}"/>
                  </a:ext>
                </a:extLst>
              </p:cNvPr>
              <p:cNvSpPr/>
              <p:nvPr/>
            </p:nvSpPr>
            <p:spPr>
              <a:xfrm>
                <a:off x="7158072" y="5774721"/>
                <a:ext cx="1301555" cy="422039"/>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Discover</a:t>
                </a:r>
              </a:p>
            </p:txBody>
          </p:sp>
        </p:grpSp>
        <p:grpSp>
          <p:nvGrpSpPr>
            <p:cNvPr id="7" name="Group 6">
              <a:extLst>
                <a:ext uri="{FF2B5EF4-FFF2-40B4-BE49-F238E27FC236}">
                  <a16:creationId xmlns:a16="http://schemas.microsoft.com/office/drawing/2014/main" id="{FA3BC599-5217-450B-BBE0-CD48255E1640}"/>
                </a:ext>
              </a:extLst>
            </p:cNvPr>
            <p:cNvGrpSpPr/>
            <p:nvPr/>
          </p:nvGrpSpPr>
          <p:grpSpPr>
            <a:xfrm>
              <a:off x="9029026" y="4601830"/>
              <a:ext cx="1080000" cy="1594930"/>
              <a:chOff x="9017167" y="4601830"/>
              <a:chExt cx="1080000" cy="1594930"/>
            </a:xfrm>
          </p:grpSpPr>
          <p:sp>
            <p:nvSpPr>
              <p:cNvPr id="10" name="Freeform 77">
                <a:extLst>
                  <a:ext uri="{FF2B5EF4-FFF2-40B4-BE49-F238E27FC236}">
                    <a16:creationId xmlns:a16="http://schemas.microsoft.com/office/drawing/2014/main" id="{ECF2B5B7-667A-41A6-B29D-0DCA0FB6B208}"/>
                  </a:ext>
                </a:extLst>
              </p:cNvPr>
              <p:cNvSpPr>
                <a:spLocks noChangeAspect="1" noEditPoints="1"/>
              </p:cNvSpPr>
              <p:nvPr/>
            </p:nvSpPr>
            <p:spPr bwMode="auto">
              <a:xfrm>
                <a:off x="9017167" y="4601830"/>
                <a:ext cx="1080000" cy="982014"/>
              </a:xfrm>
              <a:custGeom>
                <a:avLst/>
                <a:gdLst>
                  <a:gd name="T0" fmla="*/ 864 w 1056"/>
                  <a:gd name="T1" fmla="*/ 480 h 960"/>
                  <a:gd name="T2" fmla="*/ 1056 w 1056"/>
                  <a:gd name="T3" fmla="*/ 480 h 960"/>
                  <a:gd name="T4" fmla="*/ 1056 w 1056"/>
                  <a:gd name="T5" fmla="*/ 768 h 960"/>
                  <a:gd name="T6" fmla="*/ 864 w 1056"/>
                  <a:gd name="T7" fmla="*/ 960 h 960"/>
                  <a:gd name="T8" fmla="*/ 192 w 1056"/>
                  <a:gd name="T9" fmla="*/ 960 h 960"/>
                  <a:gd name="T10" fmla="*/ 0 w 1056"/>
                  <a:gd name="T11" fmla="*/ 768 h 960"/>
                  <a:gd name="T12" fmla="*/ 0 w 1056"/>
                  <a:gd name="T13" fmla="*/ 0 h 960"/>
                  <a:gd name="T14" fmla="*/ 864 w 1056"/>
                  <a:gd name="T15" fmla="*/ 0 h 960"/>
                  <a:gd name="T16" fmla="*/ 864 w 1056"/>
                  <a:gd name="T17" fmla="*/ 480 h 960"/>
                  <a:gd name="T18" fmla="*/ 480 w 1056"/>
                  <a:gd name="T19" fmla="*/ 96 h 960"/>
                  <a:gd name="T20" fmla="*/ 96 w 1056"/>
                  <a:gd name="T21" fmla="*/ 96 h 960"/>
                  <a:gd name="T22" fmla="*/ 96 w 1056"/>
                  <a:gd name="T23" fmla="*/ 384 h 960"/>
                  <a:gd name="T24" fmla="*/ 480 w 1056"/>
                  <a:gd name="T25" fmla="*/ 384 h 960"/>
                  <a:gd name="T26" fmla="*/ 480 w 1056"/>
                  <a:gd name="T27" fmla="*/ 96 h 960"/>
                  <a:gd name="T28" fmla="*/ 768 w 1056"/>
                  <a:gd name="T29" fmla="*/ 96 h 960"/>
                  <a:gd name="T30" fmla="*/ 576 w 1056"/>
                  <a:gd name="T31" fmla="*/ 96 h 960"/>
                  <a:gd name="T32" fmla="*/ 576 w 1056"/>
                  <a:gd name="T33" fmla="*/ 192 h 960"/>
                  <a:gd name="T34" fmla="*/ 768 w 1056"/>
                  <a:gd name="T35" fmla="*/ 192 h 960"/>
                  <a:gd name="T36" fmla="*/ 768 w 1056"/>
                  <a:gd name="T37" fmla="*/ 96 h 960"/>
                  <a:gd name="T38" fmla="*/ 768 w 1056"/>
                  <a:gd name="T39" fmla="*/ 288 h 960"/>
                  <a:gd name="T40" fmla="*/ 576 w 1056"/>
                  <a:gd name="T41" fmla="*/ 288 h 960"/>
                  <a:gd name="T42" fmla="*/ 576 w 1056"/>
                  <a:gd name="T43" fmla="*/ 384 h 960"/>
                  <a:gd name="T44" fmla="*/ 768 w 1056"/>
                  <a:gd name="T45" fmla="*/ 384 h 960"/>
                  <a:gd name="T46" fmla="*/ 768 w 1056"/>
                  <a:gd name="T47" fmla="*/ 288 h 960"/>
                  <a:gd name="T48" fmla="*/ 768 w 1056"/>
                  <a:gd name="T49" fmla="*/ 480 h 960"/>
                  <a:gd name="T50" fmla="*/ 96 w 1056"/>
                  <a:gd name="T51" fmla="*/ 480 h 960"/>
                  <a:gd name="T52" fmla="*/ 96 w 1056"/>
                  <a:gd name="T53" fmla="*/ 576 h 960"/>
                  <a:gd name="T54" fmla="*/ 768 w 1056"/>
                  <a:gd name="T55" fmla="*/ 576 h 960"/>
                  <a:gd name="T56" fmla="*/ 768 w 1056"/>
                  <a:gd name="T57" fmla="*/ 480 h 960"/>
                  <a:gd name="T58" fmla="*/ 768 w 1056"/>
                  <a:gd name="T59" fmla="*/ 672 h 960"/>
                  <a:gd name="T60" fmla="*/ 96 w 1056"/>
                  <a:gd name="T61" fmla="*/ 672 h 960"/>
                  <a:gd name="T62" fmla="*/ 96 w 1056"/>
                  <a:gd name="T63" fmla="*/ 768 h 960"/>
                  <a:gd name="T64" fmla="*/ 768 w 1056"/>
                  <a:gd name="T65" fmla="*/ 768 h 960"/>
                  <a:gd name="T66" fmla="*/ 768 w 1056"/>
                  <a:gd name="T67" fmla="*/ 672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6" h="960">
                    <a:moveTo>
                      <a:pt x="864" y="480"/>
                    </a:moveTo>
                    <a:cubicBezTo>
                      <a:pt x="1056" y="480"/>
                      <a:pt x="1056" y="480"/>
                      <a:pt x="1056" y="480"/>
                    </a:cubicBezTo>
                    <a:cubicBezTo>
                      <a:pt x="1056" y="768"/>
                      <a:pt x="1056" y="768"/>
                      <a:pt x="1056" y="768"/>
                    </a:cubicBezTo>
                    <a:cubicBezTo>
                      <a:pt x="1056" y="874"/>
                      <a:pt x="970" y="960"/>
                      <a:pt x="864" y="960"/>
                    </a:cubicBezTo>
                    <a:cubicBezTo>
                      <a:pt x="192" y="960"/>
                      <a:pt x="192" y="960"/>
                      <a:pt x="192" y="960"/>
                    </a:cubicBezTo>
                    <a:cubicBezTo>
                      <a:pt x="86" y="960"/>
                      <a:pt x="0" y="874"/>
                      <a:pt x="0" y="768"/>
                    </a:cubicBezTo>
                    <a:cubicBezTo>
                      <a:pt x="0" y="0"/>
                      <a:pt x="0" y="0"/>
                      <a:pt x="0" y="0"/>
                    </a:cubicBezTo>
                    <a:cubicBezTo>
                      <a:pt x="864" y="0"/>
                      <a:pt x="864" y="0"/>
                      <a:pt x="864" y="0"/>
                    </a:cubicBezTo>
                    <a:lnTo>
                      <a:pt x="864" y="480"/>
                    </a:lnTo>
                    <a:close/>
                    <a:moveTo>
                      <a:pt x="480" y="96"/>
                    </a:moveTo>
                    <a:cubicBezTo>
                      <a:pt x="96" y="96"/>
                      <a:pt x="96" y="96"/>
                      <a:pt x="96" y="96"/>
                    </a:cubicBezTo>
                    <a:cubicBezTo>
                      <a:pt x="96" y="384"/>
                      <a:pt x="96" y="384"/>
                      <a:pt x="96" y="384"/>
                    </a:cubicBezTo>
                    <a:cubicBezTo>
                      <a:pt x="480" y="384"/>
                      <a:pt x="480" y="384"/>
                      <a:pt x="480" y="384"/>
                    </a:cubicBezTo>
                    <a:lnTo>
                      <a:pt x="480" y="96"/>
                    </a:lnTo>
                    <a:close/>
                    <a:moveTo>
                      <a:pt x="768" y="96"/>
                    </a:moveTo>
                    <a:cubicBezTo>
                      <a:pt x="576" y="96"/>
                      <a:pt x="576" y="96"/>
                      <a:pt x="576" y="96"/>
                    </a:cubicBezTo>
                    <a:cubicBezTo>
                      <a:pt x="576" y="192"/>
                      <a:pt x="576" y="192"/>
                      <a:pt x="576" y="192"/>
                    </a:cubicBezTo>
                    <a:cubicBezTo>
                      <a:pt x="768" y="192"/>
                      <a:pt x="768" y="192"/>
                      <a:pt x="768" y="192"/>
                    </a:cubicBezTo>
                    <a:lnTo>
                      <a:pt x="768" y="96"/>
                    </a:lnTo>
                    <a:close/>
                    <a:moveTo>
                      <a:pt x="768" y="288"/>
                    </a:moveTo>
                    <a:cubicBezTo>
                      <a:pt x="576" y="288"/>
                      <a:pt x="576" y="288"/>
                      <a:pt x="576" y="288"/>
                    </a:cubicBezTo>
                    <a:cubicBezTo>
                      <a:pt x="576" y="384"/>
                      <a:pt x="576" y="384"/>
                      <a:pt x="576" y="384"/>
                    </a:cubicBezTo>
                    <a:cubicBezTo>
                      <a:pt x="768" y="384"/>
                      <a:pt x="768" y="384"/>
                      <a:pt x="768" y="384"/>
                    </a:cubicBezTo>
                    <a:lnTo>
                      <a:pt x="768" y="288"/>
                    </a:lnTo>
                    <a:close/>
                    <a:moveTo>
                      <a:pt x="768" y="480"/>
                    </a:moveTo>
                    <a:cubicBezTo>
                      <a:pt x="96" y="480"/>
                      <a:pt x="96" y="480"/>
                      <a:pt x="96" y="480"/>
                    </a:cubicBezTo>
                    <a:cubicBezTo>
                      <a:pt x="96" y="576"/>
                      <a:pt x="96" y="576"/>
                      <a:pt x="96" y="576"/>
                    </a:cubicBezTo>
                    <a:cubicBezTo>
                      <a:pt x="768" y="576"/>
                      <a:pt x="768" y="576"/>
                      <a:pt x="768" y="576"/>
                    </a:cubicBezTo>
                    <a:lnTo>
                      <a:pt x="768" y="480"/>
                    </a:lnTo>
                    <a:close/>
                    <a:moveTo>
                      <a:pt x="768" y="672"/>
                    </a:moveTo>
                    <a:cubicBezTo>
                      <a:pt x="96" y="672"/>
                      <a:pt x="96" y="672"/>
                      <a:pt x="96" y="672"/>
                    </a:cubicBezTo>
                    <a:cubicBezTo>
                      <a:pt x="96" y="768"/>
                      <a:pt x="96" y="768"/>
                      <a:pt x="96" y="768"/>
                    </a:cubicBezTo>
                    <a:cubicBezTo>
                      <a:pt x="768" y="768"/>
                      <a:pt x="768" y="768"/>
                      <a:pt x="768" y="768"/>
                    </a:cubicBezTo>
                    <a:lnTo>
                      <a:pt x="768" y="67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74" name="Rectangle 73">
                <a:extLst>
                  <a:ext uri="{FF2B5EF4-FFF2-40B4-BE49-F238E27FC236}">
                    <a16:creationId xmlns:a16="http://schemas.microsoft.com/office/drawing/2014/main" id="{3EAF0BD8-EAA5-4557-A907-FFEF02AF526F}"/>
                  </a:ext>
                </a:extLst>
              </p:cNvPr>
              <p:cNvSpPr/>
              <p:nvPr/>
            </p:nvSpPr>
            <p:spPr>
              <a:xfrm>
                <a:off x="9048744" y="5774721"/>
                <a:ext cx="1016846" cy="422039"/>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Inform</a:t>
                </a:r>
              </a:p>
            </p:txBody>
          </p:sp>
        </p:grpSp>
        <p:grpSp>
          <p:nvGrpSpPr>
            <p:cNvPr id="8" name="Group 7">
              <a:extLst>
                <a:ext uri="{FF2B5EF4-FFF2-40B4-BE49-F238E27FC236}">
                  <a16:creationId xmlns:a16="http://schemas.microsoft.com/office/drawing/2014/main" id="{9A234380-0000-425E-880E-22A6C3ACB276}"/>
                </a:ext>
              </a:extLst>
            </p:cNvPr>
            <p:cNvGrpSpPr/>
            <p:nvPr/>
          </p:nvGrpSpPr>
          <p:grpSpPr>
            <a:xfrm>
              <a:off x="10339292" y="4822045"/>
              <a:ext cx="1093624" cy="1374715"/>
              <a:chOff x="10554587" y="4822045"/>
              <a:chExt cx="1093624" cy="1374715"/>
            </a:xfrm>
          </p:grpSpPr>
          <p:sp>
            <p:nvSpPr>
              <p:cNvPr id="15" name="Freeform 113">
                <a:extLst>
                  <a:ext uri="{FF2B5EF4-FFF2-40B4-BE49-F238E27FC236}">
                    <a16:creationId xmlns:a16="http://schemas.microsoft.com/office/drawing/2014/main" id="{A8ABA20F-D9DC-4D0A-9ECF-6A9A30BDE798}"/>
                  </a:ext>
                </a:extLst>
              </p:cNvPr>
              <p:cNvSpPr>
                <a:spLocks noChangeAspect="1" noEditPoints="1"/>
              </p:cNvSpPr>
              <p:nvPr/>
            </p:nvSpPr>
            <p:spPr bwMode="auto">
              <a:xfrm>
                <a:off x="10561399" y="4822045"/>
                <a:ext cx="1080000" cy="541584"/>
              </a:xfrm>
              <a:custGeom>
                <a:avLst/>
                <a:gdLst>
                  <a:gd name="T0" fmla="*/ 1152 w 1152"/>
                  <a:gd name="T1" fmla="*/ 288 h 576"/>
                  <a:gd name="T2" fmla="*/ 576 w 1152"/>
                  <a:gd name="T3" fmla="*/ 576 h 576"/>
                  <a:gd name="T4" fmla="*/ 0 w 1152"/>
                  <a:gd name="T5" fmla="*/ 288 h 576"/>
                  <a:gd name="T6" fmla="*/ 576 w 1152"/>
                  <a:gd name="T7" fmla="*/ 0 h 576"/>
                  <a:gd name="T8" fmla="*/ 1152 w 1152"/>
                  <a:gd name="T9" fmla="*/ 288 h 576"/>
                  <a:gd name="T10" fmla="*/ 576 w 1152"/>
                  <a:gd name="T11" fmla="*/ 96 h 576"/>
                  <a:gd name="T12" fmla="*/ 384 w 1152"/>
                  <a:gd name="T13" fmla="*/ 288 h 576"/>
                  <a:gd name="T14" fmla="*/ 576 w 1152"/>
                  <a:gd name="T15" fmla="*/ 480 h 576"/>
                  <a:gd name="T16" fmla="*/ 768 w 1152"/>
                  <a:gd name="T17" fmla="*/ 288 h 576"/>
                  <a:gd name="T18" fmla="*/ 576 w 1152"/>
                  <a:gd name="T19" fmla="*/ 9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2" h="576">
                    <a:moveTo>
                      <a:pt x="1152" y="288"/>
                    </a:moveTo>
                    <a:cubicBezTo>
                      <a:pt x="1021" y="464"/>
                      <a:pt x="812" y="576"/>
                      <a:pt x="576" y="576"/>
                    </a:cubicBezTo>
                    <a:cubicBezTo>
                      <a:pt x="340" y="576"/>
                      <a:pt x="131" y="464"/>
                      <a:pt x="0" y="288"/>
                    </a:cubicBezTo>
                    <a:cubicBezTo>
                      <a:pt x="131" y="112"/>
                      <a:pt x="340" y="0"/>
                      <a:pt x="576" y="0"/>
                    </a:cubicBezTo>
                    <a:cubicBezTo>
                      <a:pt x="812" y="0"/>
                      <a:pt x="1021" y="112"/>
                      <a:pt x="1152" y="288"/>
                    </a:cubicBezTo>
                    <a:close/>
                    <a:moveTo>
                      <a:pt x="576" y="96"/>
                    </a:moveTo>
                    <a:cubicBezTo>
                      <a:pt x="470" y="96"/>
                      <a:pt x="384" y="182"/>
                      <a:pt x="384" y="288"/>
                    </a:cubicBezTo>
                    <a:cubicBezTo>
                      <a:pt x="384" y="394"/>
                      <a:pt x="470" y="480"/>
                      <a:pt x="576" y="480"/>
                    </a:cubicBezTo>
                    <a:cubicBezTo>
                      <a:pt x="682" y="480"/>
                      <a:pt x="768" y="394"/>
                      <a:pt x="768" y="288"/>
                    </a:cubicBezTo>
                    <a:cubicBezTo>
                      <a:pt x="768" y="182"/>
                      <a:pt x="682" y="96"/>
                      <a:pt x="576" y="96"/>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75" name="Rectangle 74">
                <a:extLst>
                  <a:ext uri="{FF2B5EF4-FFF2-40B4-BE49-F238E27FC236}">
                    <a16:creationId xmlns:a16="http://schemas.microsoft.com/office/drawing/2014/main" id="{3EAF0BD8-EAA5-4557-A907-FFEF02AF526F}"/>
                  </a:ext>
                </a:extLst>
              </p:cNvPr>
              <p:cNvSpPr/>
              <p:nvPr/>
            </p:nvSpPr>
            <p:spPr>
              <a:xfrm>
                <a:off x="10554587" y="5774721"/>
                <a:ext cx="1093624" cy="422039"/>
              </a:xfrm>
              <a:prstGeom prst="rect">
                <a:avLst/>
              </a:prstGeom>
            </p:spPr>
            <p:txBody>
              <a:bodyPr wrap="square">
                <a:spAutoFit/>
              </a:bodyPr>
              <a:lstStyle/>
              <a:p>
                <a:pPr algn="ctr">
                  <a:lnSpc>
                    <a:spcPct val="150000"/>
                  </a:lnSpc>
                  <a:buClr>
                    <a:schemeClr val="accent3"/>
                  </a:buClr>
                </a:pPr>
                <a:r>
                  <a:rPr lang="en-GB" sz="1600" b="1" dirty="0">
                    <a:solidFill>
                      <a:schemeClr val="bg1"/>
                    </a:solidFill>
                    <a:latin typeface="GT Walsheim Pro Bold" panose="00000800000000000000" pitchFamily="50" charset="0"/>
                  </a:rPr>
                  <a:t>Explore</a:t>
                </a:r>
              </a:p>
            </p:txBody>
          </p:sp>
        </p:grpSp>
      </p:grpSp>
      <p:sp>
        <p:nvSpPr>
          <p:cNvPr id="76" name="TextBox 75">
            <a:extLst>
              <a:ext uri="{FF2B5EF4-FFF2-40B4-BE49-F238E27FC236}">
                <a16:creationId xmlns:a16="http://schemas.microsoft.com/office/drawing/2014/main" id="{72E3275C-5FE8-43D7-8D34-D338702F987C}"/>
              </a:ext>
            </a:extLst>
          </p:cNvPr>
          <p:cNvSpPr txBox="1"/>
          <p:nvPr/>
        </p:nvSpPr>
        <p:spPr>
          <a:xfrm>
            <a:off x="4963226" y="7375857"/>
            <a:ext cx="6240405" cy="535531"/>
          </a:xfrm>
          <a:prstGeom prst="rect">
            <a:avLst/>
          </a:prstGeom>
          <a:noFill/>
        </p:spPr>
        <p:txBody>
          <a:bodyPr wrap="square" rtlCol="0">
            <a:spAutoFit/>
          </a:bodyPr>
          <a:lstStyle/>
          <a:p>
            <a:r>
              <a:rPr lang="en-US" dirty="0">
                <a:solidFill>
                  <a:schemeClr val="bg1"/>
                </a:solidFill>
              </a:rPr>
              <a:t>https://digitalexplorer.dxc.com</a:t>
            </a:r>
          </a:p>
        </p:txBody>
      </p:sp>
    </p:spTree>
    <p:extLst>
      <p:ext uri="{BB962C8B-B14F-4D97-AF65-F5344CB8AC3E}">
        <p14:creationId xmlns:p14="http://schemas.microsoft.com/office/powerpoint/2010/main" val="350380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409D7C8-A8EC-4AEC-93CB-0BEB863E4C4F}"/>
              </a:ext>
            </a:extLst>
          </p:cNvPr>
          <p:cNvSpPr>
            <a:spLocks noGrp="1"/>
          </p:cNvSpPr>
          <p:nvPr>
            <p:ph type="ctrTitle"/>
          </p:nvPr>
        </p:nvSpPr>
        <p:spPr>
          <a:xfrm>
            <a:off x="685800" y="1965960"/>
            <a:ext cx="10058400" cy="4297680"/>
          </a:xfrm>
        </p:spPr>
        <p:txBody>
          <a:bodyPr anchor="ctr"/>
          <a:lstStyle/>
          <a:p>
            <a:r>
              <a:rPr lang="en-GB" sz="5400" dirty="0">
                <a:solidFill>
                  <a:schemeClr val="accent3"/>
                </a:solidFill>
              </a:rPr>
              <a:t>Explorer</a:t>
            </a:r>
            <a:br>
              <a:rPr lang="en-GB" sz="5400" dirty="0"/>
            </a:br>
            <a:r>
              <a:rPr lang="en-GB" sz="4800" b="0" dirty="0"/>
              <a:t>Understand the true depth of trends and innovation across all industries</a:t>
            </a:r>
          </a:p>
        </p:txBody>
      </p:sp>
      <p:sp>
        <p:nvSpPr>
          <p:cNvPr id="4" name="Freeform 113">
            <a:extLst>
              <a:ext uri="{FF2B5EF4-FFF2-40B4-BE49-F238E27FC236}">
                <a16:creationId xmlns:a16="http://schemas.microsoft.com/office/drawing/2014/main" id="{94BE8C84-E264-49A4-84A4-1B235FEB91C7}"/>
              </a:ext>
            </a:extLst>
          </p:cNvPr>
          <p:cNvSpPr>
            <a:spLocks noChangeAspect="1" noEditPoints="1"/>
          </p:cNvSpPr>
          <p:nvPr/>
        </p:nvSpPr>
        <p:spPr bwMode="auto">
          <a:xfrm>
            <a:off x="10483552" y="3463609"/>
            <a:ext cx="2597149" cy="1302382"/>
          </a:xfrm>
          <a:custGeom>
            <a:avLst/>
            <a:gdLst>
              <a:gd name="T0" fmla="*/ 1152 w 1152"/>
              <a:gd name="T1" fmla="*/ 288 h 576"/>
              <a:gd name="T2" fmla="*/ 576 w 1152"/>
              <a:gd name="T3" fmla="*/ 576 h 576"/>
              <a:gd name="T4" fmla="*/ 0 w 1152"/>
              <a:gd name="T5" fmla="*/ 288 h 576"/>
              <a:gd name="T6" fmla="*/ 576 w 1152"/>
              <a:gd name="T7" fmla="*/ 0 h 576"/>
              <a:gd name="T8" fmla="*/ 1152 w 1152"/>
              <a:gd name="T9" fmla="*/ 288 h 576"/>
              <a:gd name="T10" fmla="*/ 576 w 1152"/>
              <a:gd name="T11" fmla="*/ 96 h 576"/>
              <a:gd name="T12" fmla="*/ 384 w 1152"/>
              <a:gd name="T13" fmla="*/ 288 h 576"/>
              <a:gd name="T14" fmla="*/ 576 w 1152"/>
              <a:gd name="T15" fmla="*/ 480 h 576"/>
              <a:gd name="T16" fmla="*/ 768 w 1152"/>
              <a:gd name="T17" fmla="*/ 288 h 576"/>
              <a:gd name="T18" fmla="*/ 576 w 1152"/>
              <a:gd name="T19" fmla="*/ 9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2" h="576">
                <a:moveTo>
                  <a:pt x="1152" y="288"/>
                </a:moveTo>
                <a:cubicBezTo>
                  <a:pt x="1021" y="464"/>
                  <a:pt x="812" y="576"/>
                  <a:pt x="576" y="576"/>
                </a:cubicBezTo>
                <a:cubicBezTo>
                  <a:pt x="340" y="576"/>
                  <a:pt x="131" y="464"/>
                  <a:pt x="0" y="288"/>
                </a:cubicBezTo>
                <a:cubicBezTo>
                  <a:pt x="131" y="112"/>
                  <a:pt x="340" y="0"/>
                  <a:pt x="576" y="0"/>
                </a:cubicBezTo>
                <a:cubicBezTo>
                  <a:pt x="812" y="0"/>
                  <a:pt x="1021" y="112"/>
                  <a:pt x="1152" y="288"/>
                </a:cubicBezTo>
                <a:close/>
                <a:moveTo>
                  <a:pt x="576" y="96"/>
                </a:moveTo>
                <a:cubicBezTo>
                  <a:pt x="470" y="96"/>
                  <a:pt x="384" y="182"/>
                  <a:pt x="384" y="288"/>
                </a:cubicBezTo>
                <a:cubicBezTo>
                  <a:pt x="384" y="394"/>
                  <a:pt x="470" y="480"/>
                  <a:pt x="576" y="480"/>
                </a:cubicBezTo>
                <a:cubicBezTo>
                  <a:pt x="682" y="480"/>
                  <a:pt x="768" y="394"/>
                  <a:pt x="768" y="288"/>
                </a:cubicBezTo>
                <a:cubicBezTo>
                  <a:pt x="768" y="182"/>
                  <a:pt x="682" y="96"/>
                  <a:pt x="576" y="96"/>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06577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409D7C8-A8EC-4AEC-93CB-0BEB863E4C4F}"/>
              </a:ext>
            </a:extLst>
          </p:cNvPr>
          <p:cNvSpPr>
            <a:spLocks noGrp="1"/>
          </p:cNvSpPr>
          <p:nvPr>
            <p:ph type="ctrTitle"/>
          </p:nvPr>
        </p:nvSpPr>
        <p:spPr>
          <a:xfrm>
            <a:off x="685800" y="1965960"/>
            <a:ext cx="10058400" cy="4297680"/>
          </a:xfrm>
        </p:spPr>
        <p:txBody>
          <a:bodyPr anchor="ctr"/>
          <a:lstStyle/>
          <a:p>
            <a:r>
              <a:rPr lang="en-GB" dirty="0">
                <a:solidFill>
                  <a:schemeClr val="accent3"/>
                </a:solidFill>
              </a:rPr>
              <a:t>Contact</a:t>
            </a:r>
            <a:br>
              <a:rPr lang="en-GB" dirty="0"/>
            </a:br>
            <a:r>
              <a:rPr lang="en-GB" b="0" dirty="0"/>
              <a:t>davidstevens@dxc.com</a:t>
            </a:r>
          </a:p>
        </p:txBody>
      </p:sp>
      <p:sp>
        <p:nvSpPr>
          <p:cNvPr id="5" name="Freeform 46">
            <a:extLst>
              <a:ext uri="{FF2B5EF4-FFF2-40B4-BE49-F238E27FC236}">
                <a16:creationId xmlns:a16="http://schemas.microsoft.com/office/drawing/2014/main" id="{6893F624-4AB5-4F20-940B-727A2D145D6A}"/>
              </a:ext>
            </a:extLst>
          </p:cNvPr>
          <p:cNvSpPr>
            <a:spLocks noChangeAspect="1" noEditPoints="1"/>
          </p:cNvSpPr>
          <p:nvPr/>
        </p:nvSpPr>
        <p:spPr bwMode="auto">
          <a:xfrm>
            <a:off x="10483552" y="3032338"/>
            <a:ext cx="2597149" cy="2164924"/>
          </a:xfrm>
          <a:custGeom>
            <a:avLst/>
            <a:gdLst>
              <a:gd name="T0" fmla="*/ 2728 w 2728"/>
              <a:gd name="T1" fmla="*/ 2274 h 2274"/>
              <a:gd name="T2" fmla="*/ 0 w 2728"/>
              <a:gd name="T3" fmla="*/ 2274 h 2274"/>
              <a:gd name="T4" fmla="*/ 0 w 2728"/>
              <a:gd name="T5" fmla="*/ 910 h 2274"/>
              <a:gd name="T6" fmla="*/ 1364 w 2728"/>
              <a:gd name="T7" fmla="*/ 1819 h 2274"/>
              <a:gd name="T8" fmla="*/ 2728 w 2728"/>
              <a:gd name="T9" fmla="*/ 910 h 2274"/>
              <a:gd name="T10" fmla="*/ 2728 w 2728"/>
              <a:gd name="T11" fmla="*/ 2274 h 2274"/>
              <a:gd name="T12" fmla="*/ 1364 w 2728"/>
              <a:gd name="T13" fmla="*/ 0 h 2274"/>
              <a:gd name="T14" fmla="*/ 0 w 2728"/>
              <a:gd name="T15" fmla="*/ 910 h 2274"/>
              <a:gd name="T16" fmla="*/ 2728 w 2728"/>
              <a:gd name="T17" fmla="*/ 910 h 2274"/>
              <a:gd name="T18" fmla="*/ 1364 w 2728"/>
              <a:gd name="T19" fmla="*/ 0 h 2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8" h="2274">
                <a:moveTo>
                  <a:pt x="2728" y="2274"/>
                </a:moveTo>
                <a:lnTo>
                  <a:pt x="0" y="2274"/>
                </a:lnTo>
                <a:lnTo>
                  <a:pt x="0" y="910"/>
                </a:lnTo>
                <a:lnTo>
                  <a:pt x="1364" y="1819"/>
                </a:lnTo>
                <a:lnTo>
                  <a:pt x="2728" y="910"/>
                </a:lnTo>
                <a:lnTo>
                  <a:pt x="2728" y="2274"/>
                </a:lnTo>
                <a:close/>
                <a:moveTo>
                  <a:pt x="1364" y="0"/>
                </a:moveTo>
                <a:lnTo>
                  <a:pt x="0" y="910"/>
                </a:lnTo>
                <a:lnTo>
                  <a:pt x="2728" y="910"/>
                </a:lnTo>
                <a:lnTo>
                  <a:pt x="1364"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94027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p:cNvSpPr/>
          <p:nvPr/>
        </p:nvSpPr>
        <p:spPr>
          <a:xfrm>
            <a:off x="4938936" y="2242592"/>
            <a:ext cx="4590138" cy="3672408"/>
          </a:xfrm>
          <a:prstGeom prst="ellipse">
            <a:avLst/>
          </a:prstGeom>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8">
            <a:extLst>
              <a:ext uri="{FF2B5EF4-FFF2-40B4-BE49-F238E27FC236}">
                <a16:creationId xmlns:a16="http://schemas.microsoft.com/office/drawing/2014/main" id="{A3CC5C53-61DE-4C5B-A10F-75D1C4AD7F3F}"/>
              </a:ext>
            </a:extLst>
          </p:cNvPr>
          <p:cNvSpPr>
            <a:spLocks noGrp="1"/>
          </p:cNvSpPr>
          <p:nvPr>
            <p:ph type="ctrTitle"/>
          </p:nvPr>
        </p:nvSpPr>
        <p:spPr>
          <a:xfrm>
            <a:off x="5247771" y="2893030"/>
            <a:ext cx="3972469" cy="2371532"/>
          </a:xfrm>
        </p:spPr>
        <p:txBody>
          <a:bodyPr anchor="ctr"/>
          <a:lstStyle/>
          <a:p>
            <a:pPr algn="ctr"/>
            <a:r>
              <a:rPr lang="en-GB" sz="4400" dirty="0">
                <a:latin typeface="GT Walsheim Pro Bold" panose="00000800000000000000" pitchFamily="50" charset="0"/>
              </a:rPr>
              <a:t>DXC Digital Explorer</a:t>
            </a:r>
          </a:p>
        </p:txBody>
      </p:sp>
      <p:grpSp>
        <p:nvGrpSpPr>
          <p:cNvPr id="19" name="Group 18">
            <a:extLst>
              <a:ext uri="{FF2B5EF4-FFF2-40B4-BE49-F238E27FC236}">
                <a16:creationId xmlns:a16="http://schemas.microsoft.com/office/drawing/2014/main" id="{A2F4CA7A-45BE-439A-8F62-0A595F8A6B7D}"/>
              </a:ext>
            </a:extLst>
          </p:cNvPr>
          <p:cNvGrpSpPr/>
          <p:nvPr/>
        </p:nvGrpSpPr>
        <p:grpSpPr>
          <a:xfrm>
            <a:off x="6798460" y="4865766"/>
            <a:ext cx="871090" cy="797592"/>
            <a:chOff x="1921047" y="2009393"/>
            <a:chExt cx="3929255" cy="3597728"/>
          </a:xfrm>
        </p:grpSpPr>
        <p:cxnSp>
          <p:nvCxnSpPr>
            <p:cNvPr id="20" name="Straight Connector 19">
              <a:extLst>
                <a:ext uri="{FF2B5EF4-FFF2-40B4-BE49-F238E27FC236}">
                  <a16:creationId xmlns:a16="http://schemas.microsoft.com/office/drawing/2014/main" id="{D16269DD-90F6-4E1C-9B4B-1DE7E45D1751}"/>
                </a:ext>
              </a:extLst>
            </p:cNvPr>
            <p:cNvCxnSpPr>
              <a:cxnSpLocks/>
            </p:cNvCxnSpPr>
            <p:nvPr/>
          </p:nvCxnSpPr>
          <p:spPr>
            <a:xfrm rot="2248319">
              <a:off x="3041815" y="3371315"/>
              <a:ext cx="1001804" cy="23145"/>
            </a:xfrm>
            <a:prstGeom prst="line">
              <a:avLst/>
            </a:prstGeom>
            <a:noFill/>
            <a:ln w="28575" cap="sq" cmpd="sng" algn="ctr">
              <a:solidFill>
                <a:schemeClr val="bg1"/>
              </a:solidFill>
              <a:prstDash val="solid"/>
            </a:ln>
            <a:effectLst/>
          </p:spPr>
        </p:cxnSp>
        <p:cxnSp>
          <p:nvCxnSpPr>
            <p:cNvPr id="21" name="Straight Connector 20">
              <a:extLst>
                <a:ext uri="{FF2B5EF4-FFF2-40B4-BE49-F238E27FC236}">
                  <a16:creationId xmlns:a16="http://schemas.microsoft.com/office/drawing/2014/main" id="{00448358-3C9D-40C1-813E-62734C74EA8E}"/>
                </a:ext>
              </a:extLst>
            </p:cNvPr>
            <p:cNvCxnSpPr>
              <a:cxnSpLocks/>
            </p:cNvCxnSpPr>
            <p:nvPr/>
          </p:nvCxnSpPr>
          <p:spPr>
            <a:xfrm rot="2248319" flipV="1">
              <a:off x="2398973" y="4215060"/>
              <a:ext cx="1021929" cy="1"/>
            </a:xfrm>
            <a:prstGeom prst="line">
              <a:avLst/>
            </a:prstGeom>
            <a:solidFill>
              <a:schemeClr val="bg1"/>
            </a:solidFill>
            <a:ln w="28575" cap="sq" cmpd="sng" algn="ctr">
              <a:solidFill>
                <a:schemeClr val="bg1"/>
              </a:solidFill>
              <a:prstDash val="solid"/>
            </a:ln>
            <a:effectLst/>
          </p:spPr>
        </p:cxnSp>
        <p:cxnSp>
          <p:nvCxnSpPr>
            <p:cNvPr id="22" name="Straight Connector 21">
              <a:extLst>
                <a:ext uri="{FF2B5EF4-FFF2-40B4-BE49-F238E27FC236}">
                  <a16:creationId xmlns:a16="http://schemas.microsoft.com/office/drawing/2014/main" id="{EED576F2-20FE-4E3D-A4A8-5490872DE3EA}"/>
                </a:ext>
              </a:extLst>
            </p:cNvPr>
            <p:cNvCxnSpPr>
              <a:cxnSpLocks/>
            </p:cNvCxnSpPr>
            <p:nvPr/>
          </p:nvCxnSpPr>
          <p:spPr>
            <a:xfrm rot="2248319" flipH="1" flipV="1">
              <a:off x="3629328" y="3600560"/>
              <a:ext cx="10894" cy="1019415"/>
            </a:xfrm>
            <a:prstGeom prst="line">
              <a:avLst/>
            </a:prstGeom>
            <a:noFill/>
            <a:ln w="28575" cap="sq" cmpd="sng" algn="ctr">
              <a:solidFill>
                <a:schemeClr val="bg1"/>
              </a:solidFill>
              <a:prstDash val="solid"/>
            </a:ln>
            <a:effectLst/>
          </p:spPr>
        </p:cxnSp>
        <p:cxnSp>
          <p:nvCxnSpPr>
            <p:cNvPr id="23" name="Straight Connector 22">
              <a:extLst>
                <a:ext uri="{FF2B5EF4-FFF2-40B4-BE49-F238E27FC236}">
                  <a16:creationId xmlns:a16="http://schemas.microsoft.com/office/drawing/2014/main" id="{BCD74896-CB9C-4D8C-9CFF-DC325BE4DA30}"/>
                </a:ext>
              </a:extLst>
            </p:cNvPr>
            <p:cNvCxnSpPr>
              <a:cxnSpLocks/>
            </p:cNvCxnSpPr>
            <p:nvPr/>
          </p:nvCxnSpPr>
          <p:spPr>
            <a:xfrm rot="2248319" flipH="1">
              <a:off x="3197930" y="2233395"/>
              <a:ext cx="744193" cy="963096"/>
            </a:xfrm>
            <a:prstGeom prst="line">
              <a:avLst/>
            </a:prstGeom>
            <a:solidFill>
              <a:schemeClr val="bg1"/>
            </a:solidFill>
            <a:ln w="28575" cap="sq" cmpd="sng" algn="ctr">
              <a:solidFill>
                <a:schemeClr val="bg1"/>
              </a:solidFill>
              <a:prstDash val="solid"/>
            </a:ln>
            <a:effectLst/>
          </p:spPr>
        </p:cxnSp>
        <p:sp>
          <p:nvSpPr>
            <p:cNvPr id="24" name="Oval 23">
              <a:extLst>
                <a:ext uri="{FF2B5EF4-FFF2-40B4-BE49-F238E27FC236}">
                  <a16:creationId xmlns:a16="http://schemas.microsoft.com/office/drawing/2014/main" id="{82955E01-A501-4CDA-ADB6-08A822880775}"/>
                </a:ext>
              </a:extLst>
            </p:cNvPr>
            <p:cNvSpPr/>
            <p:nvPr/>
          </p:nvSpPr>
          <p:spPr>
            <a:xfrm rot="2248319">
              <a:off x="2891462" y="4103698"/>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25" name="Oval 24">
              <a:extLst>
                <a:ext uri="{FF2B5EF4-FFF2-40B4-BE49-F238E27FC236}">
                  <a16:creationId xmlns:a16="http://schemas.microsoft.com/office/drawing/2014/main" id="{A75EA7D5-D061-4467-A0B1-C55893E8F84D}"/>
                </a:ext>
              </a:extLst>
            </p:cNvPr>
            <p:cNvSpPr/>
            <p:nvPr/>
          </p:nvSpPr>
          <p:spPr>
            <a:xfrm rot="2248319">
              <a:off x="4471581" y="2972869"/>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26" name="Oval 25">
              <a:extLst>
                <a:ext uri="{FF2B5EF4-FFF2-40B4-BE49-F238E27FC236}">
                  <a16:creationId xmlns:a16="http://schemas.microsoft.com/office/drawing/2014/main" id="{E2AB81EB-4514-43EE-BA04-E679D56C8443}"/>
                </a:ext>
              </a:extLst>
            </p:cNvPr>
            <p:cNvSpPr/>
            <p:nvPr/>
          </p:nvSpPr>
          <p:spPr>
            <a:xfrm rot="2248319">
              <a:off x="4106925" y="4050847"/>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27" name="Oval 26">
              <a:extLst>
                <a:ext uri="{FF2B5EF4-FFF2-40B4-BE49-F238E27FC236}">
                  <a16:creationId xmlns:a16="http://schemas.microsoft.com/office/drawing/2014/main" id="{1BDFABA9-674A-4E5D-B3F9-3976142F5BD3}"/>
                </a:ext>
              </a:extLst>
            </p:cNvPr>
            <p:cNvSpPr/>
            <p:nvPr/>
          </p:nvSpPr>
          <p:spPr>
            <a:xfrm rot="2248319">
              <a:off x="2983156" y="3505997"/>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28" name="Oval 27">
              <a:extLst>
                <a:ext uri="{FF2B5EF4-FFF2-40B4-BE49-F238E27FC236}">
                  <a16:creationId xmlns:a16="http://schemas.microsoft.com/office/drawing/2014/main" id="{3369BAEC-3555-4DA8-81ED-BE5FA2411521}"/>
                </a:ext>
              </a:extLst>
            </p:cNvPr>
            <p:cNvSpPr/>
            <p:nvPr/>
          </p:nvSpPr>
          <p:spPr>
            <a:xfrm rot="2248319">
              <a:off x="3265335" y="2009393"/>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sp>
          <p:nvSpPr>
            <p:cNvPr id="29" name="Oval 28">
              <a:extLst>
                <a:ext uri="{FF2B5EF4-FFF2-40B4-BE49-F238E27FC236}">
                  <a16:creationId xmlns:a16="http://schemas.microsoft.com/office/drawing/2014/main" id="{1ABAD10A-F836-4083-9EF3-1B3DECDCA095}"/>
                </a:ext>
              </a:extLst>
            </p:cNvPr>
            <p:cNvSpPr/>
            <p:nvPr/>
          </p:nvSpPr>
          <p:spPr>
            <a:xfrm rot="2248319">
              <a:off x="4822564" y="4649470"/>
              <a:ext cx="433106" cy="433106"/>
            </a:xfrm>
            <a:prstGeom prst="ellipse">
              <a:avLst/>
            </a:prstGeom>
            <a:solidFill>
              <a:schemeClr val="accent3"/>
            </a:solidFill>
            <a:ln w="28575">
              <a:no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30" name="Straight Connector 29">
              <a:extLst>
                <a:ext uri="{FF2B5EF4-FFF2-40B4-BE49-F238E27FC236}">
                  <a16:creationId xmlns:a16="http://schemas.microsoft.com/office/drawing/2014/main" id="{92C71112-BE91-4C2B-B16F-B5FDE0A388A9}"/>
                </a:ext>
              </a:extLst>
            </p:cNvPr>
            <p:cNvCxnSpPr>
              <a:cxnSpLocks/>
            </p:cNvCxnSpPr>
            <p:nvPr/>
          </p:nvCxnSpPr>
          <p:spPr>
            <a:xfrm>
              <a:off x="4682605" y="3215261"/>
              <a:ext cx="377599" cy="1712581"/>
            </a:xfrm>
            <a:prstGeom prst="line">
              <a:avLst/>
            </a:prstGeom>
            <a:solidFill>
              <a:schemeClr val="accent3"/>
            </a:solidFill>
            <a:ln w="12700" cap="sq" cmpd="sng" algn="ctr">
              <a:solidFill>
                <a:schemeClr val="accent3"/>
              </a:solidFill>
              <a:prstDash val="solid"/>
            </a:ln>
            <a:effectLst/>
          </p:spPr>
        </p:cxnSp>
        <p:cxnSp>
          <p:nvCxnSpPr>
            <p:cNvPr id="31" name="Straight Connector 30">
              <a:extLst>
                <a:ext uri="{FF2B5EF4-FFF2-40B4-BE49-F238E27FC236}">
                  <a16:creationId xmlns:a16="http://schemas.microsoft.com/office/drawing/2014/main" id="{4E47686A-79D9-4A04-8FFD-5B7DAB58AE72}"/>
                </a:ext>
              </a:extLst>
            </p:cNvPr>
            <p:cNvCxnSpPr>
              <a:cxnSpLocks/>
            </p:cNvCxnSpPr>
            <p:nvPr/>
          </p:nvCxnSpPr>
          <p:spPr>
            <a:xfrm flipH="1">
              <a:off x="5039117" y="3468335"/>
              <a:ext cx="377917" cy="1387074"/>
            </a:xfrm>
            <a:prstGeom prst="line">
              <a:avLst/>
            </a:prstGeom>
            <a:solidFill>
              <a:schemeClr val="accent3"/>
            </a:solidFill>
            <a:ln w="12700" cap="sq" cmpd="sng" algn="ctr">
              <a:solidFill>
                <a:schemeClr val="accent3"/>
              </a:solidFill>
              <a:prstDash val="solid"/>
            </a:ln>
            <a:effectLst/>
          </p:spPr>
        </p:cxnSp>
        <p:cxnSp>
          <p:nvCxnSpPr>
            <p:cNvPr id="32" name="Straight Connector 31">
              <a:extLst>
                <a:ext uri="{FF2B5EF4-FFF2-40B4-BE49-F238E27FC236}">
                  <a16:creationId xmlns:a16="http://schemas.microsoft.com/office/drawing/2014/main" id="{95BAD1A6-2489-4F11-8BDA-AC46D296BC18}"/>
                </a:ext>
              </a:extLst>
            </p:cNvPr>
            <p:cNvCxnSpPr>
              <a:cxnSpLocks/>
            </p:cNvCxnSpPr>
            <p:nvPr/>
          </p:nvCxnSpPr>
          <p:spPr>
            <a:xfrm flipV="1">
              <a:off x="4182775" y="4298273"/>
              <a:ext cx="135921" cy="892483"/>
            </a:xfrm>
            <a:prstGeom prst="line">
              <a:avLst/>
            </a:prstGeom>
            <a:noFill/>
            <a:ln w="12700" cap="sq" cmpd="sng" algn="ctr">
              <a:solidFill>
                <a:schemeClr val="accent3"/>
              </a:solidFill>
              <a:prstDash val="solid"/>
            </a:ln>
            <a:effectLst/>
          </p:spPr>
        </p:cxnSp>
        <p:cxnSp>
          <p:nvCxnSpPr>
            <p:cNvPr id="33" name="Straight Connector 32">
              <a:extLst>
                <a:ext uri="{FF2B5EF4-FFF2-40B4-BE49-F238E27FC236}">
                  <a16:creationId xmlns:a16="http://schemas.microsoft.com/office/drawing/2014/main" id="{8801F13B-F193-434E-AF65-E285EA508853}"/>
                </a:ext>
              </a:extLst>
            </p:cNvPr>
            <p:cNvCxnSpPr>
              <a:cxnSpLocks/>
            </p:cNvCxnSpPr>
            <p:nvPr/>
          </p:nvCxnSpPr>
          <p:spPr>
            <a:xfrm>
              <a:off x="3256205" y="3774781"/>
              <a:ext cx="1058672" cy="508228"/>
            </a:xfrm>
            <a:prstGeom prst="line">
              <a:avLst/>
            </a:prstGeom>
            <a:noFill/>
            <a:ln w="12700" cap="sq" cmpd="sng" algn="ctr">
              <a:solidFill>
                <a:schemeClr val="accent3"/>
              </a:solidFill>
              <a:prstDash val="solid"/>
            </a:ln>
            <a:effectLst/>
          </p:spPr>
        </p:cxnSp>
        <p:cxnSp>
          <p:nvCxnSpPr>
            <p:cNvPr id="34" name="Straight Connector 33">
              <a:extLst>
                <a:ext uri="{FF2B5EF4-FFF2-40B4-BE49-F238E27FC236}">
                  <a16:creationId xmlns:a16="http://schemas.microsoft.com/office/drawing/2014/main" id="{17C3B06E-4A5A-499B-970F-6800EC30208E}"/>
                </a:ext>
              </a:extLst>
            </p:cNvPr>
            <p:cNvCxnSpPr>
              <a:cxnSpLocks/>
            </p:cNvCxnSpPr>
            <p:nvPr/>
          </p:nvCxnSpPr>
          <p:spPr>
            <a:xfrm flipV="1">
              <a:off x="2334131" y="3719338"/>
              <a:ext cx="863960" cy="18892"/>
            </a:xfrm>
            <a:prstGeom prst="line">
              <a:avLst/>
            </a:prstGeom>
            <a:noFill/>
            <a:ln w="12700" cap="sq" cmpd="sng" algn="ctr">
              <a:solidFill>
                <a:schemeClr val="accent3"/>
              </a:solidFill>
              <a:prstDash val="solid"/>
            </a:ln>
            <a:effectLst/>
          </p:spPr>
        </p:cxnSp>
        <p:cxnSp>
          <p:nvCxnSpPr>
            <p:cNvPr id="35" name="Straight Connector 34">
              <a:extLst>
                <a:ext uri="{FF2B5EF4-FFF2-40B4-BE49-F238E27FC236}">
                  <a16:creationId xmlns:a16="http://schemas.microsoft.com/office/drawing/2014/main" id="{AC6A2AB1-D603-4BC7-A39F-5BD2C2358CE6}"/>
                </a:ext>
              </a:extLst>
            </p:cNvPr>
            <p:cNvCxnSpPr>
              <a:cxnSpLocks/>
            </p:cNvCxnSpPr>
            <p:nvPr/>
          </p:nvCxnSpPr>
          <p:spPr>
            <a:xfrm flipV="1">
              <a:off x="2949174" y="2225947"/>
              <a:ext cx="527590" cy="753706"/>
            </a:xfrm>
            <a:prstGeom prst="line">
              <a:avLst/>
            </a:prstGeom>
            <a:solidFill>
              <a:schemeClr val="accent3"/>
            </a:solidFill>
            <a:ln w="12700" cap="sq" cmpd="sng" algn="ctr">
              <a:solidFill>
                <a:schemeClr val="accent3"/>
              </a:solidFill>
              <a:prstDash val="solid"/>
            </a:ln>
            <a:effectLst/>
          </p:spPr>
        </p:cxnSp>
        <p:cxnSp>
          <p:nvCxnSpPr>
            <p:cNvPr id="36" name="Straight Connector 35">
              <a:extLst>
                <a:ext uri="{FF2B5EF4-FFF2-40B4-BE49-F238E27FC236}">
                  <a16:creationId xmlns:a16="http://schemas.microsoft.com/office/drawing/2014/main" id="{F294A493-E84D-4D2A-849B-CF445C53FD14}"/>
                </a:ext>
              </a:extLst>
            </p:cNvPr>
            <p:cNvCxnSpPr>
              <a:cxnSpLocks/>
            </p:cNvCxnSpPr>
            <p:nvPr/>
          </p:nvCxnSpPr>
          <p:spPr>
            <a:xfrm flipH="1" flipV="1">
              <a:off x="4186689" y="2502476"/>
              <a:ext cx="504958" cy="694162"/>
            </a:xfrm>
            <a:prstGeom prst="line">
              <a:avLst/>
            </a:prstGeom>
            <a:noFill/>
            <a:ln w="12700" cap="sq" cmpd="sng" algn="ctr">
              <a:solidFill>
                <a:schemeClr val="accent3"/>
              </a:solidFill>
              <a:prstDash val="solid"/>
            </a:ln>
            <a:effectLst/>
          </p:spPr>
        </p:cxnSp>
        <p:cxnSp>
          <p:nvCxnSpPr>
            <p:cNvPr id="37" name="Straight Connector 36">
              <a:extLst>
                <a:ext uri="{FF2B5EF4-FFF2-40B4-BE49-F238E27FC236}">
                  <a16:creationId xmlns:a16="http://schemas.microsoft.com/office/drawing/2014/main" id="{EC707D3A-C286-4D6B-967A-A99666828F3F}"/>
                </a:ext>
              </a:extLst>
            </p:cNvPr>
            <p:cNvCxnSpPr>
              <a:cxnSpLocks/>
            </p:cNvCxnSpPr>
            <p:nvPr/>
          </p:nvCxnSpPr>
          <p:spPr>
            <a:xfrm flipH="1" flipV="1">
              <a:off x="4650346" y="3189423"/>
              <a:ext cx="783590" cy="267001"/>
            </a:xfrm>
            <a:prstGeom prst="line">
              <a:avLst/>
            </a:prstGeom>
            <a:noFill/>
            <a:ln w="12700" cap="sq" cmpd="sng" algn="ctr">
              <a:solidFill>
                <a:schemeClr val="accent3"/>
              </a:solidFill>
              <a:prstDash val="solid"/>
            </a:ln>
            <a:effectLst/>
          </p:spPr>
        </p:cxnSp>
        <p:sp>
          <p:nvSpPr>
            <p:cNvPr id="38" name="Oval 37">
              <a:extLst>
                <a:ext uri="{FF2B5EF4-FFF2-40B4-BE49-F238E27FC236}">
                  <a16:creationId xmlns:a16="http://schemas.microsoft.com/office/drawing/2014/main" id="{81F280EA-9A64-451C-B924-9EBC3015CABD}"/>
                </a:ext>
              </a:extLst>
            </p:cNvPr>
            <p:cNvSpPr/>
            <p:nvPr/>
          </p:nvSpPr>
          <p:spPr>
            <a:xfrm rot="2248319">
              <a:off x="2548891" y="2540775"/>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39" name="Oval 38">
              <a:extLst>
                <a:ext uri="{FF2B5EF4-FFF2-40B4-BE49-F238E27FC236}">
                  <a16:creationId xmlns:a16="http://schemas.microsoft.com/office/drawing/2014/main" id="{1AC3E6F7-1085-4C37-9EDD-6FED94879197}"/>
                </a:ext>
              </a:extLst>
            </p:cNvPr>
            <p:cNvSpPr/>
            <p:nvPr/>
          </p:nvSpPr>
          <p:spPr>
            <a:xfrm rot="2248319">
              <a:off x="1921047" y="3359826"/>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40" name="Oval 39">
              <a:extLst>
                <a:ext uri="{FF2B5EF4-FFF2-40B4-BE49-F238E27FC236}">
                  <a16:creationId xmlns:a16="http://schemas.microsoft.com/office/drawing/2014/main" id="{8B83B21C-7291-4A24-BCD0-1C05CE1D492D}"/>
                </a:ext>
              </a:extLst>
            </p:cNvPr>
            <p:cNvSpPr/>
            <p:nvPr/>
          </p:nvSpPr>
          <p:spPr>
            <a:xfrm rot="2248319">
              <a:off x="3517009" y="3282887"/>
              <a:ext cx="832731" cy="832731"/>
            </a:xfrm>
            <a:prstGeom prst="ellipse">
              <a:avLst/>
            </a:prstGeom>
            <a:solidFill>
              <a:schemeClr val="bg1"/>
            </a:solidFill>
            <a:ln>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FFFFFF"/>
                </a:solidFill>
                <a:effectLst/>
                <a:uLnTx/>
                <a:uFillTx/>
              </a:endParaRPr>
            </a:p>
          </p:txBody>
        </p:sp>
        <p:sp>
          <p:nvSpPr>
            <p:cNvPr id="41" name="Oval 40">
              <a:extLst>
                <a:ext uri="{FF2B5EF4-FFF2-40B4-BE49-F238E27FC236}">
                  <a16:creationId xmlns:a16="http://schemas.microsoft.com/office/drawing/2014/main" id="{FAE032ED-E92A-473F-8C8A-B1C7A3805910}"/>
                </a:ext>
              </a:extLst>
            </p:cNvPr>
            <p:cNvSpPr/>
            <p:nvPr/>
          </p:nvSpPr>
          <p:spPr>
            <a:xfrm rot="2248319">
              <a:off x="5017571" y="3051970"/>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42" name="Straight Connector 41">
              <a:extLst>
                <a:ext uri="{FF2B5EF4-FFF2-40B4-BE49-F238E27FC236}">
                  <a16:creationId xmlns:a16="http://schemas.microsoft.com/office/drawing/2014/main" id="{F0A49F2F-C677-4329-A898-06C4B2AA99A1}"/>
                </a:ext>
              </a:extLst>
            </p:cNvPr>
            <p:cNvCxnSpPr>
              <a:cxnSpLocks/>
            </p:cNvCxnSpPr>
            <p:nvPr/>
          </p:nvCxnSpPr>
          <p:spPr>
            <a:xfrm rot="2248319">
              <a:off x="3815385" y="2545326"/>
              <a:ext cx="528599" cy="1166483"/>
            </a:xfrm>
            <a:prstGeom prst="line">
              <a:avLst/>
            </a:prstGeom>
            <a:solidFill>
              <a:schemeClr val="bg1"/>
            </a:solidFill>
            <a:ln w="28575" cap="sq" cmpd="sng" algn="ctr">
              <a:solidFill>
                <a:schemeClr val="bg1"/>
              </a:solidFill>
              <a:prstDash val="solid"/>
            </a:ln>
            <a:effectLst/>
          </p:spPr>
        </p:cxnSp>
        <p:sp>
          <p:nvSpPr>
            <p:cNvPr id="43" name="Oval 42">
              <a:extLst>
                <a:ext uri="{FF2B5EF4-FFF2-40B4-BE49-F238E27FC236}">
                  <a16:creationId xmlns:a16="http://schemas.microsoft.com/office/drawing/2014/main" id="{3570739D-E5F3-4AA2-8207-7E8923D4436F}"/>
                </a:ext>
              </a:extLst>
            </p:cNvPr>
            <p:cNvSpPr/>
            <p:nvPr/>
          </p:nvSpPr>
          <p:spPr>
            <a:xfrm rot="2248319">
              <a:off x="3809930" y="2126252"/>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44" name="Straight Connector 43">
              <a:extLst>
                <a:ext uri="{FF2B5EF4-FFF2-40B4-BE49-F238E27FC236}">
                  <a16:creationId xmlns:a16="http://schemas.microsoft.com/office/drawing/2014/main" id="{2A6903A1-4B94-447E-9EC1-F42CB4C29129}"/>
                </a:ext>
              </a:extLst>
            </p:cNvPr>
            <p:cNvCxnSpPr>
              <a:cxnSpLocks/>
            </p:cNvCxnSpPr>
            <p:nvPr/>
          </p:nvCxnSpPr>
          <p:spPr>
            <a:xfrm rot="2248319">
              <a:off x="3184461" y="4855409"/>
              <a:ext cx="1121681" cy="0"/>
            </a:xfrm>
            <a:prstGeom prst="line">
              <a:avLst/>
            </a:prstGeom>
            <a:noFill/>
            <a:ln w="28575" cap="sq" cmpd="sng" algn="ctr">
              <a:solidFill>
                <a:schemeClr val="bg1"/>
              </a:solidFill>
              <a:prstDash val="solid"/>
            </a:ln>
            <a:effectLst/>
          </p:spPr>
        </p:cxnSp>
        <p:sp>
          <p:nvSpPr>
            <p:cNvPr id="45" name="Oval 44">
              <a:extLst>
                <a:ext uri="{FF2B5EF4-FFF2-40B4-BE49-F238E27FC236}">
                  <a16:creationId xmlns:a16="http://schemas.microsoft.com/office/drawing/2014/main" id="{E7524057-412E-43CE-AA3D-F61732B57829}"/>
                </a:ext>
              </a:extLst>
            </p:cNvPr>
            <p:cNvSpPr/>
            <p:nvPr/>
          </p:nvSpPr>
          <p:spPr>
            <a:xfrm rot="2248319">
              <a:off x="3766410" y="4774390"/>
              <a:ext cx="832731" cy="832731"/>
            </a:xfrm>
            <a:prstGeom prst="ellipse">
              <a:avLst/>
            </a:prstGeom>
            <a:solidFill>
              <a:schemeClr val="bg1"/>
            </a:solidFill>
            <a:ln w="28575">
              <a:solidFill>
                <a:schemeClr val="bg1"/>
              </a:solidFill>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srgbClr val="000000"/>
                </a:solidFill>
                <a:effectLst/>
                <a:uLnTx/>
                <a:uFillTx/>
              </a:endParaRPr>
            </a:p>
          </p:txBody>
        </p:sp>
        <p:cxnSp>
          <p:nvCxnSpPr>
            <p:cNvPr id="46" name="Straight Connector 45">
              <a:extLst>
                <a:ext uri="{FF2B5EF4-FFF2-40B4-BE49-F238E27FC236}">
                  <a16:creationId xmlns:a16="http://schemas.microsoft.com/office/drawing/2014/main" id="{34470697-02A8-4CCC-88D8-3B8E725B02F2}"/>
                </a:ext>
              </a:extLst>
            </p:cNvPr>
            <p:cNvCxnSpPr>
              <a:cxnSpLocks/>
            </p:cNvCxnSpPr>
            <p:nvPr/>
          </p:nvCxnSpPr>
          <p:spPr>
            <a:xfrm rot="2248319" flipH="1">
              <a:off x="4188701" y="3073759"/>
              <a:ext cx="1017209" cy="1039076"/>
            </a:xfrm>
            <a:prstGeom prst="line">
              <a:avLst/>
            </a:prstGeom>
            <a:solidFill>
              <a:schemeClr val="bg1"/>
            </a:solidFill>
            <a:ln w="28575" cap="sq" cmpd="sng" algn="ctr">
              <a:solidFill>
                <a:schemeClr val="bg1"/>
              </a:solidFill>
              <a:prstDash val="solid"/>
            </a:ln>
            <a:effectLst/>
          </p:spPr>
        </p:cxnSp>
        <p:cxnSp>
          <p:nvCxnSpPr>
            <p:cNvPr id="47" name="Straight Connector 46">
              <a:extLst>
                <a:ext uri="{FF2B5EF4-FFF2-40B4-BE49-F238E27FC236}">
                  <a16:creationId xmlns:a16="http://schemas.microsoft.com/office/drawing/2014/main" id="{023BC6F7-61A7-48FE-A94F-B045FF40C113}"/>
                </a:ext>
              </a:extLst>
            </p:cNvPr>
            <p:cNvCxnSpPr>
              <a:cxnSpLocks/>
            </p:cNvCxnSpPr>
            <p:nvPr/>
          </p:nvCxnSpPr>
          <p:spPr>
            <a:xfrm rot="2248319">
              <a:off x="4655080" y="3564669"/>
              <a:ext cx="34841" cy="1793987"/>
            </a:xfrm>
            <a:prstGeom prst="line">
              <a:avLst/>
            </a:prstGeom>
            <a:noFill/>
            <a:ln w="28575" cap="sq" cmpd="sng" algn="ctr">
              <a:solidFill>
                <a:schemeClr val="bg1"/>
              </a:solidFill>
              <a:prstDash val="solid"/>
            </a:ln>
            <a:effectLst/>
          </p:spPr>
        </p:cxnSp>
      </p:grpSp>
      <p:sp>
        <p:nvSpPr>
          <p:cNvPr id="79" name="TextBox 78">
            <a:extLst>
              <a:ext uri="{FF2B5EF4-FFF2-40B4-BE49-F238E27FC236}">
                <a16:creationId xmlns:a16="http://schemas.microsoft.com/office/drawing/2014/main" id="{72E3275C-5FE8-43D7-8D34-D338702F987C}"/>
              </a:ext>
            </a:extLst>
          </p:cNvPr>
          <p:cNvSpPr txBox="1"/>
          <p:nvPr/>
        </p:nvSpPr>
        <p:spPr>
          <a:xfrm>
            <a:off x="9391825" y="7643622"/>
            <a:ext cx="6240405" cy="535531"/>
          </a:xfrm>
          <a:prstGeom prst="rect">
            <a:avLst/>
          </a:prstGeom>
          <a:noFill/>
        </p:spPr>
        <p:txBody>
          <a:bodyPr wrap="square" rtlCol="0">
            <a:spAutoFit/>
          </a:bodyPr>
          <a:lstStyle/>
          <a:p>
            <a:r>
              <a:rPr lang="en-US" dirty="0">
                <a:solidFill>
                  <a:schemeClr val="bg1"/>
                </a:solidFill>
              </a:rPr>
              <a:t>https://digitalexplorer.dxc.com</a:t>
            </a:r>
          </a:p>
        </p:txBody>
      </p:sp>
      <p:sp>
        <p:nvSpPr>
          <p:cNvPr id="2" name="Rectangle 1">
            <a:extLst>
              <a:ext uri="{FF2B5EF4-FFF2-40B4-BE49-F238E27FC236}">
                <a16:creationId xmlns:a16="http://schemas.microsoft.com/office/drawing/2014/main" id="{0ECE5751-81B7-4693-BA12-B342AEEA5581}"/>
              </a:ext>
            </a:extLst>
          </p:cNvPr>
          <p:cNvSpPr/>
          <p:nvPr/>
        </p:nvSpPr>
        <p:spPr>
          <a:xfrm>
            <a:off x="1319225" y="2392810"/>
            <a:ext cx="4118572" cy="954107"/>
          </a:xfrm>
          <a:prstGeom prst="rect">
            <a:avLst/>
          </a:prstGeom>
        </p:spPr>
        <p:txBody>
          <a:bodyPr wrap="square">
            <a:spAutoFit/>
          </a:bodyPr>
          <a:lstStyle/>
          <a:p>
            <a:r>
              <a:rPr lang="en-GB" sz="2000" b="1" dirty="0">
                <a:solidFill>
                  <a:schemeClr val="accent3"/>
                </a:solidFill>
              </a:rPr>
              <a:t>Collaborate</a:t>
            </a:r>
            <a:br>
              <a:rPr lang="en-GB" sz="2000" dirty="0">
                <a:solidFill>
                  <a:schemeClr val="bg1"/>
                </a:solidFill>
              </a:rPr>
            </a:br>
            <a:r>
              <a:rPr lang="en-GB" sz="1800" dirty="0">
                <a:solidFill>
                  <a:schemeClr val="bg1"/>
                </a:solidFill>
              </a:rPr>
              <a:t>Share insights across your teams </a:t>
            </a:r>
            <a:br>
              <a:rPr lang="en-GB" sz="1800" dirty="0">
                <a:solidFill>
                  <a:schemeClr val="bg1"/>
                </a:solidFill>
              </a:rPr>
            </a:br>
            <a:r>
              <a:rPr lang="en-GB" sz="1800" dirty="0">
                <a:solidFill>
                  <a:schemeClr val="bg1"/>
                </a:solidFill>
              </a:rPr>
              <a:t>with </a:t>
            </a:r>
            <a:r>
              <a:rPr lang="en-GB" sz="1800" i="1" dirty="0">
                <a:solidFill>
                  <a:schemeClr val="bg1"/>
                </a:solidFill>
              </a:rPr>
              <a:t>Digital Explorer Workspaces</a:t>
            </a:r>
            <a:endParaRPr lang="en-GB" sz="2000" dirty="0">
              <a:solidFill>
                <a:schemeClr val="bg1"/>
              </a:solidFill>
            </a:endParaRPr>
          </a:p>
        </p:txBody>
      </p:sp>
      <p:grpSp>
        <p:nvGrpSpPr>
          <p:cNvPr id="3" name="Group 2">
            <a:extLst>
              <a:ext uri="{FF2B5EF4-FFF2-40B4-BE49-F238E27FC236}">
                <a16:creationId xmlns:a16="http://schemas.microsoft.com/office/drawing/2014/main" id="{926625AB-F45A-47B5-8422-6E84741AE9E3}"/>
              </a:ext>
            </a:extLst>
          </p:cNvPr>
          <p:cNvGrpSpPr/>
          <p:nvPr/>
        </p:nvGrpSpPr>
        <p:grpSpPr>
          <a:xfrm>
            <a:off x="5005257" y="729498"/>
            <a:ext cx="4619886" cy="1500768"/>
            <a:chOff x="8402088" y="741824"/>
            <a:chExt cx="4619886" cy="1500768"/>
          </a:xfrm>
        </p:grpSpPr>
        <p:sp>
          <p:nvSpPr>
            <p:cNvPr id="48" name="Title 8">
              <a:extLst>
                <a:ext uri="{FF2B5EF4-FFF2-40B4-BE49-F238E27FC236}">
                  <a16:creationId xmlns:a16="http://schemas.microsoft.com/office/drawing/2014/main" id="{5CD47D63-A744-4878-84E0-7788E27E3C5A}"/>
                </a:ext>
              </a:extLst>
            </p:cNvPr>
            <p:cNvSpPr txBox="1">
              <a:spLocks/>
            </p:cNvSpPr>
            <p:nvPr/>
          </p:nvSpPr>
          <p:spPr>
            <a:xfrm>
              <a:off x="9391825" y="741824"/>
              <a:ext cx="3630149" cy="1500768"/>
            </a:xfrm>
            <a:prstGeom prst="rect">
              <a:avLst/>
            </a:prstGeom>
          </p:spPr>
          <p:txBody>
            <a:bodyPr vert="horz" lIns="0" tIns="0" rIns="0" bIns="0" rtlCol="0" anchor="ctr" anchorCtr="0">
              <a:noAutofit/>
            </a:bodyPr>
            <a:lstStyle>
              <a:lvl1pPr algn="l" defTabSz="1463040" rtl="0" eaLnBrk="1" latinLnBrk="0" hangingPunct="1">
                <a:lnSpc>
                  <a:spcPct val="85000"/>
                </a:lnSpc>
                <a:spcBef>
                  <a:spcPct val="0"/>
                </a:spcBef>
                <a:buNone/>
                <a:defRPr sz="6000" b="1" kern="1200">
                  <a:solidFill>
                    <a:schemeClr val="bg1"/>
                  </a:solidFill>
                  <a:latin typeface="+mj-lt"/>
                  <a:ea typeface="+mj-ea"/>
                  <a:cs typeface="+mj-cs"/>
                </a:defRPr>
              </a:lvl1pPr>
            </a:lstStyle>
            <a:p>
              <a:r>
                <a:rPr lang="en-GB" sz="2000" dirty="0">
                  <a:solidFill>
                    <a:schemeClr val="accent3"/>
                  </a:solidFill>
                </a:rPr>
                <a:t>Understand</a:t>
              </a:r>
              <a:br>
                <a:rPr lang="en-GB" sz="2000" dirty="0"/>
              </a:br>
              <a:r>
                <a:rPr lang="en-GB" sz="1800" b="0" dirty="0"/>
                <a:t>Industry and Technology Trends</a:t>
              </a:r>
              <a:br>
                <a:rPr lang="en-GB" sz="1800" b="0" dirty="0"/>
              </a:br>
              <a:r>
                <a:rPr lang="en-GB" sz="2000" b="0" dirty="0"/>
                <a:t>with </a:t>
              </a:r>
              <a:r>
                <a:rPr lang="en-GB" sz="1800" i="1" dirty="0"/>
                <a:t>Digital Explorer Trends</a:t>
              </a:r>
              <a:endParaRPr lang="en-GB" sz="2000" b="0" dirty="0"/>
            </a:p>
          </p:txBody>
        </p:sp>
        <p:sp>
          <p:nvSpPr>
            <p:cNvPr id="49" name="Freeform 45">
              <a:extLst>
                <a:ext uri="{FF2B5EF4-FFF2-40B4-BE49-F238E27FC236}">
                  <a16:creationId xmlns:a16="http://schemas.microsoft.com/office/drawing/2014/main" id="{8793DB70-1DA2-4250-847D-B7BA296FAF58}"/>
                </a:ext>
              </a:extLst>
            </p:cNvPr>
            <p:cNvSpPr>
              <a:spLocks noChangeAspect="1" noEditPoints="1"/>
            </p:cNvSpPr>
            <p:nvPr/>
          </p:nvSpPr>
          <p:spPr bwMode="auto">
            <a:xfrm>
              <a:off x="8402088" y="1054535"/>
              <a:ext cx="875346" cy="875346"/>
            </a:xfrm>
            <a:custGeom>
              <a:avLst/>
              <a:gdLst>
                <a:gd name="T0" fmla="*/ 768 w 1152"/>
                <a:gd name="T1" fmla="*/ 624 h 1152"/>
                <a:gd name="T2" fmla="*/ 672 w 1152"/>
                <a:gd name="T3" fmla="*/ 624 h 1152"/>
                <a:gd name="T4" fmla="*/ 672 w 1152"/>
                <a:gd name="T5" fmla="*/ 528 h 1152"/>
                <a:gd name="T6" fmla="*/ 768 w 1152"/>
                <a:gd name="T7" fmla="*/ 528 h 1152"/>
                <a:gd name="T8" fmla="*/ 768 w 1152"/>
                <a:gd name="T9" fmla="*/ 624 h 1152"/>
                <a:gd name="T10" fmla="*/ 768 w 1152"/>
                <a:gd name="T11" fmla="*/ 672 h 1152"/>
                <a:gd name="T12" fmla="*/ 672 w 1152"/>
                <a:gd name="T13" fmla="*/ 672 h 1152"/>
                <a:gd name="T14" fmla="*/ 672 w 1152"/>
                <a:gd name="T15" fmla="*/ 912 h 1152"/>
                <a:gd name="T16" fmla="*/ 768 w 1152"/>
                <a:gd name="T17" fmla="*/ 912 h 1152"/>
                <a:gd name="T18" fmla="*/ 768 w 1152"/>
                <a:gd name="T19" fmla="*/ 672 h 1152"/>
                <a:gd name="T20" fmla="*/ 720 w 1152"/>
                <a:gd name="T21" fmla="*/ 288 h 1152"/>
                <a:gd name="T22" fmla="*/ 439 w 1152"/>
                <a:gd name="T23" fmla="*/ 393 h 1152"/>
                <a:gd name="T24" fmla="*/ 240 w 1152"/>
                <a:gd name="T25" fmla="*/ 288 h 1152"/>
                <a:gd name="T26" fmla="*/ 0 w 1152"/>
                <a:gd name="T27" fmla="*/ 528 h 1152"/>
                <a:gd name="T28" fmla="*/ 0 w 1152"/>
                <a:gd name="T29" fmla="*/ 672 h 1152"/>
                <a:gd name="T30" fmla="*/ 291 w 1152"/>
                <a:gd name="T31" fmla="*/ 672 h 1152"/>
                <a:gd name="T32" fmla="*/ 288 w 1152"/>
                <a:gd name="T33" fmla="*/ 720 h 1152"/>
                <a:gd name="T34" fmla="*/ 720 w 1152"/>
                <a:gd name="T35" fmla="*/ 1152 h 1152"/>
                <a:gd name="T36" fmla="*/ 1152 w 1152"/>
                <a:gd name="T37" fmla="*/ 720 h 1152"/>
                <a:gd name="T38" fmla="*/ 720 w 1152"/>
                <a:gd name="T39" fmla="*/ 288 h 1152"/>
                <a:gd name="T40" fmla="*/ 1056 w 1152"/>
                <a:gd name="T41" fmla="*/ 720 h 1152"/>
                <a:gd name="T42" fmla="*/ 720 w 1152"/>
                <a:gd name="T43" fmla="*/ 1056 h 1152"/>
                <a:gd name="T44" fmla="*/ 384 w 1152"/>
                <a:gd name="T45" fmla="*/ 720 h 1152"/>
                <a:gd name="T46" fmla="*/ 720 w 1152"/>
                <a:gd name="T47" fmla="*/ 384 h 1152"/>
                <a:gd name="T48" fmla="*/ 1056 w 1152"/>
                <a:gd name="T49" fmla="*/ 720 h 1152"/>
                <a:gd name="T50" fmla="*/ 384 w 1152"/>
                <a:gd name="T51" fmla="*/ 144 h 1152"/>
                <a:gd name="T52" fmla="*/ 240 w 1152"/>
                <a:gd name="T53" fmla="*/ 0 h 1152"/>
                <a:gd name="T54" fmla="*/ 96 w 1152"/>
                <a:gd name="T55" fmla="*/ 144 h 1152"/>
                <a:gd name="T56" fmla="*/ 240 w 1152"/>
                <a:gd name="T57" fmla="*/ 288 h 1152"/>
                <a:gd name="T58" fmla="*/ 384 w 1152"/>
                <a:gd name="T59" fmla="*/ 144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52" h="1152">
                  <a:moveTo>
                    <a:pt x="768" y="624"/>
                  </a:moveTo>
                  <a:cubicBezTo>
                    <a:pt x="672" y="624"/>
                    <a:pt x="672" y="624"/>
                    <a:pt x="672" y="624"/>
                  </a:cubicBezTo>
                  <a:cubicBezTo>
                    <a:pt x="672" y="528"/>
                    <a:pt x="672" y="528"/>
                    <a:pt x="672" y="528"/>
                  </a:cubicBezTo>
                  <a:cubicBezTo>
                    <a:pt x="768" y="528"/>
                    <a:pt x="768" y="528"/>
                    <a:pt x="768" y="528"/>
                  </a:cubicBezTo>
                  <a:lnTo>
                    <a:pt x="768" y="624"/>
                  </a:lnTo>
                  <a:close/>
                  <a:moveTo>
                    <a:pt x="768" y="672"/>
                  </a:moveTo>
                  <a:cubicBezTo>
                    <a:pt x="672" y="672"/>
                    <a:pt x="672" y="672"/>
                    <a:pt x="672" y="672"/>
                  </a:cubicBezTo>
                  <a:cubicBezTo>
                    <a:pt x="672" y="912"/>
                    <a:pt x="672" y="912"/>
                    <a:pt x="672" y="912"/>
                  </a:cubicBezTo>
                  <a:cubicBezTo>
                    <a:pt x="768" y="912"/>
                    <a:pt x="768" y="912"/>
                    <a:pt x="768" y="912"/>
                  </a:cubicBezTo>
                  <a:lnTo>
                    <a:pt x="768" y="672"/>
                  </a:lnTo>
                  <a:close/>
                  <a:moveTo>
                    <a:pt x="720" y="288"/>
                  </a:moveTo>
                  <a:cubicBezTo>
                    <a:pt x="613" y="288"/>
                    <a:pt x="514" y="327"/>
                    <a:pt x="439" y="393"/>
                  </a:cubicBezTo>
                  <a:cubicBezTo>
                    <a:pt x="395" y="329"/>
                    <a:pt x="323" y="288"/>
                    <a:pt x="240" y="288"/>
                  </a:cubicBezTo>
                  <a:cubicBezTo>
                    <a:pt x="108" y="288"/>
                    <a:pt x="0" y="395"/>
                    <a:pt x="0" y="528"/>
                  </a:cubicBezTo>
                  <a:cubicBezTo>
                    <a:pt x="0" y="672"/>
                    <a:pt x="0" y="672"/>
                    <a:pt x="0" y="672"/>
                  </a:cubicBezTo>
                  <a:cubicBezTo>
                    <a:pt x="291" y="672"/>
                    <a:pt x="291" y="672"/>
                    <a:pt x="291" y="672"/>
                  </a:cubicBezTo>
                  <a:cubicBezTo>
                    <a:pt x="289" y="688"/>
                    <a:pt x="288" y="704"/>
                    <a:pt x="288" y="720"/>
                  </a:cubicBezTo>
                  <a:cubicBezTo>
                    <a:pt x="288" y="959"/>
                    <a:pt x="482" y="1152"/>
                    <a:pt x="720" y="1152"/>
                  </a:cubicBezTo>
                  <a:cubicBezTo>
                    <a:pt x="959" y="1152"/>
                    <a:pt x="1152" y="959"/>
                    <a:pt x="1152" y="720"/>
                  </a:cubicBezTo>
                  <a:cubicBezTo>
                    <a:pt x="1152" y="481"/>
                    <a:pt x="959" y="288"/>
                    <a:pt x="720" y="288"/>
                  </a:cubicBezTo>
                  <a:close/>
                  <a:moveTo>
                    <a:pt x="1056" y="720"/>
                  </a:moveTo>
                  <a:cubicBezTo>
                    <a:pt x="1056" y="906"/>
                    <a:pt x="906" y="1056"/>
                    <a:pt x="720" y="1056"/>
                  </a:cubicBezTo>
                  <a:cubicBezTo>
                    <a:pt x="535" y="1056"/>
                    <a:pt x="384" y="906"/>
                    <a:pt x="384" y="720"/>
                  </a:cubicBezTo>
                  <a:cubicBezTo>
                    <a:pt x="384" y="534"/>
                    <a:pt x="535" y="384"/>
                    <a:pt x="720" y="384"/>
                  </a:cubicBezTo>
                  <a:cubicBezTo>
                    <a:pt x="906" y="384"/>
                    <a:pt x="1056" y="534"/>
                    <a:pt x="1056" y="720"/>
                  </a:cubicBezTo>
                  <a:close/>
                  <a:moveTo>
                    <a:pt x="384" y="144"/>
                  </a:moveTo>
                  <a:cubicBezTo>
                    <a:pt x="384" y="64"/>
                    <a:pt x="320" y="0"/>
                    <a:pt x="240" y="0"/>
                  </a:cubicBezTo>
                  <a:cubicBezTo>
                    <a:pt x="161" y="0"/>
                    <a:pt x="96" y="64"/>
                    <a:pt x="96" y="144"/>
                  </a:cubicBezTo>
                  <a:cubicBezTo>
                    <a:pt x="96" y="224"/>
                    <a:pt x="161" y="288"/>
                    <a:pt x="240" y="288"/>
                  </a:cubicBezTo>
                  <a:cubicBezTo>
                    <a:pt x="320" y="288"/>
                    <a:pt x="384" y="224"/>
                    <a:pt x="384" y="14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grpSp>
      <p:grpSp>
        <p:nvGrpSpPr>
          <p:cNvPr id="5" name="Group 4">
            <a:extLst>
              <a:ext uri="{FF2B5EF4-FFF2-40B4-BE49-F238E27FC236}">
                <a16:creationId xmlns:a16="http://schemas.microsoft.com/office/drawing/2014/main" id="{BE82C7DE-889A-4EAA-8ED3-C07F76AC45D6}"/>
              </a:ext>
            </a:extLst>
          </p:cNvPr>
          <p:cNvGrpSpPr/>
          <p:nvPr/>
        </p:nvGrpSpPr>
        <p:grpSpPr>
          <a:xfrm>
            <a:off x="9698422" y="2037312"/>
            <a:ext cx="4464496" cy="1384992"/>
            <a:chOff x="9773964" y="2729808"/>
            <a:chExt cx="4464496" cy="1384992"/>
          </a:xfrm>
        </p:grpSpPr>
        <p:sp>
          <p:nvSpPr>
            <p:cNvPr id="50" name="Title 8">
              <a:extLst>
                <a:ext uri="{FF2B5EF4-FFF2-40B4-BE49-F238E27FC236}">
                  <a16:creationId xmlns:a16="http://schemas.microsoft.com/office/drawing/2014/main" id="{226BB6F1-9938-403F-B979-198229173E02}"/>
                </a:ext>
              </a:extLst>
            </p:cNvPr>
            <p:cNvSpPr txBox="1">
              <a:spLocks/>
            </p:cNvSpPr>
            <p:nvPr/>
          </p:nvSpPr>
          <p:spPr>
            <a:xfrm>
              <a:off x="10503147" y="2729808"/>
              <a:ext cx="3735313" cy="1384992"/>
            </a:xfrm>
            <a:prstGeom prst="rect">
              <a:avLst/>
            </a:prstGeom>
          </p:spPr>
          <p:txBody>
            <a:bodyPr vert="horz" lIns="0" tIns="0" rIns="0" bIns="0" rtlCol="0" anchor="ctr" anchorCtr="0">
              <a:noAutofit/>
            </a:bodyPr>
            <a:lstStyle>
              <a:lvl1pPr algn="l" defTabSz="1463040" rtl="0" eaLnBrk="1" latinLnBrk="0" hangingPunct="1">
                <a:lnSpc>
                  <a:spcPct val="85000"/>
                </a:lnSpc>
                <a:spcBef>
                  <a:spcPct val="0"/>
                </a:spcBef>
                <a:buNone/>
                <a:defRPr sz="6000" b="1" kern="1200">
                  <a:solidFill>
                    <a:schemeClr val="bg1"/>
                  </a:solidFill>
                  <a:latin typeface="+mj-lt"/>
                  <a:ea typeface="+mj-ea"/>
                  <a:cs typeface="+mj-cs"/>
                </a:defRPr>
              </a:lvl1pPr>
            </a:lstStyle>
            <a:p>
              <a:r>
                <a:rPr lang="en-GB" sz="2000" dirty="0">
                  <a:solidFill>
                    <a:schemeClr val="accent3"/>
                  </a:solidFill>
                </a:rPr>
                <a:t>Shape</a:t>
              </a:r>
              <a:br>
                <a:rPr lang="en-GB" sz="2400" dirty="0"/>
              </a:br>
              <a:r>
                <a:rPr lang="en-GB" sz="1800" b="0" dirty="0"/>
                <a:t>Create Client Innovation Agendas </a:t>
              </a:r>
              <a:br>
                <a:rPr lang="en-GB" sz="1800" b="0" dirty="0"/>
              </a:br>
              <a:r>
                <a:rPr lang="en-GB" sz="1800" b="0" dirty="0"/>
                <a:t>and Digital Blueprints with </a:t>
              </a:r>
              <a:br>
                <a:rPr lang="en-GB" sz="1800" b="0" dirty="0"/>
              </a:br>
              <a:r>
                <a:rPr lang="en-GB" sz="1800" i="1" dirty="0"/>
                <a:t>Digital Explorer Roadmaps</a:t>
              </a:r>
              <a:endParaRPr lang="en-GB" sz="2400" i="1" dirty="0"/>
            </a:p>
          </p:txBody>
        </p:sp>
        <p:sp>
          <p:nvSpPr>
            <p:cNvPr id="51" name="Freeform 65">
              <a:extLst>
                <a:ext uri="{FF2B5EF4-FFF2-40B4-BE49-F238E27FC236}">
                  <a16:creationId xmlns:a16="http://schemas.microsoft.com/office/drawing/2014/main" id="{5F03FAD2-C30F-4FD6-BFBC-A993603AAA3F}"/>
                </a:ext>
              </a:extLst>
            </p:cNvPr>
            <p:cNvSpPr>
              <a:spLocks noChangeAspect="1" noEditPoints="1"/>
            </p:cNvSpPr>
            <p:nvPr/>
          </p:nvSpPr>
          <p:spPr bwMode="auto">
            <a:xfrm>
              <a:off x="9773964" y="3081356"/>
              <a:ext cx="511735" cy="681897"/>
            </a:xfrm>
            <a:custGeom>
              <a:avLst/>
              <a:gdLst>
                <a:gd name="T0" fmla="*/ 432 w 864"/>
                <a:gd name="T1" fmla="*/ 0 h 1152"/>
                <a:gd name="T2" fmla="*/ 0 w 864"/>
                <a:gd name="T3" fmla="*/ 432 h 1152"/>
                <a:gd name="T4" fmla="*/ 240 w 864"/>
                <a:gd name="T5" fmla="*/ 819 h 1152"/>
                <a:gd name="T6" fmla="*/ 240 w 864"/>
                <a:gd name="T7" fmla="*/ 672 h 1152"/>
                <a:gd name="T8" fmla="*/ 624 w 864"/>
                <a:gd name="T9" fmla="*/ 672 h 1152"/>
                <a:gd name="T10" fmla="*/ 624 w 864"/>
                <a:gd name="T11" fmla="*/ 819 h 1152"/>
                <a:gd name="T12" fmla="*/ 864 w 864"/>
                <a:gd name="T13" fmla="*/ 432 h 1152"/>
                <a:gd name="T14" fmla="*/ 432 w 864"/>
                <a:gd name="T15" fmla="*/ 0 h 1152"/>
                <a:gd name="T16" fmla="*/ 432 w 864"/>
                <a:gd name="T17" fmla="*/ 528 h 1152"/>
                <a:gd name="T18" fmla="*/ 336 w 864"/>
                <a:gd name="T19" fmla="*/ 336 h 1152"/>
                <a:gd name="T20" fmla="*/ 528 w 864"/>
                <a:gd name="T21" fmla="*/ 336 h 1152"/>
                <a:gd name="T22" fmla="*/ 432 w 864"/>
                <a:gd name="T23" fmla="*/ 528 h 1152"/>
                <a:gd name="T24" fmla="*/ 624 w 864"/>
                <a:gd name="T25" fmla="*/ 819 h 1152"/>
                <a:gd name="T26" fmla="*/ 624 w 864"/>
                <a:gd name="T27" fmla="*/ 960 h 1152"/>
                <a:gd name="T28" fmla="*/ 432 w 864"/>
                <a:gd name="T29" fmla="*/ 1152 h 1152"/>
                <a:gd name="T30" fmla="*/ 240 w 864"/>
                <a:gd name="T31" fmla="*/ 960 h 1152"/>
                <a:gd name="T32" fmla="*/ 240 w 864"/>
                <a:gd name="T33" fmla="*/ 819 h 1152"/>
                <a:gd name="T34" fmla="*/ 432 w 864"/>
                <a:gd name="T35" fmla="*/ 864 h 1152"/>
                <a:gd name="T36" fmla="*/ 624 w 864"/>
                <a:gd name="T37" fmla="*/ 819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4" h="1152">
                  <a:moveTo>
                    <a:pt x="432" y="0"/>
                  </a:moveTo>
                  <a:cubicBezTo>
                    <a:pt x="193" y="0"/>
                    <a:pt x="0" y="193"/>
                    <a:pt x="0" y="432"/>
                  </a:cubicBezTo>
                  <a:cubicBezTo>
                    <a:pt x="0" y="602"/>
                    <a:pt x="98" y="748"/>
                    <a:pt x="240" y="819"/>
                  </a:cubicBezTo>
                  <a:cubicBezTo>
                    <a:pt x="240" y="672"/>
                    <a:pt x="240" y="672"/>
                    <a:pt x="240" y="672"/>
                  </a:cubicBezTo>
                  <a:cubicBezTo>
                    <a:pt x="624" y="672"/>
                    <a:pt x="624" y="672"/>
                    <a:pt x="624" y="672"/>
                  </a:cubicBezTo>
                  <a:cubicBezTo>
                    <a:pt x="624" y="819"/>
                    <a:pt x="624" y="819"/>
                    <a:pt x="624" y="819"/>
                  </a:cubicBezTo>
                  <a:cubicBezTo>
                    <a:pt x="766" y="748"/>
                    <a:pt x="864" y="602"/>
                    <a:pt x="864" y="432"/>
                  </a:cubicBezTo>
                  <a:cubicBezTo>
                    <a:pt x="864" y="193"/>
                    <a:pt x="671" y="0"/>
                    <a:pt x="432" y="0"/>
                  </a:cubicBezTo>
                  <a:close/>
                  <a:moveTo>
                    <a:pt x="432" y="528"/>
                  </a:moveTo>
                  <a:cubicBezTo>
                    <a:pt x="336" y="336"/>
                    <a:pt x="336" y="336"/>
                    <a:pt x="336" y="336"/>
                  </a:cubicBezTo>
                  <a:cubicBezTo>
                    <a:pt x="528" y="336"/>
                    <a:pt x="528" y="336"/>
                    <a:pt x="528" y="336"/>
                  </a:cubicBezTo>
                  <a:lnTo>
                    <a:pt x="432" y="528"/>
                  </a:lnTo>
                  <a:close/>
                  <a:moveTo>
                    <a:pt x="624" y="819"/>
                  </a:moveTo>
                  <a:cubicBezTo>
                    <a:pt x="624" y="960"/>
                    <a:pt x="624" y="960"/>
                    <a:pt x="624" y="960"/>
                  </a:cubicBezTo>
                  <a:cubicBezTo>
                    <a:pt x="624" y="1066"/>
                    <a:pt x="538" y="1152"/>
                    <a:pt x="432" y="1152"/>
                  </a:cubicBezTo>
                  <a:cubicBezTo>
                    <a:pt x="326" y="1152"/>
                    <a:pt x="240" y="1066"/>
                    <a:pt x="240" y="960"/>
                  </a:cubicBezTo>
                  <a:cubicBezTo>
                    <a:pt x="240" y="819"/>
                    <a:pt x="240" y="819"/>
                    <a:pt x="240" y="819"/>
                  </a:cubicBezTo>
                  <a:cubicBezTo>
                    <a:pt x="298" y="848"/>
                    <a:pt x="363" y="864"/>
                    <a:pt x="432" y="864"/>
                  </a:cubicBezTo>
                  <a:cubicBezTo>
                    <a:pt x="501" y="864"/>
                    <a:pt x="566" y="848"/>
                    <a:pt x="624" y="81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grpSp>
      <p:grpSp>
        <p:nvGrpSpPr>
          <p:cNvPr id="4" name="Group 3">
            <a:extLst>
              <a:ext uri="{FF2B5EF4-FFF2-40B4-BE49-F238E27FC236}">
                <a16:creationId xmlns:a16="http://schemas.microsoft.com/office/drawing/2014/main" id="{76FF4D62-4BB9-4E52-85C1-57A4ACA0C1A6}"/>
              </a:ext>
            </a:extLst>
          </p:cNvPr>
          <p:cNvGrpSpPr/>
          <p:nvPr/>
        </p:nvGrpSpPr>
        <p:grpSpPr>
          <a:xfrm>
            <a:off x="8942324" y="5758837"/>
            <a:ext cx="5026726" cy="954107"/>
            <a:chOff x="9345258" y="5386869"/>
            <a:chExt cx="5026726" cy="954107"/>
          </a:xfrm>
        </p:grpSpPr>
        <p:sp>
          <p:nvSpPr>
            <p:cNvPr id="52" name="Title 8">
              <a:extLst>
                <a:ext uri="{FF2B5EF4-FFF2-40B4-BE49-F238E27FC236}">
                  <a16:creationId xmlns:a16="http://schemas.microsoft.com/office/drawing/2014/main" id="{52F02F61-44EE-443A-BE80-B2941A0C4218}"/>
                </a:ext>
              </a:extLst>
            </p:cNvPr>
            <p:cNvSpPr txBox="1">
              <a:spLocks/>
            </p:cNvSpPr>
            <p:nvPr/>
          </p:nvSpPr>
          <p:spPr>
            <a:xfrm>
              <a:off x="10317747" y="5386869"/>
              <a:ext cx="4054237" cy="954107"/>
            </a:xfrm>
            <a:prstGeom prst="rect">
              <a:avLst/>
            </a:prstGeom>
          </p:spPr>
          <p:txBody>
            <a:bodyPr vert="horz" lIns="0" tIns="0" rIns="0" bIns="0" rtlCol="0" anchor="ctr" anchorCtr="0">
              <a:noAutofit/>
            </a:bodyPr>
            <a:lstStyle>
              <a:lvl1pPr algn="l" defTabSz="1463040" rtl="0" eaLnBrk="1" latinLnBrk="0" hangingPunct="1">
                <a:lnSpc>
                  <a:spcPct val="85000"/>
                </a:lnSpc>
                <a:spcBef>
                  <a:spcPct val="0"/>
                </a:spcBef>
                <a:buNone/>
                <a:defRPr sz="6000" b="1" kern="1200">
                  <a:solidFill>
                    <a:schemeClr val="bg1"/>
                  </a:solidFill>
                  <a:latin typeface="+mj-lt"/>
                  <a:ea typeface="+mj-ea"/>
                  <a:cs typeface="+mj-cs"/>
                </a:defRPr>
              </a:lvl1pPr>
            </a:lstStyle>
            <a:p>
              <a:r>
                <a:rPr lang="en-GB" sz="2000" dirty="0">
                  <a:solidFill>
                    <a:schemeClr val="accent3"/>
                  </a:solidFill>
                </a:rPr>
                <a:t>Discover</a:t>
              </a:r>
              <a:br>
                <a:rPr lang="en-GB" sz="2800" dirty="0"/>
              </a:br>
              <a:r>
                <a:rPr lang="en-GB" sz="1800" b="0" dirty="0"/>
                <a:t>DXC Business and Industry Solutions with </a:t>
              </a:r>
              <a:r>
                <a:rPr lang="en-GB" sz="1800" i="1" dirty="0"/>
                <a:t>Digital Explorer Solutions</a:t>
              </a:r>
              <a:endParaRPr lang="en-GB" sz="2800" i="1" dirty="0"/>
            </a:p>
          </p:txBody>
        </p:sp>
        <p:sp>
          <p:nvSpPr>
            <p:cNvPr id="53" name="Freeform 57">
              <a:extLst>
                <a:ext uri="{FF2B5EF4-FFF2-40B4-BE49-F238E27FC236}">
                  <a16:creationId xmlns:a16="http://schemas.microsoft.com/office/drawing/2014/main" id="{0DF0E2DA-F2CA-4DF9-84D4-980E613350AA}"/>
                </a:ext>
              </a:extLst>
            </p:cNvPr>
            <p:cNvSpPr>
              <a:spLocks noChangeAspect="1" noEditPoints="1"/>
            </p:cNvSpPr>
            <p:nvPr/>
          </p:nvSpPr>
          <p:spPr bwMode="auto">
            <a:xfrm>
              <a:off x="9345258" y="5443665"/>
              <a:ext cx="770882" cy="840514"/>
            </a:xfrm>
            <a:custGeom>
              <a:avLst/>
              <a:gdLst>
                <a:gd name="T0" fmla="*/ 1008 w 1056"/>
                <a:gd name="T1" fmla="*/ 720 h 1152"/>
                <a:gd name="T2" fmla="*/ 864 w 1056"/>
                <a:gd name="T3" fmla="*/ 864 h 1152"/>
                <a:gd name="T4" fmla="*/ 720 w 1056"/>
                <a:gd name="T5" fmla="*/ 720 h 1152"/>
                <a:gd name="T6" fmla="*/ 864 w 1056"/>
                <a:gd name="T7" fmla="*/ 576 h 1152"/>
                <a:gd name="T8" fmla="*/ 1008 w 1056"/>
                <a:gd name="T9" fmla="*/ 720 h 1152"/>
                <a:gd name="T10" fmla="*/ 1056 w 1056"/>
                <a:gd name="T11" fmla="*/ 1056 h 1152"/>
                <a:gd name="T12" fmla="*/ 1056 w 1056"/>
                <a:gd name="T13" fmla="*/ 1152 h 1152"/>
                <a:gd name="T14" fmla="*/ 576 w 1056"/>
                <a:gd name="T15" fmla="*/ 1152 h 1152"/>
                <a:gd name="T16" fmla="*/ 576 w 1056"/>
                <a:gd name="T17" fmla="*/ 288 h 1152"/>
                <a:gd name="T18" fmla="*/ 480 w 1056"/>
                <a:gd name="T19" fmla="*/ 288 h 1152"/>
                <a:gd name="T20" fmla="*/ 480 w 1056"/>
                <a:gd name="T21" fmla="*/ 1152 h 1152"/>
                <a:gd name="T22" fmla="*/ 384 w 1056"/>
                <a:gd name="T23" fmla="*/ 1152 h 1152"/>
                <a:gd name="T24" fmla="*/ 384 w 1056"/>
                <a:gd name="T25" fmla="*/ 288 h 1152"/>
                <a:gd name="T26" fmla="*/ 288 w 1056"/>
                <a:gd name="T27" fmla="*/ 288 h 1152"/>
                <a:gd name="T28" fmla="*/ 288 w 1056"/>
                <a:gd name="T29" fmla="*/ 1152 h 1152"/>
                <a:gd name="T30" fmla="*/ 0 w 1056"/>
                <a:gd name="T31" fmla="*/ 1152 h 1152"/>
                <a:gd name="T32" fmla="*/ 0 w 1056"/>
                <a:gd name="T33" fmla="*/ 672 h 1152"/>
                <a:gd name="T34" fmla="*/ 192 w 1056"/>
                <a:gd name="T35" fmla="*/ 672 h 1152"/>
                <a:gd name="T36" fmla="*/ 192 w 1056"/>
                <a:gd name="T37" fmla="*/ 192 h 1152"/>
                <a:gd name="T38" fmla="*/ 432 w 1056"/>
                <a:gd name="T39" fmla="*/ 0 h 1152"/>
                <a:gd name="T40" fmla="*/ 672 w 1056"/>
                <a:gd name="T41" fmla="*/ 192 h 1152"/>
                <a:gd name="T42" fmla="*/ 672 w 1056"/>
                <a:gd name="T43" fmla="*/ 1056 h 1152"/>
                <a:gd name="T44" fmla="*/ 864 w 1056"/>
                <a:gd name="T45" fmla="*/ 864 h 1152"/>
                <a:gd name="T46" fmla="*/ 1056 w 1056"/>
                <a:gd name="T47" fmla="*/ 1056 h 1152"/>
                <a:gd name="T48" fmla="*/ 192 w 1056"/>
                <a:gd name="T49" fmla="*/ 960 h 1152"/>
                <a:gd name="T50" fmla="*/ 96 w 1056"/>
                <a:gd name="T51" fmla="*/ 960 h 1152"/>
                <a:gd name="T52" fmla="*/ 96 w 1056"/>
                <a:gd name="T53" fmla="*/ 1056 h 1152"/>
                <a:gd name="T54" fmla="*/ 192 w 1056"/>
                <a:gd name="T55" fmla="*/ 1056 h 1152"/>
                <a:gd name="T56" fmla="*/ 192 w 1056"/>
                <a:gd name="T57" fmla="*/ 960 h 1152"/>
                <a:gd name="T58" fmla="*/ 192 w 1056"/>
                <a:gd name="T59" fmla="*/ 768 h 1152"/>
                <a:gd name="T60" fmla="*/ 96 w 1056"/>
                <a:gd name="T61" fmla="*/ 768 h 1152"/>
                <a:gd name="T62" fmla="*/ 96 w 1056"/>
                <a:gd name="T63" fmla="*/ 864 h 1152"/>
                <a:gd name="T64" fmla="*/ 192 w 1056"/>
                <a:gd name="T65" fmla="*/ 864 h 1152"/>
                <a:gd name="T66" fmla="*/ 192 w 1056"/>
                <a:gd name="T67" fmla="*/ 76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6" h="1152">
                  <a:moveTo>
                    <a:pt x="1008" y="720"/>
                  </a:moveTo>
                  <a:cubicBezTo>
                    <a:pt x="1008" y="800"/>
                    <a:pt x="944" y="864"/>
                    <a:pt x="864" y="864"/>
                  </a:cubicBezTo>
                  <a:cubicBezTo>
                    <a:pt x="785" y="864"/>
                    <a:pt x="720" y="800"/>
                    <a:pt x="720" y="720"/>
                  </a:cubicBezTo>
                  <a:cubicBezTo>
                    <a:pt x="720" y="640"/>
                    <a:pt x="785" y="576"/>
                    <a:pt x="864" y="576"/>
                  </a:cubicBezTo>
                  <a:cubicBezTo>
                    <a:pt x="944" y="576"/>
                    <a:pt x="1008" y="640"/>
                    <a:pt x="1008" y="720"/>
                  </a:cubicBezTo>
                  <a:close/>
                  <a:moveTo>
                    <a:pt x="1056" y="1056"/>
                  </a:moveTo>
                  <a:cubicBezTo>
                    <a:pt x="1056" y="1152"/>
                    <a:pt x="1056" y="1152"/>
                    <a:pt x="1056" y="1152"/>
                  </a:cubicBezTo>
                  <a:cubicBezTo>
                    <a:pt x="576" y="1152"/>
                    <a:pt x="576" y="1152"/>
                    <a:pt x="576" y="1152"/>
                  </a:cubicBezTo>
                  <a:cubicBezTo>
                    <a:pt x="576" y="288"/>
                    <a:pt x="576" y="288"/>
                    <a:pt x="576" y="288"/>
                  </a:cubicBezTo>
                  <a:cubicBezTo>
                    <a:pt x="480" y="288"/>
                    <a:pt x="480" y="288"/>
                    <a:pt x="480" y="288"/>
                  </a:cubicBezTo>
                  <a:cubicBezTo>
                    <a:pt x="480" y="1152"/>
                    <a:pt x="480" y="1152"/>
                    <a:pt x="480" y="1152"/>
                  </a:cubicBezTo>
                  <a:cubicBezTo>
                    <a:pt x="384" y="1152"/>
                    <a:pt x="384" y="1152"/>
                    <a:pt x="384" y="1152"/>
                  </a:cubicBezTo>
                  <a:cubicBezTo>
                    <a:pt x="384" y="288"/>
                    <a:pt x="384" y="288"/>
                    <a:pt x="384" y="288"/>
                  </a:cubicBezTo>
                  <a:cubicBezTo>
                    <a:pt x="288" y="288"/>
                    <a:pt x="288" y="288"/>
                    <a:pt x="288" y="288"/>
                  </a:cubicBezTo>
                  <a:cubicBezTo>
                    <a:pt x="288" y="1152"/>
                    <a:pt x="288" y="1152"/>
                    <a:pt x="288" y="1152"/>
                  </a:cubicBezTo>
                  <a:cubicBezTo>
                    <a:pt x="0" y="1152"/>
                    <a:pt x="0" y="1152"/>
                    <a:pt x="0" y="1152"/>
                  </a:cubicBezTo>
                  <a:cubicBezTo>
                    <a:pt x="0" y="672"/>
                    <a:pt x="0" y="672"/>
                    <a:pt x="0" y="672"/>
                  </a:cubicBezTo>
                  <a:cubicBezTo>
                    <a:pt x="192" y="672"/>
                    <a:pt x="192" y="672"/>
                    <a:pt x="192" y="672"/>
                  </a:cubicBezTo>
                  <a:cubicBezTo>
                    <a:pt x="192" y="192"/>
                    <a:pt x="192" y="192"/>
                    <a:pt x="192" y="192"/>
                  </a:cubicBezTo>
                  <a:cubicBezTo>
                    <a:pt x="432" y="0"/>
                    <a:pt x="432" y="0"/>
                    <a:pt x="432" y="0"/>
                  </a:cubicBezTo>
                  <a:cubicBezTo>
                    <a:pt x="672" y="192"/>
                    <a:pt x="672" y="192"/>
                    <a:pt x="672" y="192"/>
                  </a:cubicBezTo>
                  <a:cubicBezTo>
                    <a:pt x="672" y="1056"/>
                    <a:pt x="672" y="1056"/>
                    <a:pt x="672" y="1056"/>
                  </a:cubicBezTo>
                  <a:cubicBezTo>
                    <a:pt x="672" y="950"/>
                    <a:pt x="758" y="864"/>
                    <a:pt x="864" y="864"/>
                  </a:cubicBezTo>
                  <a:cubicBezTo>
                    <a:pt x="971" y="864"/>
                    <a:pt x="1056" y="950"/>
                    <a:pt x="1056" y="1056"/>
                  </a:cubicBezTo>
                  <a:close/>
                  <a:moveTo>
                    <a:pt x="192" y="960"/>
                  </a:moveTo>
                  <a:cubicBezTo>
                    <a:pt x="96" y="960"/>
                    <a:pt x="96" y="960"/>
                    <a:pt x="96" y="960"/>
                  </a:cubicBezTo>
                  <a:cubicBezTo>
                    <a:pt x="96" y="1056"/>
                    <a:pt x="96" y="1056"/>
                    <a:pt x="96" y="1056"/>
                  </a:cubicBezTo>
                  <a:cubicBezTo>
                    <a:pt x="192" y="1056"/>
                    <a:pt x="192" y="1056"/>
                    <a:pt x="192" y="1056"/>
                  </a:cubicBezTo>
                  <a:lnTo>
                    <a:pt x="192" y="960"/>
                  </a:lnTo>
                  <a:close/>
                  <a:moveTo>
                    <a:pt x="192" y="768"/>
                  </a:moveTo>
                  <a:cubicBezTo>
                    <a:pt x="96" y="768"/>
                    <a:pt x="96" y="768"/>
                    <a:pt x="96" y="768"/>
                  </a:cubicBezTo>
                  <a:cubicBezTo>
                    <a:pt x="96" y="864"/>
                    <a:pt x="96" y="864"/>
                    <a:pt x="96" y="864"/>
                  </a:cubicBezTo>
                  <a:cubicBezTo>
                    <a:pt x="192" y="864"/>
                    <a:pt x="192" y="864"/>
                    <a:pt x="192" y="864"/>
                  </a:cubicBezTo>
                  <a:lnTo>
                    <a:pt x="192" y="76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grpSp>
      <p:sp>
        <p:nvSpPr>
          <p:cNvPr id="54" name="Title 8">
            <a:extLst>
              <a:ext uri="{FF2B5EF4-FFF2-40B4-BE49-F238E27FC236}">
                <a16:creationId xmlns:a16="http://schemas.microsoft.com/office/drawing/2014/main" id="{A605CC26-3D19-413C-BDA8-708A60092FB6}"/>
              </a:ext>
            </a:extLst>
          </p:cNvPr>
          <p:cNvSpPr txBox="1">
            <a:spLocks/>
          </p:cNvSpPr>
          <p:nvPr/>
        </p:nvSpPr>
        <p:spPr>
          <a:xfrm>
            <a:off x="1907524" y="5408423"/>
            <a:ext cx="4118572" cy="1572776"/>
          </a:xfrm>
          <a:prstGeom prst="rect">
            <a:avLst/>
          </a:prstGeom>
        </p:spPr>
        <p:txBody>
          <a:bodyPr vert="horz" lIns="0" tIns="0" rIns="0" bIns="0" rtlCol="0" anchor="ctr" anchorCtr="0">
            <a:noAutofit/>
          </a:bodyPr>
          <a:lstStyle>
            <a:lvl1pPr algn="l" defTabSz="1463040" rtl="0" eaLnBrk="1" latinLnBrk="0" hangingPunct="1">
              <a:lnSpc>
                <a:spcPct val="85000"/>
              </a:lnSpc>
              <a:spcBef>
                <a:spcPct val="0"/>
              </a:spcBef>
              <a:buNone/>
              <a:defRPr sz="6000" b="1" kern="1200">
                <a:solidFill>
                  <a:schemeClr val="bg1"/>
                </a:solidFill>
                <a:latin typeface="+mj-lt"/>
                <a:ea typeface="+mj-ea"/>
                <a:cs typeface="+mj-cs"/>
              </a:defRPr>
            </a:lvl1pPr>
          </a:lstStyle>
          <a:p>
            <a:r>
              <a:rPr lang="en-GB" sz="2000" dirty="0">
                <a:solidFill>
                  <a:schemeClr val="accent3"/>
                </a:solidFill>
              </a:rPr>
              <a:t>Inform</a:t>
            </a:r>
            <a:br>
              <a:rPr lang="en-GB" sz="2400" dirty="0"/>
            </a:br>
            <a:r>
              <a:rPr lang="en-GB" sz="1800" b="0" dirty="0"/>
              <a:t>Create and share your digital stories with </a:t>
            </a:r>
            <a:r>
              <a:rPr lang="en-GB" sz="1800" i="1" dirty="0"/>
              <a:t>Digital Explorer Playbooks</a:t>
            </a:r>
            <a:endParaRPr lang="en-GB" sz="2400" i="1" dirty="0"/>
          </a:p>
        </p:txBody>
      </p:sp>
      <p:sp>
        <p:nvSpPr>
          <p:cNvPr id="55" name="Freeform 77">
            <a:extLst>
              <a:ext uri="{FF2B5EF4-FFF2-40B4-BE49-F238E27FC236}">
                <a16:creationId xmlns:a16="http://schemas.microsoft.com/office/drawing/2014/main" id="{E85DCBC8-2FFA-4BB3-AAAA-B3A40DE68C2B}"/>
              </a:ext>
            </a:extLst>
          </p:cNvPr>
          <p:cNvSpPr>
            <a:spLocks noChangeAspect="1" noEditPoints="1"/>
          </p:cNvSpPr>
          <p:nvPr/>
        </p:nvSpPr>
        <p:spPr bwMode="auto">
          <a:xfrm>
            <a:off x="661350" y="5778818"/>
            <a:ext cx="915002" cy="831986"/>
          </a:xfrm>
          <a:custGeom>
            <a:avLst/>
            <a:gdLst>
              <a:gd name="T0" fmla="*/ 864 w 1056"/>
              <a:gd name="T1" fmla="*/ 480 h 960"/>
              <a:gd name="T2" fmla="*/ 1056 w 1056"/>
              <a:gd name="T3" fmla="*/ 480 h 960"/>
              <a:gd name="T4" fmla="*/ 1056 w 1056"/>
              <a:gd name="T5" fmla="*/ 768 h 960"/>
              <a:gd name="T6" fmla="*/ 864 w 1056"/>
              <a:gd name="T7" fmla="*/ 960 h 960"/>
              <a:gd name="T8" fmla="*/ 192 w 1056"/>
              <a:gd name="T9" fmla="*/ 960 h 960"/>
              <a:gd name="T10" fmla="*/ 0 w 1056"/>
              <a:gd name="T11" fmla="*/ 768 h 960"/>
              <a:gd name="T12" fmla="*/ 0 w 1056"/>
              <a:gd name="T13" fmla="*/ 0 h 960"/>
              <a:gd name="T14" fmla="*/ 864 w 1056"/>
              <a:gd name="T15" fmla="*/ 0 h 960"/>
              <a:gd name="T16" fmla="*/ 864 w 1056"/>
              <a:gd name="T17" fmla="*/ 480 h 960"/>
              <a:gd name="T18" fmla="*/ 480 w 1056"/>
              <a:gd name="T19" fmla="*/ 96 h 960"/>
              <a:gd name="T20" fmla="*/ 96 w 1056"/>
              <a:gd name="T21" fmla="*/ 96 h 960"/>
              <a:gd name="T22" fmla="*/ 96 w 1056"/>
              <a:gd name="T23" fmla="*/ 384 h 960"/>
              <a:gd name="T24" fmla="*/ 480 w 1056"/>
              <a:gd name="T25" fmla="*/ 384 h 960"/>
              <a:gd name="T26" fmla="*/ 480 w 1056"/>
              <a:gd name="T27" fmla="*/ 96 h 960"/>
              <a:gd name="T28" fmla="*/ 768 w 1056"/>
              <a:gd name="T29" fmla="*/ 96 h 960"/>
              <a:gd name="T30" fmla="*/ 576 w 1056"/>
              <a:gd name="T31" fmla="*/ 96 h 960"/>
              <a:gd name="T32" fmla="*/ 576 w 1056"/>
              <a:gd name="T33" fmla="*/ 192 h 960"/>
              <a:gd name="T34" fmla="*/ 768 w 1056"/>
              <a:gd name="T35" fmla="*/ 192 h 960"/>
              <a:gd name="T36" fmla="*/ 768 w 1056"/>
              <a:gd name="T37" fmla="*/ 96 h 960"/>
              <a:gd name="T38" fmla="*/ 768 w 1056"/>
              <a:gd name="T39" fmla="*/ 288 h 960"/>
              <a:gd name="T40" fmla="*/ 576 w 1056"/>
              <a:gd name="T41" fmla="*/ 288 h 960"/>
              <a:gd name="T42" fmla="*/ 576 w 1056"/>
              <a:gd name="T43" fmla="*/ 384 h 960"/>
              <a:gd name="T44" fmla="*/ 768 w 1056"/>
              <a:gd name="T45" fmla="*/ 384 h 960"/>
              <a:gd name="T46" fmla="*/ 768 w 1056"/>
              <a:gd name="T47" fmla="*/ 288 h 960"/>
              <a:gd name="T48" fmla="*/ 768 w 1056"/>
              <a:gd name="T49" fmla="*/ 480 h 960"/>
              <a:gd name="T50" fmla="*/ 96 w 1056"/>
              <a:gd name="T51" fmla="*/ 480 h 960"/>
              <a:gd name="T52" fmla="*/ 96 w 1056"/>
              <a:gd name="T53" fmla="*/ 576 h 960"/>
              <a:gd name="T54" fmla="*/ 768 w 1056"/>
              <a:gd name="T55" fmla="*/ 576 h 960"/>
              <a:gd name="T56" fmla="*/ 768 w 1056"/>
              <a:gd name="T57" fmla="*/ 480 h 960"/>
              <a:gd name="T58" fmla="*/ 768 w 1056"/>
              <a:gd name="T59" fmla="*/ 672 h 960"/>
              <a:gd name="T60" fmla="*/ 96 w 1056"/>
              <a:gd name="T61" fmla="*/ 672 h 960"/>
              <a:gd name="T62" fmla="*/ 96 w 1056"/>
              <a:gd name="T63" fmla="*/ 768 h 960"/>
              <a:gd name="T64" fmla="*/ 768 w 1056"/>
              <a:gd name="T65" fmla="*/ 768 h 960"/>
              <a:gd name="T66" fmla="*/ 768 w 1056"/>
              <a:gd name="T67" fmla="*/ 672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6" h="960">
                <a:moveTo>
                  <a:pt x="864" y="480"/>
                </a:moveTo>
                <a:cubicBezTo>
                  <a:pt x="1056" y="480"/>
                  <a:pt x="1056" y="480"/>
                  <a:pt x="1056" y="480"/>
                </a:cubicBezTo>
                <a:cubicBezTo>
                  <a:pt x="1056" y="768"/>
                  <a:pt x="1056" y="768"/>
                  <a:pt x="1056" y="768"/>
                </a:cubicBezTo>
                <a:cubicBezTo>
                  <a:pt x="1056" y="874"/>
                  <a:pt x="970" y="960"/>
                  <a:pt x="864" y="960"/>
                </a:cubicBezTo>
                <a:cubicBezTo>
                  <a:pt x="192" y="960"/>
                  <a:pt x="192" y="960"/>
                  <a:pt x="192" y="960"/>
                </a:cubicBezTo>
                <a:cubicBezTo>
                  <a:pt x="86" y="960"/>
                  <a:pt x="0" y="874"/>
                  <a:pt x="0" y="768"/>
                </a:cubicBezTo>
                <a:cubicBezTo>
                  <a:pt x="0" y="0"/>
                  <a:pt x="0" y="0"/>
                  <a:pt x="0" y="0"/>
                </a:cubicBezTo>
                <a:cubicBezTo>
                  <a:pt x="864" y="0"/>
                  <a:pt x="864" y="0"/>
                  <a:pt x="864" y="0"/>
                </a:cubicBezTo>
                <a:lnTo>
                  <a:pt x="864" y="480"/>
                </a:lnTo>
                <a:close/>
                <a:moveTo>
                  <a:pt x="480" y="96"/>
                </a:moveTo>
                <a:cubicBezTo>
                  <a:pt x="96" y="96"/>
                  <a:pt x="96" y="96"/>
                  <a:pt x="96" y="96"/>
                </a:cubicBezTo>
                <a:cubicBezTo>
                  <a:pt x="96" y="384"/>
                  <a:pt x="96" y="384"/>
                  <a:pt x="96" y="384"/>
                </a:cubicBezTo>
                <a:cubicBezTo>
                  <a:pt x="480" y="384"/>
                  <a:pt x="480" y="384"/>
                  <a:pt x="480" y="384"/>
                </a:cubicBezTo>
                <a:lnTo>
                  <a:pt x="480" y="96"/>
                </a:lnTo>
                <a:close/>
                <a:moveTo>
                  <a:pt x="768" y="96"/>
                </a:moveTo>
                <a:cubicBezTo>
                  <a:pt x="576" y="96"/>
                  <a:pt x="576" y="96"/>
                  <a:pt x="576" y="96"/>
                </a:cubicBezTo>
                <a:cubicBezTo>
                  <a:pt x="576" y="192"/>
                  <a:pt x="576" y="192"/>
                  <a:pt x="576" y="192"/>
                </a:cubicBezTo>
                <a:cubicBezTo>
                  <a:pt x="768" y="192"/>
                  <a:pt x="768" y="192"/>
                  <a:pt x="768" y="192"/>
                </a:cubicBezTo>
                <a:lnTo>
                  <a:pt x="768" y="96"/>
                </a:lnTo>
                <a:close/>
                <a:moveTo>
                  <a:pt x="768" y="288"/>
                </a:moveTo>
                <a:cubicBezTo>
                  <a:pt x="576" y="288"/>
                  <a:pt x="576" y="288"/>
                  <a:pt x="576" y="288"/>
                </a:cubicBezTo>
                <a:cubicBezTo>
                  <a:pt x="576" y="384"/>
                  <a:pt x="576" y="384"/>
                  <a:pt x="576" y="384"/>
                </a:cubicBezTo>
                <a:cubicBezTo>
                  <a:pt x="768" y="384"/>
                  <a:pt x="768" y="384"/>
                  <a:pt x="768" y="384"/>
                </a:cubicBezTo>
                <a:lnTo>
                  <a:pt x="768" y="288"/>
                </a:lnTo>
                <a:close/>
                <a:moveTo>
                  <a:pt x="768" y="480"/>
                </a:moveTo>
                <a:cubicBezTo>
                  <a:pt x="96" y="480"/>
                  <a:pt x="96" y="480"/>
                  <a:pt x="96" y="480"/>
                </a:cubicBezTo>
                <a:cubicBezTo>
                  <a:pt x="96" y="576"/>
                  <a:pt x="96" y="576"/>
                  <a:pt x="96" y="576"/>
                </a:cubicBezTo>
                <a:cubicBezTo>
                  <a:pt x="768" y="576"/>
                  <a:pt x="768" y="576"/>
                  <a:pt x="768" y="576"/>
                </a:cubicBezTo>
                <a:lnTo>
                  <a:pt x="768" y="480"/>
                </a:lnTo>
                <a:close/>
                <a:moveTo>
                  <a:pt x="768" y="672"/>
                </a:moveTo>
                <a:cubicBezTo>
                  <a:pt x="96" y="672"/>
                  <a:pt x="96" y="672"/>
                  <a:pt x="96" y="672"/>
                </a:cubicBezTo>
                <a:cubicBezTo>
                  <a:pt x="96" y="768"/>
                  <a:pt x="96" y="768"/>
                  <a:pt x="96" y="768"/>
                </a:cubicBezTo>
                <a:cubicBezTo>
                  <a:pt x="768" y="768"/>
                  <a:pt x="768" y="768"/>
                  <a:pt x="768" y="768"/>
                </a:cubicBezTo>
                <a:lnTo>
                  <a:pt x="768" y="67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56" name="Freeform 121">
            <a:extLst>
              <a:ext uri="{FF2B5EF4-FFF2-40B4-BE49-F238E27FC236}">
                <a16:creationId xmlns:a16="http://schemas.microsoft.com/office/drawing/2014/main" id="{32EE46D5-BABF-42F2-B806-5AFA22DE9179}"/>
              </a:ext>
            </a:extLst>
          </p:cNvPr>
          <p:cNvSpPr>
            <a:spLocks noChangeAspect="1" noEditPoints="1"/>
          </p:cNvSpPr>
          <p:nvPr/>
        </p:nvSpPr>
        <p:spPr bwMode="auto">
          <a:xfrm>
            <a:off x="174686" y="2583384"/>
            <a:ext cx="1059865" cy="619291"/>
          </a:xfrm>
          <a:custGeom>
            <a:avLst/>
            <a:gdLst>
              <a:gd name="T0" fmla="*/ 576 w 1152"/>
              <a:gd name="T1" fmla="*/ 571 h 672"/>
              <a:gd name="T2" fmla="*/ 336 w 1152"/>
              <a:gd name="T3" fmla="*/ 672 h 672"/>
              <a:gd name="T4" fmla="*/ 0 w 1152"/>
              <a:gd name="T5" fmla="*/ 336 h 672"/>
              <a:gd name="T6" fmla="*/ 336 w 1152"/>
              <a:gd name="T7" fmla="*/ 0 h 672"/>
              <a:gd name="T8" fmla="*/ 576 w 1152"/>
              <a:gd name="T9" fmla="*/ 101 h 672"/>
              <a:gd name="T10" fmla="*/ 480 w 1152"/>
              <a:gd name="T11" fmla="*/ 336 h 672"/>
              <a:gd name="T12" fmla="*/ 576 w 1152"/>
              <a:gd name="T13" fmla="*/ 571 h 672"/>
              <a:gd name="T14" fmla="*/ 816 w 1152"/>
              <a:gd name="T15" fmla="*/ 0 h 672"/>
              <a:gd name="T16" fmla="*/ 576 w 1152"/>
              <a:gd name="T17" fmla="*/ 101 h 672"/>
              <a:gd name="T18" fmla="*/ 672 w 1152"/>
              <a:gd name="T19" fmla="*/ 336 h 672"/>
              <a:gd name="T20" fmla="*/ 576 w 1152"/>
              <a:gd name="T21" fmla="*/ 571 h 672"/>
              <a:gd name="T22" fmla="*/ 816 w 1152"/>
              <a:gd name="T23" fmla="*/ 672 h 672"/>
              <a:gd name="T24" fmla="*/ 1152 w 1152"/>
              <a:gd name="T25" fmla="*/ 336 h 672"/>
              <a:gd name="T26" fmla="*/ 816 w 1152"/>
              <a:gd name="T27"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2" h="672">
                <a:moveTo>
                  <a:pt x="576" y="571"/>
                </a:moveTo>
                <a:cubicBezTo>
                  <a:pt x="515" y="633"/>
                  <a:pt x="430" y="672"/>
                  <a:pt x="336" y="672"/>
                </a:cubicBezTo>
                <a:cubicBezTo>
                  <a:pt x="150" y="672"/>
                  <a:pt x="0" y="522"/>
                  <a:pt x="0" y="336"/>
                </a:cubicBezTo>
                <a:cubicBezTo>
                  <a:pt x="0" y="150"/>
                  <a:pt x="150" y="0"/>
                  <a:pt x="336" y="0"/>
                </a:cubicBezTo>
                <a:cubicBezTo>
                  <a:pt x="430" y="0"/>
                  <a:pt x="515" y="39"/>
                  <a:pt x="576" y="101"/>
                </a:cubicBezTo>
                <a:cubicBezTo>
                  <a:pt x="517" y="162"/>
                  <a:pt x="480" y="244"/>
                  <a:pt x="480" y="336"/>
                </a:cubicBezTo>
                <a:cubicBezTo>
                  <a:pt x="480" y="428"/>
                  <a:pt x="517" y="510"/>
                  <a:pt x="576" y="571"/>
                </a:cubicBezTo>
                <a:close/>
                <a:moveTo>
                  <a:pt x="816" y="0"/>
                </a:moveTo>
                <a:cubicBezTo>
                  <a:pt x="722" y="0"/>
                  <a:pt x="637" y="39"/>
                  <a:pt x="576" y="101"/>
                </a:cubicBezTo>
                <a:cubicBezTo>
                  <a:pt x="635" y="162"/>
                  <a:pt x="672" y="244"/>
                  <a:pt x="672" y="336"/>
                </a:cubicBezTo>
                <a:cubicBezTo>
                  <a:pt x="672" y="428"/>
                  <a:pt x="635" y="510"/>
                  <a:pt x="576" y="571"/>
                </a:cubicBezTo>
                <a:cubicBezTo>
                  <a:pt x="637" y="633"/>
                  <a:pt x="722" y="672"/>
                  <a:pt x="816" y="672"/>
                </a:cubicBezTo>
                <a:cubicBezTo>
                  <a:pt x="1002" y="672"/>
                  <a:pt x="1152" y="522"/>
                  <a:pt x="1152" y="336"/>
                </a:cubicBezTo>
                <a:cubicBezTo>
                  <a:pt x="1152" y="150"/>
                  <a:pt x="1002" y="0"/>
                  <a:pt x="816"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46103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ectangle 116">
            <a:extLst>
              <a:ext uri="{FF2B5EF4-FFF2-40B4-BE49-F238E27FC236}">
                <a16:creationId xmlns:a16="http://schemas.microsoft.com/office/drawing/2014/main" id="{721E4F36-EAE6-4F9B-98A3-C7D3CFA78E94}"/>
              </a:ext>
            </a:extLst>
          </p:cNvPr>
          <p:cNvSpPr/>
          <p:nvPr/>
        </p:nvSpPr>
        <p:spPr>
          <a:xfrm>
            <a:off x="685800" y="4024591"/>
            <a:ext cx="4858862" cy="2160591"/>
          </a:xfrm>
          <a:prstGeom prst="rect">
            <a:avLst/>
          </a:prstGeom>
          <a:noFill/>
        </p:spPr>
        <p:txBody>
          <a:bodyPr wrap="square" lIns="0">
            <a:spAutoFit/>
          </a:bodyPr>
          <a:lstStyle/>
          <a:p>
            <a:pPr defTabSz="1462981"/>
            <a:r>
              <a:rPr lang="en-US" sz="1920" dirty="0">
                <a:solidFill>
                  <a:srgbClr val="FFFFFF"/>
                </a:solidFill>
                <a:latin typeface="Arial"/>
              </a:rPr>
              <a:t>Understanding and relating key technology shifts to client outcomes is the key challenge for Digital Transformation.</a:t>
            </a:r>
            <a:br>
              <a:rPr lang="en-US" sz="1920" dirty="0">
                <a:solidFill>
                  <a:srgbClr val="FFFFFF"/>
                </a:solidFill>
                <a:latin typeface="Arial"/>
              </a:rPr>
            </a:br>
            <a:br>
              <a:rPr lang="en-US" sz="1920" dirty="0">
                <a:solidFill>
                  <a:srgbClr val="FFFFFF"/>
                </a:solidFill>
                <a:latin typeface="Arial"/>
              </a:rPr>
            </a:br>
            <a:r>
              <a:rPr lang="en-US" sz="1920" dirty="0">
                <a:solidFill>
                  <a:srgbClr val="FFFFFF"/>
                </a:solidFill>
                <a:latin typeface="Arial"/>
              </a:rPr>
              <a:t>Progressing those client requirements to fully delivered solutions is the power of DXC Digital Explorer.</a:t>
            </a:r>
          </a:p>
        </p:txBody>
      </p:sp>
      <p:sp>
        <p:nvSpPr>
          <p:cNvPr id="125" name="Rectangle 124">
            <a:extLst>
              <a:ext uri="{FF2B5EF4-FFF2-40B4-BE49-F238E27FC236}">
                <a16:creationId xmlns:a16="http://schemas.microsoft.com/office/drawing/2014/main" id="{3B4F5C18-884D-45C9-A998-0DDE34BF9D4B}"/>
              </a:ext>
            </a:extLst>
          </p:cNvPr>
          <p:cNvSpPr/>
          <p:nvPr/>
        </p:nvSpPr>
        <p:spPr>
          <a:xfrm>
            <a:off x="690145" y="3361412"/>
            <a:ext cx="3586751" cy="461665"/>
          </a:xfrm>
          <a:prstGeom prst="rect">
            <a:avLst/>
          </a:prstGeom>
        </p:spPr>
        <p:txBody>
          <a:bodyPr wrap="none" lIns="0">
            <a:spAutoFit/>
          </a:bodyPr>
          <a:lstStyle/>
          <a:p>
            <a:pPr algn="ctr" defTabSz="1462981"/>
            <a:r>
              <a:rPr lang="en-US" sz="2400" b="1" cap="all" dirty="0">
                <a:solidFill>
                  <a:srgbClr val="FFFFFF"/>
                </a:solidFill>
                <a:latin typeface="Arial"/>
              </a:rPr>
              <a:t>Summary Statement</a:t>
            </a:r>
          </a:p>
        </p:txBody>
      </p:sp>
      <p:sp>
        <p:nvSpPr>
          <p:cNvPr id="121" name="Rectangle 120">
            <a:extLst>
              <a:ext uri="{FF2B5EF4-FFF2-40B4-BE49-F238E27FC236}">
                <a16:creationId xmlns:a16="http://schemas.microsoft.com/office/drawing/2014/main" id="{A2E9EAC9-4682-443B-961B-18F210CEB306}"/>
              </a:ext>
            </a:extLst>
          </p:cNvPr>
          <p:cNvSpPr/>
          <p:nvPr/>
        </p:nvSpPr>
        <p:spPr>
          <a:xfrm>
            <a:off x="6637871" y="3361412"/>
            <a:ext cx="2724527" cy="461665"/>
          </a:xfrm>
          <a:prstGeom prst="rect">
            <a:avLst/>
          </a:prstGeom>
        </p:spPr>
        <p:txBody>
          <a:bodyPr wrap="none" lIns="0">
            <a:spAutoFit/>
          </a:bodyPr>
          <a:lstStyle/>
          <a:p>
            <a:pPr algn="ctr" defTabSz="1462981"/>
            <a:r>
              <a:rPr lang="en-US" sz="2400" b="1" cap="all" dirty="0">
                <a:solidFill>
                  <a:srgbClr val="FFFFFF"/>
                </a:solidFill>
                <a:latin typeface="Arial"/>
              </a:rPr>
              <a:t>Elevator Pitch</a:t>
            </a:r>
          </a:p>
        </p:txBody>
      </p:sp>
      <p:cxnSp>
        <p:nvCxnSpPr>
          <p:cNvPr id="44" name="Straight Connector 43">
            <a:extLst>
              <a:ext uri="{FF2B5EF4-FFF2-40B4-BE49-F238E27FC236}">
                <a16:creationId xmlns:a16="http://schemas.microsoft.com/office/drawing/2014/main" id="{B5E9E97C-4106-4883-9643-CBBB9A43E233}"/>
              </a:ext>
            </a:extLst>
          </p:cNvPr>
          <p:cNvCxnSpPr>
            <a:cxnSpLocks/>
          </p:cNvCxnSpPr>
          <p:nvPr/>
        </p:nvCxnSpPr>
        <p:spPr>
          <a:xfrm>
            <a:off x="6017549" y="1675798"/>
            <a:ext cx="0" cy="6029406"/>
          </a:xfrm>
          <a:prstGeom prst="line">
            <a:avLst/>
          </a:prstGeom>
          <a:ln w="12700" cap="sq">
            <a:solidFill>
              <a:schemeClr val="bg1"/>
            </a:solidFill>
          </a:ln>
        </p:spPr>
        <p:style>
          <a:lnRef idx="1">
            <a:schemeClr val="accent1"/>
          </a:lnRef>
          <a:fillRef idx="0">
            <a:schemeClr val="accent1"/>
          </a:fillRef>
          <a:effectRef idx="0">
            <a:schemeClr val="accent1"/>
          </a:effectRef>
          <a:fontRef idx="minor">
            <a:schemeClr val="lt1"/>
          </a:fontRef>
        </p:style>
      </p:cxnSp>
      <p:grpSp>
        <p:nvGrpSpPr>
          <p:cNvPr id="4" name="Group 3">
            <a:extLst>
              <a:ext uri="{FF2B5EF4-FFF2-40B4-BE49-F238E27FC236}">
                <a16:creationId xmlns:a16="http://schemas.microsoft.com/office/drawing/2014/main" id="{534EAD42-9D31-47D6-BF59-0A1F93C696C7}"/>
              </a:ext>
            </a:extLst>
          </p:cNvPr>
          <p:cNvGrpSpPr/>
          <p:nvPr/>
        </p:nvGrpSpPr>
        <p:grpSpPr>
          <a:xfrm>
            <a:off x="685799" y="1907712"/>
            <a:ext cx="1138138" cy="1138138"/>
            <a:chOff x="685799" y="1559679"/>
            <a:chExt cx="1138138" cy="1138138"/>
          </a:xfrm>
        </p:grpSpPr>
        <p:sp>
          <p:nvSpPr>
            <p:cNvPr id="55" name="Oval 54">
              <a:extLst>
                <a:ext uri="{FF2B5EF4-FFF2-40B4-BE49-F238E27FC236}">
                  <a16:creationId xmlns:a16="http://schemas.microsoft.com/office/drawing/2014/main" id="{B7F7FACB-22A7-45AD-B181-41F7D312B39C}"/>
                </a:ext>
              </a:extLst>
            </p:cNvPr>
            <p:cNvSpPr/>
            <p:nvPr/>
          </p:nvSpPr>
          <p:spPr>
            <a:xfrm>
              <a:off x="685799" y="1559679"/>
              <a:ext cx="1138138" cy="1138138"/>
            </a:xfrm>
            <a:prstGeom prst="ellipse">
              <a:avLst/>
            </a:prstGeom>
            <a:solidFill>
              <a:schemeClr val="accent3"/>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097280">
                <a:defRPr/>
              </a:pPr>
              <a:endParaRPr lang="en-US" sz="1440" dirty="0">
                <a:solidFill>
                  <a:srgbClr val="FFFFFF"/>
                </a:solidFill>
                <a:latin typeface="Arial"/>
              </a:endParaRPr>
            </a:p>
          </p:txBody>
        </p:sp>
        <p:grpSp>
          <p:nvGrpSpPr>
            <p:cNvPr id="64" name="Group 63">
              <a:extLst>
                <a:ext uri="{FF2B5EF4-FFF2-40B4-BE49-F238E27FC236}">
                  <a16:creationId xmlns:a16="http://schemas.microsoft.com/office/drawing/2014/main" id="{98D73DBD-667D-48A2-AD56-29D3E788CA52}"/>
                </a:ext>
              </a:extLst>
            </p:cNvPr>
            <p:cNvGrpSpPr/>
            <p:nvPr/>
          </p:nvGrpSpPr>
          <p:grpSpPr>
            <a:xfrm>
              <a:off x="993155" y="1771915"/>
              <a:ext cx="529122" cy="691988"/>
              <a:chOff x="7762461" y="288234"/>
              <a:chExt cx="785191" cy="1026878"/>
            </a:xfrm>
            <a:solidFill>
              <a:schemeClr val="tx2"/>
            </a:solidFill>
          </p:grpSpPr>
          <p:sp>
            <p:nvSpPr>
              <p:cNvPr id="65" name="Frame 64">
                <a:extLst>
                  <a:ext uri="{FF2B5EF4-FFF2-40B4-BE49-F238E27FC236}">
                    <a16:creationId xmlns:a16="http://schemas.microsoft.com/office/drawing/2014/main" id="{5823B00A-8305-4CA0-B279-01D4427166CA}"/>
                  </a:ext>
                </a:extLst>
              </p:cNvPr>
              <p:cNvSpPr/>
              <p:nvPr/>
            </p:nvSpPr>
            <p:spPr>
              <a:xfrm>
                <a:off x="7762461" y="337929"/>
                <a:ext cx="785191" cy="977183"/>
              </a:xfrm>
              <a:prstGeom prst="frame">
                <a:avLst/>
              </a:prstGeom>
              <a:grp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097280"/>
                <a:endParaRPr lang="en-US" sz="2160" dirty="0">
                  <a:solidFill>
                    <a:srgbClr val="000000"/>
                  </a:solidFill>
                  <a:latin typeface="Arial"/>
                </a:endParaRPr>
              </a:p>
            </p:txBody>
          </p:sp>
          <p:sp>
            <p:nvSpPr>
              <p:cNvPr id="66" name="Rectangle 65">
                <a:extLst>
                  <a:ext uri="{FF2B5EF4-FFF2-40B4-BE49-F238E27FC236}">
                    <a16:creationId xmlns:a16="http://schemas.microsoft.com/office/drawing/2014/main" id="{CFBF6527-1006-43AF-9458-D0DF2CDE8A2F}"/>
                  </a:ext>
                </a:extLst>
              </p:cNvPr>
              <p:cNvSpPr/>
              <p:nvPr/>
            </p:nvSpPr>
            <p:spPr>
              <a:xfrm>
                <a:off x="7971182" y="288234"/>
                <a:ext cx="377687" cy="208722"/>
              </a:xfrm>
              <a:prstGeom prst="rect">
                <a:avLst/>
              </a:prstGeom>
              <a:grp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097280"/>
                <a:endParaRPr lang="en-US" sz="2160">
                  <a:solidFill>
                    <a:srgbClr val="FFFFFF"/>
                  </a:solidFill>
                  <a:latin typeface="Arial"/>
                </a:endParaRPr>
              </a:p>
            </p:txBody>
          </p:sp>
          <p:sp>
            <p:nvSpPr>
              <p:cNvPr id="67" name="Freeform 224">
                <a:extLst>
                  <a:ext uri="{FF2B5EF4-FFF2-40B4-BE49-F238E27FC236}">
                    <a16:creationId xmlns:a16="http://schemas.microsoft.com/office/drawing/2014/main" id="{7A8A2EB7-DFC3-4367-809F-C19FA1C32622}"/>
                  </a:ext>
                </a:extLst>
              </p:cNvPr>
              <p:cNvSpPr/>
              <p:nvPr/>
            </p:nvSpPr>
            <p:spPr bwMode="auto">
              <a:xfrm>
                <a:off x="7943084" y="644973"/>
                <a:ext cx="432062" cy="380998"/>
              </a:xfrm>
              <a:custGeom>
                <a:avLst/>
                <a:gdLst>
                  <a:gd name="connsiteX0" fmla="*/ 0 w 1915885"/>
                  <a:gd name="connsiteY0" fmla="*/ 1079863 h 1689463"/>
                  <a:gd name="connsiteX1" fmla="*/ 635725 w 1915885"/>
                  <a:gd name="connsiteY1" fmla="*/ 1689463 h 1689463"/>
                  <a:gd name="connsiteX2" fmla="*/ 1915885 w 1915885"/>
                  <a:gd name="connsiteY2" fmla="*/ 383177 h 1689463"/>
                  <a:gd name="connsiteX3" fmla="*/ 1550125 w 1915885"/>
                  <a:gd name="connsiteY3" fmla="*/ 0 h 1689463"/>
                  <a:gd name="connsiteX4" fmla="*/ 618308 w 1915885"/>
                  <a:gd name="connsiteY4" fmla="*/ 914400 h 1689463"/>
                  <a:gd name="connsiteX5" fmla="*/ 400594 w 1915885"/>
                  <a:gd name="connsiteY5" fmla="*/ 696686 h 1689463"/>
                  <a:gd name="connsiteX6" fmla="*/ 0 w 1915885"/>
                  <a:gd name="connsiteY6" fmla="*/ 1079863 h 1689463"/>
                  <a:gd name="connsiteX0" fmla="*/ 0 w 1915885"/>
                  <a:gd name="connsiteY0" fmla="*/ 1079863 h 1689463"/>
                  <a:gd name="connsiteX1" fmla="*/ 635725 w 1915885"/>
                  <a:gd name="connsiteY1" fmla="*/ 1689463 h 1689463"/>
                  <a:gd name="connsiteX2" fmla="*/ 1915885 w 1915885"/>
                  <a:gd name="connsiteY2" fmla="*/ 383177 h 1689463"/>
                  <a:gd name="connsiteX3" fmla="*/ 1550125 w 1915885"/>
                  <a:gd name="connsiteY3" fmla="*/ 0 h 1689463"/>
                  <a:gd name="connsiteX4" fmla="*/ 618308 w 1915885"/>
                  <a:gd name="connsiteY4" fmla="*/ 914400 h 1689463"/>
                  <a:gd name="connsiteX5" fmla="*/ 391885 w 1915885"/>
                  <a:gd name="connsiteY5" fmla="*/ 687977 h 1689463"/>
                  <a:gd name="connsiteX6" fmla="*/ 0 w 1915885"/>
                  <a:gd name="connsiteY6" fmla="*/ 1079863 h 1689463"/>
                  <a:gd name="connsiteX0" fmla="*/ 0 w 1915885"/>
                  <a:gd name="connsiteY0" fmla="*/ 1079863 h 1689463"/>
                  <a:gd name="connsiteX1" fmla="*/ 618307 w 1915885"/>
                  <a:gd name="connsiteY1" fmla="*/ 1689463 h 1689463"/>
                  <a:gd name="connsiteX2" fmla="*/ 1915885 w 1915885"/>
                  <a:gd name="connsiteY2" fmla="*/ 383177 h 1689463"/>
                  <a:gd name="connsiteX3" fmla="*/ 1550125 w 1915885"/>
                  <a:gd name="connsiteY3" fmla="*/ 0 h 1689463"/>
                  <a:gd name="connsiteX4" fmla="*/ 618308 w 1915885"/>
                  <a:gd name="connsiteY4" fmla="*/ 914400 h 1689463"/>
                  <a:gd name="connsiteX5" fmla="*/ 391885 w 1915885"/>
                  <a:gd name="connsiteY5" fmla="*/ 687977 h 1689463"/>
                  <a:gd name="connsiteX6" fmla="*/ 0 w 1915885"/>
                  <a:gd name="connsiteY6" fmla="*/ 1079863 h 1689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5885" h="1689463">
                    <a:moveTo>
                      <a:pt x="0" y="1079863"/>
                    </a:moveTo>
                    <a:lnTo>
                      <a:pt x="618307" y="1689463"/>
                    </a:lnTo>
                    <a:lnTo>
                      <a:pt x="1915885" y="383177"/>
                    </a:lnTo>
                    <a:lnTo>
                      <a:pt x="1550125" y="0"/>
                    </a:lnTo>
                    <a:lnTo>
                      <a:pt x="618308" y="914400"/>
                    </a:lnTo>
                    <a:lnTo>
                      <a:pt x="391885" y="687977"/>
                    </a:lnTo>
                    <a:lnTo>
                      <a:pt x="0" y="1079863"/>
                    </a:lnTo>
                    <a:close/>
                  </a:path>
                </a:pathLst>
              </a:custGeom>
              <a:grpFill/>
              <a:ln w="9525" cap="flat" cmpd="sng" algn="ctr">
                <a:noFill/>
                <a:prstDash val="solid"/>
                <a:round/>
                <a:headEnd type="none" w="med" len="med"/>
                <a:tailEnd type="none" w="med" len="med"/>
              </a:ln>
              <a:effectLst/>
            </p:spPr>
            <p:txBody>
              <a:bodyPr vert="horz" wrap="square" lIns="109728" tIns="54864" rIns="109728" bIns="54864" numCol="1" rtlCol="0" anchor="t" anchorCtr="0" compatLnSpc="1">
                <a:prstTxWarp prst="textNoShape">
                  <a:avLst/>
                </a:prstTxWarp>
              </a:bodyPr>
              <a:lstStyle/>
              <a:p>
                <a:pPr algn="ctr" defTabSz="1097280" eaLnBrk="0" fontAlgn="base" hangingPunct="0">
                  <a:spcBef>
                    <a:spcPct val="0"/>
                  </a:spcBef>
                  <a:spcAft>
                    <a:spcPct val="0"/>
                  </a:spcAft>
                </a:pPr>
                <a:endParaRPr lang="en-US">
                  <a:solidFill>
                    <a:srgbClr val="000000"/>
                  </a:solidFill>
                  <a:latin typeface="Arial"/>
                  <a:ea typeface="MS PGothic" pitchFamily="34" charset="-128"/>
                </a:endParaRPr>
              </a:p>
            </p:txBody>
          </p:sp>
        </p:grpSp>
      </p:grpSp>
      <p:sp>
        <p:nvSpPr>
          <p:cNvPr id="39" name="Rectangle 38">
            <a:extLst>
              <a:ext uri="{FF2B5EF4-FFF2-40B4-BE49-F238E27FC236}">
                <a16:creationId xmlns:a16="http://schemas.microsoft.com/office/drawing/2014/main" id="{657E0521-5FC9-440C-85E9-659094C30EA6}"/>
              </a:ext>
            </a:extLst>
          </p:cNvPr>
          <p:cNvSpPr/>
          <p:nvPr/>
        </p:nvSpPr>
        <p:spPr>
          <a:xfrm>
            <a:off x="6633378" y="4024591"/>
            <a:ext cx="7317460" cy="3874301"/>
          </a:xfrm>
          <a:prstGeom prst="rect">
            <a:avLst/>
          </a:prstGeom>
          <a:noFill/>
          <a:ln>
            <a:noFill/>
          </a:ln>
        </p:spPr>
        <p:style>
          <a:lnRef idx="0">
            <a:schemeClr val="accent1"/>
          </a:lnRef>
          <a:fillRef idx="1">
            <a:schemeClr val="accent1"/>
          </a:fillRef>
          <a:effectRef idx="0">
            <a:schemeClr val="accent1"/>
          </a:effectRef>
          <a:fontRef idx="minor">
            <a:schemeClr val="lt1"/>
          </a:fontRef>
        </p:style>
        <p:txBody>
          <a:bodyPr lIns="0" tIns="0" rIns="0" bIns="0" rtlCol="0" anchor="t" anchorCtr="0"/>
          <a:lstStyle/>
          <a:p>
            <a:pPr defTabSz="1462922">
              <a:spcAft>
                <a:spcPts val="480"/>
              </a:spcAft>
            </a:pPr>
            <a:r>
              <a:rPr lang="en-US" sz="1800" dirty="0">
                <a:solidFill>
                  <a:srgbClr val="FFFFFF"/>
                </a:solidFill>
                <a:latin typeface="Arial"/>
              </a:rPr>
              <a:t>DXC Digital Explorer is a digital engagement platform, connecting technology trends to core business outcomes for DXC clients.</a:t>
            </a:r>
          </a:p>
          <a:p>
            <a:pPr defTabSz="1462922">
              <a:spcAft>
                <a:spcPts val="480"/>
              </a:spcAft>
            </a:pPr>
            <a:endParaRPr lang="en-US" sz="1800" dirty="0">
              <a:solidFill>
                <a:srgbClr val="FFFFFF"/>
              </a:solidFill>
              <a:latin typeface="Arial"/>
            </a:endParaRPr>
          </a:p>
          <a:p>
            <a:pPr marL="411480" indent="-411480" defTabSz="1462922">
              <a:spcAft>
                <a:spcPts val="480"/>
              </a:spcAft>
              <a:buClr>
                <a:srgbClr val="FFED00"/>
              </a:buClr>
              <a:buFont typeface="+mj-lt"/>
              <a:buAutoNum type="arabicPeriod"/>
            </a:pPr>
            <a:r>
              <a:rPr lang="en-GB" sz="1680" dirty="0">
                <a:solidFill>
                  <a:srgbClr val="FFFFFF"/>
                </a:solidFill>
              </a:rPr>
              <a:t>Understand digital industry use cases and their enabling technologies</a:t>
            </a:r>
          </a:p>
          <a:p>
            <a:pPr marL="411480" indent="-411480" defTabSz="1462922">
              <a:spcAft>
                <a:spcPts val="480"/>
              </a:spcAft>
              <a:buClr>
                <a:srgbClr val="FFED00"/>
              </a:buClr>
              <a:buFont typeface="+mj-lt"/>
              <a:buAutoNum type="arabicPeriod"/>
            </a:pPr>
            <a:r>
              <a:rPr lang="en-GB" sz="1680" dirty="0">
                <a:solidFill>
                  <a:srgbClr val="FFFFFF"/>
                </a:solidFill>
              </a:rPr>
              <a:t>Shape a client's roadmap based on their strategic goals and how technology can help reach our clients goals</a:t>
            </a:r>
          </a:p>
          <a:p>
            <a:pPr marL="411480" indent="-411480" defTabSz="1462922">
              <a:spcAft>
                <a:spcPts val="480"/>
              </a:spcAft>
              <a:buClr>
                <a:srgbClr val="FFED00"/>
              </a:buClr>
              <a:buFont typeface="+mj-lt"/>
              <a:buAutoNum type="arabicPeriod"/>
            </a:pPr>
            <a:r>
              <a:rPr lang="en-GB" sz="1680" dirty="0">
                <a:solidFill>
                  <a:srgbClr val="FFFFFF"/>
                </a:solidFill>
              </a:rPr>
              <a:t>Take ideas from roadmaps and create projects and solutions via DXC’s Accelerated Solution Development methodology</a:t>
            </a:r>
          </a:p>
          <a:p>
            <a:pPr marL="411480" indent="-411480" defTabSz="1462922">
              <a:spcAft>
                <a:spcPts val="480"/>
              </a:spcAft>
              <a:buClr>
                <a:srgbClr val="FFED00"/>
              </a:buClr>
              <a:buFont typeface="+mj-lt"/>
              <a:buAutoNum type="arabicPeriod"/>
            </a:pPr>
            <a:endParaRPr lang="en-GB" sz="1680" b="1" i="1" dirty="0">
              <a:solidFill>
                <a:srgbClr val="FFFFFF"/>
              </a:solidFill>
              <a:latin typeface="Arial"/>
            </a:endParaRPr>
          </a:p>
          <a:p>
            <a:pPr defTabSz="1462922">
              <a:spcAft>
                <a:spcPts val="480"/>
              </a:spcAft>
              <a:buClr>
                <a:srgbClr val="FFED00"/>
              </a:buClr>
            </a:pPr>
            <a:endParaRPr lang="en-GB" sz="1680" b="1" i="1" dirty="0">
              <a:solidFill>
                <a:srgbClr val="FFFFFF"/>
              </a:solidFill>
              <a:latin typeface="Arial"/>
            </a:endParaRPr>
          </a:p>
          <a:p>
            <a:pPr defTabSz="1462922">
              <a:spcAft>
                <a:spcPts val="480"/>
              </a:spcAft>
              <a:buClr>
                <a:srgbClr val="FFED00"/>
              </a:buClr>
            </a:pPr>
            <a:r>
              <a:rPr lang="en-US" sz="1800" b="1" i="1" dirty="0">
                <a:solidFill>
                  <a:srgbClr val="FFFFFF"/>
                </a:solidFill>
                <a:latin typeface="Arial"/>
              </a:rPr>
              <a:t>DXC is Digital Delivered.</a:t>
            </a:r>
            <a:endParaRPr lang="en-US" sz="1800" dirty="0">
              <a:solidFill>
                <a:srgbClr val="FFFFFF"/>
              </a:solidFill>
              <a:latin typeface="Arial"/>
            </a:endParaRPr>
          </a:p>
        </p:txBody>
      </p:sp>
      <p:grpSp>
        <p:nvGrpSpPr>
          <p:cNvPr id="5" name="Group 4">
            <a:extLst>
              <a:ext uri="{FF2B5EF4-FFF2-40B4-BE49-F238E27FC236}">
                <a16:creationId xmlns:a16="http://schemas.microsoft.com/office/drawing/2014/main" id="{96719429-2ACC-4285-9709-E37C23C6EDD1}"/>
              </a:ext>
            </a:extLst>
          </p:cNvPr>
          <p:cNvGrpSpPr/>
          <p:nvPr/>
        </p:nvGrpSpPr>
        <p:grpSpPr>
          <a:xfrm>
            <a:off x="6620065" y="1907712"/>
            <a:ext cx="1138138" cy="1138138"/>
            <a:chOff x="6633378" y="1555773"/>
            <a:chExt cx="1138138" cy="1138138"/>
          </a:xfrm>
        </p:grpSpPr>
        <p:sp>
          <p:nvSpPr>
            <p:cNvPr id="49" name="Oval 48">
              <a:extLst>
                <a:ext uri="{FF2B5EF4-FFF2-40B4-BE49-F238E27FC236}">
                  <a16:creationId xmlns:a16="http://schemas.microsoft.com/office/drawing/2014/main" id="{20DF361E-88B1-472A-A30B-B08E0C7A5424}"/>
                </a:ext>
              </a:extLst>
            </p:cNvPr>
            <p:cNvSpPr/>
            <p:nvPr/>
          </p:nvSpPr>
          <p:spPr>
            <a:xfrm>
              <a:off x="6633378" y="1555773"/>
              <a:ext cx="1138138" cy="1138138"/>
            </a:xfrm>
            <a:prstGeom prst="ellipse">
              <a:avLst/>
            </a:prstGeom>
            <a:solidFill>
              <a:schemeClr val="accent3"/>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defTabSz="1097280">
                <a:defRPr/>
              </a:pPr>
              <a:endParaRPr lang="en-US" sz="1440" dirty="0">
                <a:solidFill>
                  <a:srgbClr val="FFFFFF"/>
                </a:solidFill>
                <a:latin typeface="Arial"/>
              </a:endParaRPr>
            </a:p>
          </p:txBody>
        </p:sp>
        <p:sp>
          <p:nvSpPr>
            <p:cNvPr id="33" name="Freeform 29">
              <a:extLst>
                <a:ext uri="{FF2B5EF4-FFF2-40B4-BE49-F238E27FC236}">
                  <a16:creationId xmlns:a16="http://schemas.microsoft.com/office/drawing/2014/main" id="{32B01D28-CF90-44E4-AC68-24F69B7ADFB1}"/>
                </a:ext>
              </a:extLst>
            </p:cNvPr>
            <p:cNvSpPr>
              <a:spLocks noChangeAspect="1" noEditPoints="1"/>
            </p:cNvSpPr>
            <p:nvPr/>
          </p:nvSpPr>
          <p:spPr bwMode="auto">
            <a:xfrm>
              <a:off x="6874322" y="1824281"/>
              <a:ext cx="656250" cy="601122"/>
            </a:xfrm>
            <a:custGeom>
              <a:avLst/>
              <a:gdLst>
                <a:gd name="T0" fmla="*/ 205 w 619"/>
                <a:gd name="T1" fmla="*/ 309 h 567"/>
                <a:gd name="T2" fmla="*/ 103 w 619"/>
                <a:gd name="T3" fmla="*/ 309 h 567"/>
                <a:gd name="T4" fmla="*/ 0 w 619"/>
                <a:gd name="T5" fmla="*/ 412 h 567"/>
                <a:gd name="T6" fmla="*/ 0 w 619"/>
                <a:gd name="T7" fmla="*/ 0 h 567"/>
                <a:gd name="T8" fmla="*/ 413 w 619"/>
                <a:gd name="T9" fmla="*/ 0 h 567"/>
                <a:gd name="T10" fmla="*/ 413 w 619"/>
                <a:gd name="T11" fmla="*/ 153 h 567"/>
                <a:gd name="T12" fmla="*/ 205 w 619"/>
                <a:gd name="T13" fmla="*/ 153 h 567"/>
                <a:gd name="T14" fmla="*/ 205 w 619"/>
                <a:gd name="T15" fmla="*/ 309 h 567"/>
                <a:gd name="T16" fmla="*/ 413 w 619"/>
                <a:gd name="T17" fmla="*/ 153 h 567"/>
                <a:gd name="T18" fmla="*/ 413 w 619"/>
                <a:gd name="T19" fmla="*/ 309 h 567"/>
                <a:gd name="T20" fmla="*/ 205 w 619"/>
                <a:gd name="T21" fmla="*/ 309 h 567"/>
                <a:gd name="T22" fmla="*/ 205 w 619"/>
                <a:gd name="T23" fmla="*/ 464 h 567"/>
                <a:gd name="T24" fmla="*/ 516 w 619"/>
                <a:gd name="T25" fmla="*/ 464 h 567"/>
                <a:gd name="T26" fmla="*/ 619 w 619"/>
                <a:gd name="T27" fmla="*/ 567 h 567"/>
                <a:gd name="T28" fmla="*/ 619 w 619"/>
                <a:gd name="T29" fmla="*/ 153 h 567"/>
                <a:gd name="T30" fmla="*/ 413 w 619"/>
                <a:gd name="T31" fmla="*/ 153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9" h="567">
                  <a:moveTo>
                    <a:pt x="205" y="309"/>
                  </a:moveTo>
                  <a:lnTo>
                    <a:pt x="103" y="309"/>
                  </a:lnTo>
                  <a:lnTo>
                    <a:pt x="0" y="412"/>
                  </a:lnTo>
                  <a:lnTo>
                    <a:pt x="0" y="0"/>
                  </a:lnTo>
                  <a:lnTo>
                    <a:pt x="413" y="0"/>
                  </a:lnTo>
                  <a:lnTo>
                    <a:pt x="413" y="153"/>
                  </a:lnTo>
                  <a:lnTo>
                    <a:pt x="205" y="153"/>
                  </a:lnTo>
                  <a:lnTo>
                    <a:pt x="205" y="309"/>
                  </a:lnTo>
                  <a:close/>
                  <a:moveTo>
                    <a:pt x="413" y="153"/>
                  </a:moveTo>
                  <a:lnTo>
                    <a:pt x="413" y="309"/>
                  </a:lnTo>
                  <a:lnTo>
                    <a:pt x="205" y="309"/>
                  </a:lnTo>
                  <a:lnTo>
                    <a:pt x="205" y="464"/>
                  </a:lnTo>
                  <a:lnTo>
                    <a:pt x="516" y="464"/>
                  </a:lnTo>
                  <a:lnTo>
                    <a:pt x="619" y="567"/>
                  </a:lnTo>
                  <a:lnTo>
                    <a:pt x="619" y="153"/>
                  </a:lnTo>
                  <a:lnTo>
                    <a:pt x="413"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28" tIns="54864" rIns="109728" bIns="54864" numCol="1" anchor="t" anchorCtr="0" compatLnSpc="1">
              <a:prstTxWarp prst="textNoShape">
                <a:avLst/>
              </a:prstTxWarp>
            </a:bodyPr>
            <a:lstStyle/>
            <a:p>
              <a:pPr defTabSz="1097280"/>
              <a:endParaRPr lang="en-GB" sz="2160">
                <a:solidFill>
                  <a:srgbClr val="000000"/>
                </a:solidFill>
                <a:latin typeface="Arial"/>
              </a:endParaRPr>
            </a:p>
          </p:txBody>
        </p:sp>
      </p:grpSp>
      <p:sp>
        <p:nvSpPr>
          <p:cNvPr id="3" name="Title 2">
            <a:extLst>
              <a:ext uri="{FF2B5EF4-FFF2-40B4-BE49-F238E27FC236}">
                <a16:creationId xmlns:a16="http://schemas.microsoft.com/office/drawing/2014/main" id="{53797DE0-BAFB-487B-AC7B-D8880A359F87}"/>
              </a:ext>
            </a:extLst>
          </p:cNvPr>
          <p:cNvSpPr>
            <a:spLocks noGrp="1"/>
          </p:cNvSpPr>
          <p:nvPr>
            <p:ph type="title"/>
          </p:nvPr>
        </p:nvSpPr>
        <p:spPr/>
        <p:txBody>
          <a:bodyPr/>
          <a:lstStyle/>
          <a:p>
            <a:r>
              <a:rPr lang="en-US" dirty="0"/>
              <a:t>DXC Digital Explorer | Value Proposition</a:t>
            </a:r>
            <a:endParaRPr lang="en-GB" dirty="0"/>
          </a:p>
        </p:txBody>
      </p:sp>
    </p:spTree>
    <p:extLst>
      <p:ext uri="{BB962C8B-B14F-4D97-AF65-F5344CB8AC3E}">
        <p14:creationId xmlns:p14="http://schemas.microsoft.com/office/powerpoint/2010/main" val="86595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B5E9E97C-4106-4883-9643-CBBB9A43E233}"/>
              </a:ext>
            </a:extLst>
          </p:cNvPr>
          <p:cNvCxnSpPr>
            <a:cxnSpLocks/>
          </p:cNvCxnSpPr>
          <p:nvPr/>
        </p:nvCxnSpPr>
        <p:spPr>
          <a:xfrm>
            <a:off x="7315200" y="1675798"/>
            <a:ext cx="0" cy="6029406"/>
          </a:xfrm>
          <a:prstGeom prst="line">
            <a:avLst/>
          </a:prstGeom>
          <a:ln w="12700" cap="sq">
            <a:solidFill>
              <a:schemeClr val="bg1"/>
            </a:solidFill>
          </a:ln>
        </p:spPr>
        <p:style>
          <a:lnRef idx="1">
            <a:schemeClr val="accent1"/>
          </a:lnRef>
          <a:fillRef idx="0">
            <a:schemeClr val="accent1"/>
          </a:fillRef>
          <a:effectRef idx="0">
            <a:schemeClr val="accent1"/>
          </a:effectRef>
          <a:fontRef idx="minor">
            <a:schemeClr val="lt1"/>
          </a:fontRef>
        </p:style>
      </p:cxnSp>
      <p:sp>
        <p:nvSpPr>
          <p:cNvPr id="3" name="Title 2">
            <a:extLst>
              <a:ext uri="{FF2B5EF4-FFF2-40B4-BE49-F238E27FC236}">
                <a16:creationId xmlns:a16="http://schemas.microsoft.com/office/drawing/2014/main" id="{53797DE0-BAFB-487B-AC7B-D8880A359F87}"/>
              </a:ext>
            </a:extLst>
          </p:cNvPr>
          <p:cNvSpPr>
            <a:spLocks noGrp="1"/>
          </p:cNvSpPr>
          <p:nvPr>
            <p:ph type="title"/>
          </p:nvPr>
        </p:nvSpPr>
        <p:spPr/>
        <p:txBody>
          <a:bodyPr/>
          <a:lstStyle/>
          <a:p>
            <a:r>
              <a:rPr lang="en-US" dirty="0"/>
              <a:t>DXC Digital Explorer | Narrative &amp; Visual</a:t>
            </a:r>
            <a:endParaRPr lang="en-GB" dirty="0"/>
          </a:p>
        </p:txBody>
      </p:sp>
      <p:sp>
        <p:nvSpPr>
          <p:cNvPr id="231" name="TextBox 230">
            <a:extLst>
              <a:ext uri="{FF2B5EF4-FFF2-40B4-BE49-F238E27FC236}">
                <a16:creationId xmlns:a16="http://schemas.microsoft.com/office/drawing/2014/main" id="{317A85C0-14A7-4B02-B359-7064BD6BE669}"/>
              </a:ext>
            </a:extLst>
          </p:cNvPr>
          <p:cNvSpPr txBox="1"/>
          <p:nvPr/>
        </p:nvSpPr>
        <p:spPr>
          <a:xfrm>
            <a:off x="7669073" y="1707094"/>
            <a:ext cx="5668541" cy="4524315"/>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Global enterprises are making the shift to digital technology to produce better business outcomes. As they do, they face challenges in relating their business strategy to the potential of the technical options available.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Only DXC Technology through Digital Explorer can connect and show the potential of enabling technologies and their relationship to business outcomes.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The DXC Digital Explorer platform has intelligence built in with real-time  recommendations being made during the creation of digital blueprints as well as connecting with other projects and experts.</a:t>
            </a:r>
          </a:p>
          <a:p>
            <a:pPr marL="0" marR="0" lvl="0" indent="0" defTabSz="914400" eaLnBrk="1" fontAlgn="auto" latinLnBrk="0" hangingPunct="1">
              <a:lnSpc>
                <a:spcPct val="100000"/>
              </a:lnSpc>
              <a:spcBef>
                <a:spcPts val="0"/>
              </a:spcBef>
              <a:spcAft>
                <a:spcPts val="0"/>
              </a:spcAft>
              <a:buClrTx/>
              <a:buSzTx/>
              <a:buFontTx/>
              <a:buNone/>
              <a:tabLst/>
              <a:defRPr/>
            </a:pPr>
            <a:endParaRPr lang="en-US" sz="1400" kern="0" dirty="0">
              <a:solidFill>
                <a:srgbClr val="FFFFFF"/>
              </a:solidFil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Greater industry demand insights can be gained through graph analytics improving the readiness of DXC offerings, partner and DXC employees skills base.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rPr>
              <a:t>When clients want to transform their mainstream IT while deploying digital solutions at scale, they can confidently turn to DXC to help them thrive in the new digital world.</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srgbClr val="FFFFFF"/>
                </a:solidFill>
                <a:effectLst/>
                <a:uLnTx/>
                <a:uFillTx/>
              </a:rPr>
              <a:t>DXC is Digital Delivered.</a:t>
            </a:r>
          </a:p>
        </p:txBody>
      </p:sp>
      <p:sp>
        <p:nvSpPr>
          <p:cNvPr id="298" name="Rectangle 297">
            <a:extLst>
              <a:ext uri="{FF2B5EF4-FFF2-40B4-BE49-F238E27FC236}">
                <a16:creationId xmlns:a16="http://schemas.microsoft.com/office/drawing/2014/main" id="{12254866-CAD4-4646-8241-5D69B0946743}"/>
              </a:ext>
            </a:extLst>
          </p:cNvPr>
          <p:cNvSpPr/>
          <p:nvPr/>
        </p:nvSpPr>
        <p:spPr>
          <a:xfrm>
            <a:off x="2418024" y="2209759"/>
            <a:ext cx="2492990" cy="36933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all" spc="0" normalizeH="0" baseline="0" noProof="0" dirty="0">
                <a:ln>
                  <a:noFill/>
                </a:ln>
                <a:solidFill>
                  <a:srgbClr val="FFED00"/>
                </a:solidFill>
                <a:effectLst/>
                <a:uLnTx/>
                <a:uFillTx/>
              </a:rPr>
              <a:t>Digital Delivered</a:t>
            </a:r>
          </a:p>
        </p:txBody>
      </p:sp>
      <p:sp>
        <p:nvSpPr>
          <p:cNvPr id="299" name="Rectangle 298">
            <a:extLst>
              <a:ext uri="{FF2B5EF4-FFF2-40B4-BE49-F238E27FC236}">
                <a16:creationId xmlns:a16="http://schemas.microsoft.com/office/drawing/2014/main" id="{AF6AC464-52DD-4C64-A2D4-20AE8CD2A256}"/>
              </a:ext>
            </a:extLst>
          </p:cNvPr>
          <p:cNvSpPr/>
          <p:nvPr/>
        </p:nvSpPr>
        <p:spPr>
          <a:xfrm>
            <a:off x="2638437" y="1966352"/>
            <a:ext cx="2052165" cy="338554"/>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rPr>
              <a:t>DXC Technology Is</a:t>
            </a:r>
            <a:endParaRPr kumimoji="0" lang="en-US" sz="1600" b="0" i="0" u="none" strike="noStrike" kern="0" cap="none" spc="0" normalizeH="0" baseline="0" noProof="0" dirty="0">
              <a:ln>
                <a:noFill/>
              </a:ln>
              <a:solidFill>
                <a:srgbClr val="FFFFFF"/>
              </a:solidFill>
              <a:effectLst/>
              <a:uLnTx/>
              <a:uFillTx/>
            </a:endParaRPr>
          </a:p>
        </p:txBody>
      </p:sp>
      <p:grpSp>
        <p:nvGrpSpPr>
          <p:cNvPr id="11" name="Group 10">
            <a:extLst>
              <a:ext uri="{FF2B5EF4-FFF2-40B4-BE49-F238E27FC236}">
                <a16:creationId xmlns:a16="http://schemas.microsoft.com/office/drawing/2014/main" id="{E6EC2CB2-AE25-4780-A23A-798E3C70F746}"/>
              </a:ext>
            </a:extLst>
          </p:cNvPr>
          <p:cNvGrpSpPr/>
          <p:nvPr/>
        </p:nvGrpSpPr>
        <p:grpSpPr>
          <a:xfrm>
            <a:off x="1055412" y="2564592"/>
            <a:ext cx="5218215" cy="1266869"/>
            <a:chOff x="1133641" y="2564592"/>
            <a:chExt cx="5218215" cy="1266869"/>
          </a:xfrm>
        </p:grpSpPr>
        <p:sp>
          <p:nvSpPr>
            <p:cNvPr id="289" name="Freeform 32">
              <a:extLst>
                <a:ext uri="{FF2B5EF4-FFF2-40B4-BE49-F238E27FC236}">
                  <a16:creationId xmlns:a16="http://schemas.microsoft.com/office/drawing/2014/main" id="{63731F14-A816-41BC-8DAE-B0A1903BC24B}"/>
                </a:ext>
              </a:extLst>
            </p:cNvPr>
            <p:cNvSpPr>
              <a:spLocks/>
            </p:cNvSpPr>
            <p:nvPr/>
          </p:nvSpPr>
          <p:spPr bwMode="auto">
            <a:xfrm>
              <a:off x="1133641" y="2564592"/>
              <a:ext cx="1989809" cy="948696"/>
            </a:xfrm>
            <a:custGeom>
              <a:avLst/>
              <a:gdLst>
                <a:gd name="T0" fmla="*/ 359 w 407"/>
                <a:gd name="T1" fmla="*/ 93 h 194"/>
                <a:gd name="T2" fmla="*/ 282 w 407"/>
                <a:gd name="T3" fmla="*/ 0 h 194"/>
                <a:gd name="T4" fmla="*/ 205 w 407"/>
                <a:gd name="T5" fmla="*/ 64 h 194"/>
                <a:gd name="T6" fmla="*/ 132 w 407"/>
                <a:gd name="T7" fmla="*/ 87 h 194"/>
                <a:gd name="T8" fmla="*/ 48 w 407"/>
                <a:gd name="T9" fmla="*/ 121 h 194"/>
                <a:gd name="T10" fmla="*/ 0 w 407"/>
                <a:gd name="T11" fmla="*/ 159 h 194"/>
                <a:gd name="T12" fmla="*/ 39 w 407"/>
                <a:gd name="T13" fmla="*/ 194 h 194"/>
                <a:gd name="T14" fmla="*/ 358 w 407"/>
                <a:gd name="T15" fmla="*/ 194 h 194"/>
                <a:gd name="T16" fmla="*/ 407 w 407"/>
                <a:gd name="T17" fmla="*/ 141 h 194"/>
                <a:gd name="T18" fmla="*/ 359 w 407"/>
                <a:gd name="T19" fmla="*/ 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7" h="194">
                  <a:moveTo>
                    <a:pt x="359" y="93"/>
                  </a:moveTo>
                  <a:cubicBezTo>
                    <a:pt x="368" y="44"/>
                    <a:pt x="330" y="0"/>
                    <a:pt x="282" y="0"/>
                  </a:cubicBezTo>
                  <a:cubicBezTo>
                    <a:pt x="244" y="0"/>
                    <a:pt x="212" y="28"/>
                    <a:pt x="205" y="64"/>
                  </a:cubicBezTo>
                  <a:cubicBezTo>
                    <a:pt x="179" y="45"/>
                    <a:pt x="142" y="57"/>
                    <a:pt x="132" y="87"/>
                  </a:cubicBezTo>
                  <a:cubicBezTo>
                    <a:pt x="102" y="55"/>
                    <a:pt x="48" y="77"/>
                    <a:pt x="48" y="121"/>
                  </a:cubicBezTo>
                  <a:cubicBezTo>
                    <a:pt x="23" y="115"/>
                    <a:pt x="0" y="134"/>
                    <a:pt x="0" y="159"/>
                  </a:cubicBezTo>
                  <a:cubicBezTo>
                    <a:pt x="0" y="181"/>
                    <a:pt x="17" y="194"/>
                    <a:pt x="39" y="194"/>
                  </a:cubicBezTo>
                  <a:cubicBezTo>
                    <a:pt x="58" y="194"/>
                    <a:pt x="335" y="194"/>
                    <a:pt x="358" y="194"/>
                  </a:cubicBezTo>
                  <a:cubicBezTo>
                    <a:pt x="385" y="194"/>
                    <a:pt x="407" y="168"/>
                    <a:pt x="407" y="141"/>
                  </a:cubicBezTo>
                  <a:cubicBezTo>
                    <a:pt x="407" y="114"/>
                    <a:pt x="385" y="93"/>
                    <a:pt x="359" y="93"/>
                  </a:cubicBezTo>
                  <a:close/>
                </a:path>
              </a:pathLst>
            </a:custGeom>
            <a:solidFill>
              <a:srgbClr val="FFFFFF">
                <a:lumMod val="50000"/>
                <a:alpha val="12000"/>
              </a:srgbClr>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90" name="Freeform 22">
              <a:extLst>
                <a:ext uri="{FF2B5EF4-FFF2-40B4-BE49-F238E27FC236}">
                  <a16:creationId xmlns:a16="http://schemas.microsoft.com/office/drawing/2014/main" id="{A9C0B2C6-4F2D-4421-9BBB-C729864D5953}"/>
                </a:ext>
              </a:extLst>
            </p:cNvPr>
            <p:cNvSpPr>
              <a:spLocks noEditPoints="1"/>
            </p:cNvSpPr>
            <p:nvPr/>
          </p:nvSpPr>
          <p:spPr bwMode="auto">
            <a:xfrm>
              <a:off x="1827213" y="3019597"/>
              <a:ext cx="1611616" cy="647474"/>
            </a:xfrm>
            <a:custGeom>
              <a:avLst/>
              <a:gdLst>
                <a:gd name="T0" fmla="*/ 651 w 1360"/>
                <a:gd name="T1" fmla="*/ 409 h 544"/>
                <a:gd name="T2" fmla="*/ 725 w 1360"/>
                <a:gd name="T3" fmla="*/ 409 h 544"/>
                <a:gd name="T4" fmla="*/ 800 w 1360"/>
                <a:gd name="T5" fmla="*/ 409 h 544"/>
                <a:gd name="T6" fmla="*/ 1321 w 1360"/>
                <a:gd name="T7" fmla="*/ 309 h 544"/>
                <a:gd name="T8" fmla="*/ 785 w 1360"/>
                <a:gd name="T9" fmla="*/ 292 h 544"/>
                <a:gd name="T10" fmla="*/ 711 w 1360"/>
                <a:gd name="T11" fmla="*/ 292 h 544"/>
                <a:gd name="T12" fmla="*/ 636 w 1360"/>
                <a:gd name="T13" fmla="*/ 292 h 544"/>
                <a:gd name="T14" fmla="*/ 673 w 1360"/>
                <a:gd name="T15" fmla="*/ 438 h 544"/>
                <a:gd name="T16" fmla="*/ 748 w 1360"/>
                <a:gd name="T17" fmla="*/ 438 h 544"/>
                <a:gd name="T18" fmla="*/ 822 w 1360"/>
                <a:gd name="T19" fmla="*/ 438 h 544"/>
                <a:gd name="T20" fmla="*/ 1214 w 1360"/>
                <a:gd name="T21" fmla="*/ 279 h 544"/>
                <a:gd name="T22" fmla="*/ 763 w 1360"/>
                <a:gd name="T23" fmla="*/ 263 h 544"/>
                <a:gd name="T24" fmla="*/ 688 w 1360"/>
                <a:gd name="T25" fmla="*/ 263 h 544"/>
                <a:gd name="T26" fmla="*/ 614 w 1360"/>
                <a:gd name="T27" fmla="*/ 263 h 544"/>
                <a:gd name="T28" fmla="*/ 651 w 1360"/>
                <a:gd name="T29" fmla="*/ 409 h 544"/>
                <a:gd name="T30" fmla="*/ 725 w 1360"/>
                <a:gd name="T31" fmla="*/ 409 h 544"/>
                <a:gd name="T32" fmla="*/ 800 w 1360"/>
                <a:gd name="T33" fmla="*/ 409 h 544"/>
                <a:gd name="T34" fmla="*/ 1272 w 1360"/>
                <a:gd name="T35" fmla="*/ 250 h 544"/>
                <a:gd name="T36" fmla="*/ 785 w 1360"/>
                <a:gd name="T37" fmla="*/ 310 h 544"/>
                <a:gd name="T38" fmla="*/ 711 w 1360"/>
                <a:gd name="T39" fmla="*/ 310 h 544"/>
                <a:gd name="T40" fmla="*/ 636 w 1360"/>
                <a:gd name="T41" fmla="*/ 310 h 544"/>
                <a:gd name="T42" fmla="*/ 673 w 1360"/>
                <a:gd name="T43" fmla="*/ 361 h 544"/>
                <a:gd name="T44" fmla="*/ 748 w 1360"/>
                <a:gd name="T45" fmla="*/ 361 h 544"/>
                <a:gd name="T46" fmla="*/ 822 w 1360"/>
                <a:gd name="T47" fmla="*/ 361 h 544"/>
                <a:gd name="T48" fmla="*/ 1272 w 1360"/>
                <a:gd name="T49" fmla="*/ 314 h 544"/>
                <a:gd name="T50" fmla="*/ 785 w 1360"/>
                <a:gd name="T51" fmla="*/ 340 h 544"/>
                <a:gd name="T52" fmla="*/ 711 w 1360"/>
                <a:gd name="T53" fmla="*/ 340 h 544"/>
                <a:gd name="T54" fmla="*/ 636 w 1360"/>
                <a:gd name="T55" fmla="*/ 340 h 544"/>
                <a:gd name="T56" fmla="*/ 912 w 1360"/>
                <a:gd name="T57" fmla="*/ 428 h 544"/>
                <a:gd name="T58" fmla="*/ 1168 w 1360"/>
                <a:gd name="T59" fmla="*/ 163 h 544"/>
                <a:gd name="T60" fmla="*/ 1321 w 1360"/>
                <a:gd name="T61" fmla="*/ 267 h 544"/>
                <a:gd name="T62" fmla="*/ 785 w 1360"/>
                <a:gd name="T63" fmla="*/ 310 h 544"/>
                <a:gd name="T64" fmla="*/ 711 w 1360"/>
                <a:gd name="T65" fmla="*/ 310 h 544"/>
                <a:gd name="T66" fmla="*/ 636 w 1360"/>
                <a:gd name="T67" fmla="*/ 310 h 544"/>
                <a:gd name="T68" fmla="*/ 651 w 1360"/>
                <a:gd name="T69" fmla="*/ 361 h 544"/>
                <a:gd name="T70" fmla="*/ 725 w 1360"/>
                <a:gd name="T71" fmla="*/ 361 h 544"/>
                <a:gd name="T72" fmla="*/ 800 w 1360"/>
                <a:gd name="T73" fmla="*/ 361 h 544"/>
                <a:gd name="T74" fmla="*/ 1272 w 1360"/>
                <a:gd name="T75" fmla="*/ 314 h 544"/>
                <a:gd name="T76" fmla="*/ 785 w 1360"/>
                <a:gd name="T77" fmla="*/ 340 h 544"/>
                <a:gd name="T78" fmla="*/ 711 w 1360"/>
                <a:gd name="T79" fmla="*/ 340 h 544"/>
                <a:gd name="T80" fmla="*/ 636 w 1360"/>
                <a:gd name="T81" fmla="*/ 340 h 544"/>
                <a:gd name="T82" fmla="*/ 673 w 1360"/>
                <a:gd name="T83" fmla="*/ 390 h 544"/>
                <a:gd name="T84" fmla="*/ 748 w 1360"/>
                <a:gd name="T85" fmla="*/ 390 h 544"/>
                <a:gd name="T86" fmla="*/ 822 w 1360"/>
                <a:gd name="T87" fmla="*/ 390 h 544"/>
                <a:gd name="T88" fmla="*/ 1321 w 1360"/>
                <a:gd name="T89" fmla="*/ 369 h 544"/>
                <a:gd name="T90" fmla="*/ 763 w 1360"/>
                <a:gd name="T91" fmla="*/ 310 h 544"/>
                <a:gd name="T92" fmla="*/ 688 w 1360"/>
                <a:gd name="T93" fmla="*/ 310 h 544"/>
                <a:gd name="T94" fmla="*/ 614 w 1360"/>
                <a:gd name="T95" fmla="*/ 310 h 544"/>
                <a:gd name="T96" fmla="*/ 651 w 1360"/>
                <a:gd name="T97" fmla="*/ 361 h 544"/>
                <a:gd name="T98" fmla="*/ 725 w 1360"/>
                <a:gd name="T99" fmla="*/ 361 h 544"/>
                <a:gd name="T100" fmla="*/ 800 w 1360"/>
                <a:gd name="T101" fmla="*/ 361 h 544"/>
                <a:gd name="T102" fmla="*/ 1214 w 1360"/>
                <a:gd name="T103" fmla="*/ 349 h 544"/>
                <a:gd name="T104" fmla="*/ 785 w 1360"/>
                <a:gd name="T105" fmla="*/ 361 h 544"/>
                <a:gd name="T106" fmla="*/ 711 w 1360"/>
                <a:gd name="T107" fmla="*/ 361 h 544"/>
                <a:gd name="T108" fmla="*/ 636 w 1360"/>
                <a:gd name="T109" fmla="*/ 361 h 544"/>
                <a:gd name="T110" fmla="*/ 636 w 1360"/>
                <a:gd name="T111" fmla="*/ 340 h 544"/>
                <a:gd name="T112" fmla="*/ 711 w 1360"/>
                <a:gd name="T113" fmla="*/ 340 h 544"/>
                <a:gd name="T114" fmla="*/ 785 w 1360"/>
                <a:gd name="T115" fmla="*/ 340 h 544"/>
                <a:gd name="T116" fmla="*/ 685 w 1360"/>
                <a:gd name="T117" fmla="*/ 173 h 544"/>
                <a:gd name="T118" fmla="*/ 636 w 1360"/>
                <a:gd name="T119" fmla="*/ 438 h 544"/>
                <a:gd name="T120" fmla="*/ 748 w 1360"/>
                <a:gd name="T121" fmla="*/ 390 h 544"/>
                <a:gd name="T122" fmla="*/ 673 w 1360"/>
                <a:gd name="T123" fmla="*/ 340 h 544"/>
                <a:gd name="T124" fmla="*/ 1272 w 1360"/>
                <a:gd name="T125" fmla="*/ 314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0" h="544">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14" y="370"/>
                  </a:move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ubicBezTo>
                    <a:pt x="1254" y="376"/>
                    <a:pt x="1235" y="373"/>
                    <a:pt x="1214" y="370"/>
                  </a:cubicBezTo>
                  <a:close/>
                  <a:moveTo>
                    <a:pt x="1214" y="300"/>
                  </a:move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ubicBezTo>
                    <a:pt x="1254" y="310"/>
                    <a:pt x="1235" y="305"/>
                    <a:pt x="1214" y="300"/>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38"/>
                  </a:moveTo>
                  <a:cubicBezTo>
                    <a:pt x="822" y="438"/>
                    <a:pt x="822" y="438"/>
                    <a:pt x="822" y="438"/>
                  </a:cubicBezTo>
                  <a:cubicBezTo>
                    <a:pt x="822" y="409"/>
                    <a:pt x="822" y="409"/>
                    <a:pt x="822" y="409"/>
                  </a:cubicBezTo>
                  <a:cubicBezTo>
                    <a:pt x="800" y="409"/>
                    <a:pt x="800" y="409"/>
                    <a:pt x="800" y="409"/>
                  </a:cubicBezTo>
                  <a:lnTo>
                    <a:pt x="800" y="438"/>
                  </a:lnTo>
                  <a:close/>
                  <a:moveTo>
                    <a:pt x="800" y="390"/>
                  </a:moveTo>
                  <a:cubicBezTo>
                    <a:pt x="822" y="390"/>
                    <a:pt x="822" y="390"/>
                    <a:pt x="822" y="390"/>
                  </a:cubicBezTo>
                  <a:cubicBezTo>
                    <a:pt x="822" y="361"/>
                    <a:pt x="822" y="361"/>
                    <a:pt x="822" y="361"/>
                  </a:cubicBezTo>
                  <a:cubicBezTo>
                    <a:pt x="800" y="361"/>
                    <a:pt x="800" y="361"/>
                    <a:pt x="800" y="361"/>
                  </a:cubicBezTo>
                  <a:lnTo>
                    <a:pt x="800" y="390"/>
                  </a:lnTo>
                  <a:close/>
                  <a:moveTo>
                    <a:pt x="800" y="340"/>
                  </a:moveTo>
                  <a:cubicBezTo>
                    <a:pt x="822" y="340"/>
                    <a:pt x="822" y="340"/>
                    <a:pt x="822" y="340"/>
                  </a:cubicBezTo>
                  <a:cubicBezTo>
                    <a:pt x="822" y="310"/>
                    <a:pt x="822" y="310"/>
                    <a:pt x="822" y="310"/>
                  </a:cubicBezTo>
                  <a:cubicBezTo>
                    <a:pt x="800" y="310"/>
                    <a:pt x="800" y="310"/>
                    <a:pt x="800" y="310"/>
                  </a:cubicBezTo>
                  <a:lnTo>
                    <a:pt x="800" y="34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38"/>
                  </a:moveTo>
                  <a:cubicBezTo>
                    <a:pt x="785" y="438"/>
                    <a:pt x="785" y="438"/>
                    <a:pt x="785" y="438"/>
                  </a:cubicBezTo>
                  <a:cubicBezTo>
                    <a:pt x="785" y="409"/>
                    <a:pt x="785" y="409"/>
                    <a:pt x="785" y="409"/>
                  </a:cubicBezTo>
                  <a:cubicBezTo>
                    <a:pt x="763" y="409"/>
                    <a:pt x="763" y="409"/>
                    <a:pt x="763" y="409"/>
                  </a:cubicBezTo>
                  <a:lnTo>
                    <a:pt x="763" y="438"/>
                  </a:lnTo>
                  <a:close/>
                  <a:moveTo>
                    <a:pt x="763" y="390"/>
                  </a:moveTo>
                  <a:cubicBezTo>
                    <a:pt x="785" y="390"/>
                    <a:pt x="785" y="390"/>
                    <a:pt x="785" y="390"/>
                  </a:cubicBezTo>
                  <a:cubicBezTo>
                    <a:pt x="785" y="361"/>
                    <a:pt x="785" y="361"/>
                    <a:pt x="785" y="361"/>
                  </a:cubicBezTo>
                  <a:cubicBezTo>
                    <a:pt x="763" y="361"/>
                    <a:pt x="763" y="361"/>
                    <a:pt x="763" y="361"/>
                  </a:cubicBezTo>
                  <a:lnTo>
                    <a:pt x="763" y="390"/>
                  </a:lnTo>
                  <a:close/>
                  <a:moveTo>
                    <a:pt x="763" y="340"/>
                  </a:moveTo>
                  <a:cubicBezTo>
                    <a:pt x="785" y="340"/>
                    <a:pt x="785" y="340"/>
                    <a:pt x="785" y="340"/>
                  </a:cubicBezTo>
                  <a:cubicBezTo>
                    <a:pt x="785" y="310"/>
                    <a:pt x="785" y="310"/>
                    <a:pt x="785" y="310"/>
                  </a:cubicBezTo>
                  <a:cubicBezTo>
                    <a:pt x="763" y="310"/>
                    <a:pt x="763" y="310"/>
                    <a:pt x="763" y="310"/>
                  </a:cubicBezTo>
                  <a:lnTo>
                    <a:pt x="763" y="340"/>
                  </a:lnTo>
                  <a:close/>
                  <a:moveTo>
                    <a:pt x="763" y="292"/>
                  </a:moveTo>
                  <a:cubicBezTo>
                    <a:pt x="785" y="292"/>
                    <a:pt x="785" y="292"/>
                    <a:pt x="785" y="292"/>
                  </a:cubicBezTo>
                  <a:cubicBezTo>
                    <a:pt x="785" y="263"/>
                    <a:pt x="785" y="263"/>
                    <a:pt x="785" y="263"/>
                  </a:cubicBezTo>
                  <a:cubicBezTo>
                    <a:pt x="763" y="263"/>
                    <a:pt x="763" y="263"/>
                    <a:pt x="763" y="263"/>
                  </a:cubicBezTo>
                  <a:lnTo>
                    <a:pt x="763" y="292"/>
                  </a:lnTo>
                  <a:close/>
                  <a:moveTo>
                    <a:pt x="725" y="438"/>
                  </a:moveTo>
                  <a:cubicBezTo>
                    <a:pt x="748" y="438"/>
                    <a:pt x="748" y="438"/>
                    <a:pt x="748" y="438"/>
                  </a:cubicBezTo>
                  <a:cubicBezTo>
                    <a:pt x="748" y="409"/>
                    <a:pt x="748" y="409"/>
                    <a:pt x="748" y="409"/>
                  </a:cubicBezTo>
                  <a:cubicBezTo>
                    <a:pt x="725" y="409"/>
                    <a:pt x="725" y="409"/>
                    <a:pt x="725" y="409"/>
                  </a:cubicBezTo>
                  <a:lnTo>
                    <a:pt x="725" y="438"/>
                  </a:lnTo>
                  <a:close/>
                  <a:moveTo>
                    <a:pt x="725" y="390"/>
                  </a:moveTo>
                  <a:cubicBezTo>
                    <a:pt x="748" y="390"/>
                    <a:pt x="748" y="390"/>
                    <a:pt x="748" y="390"/>
                  </a:cubicBezTo>
                  <a:cubicBezTo>
                    <a:pt x="748" y="361"/>
                    <a:pt x="748" y="361"/>
                    <a:pt x="748" y="361"/>
                  </a:cubicBezTo>
                  <a:cubicBezTo>
                    <a:pt x="725" y="361"/>
                    <a:pt x="725" y="361"/>
                    <a:pt x="725" y="361"/>
                  </a:cubicBezTo>
                  <a:lnTo>
                    <a:pt x="725" y="390"/>
                  </a:lnTo>
                  <a:close/>
                  <a:moveTo>
                    <a:pt x="725" y="340"/>
                  </a:moveTo>
                  <a:cubicBezTo>
                    <a:pt x="748" y="340"/>
                    <a:pt x="748" y="340"/>
                    <a:pt x="748" y="340"/>
                  </a:cubicBezTo>
                  <a:cubicBezTo>
                    <a:pt x="748" y="310"/>
                    <a:pt x="748" y="310"/>
                    <a:pt x="748" y="310"/>
                  </a:cubicBezTo>
                  <a:cubicBezTo>
                    <a:pt x="725" y="310"/>
                    <a:pt x="725" y="310"/>
                    <a:pt x="725" y="310"/>
                  </a:cubicBezTo>
                  <a:lnTo>
                    <a:pt x="725" y="340"/>
                  </a:lnTo>
                  <a:close/>
                  <a:moveTo>
                    <a:pt x="725" y="292"/>
                  </a:moveTo>
                  <a:cubicBezTo>
                    <a:pt x="748" y="292"/>
                    <a:pt x="748" y="292"/>
                    <a:pt x="748" y="292"/>
                  </a:cubicBezTo>
                  <a:cubicBezTo>
                    <a:pt x="748" y="263"/>
                    <a:pt x="748" y="263"/>
                    <a:pt x="748" y="263"/>
                  </a:cubicBezTo>
                  <a:cubicBezTo>
                    <a:pt x="725" y="263"/>
                    <a:pt x="725" y="263"/>
                    <a:pt x="725" y="263"/>
                  </a:cubicBezTo>
                  <a:lnTo>
                    <a:pt x="725" y="292"/>
                  </a:lnTo>
                  <a:close/>
                  <a:moveTo>
                    <a:pt x="688" y="438"/>
                  </a:moveTo>
                  <a:cubicBezTo>
                    <a:pt x="711" y="438"/>
                    <a:pt x="711" y="438"/>
                    <a:pt x="711" y="438"/>
                  </a:cubicBezTo>
                  <a:cubicBezTo>
                    <a:pt x="711" y="409"/>
                    <a:pt x="711" y="409"/>
                    <a:pt x="711" y="409"/>
                  </a:cubicBezTo>
                  <a:cubicBezTo>
                    <a:pt x="688" y="409"/>
                    <a:pt x="688" y="409"/>
                    <a:pt x="688" y="409"/>
                  </a:cubicBezTo>
                  <a:lnTo>
                    <a:pt x="688" y="438"/>
                  </a:lnTo>
                  <a:close/>
                  <a:moveTo>
                    <a:pt x="688" y="390"/>
                  </a:moveTo>
                  <a:cubicBezTo>
                    <a:pt x="711" y="390"/>
                    <a:pt x="711" y="390"/>
                    <a:pt x="711" y="390"/>
                  </a:cubicBezTo>
                  <a:cubicBezTo>
                    <a:pt x="711" y="361"/>
                    <a:pt x="711" y="361"/>
                    <a:pt x="711" y="361"/>
                  </a:cubicBezTo>
                  <a:cubicBezTo>
                    <a:pt x="688" y="361"/>
                    <a:pt x="688" y="361"/>
                    <a:pt x="688" y="361"/>
                  </a:cubicBezTo>
                  <a:lnTo>
                    <a:pt x="688" y="390"/>
                  </a:lnTo>
                  <a:close/>
                  <a:moveTo>
                    <a:pt x="688" y="340"/>
                  </a:moveTo>
                  <a:cubicBezTo>
                    <a:pt x="711" y="340"/>
                    <a:pt x="711" y="340"/>
                    <a:pt x="711" y="340"/>
                  </a:cubicBezTo>
                  <a:cubicBezTo>
                    <a:pt x="711" y="310"/>
                    <a:pt x="711" y="310"/>
                    <a:pt x="711" y="310"/>
                  </a:cubicBezTo>
                  <a:cubicBezTo>
                    <a:pt x="688" y="310"/>
                    <a:pt x="688" y="310"/>
                    <a:pt x="688" y="310"/>
                  </a:cubicBezTo>
                  <a:lnTo>
                    <a:pt x="688" y="340"/>
                  </a:lnTo>
                  <a:close/>
                  <a:moveTo>
                    <a:pt x="688" y="292"/>
                  </a:moveTo>
                  <a:cubicBezTo>
                    <a:pt x="711" y="292"/>
                    <a:pt x="711" y="292"/>
                    <a:pt x="711" y="292"/>
                  </a:cubicBezTo>
                  <a:cubicBezTo>
                    <a:pt x="711" y="263"/>
                    <a:pt x="711" y="263"/>
                    <a:pt x="711" y="263"/>
                  </a:cubicBezTo>
                  <a:cubicBezTo>
                    <a:pt x="688" y="263"/>
                    <a:pt x="688" y="263"/>
                    <a:pt x="688" y="263"/>
                  </a:cubicBezTo>
                  <a:lnTo>
                    <a:pt x="688" y="292"/>
                  </a:lnTo>
                  <a:close/>
                  <a:moveTo>
                    <a:pt x="651" y="438"/>
                  </a:moveTo>
                  <a:cubicBezTo>
                    <a:pt x="673" y="438"/>
                    <a:pt x="673" y="438"/>
                    <a:pt x="673" y="438"/>
                  </a:cubicBezTo>
                  <a:cubicBezTo>
                    <a:pt x="673" y="409"/>
                    <a:pt x="673" y="409"/>
                    <a:pt x="673" y="409"/>
                  </a:cubicBezTo>
                  <a:cubicBezTo>
                    <a:pt x="651" y="409"/>
                    <a:pt x="651" y="409"/>
                    <a:pt x="651" y="409"/>
                  </a:cubicBezTo>
                  <a:lnTo>
                    <a:pt x="651" y="438"/>
                  </a:lnTo>
                  <a:close/>
                  <a:moveTo>
                    <a:pt x="651" y="390"/>
                  </a:moveTo>
                  <a:cubicBezTo>
                    <a:pt x="673" y="390"/>
                    <a:pt x="673" y="390"/>
                    <a:pt x="673" y="390"/>
                  </a:cubicBezTo>
                  <a:cubicBezTo>
                    <a:pt x="673" y="361"/>
                    <a:pt x="673" y="361"/>
                    <a:pt x="673" y="361"/>
                  </a:cubicBezTo>
                  <a:cubicBezTo>
                    <a:pt x="651" y="361"/>
                    <a:pt x="651" y="361"/>
                    <a:pt x="651" y="361"/>
                  </a:cubicBezTo>
                  <a:lnTo>
                    <a:pt x="651" y="390"/>
                  </a:lnTo>
                  <a:close/>
                  <a:moveTo>
                    <a:pt x="651" y="340"/>
                  </a:moveTo>
                  <a:cubicBezTo>
                    <a:pt x="673" y="340"/>
                    <a:pt x="673" y="340"/>
                    <a:pt x="673" y="340"/>
                  </a:cubicBezTo>
                  <a:cubicBezTo>
                    <a:pt x="673" y="310"/>
                    <a:pt x="673" y="310"/>
                    <a:pt x="673" y="310"/>
                  </a:cubicBezTo>
                  <a:cubicBezTo>
                    <a:pt x="651" y="310"/>
                    <a:pt x="651" y="310"/>
                    <a:pt x="651" y="310"/>
                  </a:cubicBezTo>
                  <a:lnTo>
                    <a:pt x="651" y="340"/>
                  </a:lnTo>
                  <a:close/>
                  <a:moveTo>
                    <a:pt x="651" y="292"/>
                  </a:moveTo>
                  <a:cubicBezTo>
                    <a:pt x="673" y="292"/>
                    <a:pt x="673" y="292"/>
                    <a:pt x="673" y="292"/>
                  </a:cubicBezTo>
                  <a:cubicBezTo>
                    <a:pt x="673" y="263"/>
                    <a:pt x="673" y="263"/>
                    <a:pt x="673" y="263"/>
                  </a:cubicBezTo>
                  <a:cubicBezTo>
                    <a:pt x="651" y="263"/>
                    <a:pt x="651" y="263"/>
                    <a:pt x="651" y="263"/>
                  </a:cubicBezTo>
                  <a:lnTo>
                    <a:pt x="651" y="292"/>
                  </a:lnTo>
                  <a:close/>
                  <a:moveTo>
                    <a:pt x="614" y="438"/>
                  </a:moveTo>
                  <a:cubicBezTo>
                    <a:pt x="636" y="438"/>
                    <a:pt x="636" y="438"/>
                    <a:pt x="636" y="438"/>
                  </a:cubicBezTo>
                  <a:cubicBezTo>
                    <a:pt x="636" y="409"/>
                    <a:pt x="636" y="409"/>
                    <a:pt x="636" y="409"/>
                  </a:cubicBezTo>
                  <a:cubicBezTo>
                    <a:pt x="614" y="409"/>
                    <a:pt x="614" y="409"/>
                    <a:pt x="614" y="409"/>
                  </a:cubicBezTo>
                  <a:lnTo>
                    <a:pt x="614" y="438"/>
                  </a:lnTo>
                  <a:close/>
                  <a:moveTo>
                    <a:pt x="614" y="390"/>
                  </a:moveTo>
                  <a:cubicBezTo>
                    <a:pt x="636" y="390"/>
                    <a:pt x="636" y="390"/>
                    <a:pt x="636" y="390"/>
                  </a:cubicBezTo>
                  <a:cubicBezTo>
                    <a:pt x="636" y="361"/>
                    <a:pt x="636" y="361"/>
                    <a:pt x="636" y="361"/>
                  </a:cubicBezTo>
                  <a:cubicBezTo>
                    <a:pt x="614" y="361"/>
                    <a:pt x="614" y="361"/>
                    <a:pt x="614" y="361"/>
                  </a:cubicBezTo>
                  <a:lnTo>
                    <a:pt x="614" y="390"/>
                  </a:lnTo>
                  <a:close/>
                  <a:moveTo>
                    <a:pt x="614" y="340"/>
                  </a:moveTo>
                  <a:cubicBezTo>
                    <a:pt x="636" y="340"/>
                    <a:pt x="636" y="340"/>
                    <a:pt x="636" y="340"/>
                  </a:cubicBezTo>
                  <a:cubicBezTo>
                    <a:pt x="636" y="310"/>
                    <a:pt x="636" y="310"/>
                    <a:pt x="636" y="310"/>
                  </a:cubicBezTo>
                  <a:cubicBezTo>
                    <a:pt x="614" y="310"/>
                    <a:pt x="614" y="310"/>
                    <a:pt x="614" y="310"/>
                  </a:cubicBezTo>
                  <a:lnTo>
                    <a:pt x="614" y="340"/>
                  </a:lnTo>
                  <a:close/>
                  <a:moveTo>
                    <a:pt x="614" y="292"/>
                  </a:moveTo>
                  <a:cubicBezTo>
                    <a:pt x="636" y="292"/>
                    <a:pt x="636" y="292"/>
                    <a:pt x="636" y="292"/>
                  </a:cubicBezTo>
                  <a:cubicBezTo>
                    <a:pt x="636" y="263"/>
                    <a:pt x="636" y="263"/>
                    <a:pt x="636" y="263"/>
                  </a:cubicBezTo>
                  <a:cubicBezTo>
                    <a:pt x="614" y="263"/>
                    <a:pt x="614" y="263"/>
                    <a:pt x="614" y="263"/>
                  </a:cubicBezTo>
                  <a:lnTo>
                    <a:pt x="614" y="292"/>
                  </a:lnTo>
                  <a:close/>
                  <a:moveTo>
                    <a:pt x="1356" y="229"/>
                  </a:moveTo>
                  <a:cubicBezTo>
                    <a:pt x="1253" y="193"/>
                    <a:pt x="1253" y="193"/>
                    <a:pt x="1253" y="193"/>
                  </a:cubicBezTo>
                  <a:cubicBezTo>
                    <a:pt x="1253" y="129"/>
                    <a:pt x="1253" y="129"/>
                    <a:pt x="1253" y="129"/>
                  </a:cubicBezTo>
                  <a:cubicBezTo>
                    <a:pt x="1245" y="125"/>
                    <a:pt x="1245" y="125"/>
                    <a:pt x="1245" y="125"/>
                  </a:cubicBezTo>
                  <a:cubicBezTo>
                    <a:pt x="1074" y="44"/>
                    <a:pt x="1074" y="44"/>
                    <a:pt x="1074" y="44"/>
                  </a:cubicBezTo>
                  <a:cubicBezTo>
                    <a:pt x="1054" y="35"/>
                    <a:pt x="1054" y="35"/>
                    <a:pt x="1054" y="35"/>
                  </a:cubicBezTo>
                  <a:cubicBezTo>
                    <a:pt x="1054" y="38"/>
                    <a:pt x="1054" y="38"/>
                    <a:pt x="1054" y="38"/>
                  </a:cubicBezTo>
                  <a:cubicBezTo>
                    <a:pt x="1000" y="71"/>
                    <a:pt x="1000" y="71"/>
                    <a:pt x="1000" y="71"/>
                  </a:cubicBezTo>
                  <a:cubicBezTo>
                    <a:pt x="1000" y="464"/>
                    <a:pt x="1000" y="464"/>
                    <a:pt x="1000" y="464"/>
                  </a:cubicBezTo>
                  <a:cubicBezTo>
                    <a:pt x="981" y="464"/>
                    <a:pt x="981" y="464"/>
                    <a:pt x="981" y="464"/>
                  </a:cubicBezTo>
                  <a:cubicBezTo>
                    <a:pt x="981" y="76"/>
                    <a:pt x="981" y="76"/>
                    <a:pt x="981" y="76"/>
                  </a:cubicBezTo>
                  <a:cubicBezTo>
                    <a:pt x="830" y="76"/>
                    <a:pt x="830" y="76"/>
                    <a:pt x="830" y="76"/>
                  </a:cubicBezTo>
                  <a:cubicBezTo>
                    <a:pt x="830" y="114"/>
                    <a:pt x="830" y="114"/>
                    <a:pt x="830" y="114"/>
                  </a:cubicBezTo>
                  <a:cubicBezTo>
                    <a:pt x="944" y="114"/>
                    <a:pt x="944" y="114"/>
                    <a:pt x="944" y="114"/>
                  </a:cubicBezTo>
                  <a:cubicBezTo>
                    <a:pt x="944" y="142"/>
                    <a:pt x="944" y="142"/>
                    <a:pt x="944" y="142"/>
                  </a:cubicBezTo>
                  <a:cubicBezTo>
                    <a:pt x="830" y="142"/>
                    <a:pt x="830" y="142"/>
                    <a:pt x="830" y="142"/>
                  </a:cubicBezTo>
                  <a:cubicBezTo>
                    <a:pt x="830" y="178"/>
                    <a:pt x="830" y="178"/>
                    <a:pt x="830" y="178"/>
                  </a:cubicBezTo>
                  <a:cubicBezTo>
                    <a:pt x="944" y="178"/>
                    <a:pt x="944" y="178"/>
                    <a:pt x="944" y="178"/>
                  </a:cubicBezTo>
                  <a:cubicBezTo>
                    <a:pt x="944" y="212"/>
                    <a:pt x="944" y="212"/>
                    <a:pt x="944" y="212"/>
                  </a:cubicBezTo>
                  <a:cubicBezTo>
                    <a:pt x="912" y="212"/>
                    <a:pt x="912" y="212"/>
                    <a:pt x="912" y="212"/>
                  </a:cubicBezTo>
                  <a:cubicBezTo>
                    <a:pt x="912" y="249"/>
                    <a:pt x="912" y="249"/>
                    <a:pt x="912" y="249"/>
                  </a:cubicBezTo>
                  <a:cubicBezTo>
                    <a:pt x="944" y="249"/>
                    <a:pt x="944" y="249"/>
                    <a:pt x="944" y="249"/>
                  </a:cubicBezTo>
                  <a:cubicBezTo>
                    <a:pt x="944" y="283"/>
                    <a:pt x="944" y="283"/>
                    <a:pt x="944" y="283"/>
                  </a:cubicBezTo>
                  <a:cubicBezTo>
                    <a:pt x="912" y="283"/>
                    <a:pt x="912" y="283"/>
                    <a:pt x="912" y="283"/>
                  </a:cubicBezTo>
                  <a:cubicBezTo>
                    <a:pt x="912" y="320"/>
                    <a:pt x="912" y="320"/>
                    <a:pt x="912" y="320"/>
                  </a:cubicBezTo>
                  <a:cubicBezTo>
                    <a:pt x="944" y="320"/>
                    <a:pt x="944" y="320"/>
                    <a:pt x="944" y="320"/>
                  </a:cubicBezTo>
                  <a:cubicBezTo>
                    <a:pt x="944" y="354"/>
                    <a:pt x="944" y="354"/>
                    <a:pt x="944" y="354"/>
                  </a:cubicBezTo>
                  <a:cubicBezTo>
                    <a:pt x="912" y="354"/>
                    <a:pt x="912" y="354"/>
                    <a:pt x="912" y="354"/>
                  </a:cubicBezTo>
                  <a:cubicBezTo>
                    <a:pt x="912" y="391"/>
                    <a:pt x="912" y="391"/>
                    <a:pt x="912" y="391"/>
                  </a:cubicBezTo>
                  <a:cubicBezTo>
                    <a:pt x="944" y="391"/>
                    <a:pt x="944" y="391"/>
                    <a:pt x="944" y="391"/>
                  </a:cubicBezTo>
                  <a:cubicBezTo>
                    <a:pt x="944" y="428"/>
                    <a:pt x="944" y="428"/>
                    <a:pt x="944" y="428"/>
                  </a:cubicBezTo>
                  <a:cubicBezTo>
                    <a:pt x="912" y="428"/>
                    <a:pt x="912" y="428"/>
                    <a:pt x="912" y="428"/>
                  </a:cubicBezTo>
                  <a:cubicBezTo>
                    <a:pt x="912" y="465"/>
                    <a:pt x="912" y="465"/>
                    <a:pt x="912" y="465"/>
                  </a:cubicBezTo>
                  <a:cubicBezTo>
                    <a:pt x="944" y="465"/>
                    <a:pt x="944" y="465"/>
                    <a:pt x="944" y="465"/>
                  </a:cubicBezTo>
                  <a:cubicBezTo>
                    <a:pt x="944" y="483"/>
                    <a:pt x="944" y="483"/>
                    <a:pt x="944" y="483"/>
                  </a:cubicBezTo>
                  <a:cubicBezTo>
                    <a:pt x="887" y="483"/>
                    <a:pt x="887" y="483"/>
                    <a:pt x="887" y="483"/>
                  </a:cubicBezTo>
                  <a:cubicBezTo>
                    <a:pt x="887" y="197"/>
                    <a:pt x="887" y="197"/>
                    <a:pt x="887" y="197"/>
                  </a:cubicBezTo>
                  <a:cubicBezTo>
                    <a:pt x="553" y="197"/>
                    <a:pt x="553" y="197"/>
                    <a:pt x="553" y="197"/>
                  </a:cubicBezTo>
                  <a:cubicBezTo>
                    <a:pt x="553" y="483"/>
                    <a:pt x="553" y="483"/>
                    <a:pt x="553" y="483"/>
                  </a:cubicBezTo>
                  <a:cubicBezTo>
                    <a:pt x="518" y="483"/>
                    <a:pt x="518" y="483"/>
                    <a:pt x="518" y="483"/>
                  </a:cubicBezTo>
                  <a:cubicBezTo>
                    <a:pt x="518" y="76"/>
                    <a:pt x="518" y="76"/>
                    <a:pt x="518" y="76"/>
                  </a:cubicBezTo>
                  <a:cubicBezTo>
                    <a:pt x="714" y="76"/>
                    <a:pt x="714" y="76"/>
                    <a:pt x="714" y="76"/>
                  </a:cubicBezTo>
                  <a:cubicBezTo>
                    <a:pt x="714" y="175"/>
                    <a:pt x="714" y="175"/>
                    <a:pt x="714" y="175"/>
                  </a:cubicBezTo>
                  <a:cubicBezTo>
                    <a:pt x="789" y="175"/>
                    <a:pt x="789" y="175"/>
                    <a:pt x="789" y="175"/>
                  </a:cubicBezTo>
                  <a:cubicBezTo>
                    <a:pt x="789" y="0"/>
                    <a:pt x="789" y="0"/>
                    <a:pt x="789" y="0"/>
                  </a:cubicBezTo>
                  <a:cubicBezTo>
                    <a:pt x="443" y="0"/>
                    <a:pt x="443" y="0"/>
                    <a:pt x="443" y="0"/>
                  </a:cubicBezTo>
                  <a:cubicBezTo>
                    <a:pt x="443" y="483"/>
                    <a:pt x="443" y="483"/>
                    <a:pt x="443" y="483"/>
                  </a:cubicBezTo>
                  <a:cubicBezTo>
                    <a:pt x="413" y="483"/>
                    <a:pt x="413" y="483"/>
                    <a:pt x="413" y="483"/>
                  </a:cubicBezTo>
                  <a:cubicBezTo>
                    <a:pt x="413" y="124"/>
                    <a:pt x="413" y="124"/>
                    <a:pt x="413" y="124"/>
                  </a:cubicBezTo>
                  <a:cubicBezTo>
                    <a:pt x="230" y="124"/>
                    <a:pt x="230" y="124"/>
                    <a:pt x="230" y="124"/>
                  </a:cubicBezTo>
                  <a:cubicBezTo>
                    <a:pt x="230" y="259"/>
                    <a:pt x="230" y="259"/>
                    <a:pt x="230" y="259"/>
                  </a:cubicBezTo>
                  <a:cubicBezTo>
                    <a:pt x="53" y="259"/>
                    <a:pt x="53" y="259"/>
                    <a:pt x="53" y="259"/>
                  </a:cubicBezTo>
                  <a:cubicBezTo>
                    <a:pt x="53" y="483"/>
                    <a:pt x="53" y="483"/>
                    <a:pt x="53" y="483"/>
                  </a:cubicBezTo>
                  <a:cubicBezTo>
                    <a:pt x="0" y="483"/>
                    <a:pt x="0" y="483"/>
                    <a:pt x="0" y="483"/>
                  </a:cubicBezTo>
                  <a:cubicBezTo>
                    <a:pt x="0" y="544"/>
                    <a:pt x="0" y="544"/>
                    <a:pt x="0" y="544"/>
                  </a:cubicBezTo>
                  <a:cubicBezTo>
                    <a:pt x="1360" y="544"/>
                    <a:pt x="1360" y="544"/>
                    <a:pt x="1360" y="544"/>
                  </a:cubicBezTo>
                  <a:cubicBezTo>
                    <a:pt x="1360" y="231"/>
                    <a:pt x="1360" y="231"/>
                    <a:pt x="1360" y="231"/>
                  </a:cubicBezTo>
                  <a:lnTo>
                    <a:pt x="1356" y="229"/>
                  </a:lnTo>
                  <a:close/>
                  <a:moveTo>
                    <a:pt x="849" y="483"/>
                  </a:moveTo>
                  <a:cubicBezTo>
                    <a:pt x="746" y="483"/>
                    <a:pt x="746" y="483"/>
                    <a:pt x="746" y="483"/>
                  </a:cubicBezTo>
                  <a:cubicBezTo>
                    <a:pt x="746" y="453"/>
                    <a:pt x="746" y="453"/>
                    <a:pt x="746" y="453"/>
                  </a:cubicBezTo>
                  <a:cubicBezTo>
                    <a:pt x="722" y="453"/>
                    <a:pt x="722" y="453"/>
                    <a:pt x="722" y="453"/>
                  </a:cubicBezTo>
                  <a:cubicBezTo>
                    <a:pt x="722" y="483"/>
                    <a:pt x="722" y="483"/>
                    <a:pt x="722" y="483"/>
                  </a:cubicBezTo>
                  <a:cubicBezTo>
                    <a:pt x="714" y="483"/>
                    <a:pt x="714" y="483"/>
                    <a:pt x="714" y="483"/>
                  </a:cubicBezTo>
                  <a:cubicBezTo>
                    <a:pt x="714" y="453"/>
                    <a:pt x="714" y="453"/>
                    <a:pt x="714" y="453"/>
                  </a:cubicBezTo>
                  <a:cubicBezTo>
                    <a:pt x="689" y="453"/>
                    <a:pt x="689" y="453"/>
                    <a:pt x="689" y="453"/>
                  </a:cubicBezTo>
                  <a:cubicBezTo>
                    <a:pt x="689" y="483"/>
                    <a:pt x="689" y="483"/>
                    <a:pt x="689" y="483"/>
                  </a:cubicBezTo>
                  <a:cubicBezTo>
                    <a:pt x="591" y="483"/>
                    <a:pt x="591" y="483"/>
                    <a:pt x="591" y="483"/>
                  </a:cubicBezTo>
                  <a:cubicBezTo>
                    <a:pt x="591" y="235"/>
                    <a:pt x="591" y="235"/>
                    <a:pt x="591" y="235"/>
                  </a:cubicBezTo>
                  <a:cubicBezTo>
                    <a:pt x="849" y="235"/>
                    <a:pt x="849" y="235"/>
                    <a:pt x="849" y="235"/>
                  </a:cubicBezTo>
                  <a:lnTo>
                    <a:pt x="849" y="483"/>
                  </a:lnTo>
                  <a:close/>
                  <a:moveTo>
                    <a:pt x="1168" y="163"/>
                  </a:moveTo>
                  <a:cubicBezTo>
                    <a:pt x="1168" y="163"/>
                    <a:pt x="1168" y="163"/>
                    <a:pt x="1168" y="163"/>
                  </a:cubicBezTo>
                  <a:cubicBezTo>
                    <a:pt x="1167" y="163"/>
                    <a:pt x="1167" y="163"/>
                    <a:pt x="1167" y="163"/>
                  </a:cubicBezTo>
                  <a:cubicBezTo>
                    <a:pt x="1166" y="162"/>
                    <a:pt x="1166" y="162"/>
                    <a:pt x="1166" y="162"/>
                  </a:cubicBezTo>
                  <a:cubicBezTo>
                    <a:pt x="1166" y="164"/>
                    <a:pt x="1166" y="164"/>
                    <a:pt x="1166" y="164"/>
                  </a:cubicBezTo>
                  <a:cubicBezTo>
                    <a:pt x="1112" y="196"/>
                    <a:pt x="1112" y="196"/>
                    <a:pt x="1112" y="196"/>
                  </a:cubicBezTo>
                  <a:cubicBezTo>
                    <a:pt x="1112" y="463"/>
                    <a:pt x="1112" y="463"/>
                    <a:pt x="1112" y="463"/>
                  </a:cubicBezTo>
                  <a:cubicBezTo>
                    <a:pt x="1090" y="463"/>
                    <a:pt x="1090" y="463"/>
                    <a:pt x="1090" y="463"/>
                  </a:cubicBezTo>
                  <a:cubicBezTo>
                    <a:pt x="1090" y="483"/>
                    <a:pt x="1090" y="483"/>
                    <a:pt x="1090" y="483"/>
                  </a:cubicBezTo>
                  <a:cubicBezTo>
                    <a:pt x="1082" y="483"/>
                    <a:pt x="1082" y="483"/>
                    <a:pt x="1082" y="483"/>
                  </a:cubicBezTo>
                  <a:cubicBezTo>
                    <a:pt x="1082" y="78"/>
                    <a:pt x="1082" y="78"/>
                    <a:pt x="1082" y="78"/>
                  </a:cubicBezTo>
                  <a:cubicBezTo>
                    <a:pt x="1226" y="146"/>
                    <a:pt x="1226" y="146"/>
                    <a:pt x="1226" y="146"/>
                  </a:cubicBezTo>
                  <a:cubicBezTo>
                    <a:pt x="1226" y="183"/>
                    <a:pt x="1226" y="183"/>
                    <a:pt x="1226" y="183"/>
                  </a:cubicBezTo>
                  <a:cubicBezTo>
                    <a:pt x="1184" y="169"/>
                    <a:pt x="1184" y="169"/>
                    <a:pt x="1184" y="169"/>
                  </a:cubicBezTo>
                  <a:lnTo>
                    <a:pt x="1168" y="163"/>
                  </a:lnTo>
                  <a:close/>
                  <a:moveTo>
                    <a:pt x="1337" y="483"/>
                  </a:moveTo>
                  <a:cubicBezTo>
                    <a:pt x="1321" y="483"/>
                    <a:pt x="1321" y="483"/>
                    <a:pt x="1321" y="483"/>
                  </a:cubicBezTo>
                  <a:cubicBezTo>
                    <a:pt x="1321" y="448"/>
                    <a:pt x="1321" y="448"/>
                    <a:pt x="1321" y="448"/>
                  </a:cubicBezTo>
                  <a:cubicBezTo>
                    <a:pt x="1305" y="447"/>
                    <a:pt x="1289" y="446"/>
                    <a:pt x="1272" y="445"/>
                  </a:cubicBezTo>
                  <a:cubicBezTo>
                    <a:pt x="1254" y="443"/>
                    <a:pt x="1235" y="442"/>
                    <a:pt x="1214" y="441"/>
                  </a:cubicBezTo>
                  <a:cubicBezTo>
                    <a:pt x="1214" y="483"/>
                    <a:pt x="1214" y="483"/>
                    <a:pt x="1214" y="483"/>
                  </a:cubicBezTo>
                  <a:cubicBezTo>
                    <a:pt x="1193" y="483"/>
                    <a:pt x="1193" y="483"/>
                    <a:pt x="1193" y="483"/>
                  </a:cubicBezTo>
                  <a:cubicBezTo>
                    <a:pt x="1193" y="201"/>
                    <a:pt x="1193" y="201"/>
                    <a:pt x="1193" y="201"/>
                  </a:cubicBezTo>
                  <a:cubicBezTo>
                    <a:pt x="1337" y="252"/>
                    <a:pt x="1337" y="252"/>
                    <a:pt x="1337" y="252"/>
                  </a:cubicBezTo>
                  <a:lnTo>
                    <a:pt x="1337" y="483"/>
                  </a:lnTo>
                  <a:close/>
                  <a:moveTo>
                    <a:pt x="1321" y="429"/>
                  </a:moveTo>
                  <a:cubicBezTo>
                    <a:pt x="1321" y="387"/>
                    <a:pt x="1321" y="387"/>
                    <a:pt x="1321" y="387"/>
                  </a:cubicBezTo>
                  <a:cubicBezTo>
                    <a:pt x="1305" y="384"/>
                    <a:pt x="1289" y="382"/>
                    <a:pt x="1272" y="379"/>
                  </a:cubicBez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lose/>
                  <a:moveTo>
                    <a:pt x="1321" y="369"/>
                  </a:moveTo>
                  <a:cubicBezTo>
                    <a:pt x="1321" y="327"/>
                    <a:pt x="1321" y="327"/>
                    <a:pt x="1321" y="327"/>
                  </a:cubicBezTo>
                  <a:cubicBezTo>
                    <a:pt x="1305" y="323"/>
                    <a:pt x="1289" y="319"/>
                    <a:pt x="1272" y="314"/>
                  </a:cubicBez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lose/>
                  <a:moveTo>
                    <a:pt x="1321" y="309"/>
                  </a:moveTo>
                  <a:cubicBezTo>
                    <a:pt x="1321" y="267"/>
                    <a:pt x="1321" y="267"/>
                    <a:pt x="1321" y="267"/>
                  </a:cubicBezTo>
                  <a:cubicBezTo>
                    <a:pt x="1305" y="262"/>
                    <a:pt x="1289" y="256"/>
                    <a:pt x="1272" y="250"/>
                  </a:cubicBez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lose/>
                  <a:moveTo>
                    <a:pt x="822" y="409"/>
                  </a:moveTo>
                  <a:cubicBezTo>
                    <a:pt x="800" y="409"/>
                    <a:pt x="800" y="409"/>
                    <a:pt x="800" y="409"/>
                  </a:cubicBezTo>
                  <a:cubicBezTo>
                    <a:pt x="800" y="438"/>
                    <a:pt x="800" y="438"/>
                    <a:pt x="800" y="438"/>
                  </a:cubicBezTo>
                  <a:cubicBezTo>
                    <a:pt x="822" y="438"/>
                    <a:pt x="822" y="438"/>
                    <a:pt x="822" y="438"/>
                  </a:cubicBezTo>
                  <a:lnTo>
                    <a:pt x="822" y="409"/>
                  </a:lnTo>
                  <a:close/>
                  <a:moveTo>
                    <a:pt x="822" y="361"/>
                  </a:moveTo>
                  <a:cubicBezTo>
                    <a:pt x="800" y="361"/>
                    <a:pt x="800" y="361"/>
                    <a:pt x="800" y="361"/>
                  </a:cubicBezTo>
                  <a:cubicBezTo>
                    <a:pt x="800" y="390"/>
                    <a:pt x="800" y="390"/>
                    <a:pt x="800" y="390"/>
                  </a:cubicBezTo>
                  <a:cubicBezTo>
                    <a:pt x="822" y="390"/>
                    <a:pt x="822" y="390"/>
                    <a:pt x="822" y="390"/>
                  </a:cubicBezTo>
                  <a:lnTo>
                    <a:pt x="822" y="361"/>
                  </a:lnTo>
                  <a:close/>
                  <a:moveTo>
                    <a:pt x="822" y="310"/>
                  </a:moveTo>
                  <a:cubicBezTo>
                    <a:pt x="800" y="310"/>
                    <a:pt x="800" y="310"/>
                    <a:pt x="800" y="310"/>
                  </a:cubicBezTo>
                  <a:cubicBezTo>
                    <a:pt x="800" y="340"/>
                    <a:pt x="800" y="340"/>
                    <a:pt x="800" y="340"/>
                  </a:cubicBezTo>
                  <a:cubicBezTo>
                    <a:pt x="822" y="340"/>
                    <a:pt x="822" y="340"/>
                    <a:pt x="822" y="340"/>
                  </a:cubicBezTo>
                  <a:lnTo>
                    <a:pt x="822" y="310"/>
                  </a:lnTo>
                  <a:close/>
                  <a:moveTo>
                    <a:pt x="822" y="263"/>
                  </a:moveTo>
                  <a:cubicBezTo>
                    <a:pt x="800" y="263"/>
                    <a:pt x="800" y="263"/>
                    <a:pt x="800" y="263"/>
                  </a:cubicBezTo>
                  <a:cubicBezTo>
                    <a:pt x="800" y="292"/>
                    <a:pt x="800" y="292"/>
                    <a:pt x="800" y="292"/>
                  </a:cubicBezTo>
                  <a:cubicBezTo>
                    <a:pt x="822" y="292"/>
                    <a:pt x="822" y="292"/>
                    <a:pt x="822" y="292"/>
                  </a:cubicBezTo>
                  <a:lnTo>
                    <a:pt x="822" y="263"/>
                  </a:lnTo>
                  <a:close/>
                  <a:moveTo>
                    <a:pt x="785" y="409"/>
                  </a:moveTo>
                  <a:cubicBezTo>
                    <a:pt x="763" y="409"/>
                    <a:pt x="763" y="409"/>
                    <a:pt x="763" y="409"/>
                  </a:cubicBezTo>
                  <a:cubicBezTo>
                    <a:pt x="763" y="438"/>
                    <a:pt x="763" y="438"/>
                    <a:pt x="763" y="438"/>
                  </a:cubicBezTo>
                  <a:cubicBezTo>
                    <a:pt x="785" y="438"/>
                    <a:pt x="785" y="438"/>
                    <a:pt x="785" y="438"/>
                  </a:cubicBezTo>
                  <a:lnTo>
                    <a:pt x="785" y="409"/>
                  </a:lnTo>
                  <a:close/>
                  <a:moveTo>
                    <a:pt x="785" y="361"/>
                  </a:moveTo>
                  <a:cubicBezTo>
                    <a:pt x="763" y="361"/>
                    <a:pt x="763" y="361"/>
                    <a:pt x="763" y="361"/>
                  </a:cubicBezTo>
                  <a:cubicBezTo>
                    <a:pt x="763" y="390"/>
                    <a:pt x="763" y="390"/>
                    <a:pt x="763" y="390"/>
                  </a:cubicBezTo>
                  <a:cubicBezTo>
                    <a:pt x="785" y="390"/>
                    <a:pt x="785" y="390"/>
                    <a:pt x="785" y="390"/>
                  </a:cubicBezTo>
                  <a:lnTo>
                    <a:pt x="785" y="361"/>
                  </a:lnTo>
                  <a:close/>
                  <a:moveTo>
                    <a:pt x="785" y="310"/>
                  </a:moveTo>
                  <a:cubicBezTo>
                    <a:pt x="763" y="310"/>
                    <a:pt x="763" y="310"/>
                    <a:pt x="763" y="310"/>
                  </a:cubicBezTo>
                  <a:cubicBezTo>
                    <a:pt x="763" y="340"/>
                    <a:pt x="763" y="340"/>
                    <a:pt x="763" y="340"/>
                  </a:cubicBezTo>
                  <a:cubicBezTo>
                    <a:pt x="785" y="340"/>
                    <a:pt x="785" y="340"/>
                    <a:pt x="785" y="340"/>
                  </a:cubicBezTo>
                  <a:lnTo>
                    <a:pt x="785" y="310"/>
                  </a:lnTo>
                  <a:close/>
                  <a:moveTo>
                    <a:pt x="785" y="263"/>
                  </a:moveTo>
                  <a:cubicBezTo>
                    <a:pt x="763" y="263"/>
                    <a:pt x="763" y="263"/>
                    <a:pt x="763" y="263"/>
                  </a:cubicBezTo>
                  <a:cubicBezTo>
                    <a:pt x="763" y="292"/>
                    <a:pt x="763" y="292"/>
                    <a:pt x="763" y="292"/>
                  </a:cubicBezTo>
                  <a:cubicBezTo>
                    <a:pt x="785" y="292"/>
                    <a:pt x="785" y="292"/>
                    <a:pt x="785" y="292"/>
                  </a:cubicBezTo>
                  <a:lnTo>
                    <a:pt x="785" y="263"/>
                  </a:lnTo>
                  <a:close/>
                  <a:moveTo>
                    <a:pt x="748" y="409"/>
                  </a:moveTo>
                  <a:cubicBezTo>
                    <a:pt x="725" y="409"/>
                    <a:pt x="725" y="409"/>
                    <a:pt x="725" y="409"/>
                  </a:cubicBezTo>
                  <a:cubicBezTo>
                    <a:pt x="725" y="438"/>
                    <a:pt x="725" y="438"/>
                    <a:pt x="725" y="438"/>
                  </a:cubicBezTo>
                  <a:cubicBezTo>
                    <a:pt x="748" y="438"/>
                    <a:pt x="748" y="438"/>
                    <a:pt x="748" y="438"/>
                  </a:cubicBezTo>
                  <a:lnTo>
                    <a:pt x="748" y="409"/>
                  </a:lnTo>
                  <a:close/>
                  <a:moveTo>
                    <a:pt x="748" y="361"/>
                  </a:moveTo>
                  <a:cubicBezTo>
                    <a:pt x="725" y="361"/>
                    <a:pt x="725" y="361"/>
                    <a:pt x="725" y="361"/>
                  </a:cubicBezTo>
                  <a:cubicBezTo>
                    <a:pt x="725" y="390"/>
                    <a:pt x="725" y="390"/>
                    <a:pt x="725" y="390"/>
                  </a:cubicBezTo>
                  <a:cubicBezTo>
                    <a:pt x="748" y="390"/>
                    <a:pt x="748" y="390"/>
                    <a:pt x="748" y="390"/>
                  </a:cubicBezTo>
                  <a:lnTo>
                    <a:pt x="748" y="361"/>
                  </a:lnTo>
                  <a:close/>
                  <a:moveTo>
                    <a:pt x="748" y="310"/>
                  </a:moveTo>
                  <a:cubicBezTo>
                    <a:pt x="725" y="310"/>
                    <a:pt x="725" y="310"/>
                    <a:pt x="725" y="310"/>
                  </a:cubicBezTo>
                  <a:cubicBezTo>
                    <a:pt x="725" y="340"/>
                    <a:pt x="725" y="340"/>
                    <a:pt x="725" y="340"/>
                  </a:cubicBezTo>
                  <a:cubicBezTo>
                    <a:pt x="748" y="340"/>
                    <a:pt x="748" y="340"/>
                    <a:pt x="748" y="340"/>
                  </a:cubicBezTo>
                  <a:lnTo>
                    <a:pt x="748" y="310"/>
                  </a:lnTo>
                  <a:close/>
                  <a:moveTo>
                    <a:pt x="748" y="263"/>
                  </a:moveTo>
                  <a:cubicBezTo>
                    <a:pt x="725" y="263"/>
                    <a:pt x="725" y="263"/>
                    <a:pt x="725" y="263"/>
                  </a:cubicBezTo>
                  <a:cubicBezTo>
                    <a:pt x="725" y="292"/>
                    <a:pt x="725" y="292"/>
                    <a:pt x="725" y="292"/>
                  </a:cubicBezTo>
                  <a:cubicBezTo>
                    <a:pt x="748" y="292"/>
                    <a:pt x="748" y="292"/>
                    <a:pt x="748" y="292"/>
                  </a:cubicBezTo>
                  <a:lnTo>
                    <a:pt x="748" y="263"/>
                  </a:lnTo>
                  <a:close/>
                  <a:moveTo>
                    <a:pt x="711" y="409"/>
                  </a:moveTo>
                  <a:cubicBezTo>
                    <a:pt x="688" y="409"/>
                    <a:pt x="688" y="409"/>
                    <a:pt x="688" y="409"/>
                  </a:cubicBezTo>
                  <a:cubicBezTo>
                    <a:pt x="688" y="438"/>
                    <a:pt x="688" y="438"/>
                    <a:pt x="688" y="438"/>
                  </a:cubicBezTo>
                  <a:cubicBezTo>
                    <a:pt x="711" y="438"/>
                    <a:pt x="711" y="438"/>
                    <a:pt x="711" y="438"/>
                  </a:cubicBezTo>
                  <a:lnTo>
                    <a:pt x="711" y="409"/>
                  </a:lnTo>
                  <a:close/>
                  <a:moveTo>
                    <a:pt x="711" y="361"/>
                  </a:moveTo>
                  <a:cubicBezTo>
                    <a:pt x="688" y="361"/>
                    <a:pt x="688" y="361"/>
                    <a:pt x="688" y="361"/>
                  </a:cubicBezTo>
                  <a:cubicBezTo>
                    <a:pt x="688" y="390"/>
                    <a:pt x="688" y="390"/>
                    <a:pt x="688" y="390"/>
                  </a:cubicBezTo>
                  <a:cubicBezTo>
                    <a:pt x="711" y="390"/>
                    <a:pt x="711" y="390"/>
                    <a:pt x="711" y="390"/>
                  </a:cubicBezTo>
                  <a:lnTo>
                    <a:pt x="711" y="361"/>
                  </a:lnTo>
                  <a:close/>
                  <a:moveTo>
                    <a:pt x="711" y="310"/>
                  </a:moveTo>
                  <a:cubicBezTo>
                    <a:pt x="688" y="310"/>
                    <a:pt x="688" y="310"/>
                    <a:pt x="688" y="310"/>
                  </a:cubicBezTo>
                  <a:cubicBezTo>
                    <a:pt x="688" y="340"/>
                    <a:pt x="688" y="340"/>
                    <a:pt x="688" y="340"/>
                  </a:cubicBezTo>
                  <a:cubicBezTo>
                    <a:pt x="711" y="340"/>
                    <a:pt x="711" y="340"/>
                    <a:pt x="711" y="340"/>
                  </a:cubicBezTo>
                  <a:lnTo>
                    <a:pt x="711" y="310"/>
                  </a:lnTo>
                  <a:close/>
                  <a:moveTo>
                    <a:pt x="711" y="263"/>
                  </a:moveTo>
                  <a:cubicBezTo>
                    <a:pt x="688" y="263"/>
                    <a:pt x="688" y="263"/>
                    <a:pt x="688" y="263"/>
                  </a:cubicBezTo>
                  <a:cubicBezTo>
                    <a:pt x="688" y="292"/>
                    <a:pt x="688" y="292"/>
                    <a:pt x="688" y="292"/>
                  </a:cubicBezTo>
                  <a:cubicBezTo>
                    <a:pt x="711" y="292"/>
                    <a:pt x="711" y="292"/>
                    <a:pt x="711" y="292"/>
                  </a:cubicBezTo>
                  <a:lnTo>
                    <a:pt x="711" y="263"/>
                  </a:lnTo>
                  <a:close/>
                  <a:moveTo>
                    <a:pt x="673" y="409"/>
                  </a:moveTo>
                  <a:cubicBezTo>
                    <a:pt x="651" y="409"/>
                    <a:pt x="651" y="409"/>
                    <a:pt x="651" y="409"/>
                  </a:cubicBezTo>
                  <a:cubicBezTo>
                    <a:pt x="651" y="438"/>
                    <a:pt x="651" y="438"/>
                    <a:pt x="651" y="438"/>
                  </a:cubicBezTo>
                  <a:cubicBezTo>
                    <a:pt x="673" y="438"/>
                    <a:pt x="673" y="438"/>
                    <a:pt x="673" y="438"/>
                  </a:cubicBezTo>
                  <a:lnTo>
                    <a:pt x="673" y="409"/>
                  </a:lnTo>
                  <a:close/>
                  <a:moveTo>
                    <a:pt x="673" y="361"/>
                  </a:moveTo>
                  <a:cubicBezTo>
                    <a:pt x="651" y="361"/>
                    <a:pt x="651" y="361"/>
                    <a:pt x="651" y="361"/>
                  </a:cubicBezTo>
                  <a:cubicBezTo>
                    <a:pt x="651" y="390"/>
                    <a:pt x="651" y="390"/>
                    <a:pt x="651" y="390"/>
                  </a:cubicBezTo>
                  <a:cubicBezTo>
                    <a:pt x="673" y="390"/>
                    <a:pt x="673" y="390"/>
                    <a:pt x="673" y="390"/>
                  </a:cubicBezTo>
                  <a:lnTo>
                    <a:pt x="673" y="361"/>
                  </a:lnTo>
                  <a:close/>
                  <a:moveTo>
                    <a:pt x="673" y="310"/>
                  </a:moveTo>
                  <a:cubicBezTo>
                    <a:pt x="651" y="310"/>
                    <a:pt x="651" y="310"/>
                    <a:pt x="651" y="310"/>
                  </a:cubicBezTo>
                  <a:cubicBezTo>
                    <a:pt x="651" y="340"/>
                    <a:pt x="651" y="340"/>
                    <a:pt x="651" y="340"/>
                  </a:cubicBezTo>
                  <a:cubicBezTo>
                    <a:pt x="673" y="340"/>
                    <a:pt x="673" y="340"/>
                    <a:pt x="673" y="340"/>
                  </a:cubicBezTo>
                  <a:lnTo>
                    <a:pt x="673" y="310"/>
                  </a:lnTo>
                  <a:close/>
                  <a:moveTo>
                    <a:pt x="673" y="263"/>
                  </a:moveTo>
                  <a:cubicBezTo>
                    <a:pt x="651" y="263"/>
                    <a:pt x="651" y="263"/>
                    <a:pt x="651" y="263"/>
                  </a:cubicBezTo>
                  <a:cubicBezTo>
                    <a:pt x="651" y="292"/>
                    <a:pt x="651" y="292"/>
                    <a:pt x="651" y="292"/>
                  </a:cubicBezTo>
                  <a:cubicBezTo>
                    <a:pt x="673" y="292"/>
                    <a:pt x="673" y="292"/>
                    <a:pt x="673" y="292"/>
                  </a:cubicBezTo>
                  <a:lnTo>
                    <a:pt x="673" y="263"/>
                  </a:lnTo>
                  <a:close/>
                  <a:moveTo>
                    <a:pt x="636" y="409"/>
                  </a:moveTo>
                  <a:cubicBezTo>
                    <a:pt x="614" y="409"/>
                    <a:pt x="614" y="409"/>
                    <a:pt x="614" y="409"/>
                  </a:cubicBezTo>
                  <a:cubicBezTo>
                    <a:pt x="614" y="438"/>
                    <a:pt x="614" y="438"/>
                    <a:pt x="614" y="438"/>
                  </a:cubicBezTo>
                  <a:cubicBezTo>
                    <a:pt x="636" y="438"/>
                    <a:pt x="636" y="438"/>
                    <a:pt x="636" y="438"/>
                  </a:cubicBezTo>
                  <a:lnTo>
                    <a:pt x="636" y="409"/>
                  </a:lnTo>
                  <a:close/>
                  <a:moveTo>
                    <a:pt x="636" y="361"/>
                  </a:moveTo>
                  <a:cubicBezTo>
                    <a:pt x="614" y="361"/>
                    <a:pt x="614" y="361"/>
                    <a:pt x="614" y="361"/>
                  </a:cubicBezTo>
                  <a:cubicBezTo>
                    <a:pt x="614" y="390"/>
                    <a:pt x="614" y="390"/>
                    <a:pt x="614" y="390"/>
                  </a:cubicBezTo>
                  <a:cubicBezTo>
                    <a:pt x="636" y="390"/>
                    <a:pt x="636" y="390"/>
                    <a:pt x="636" y="390"/>
                  </a:cubicBezTo>
                  <a:lnTo>
                    <a:pt x="636" y="361"/>
                  </a:lnTo>
                  <a:close/>
                  <a:moveTo>
                    <a:pt x="636" y="310"/>
                  </a:moveTo>
                  <a:cubicBezTo>
                    <a:pt x="614" y="310"/>
                    <a:pt x="614" y="310"/>
                    <a:pt x="614" y="310"/>
                  </a:cubicBezTo>
                  <a:cubicBezTo>
                    <a:pt x="614" y="340"/>
                    <a:pt x="614" y="340"/>
                    <a:pt x="614" y="340"/>
                  </a:cubicBezTo>
                  <a:cubicBezTo>
                    <a:pt x="636" y="340"/>
                    <a:pt x="636" y="340"/>
                    <a:pt x="636" y="340"/>
                  </a:cubicBezTo>
                  <a:lnTo>
                    <a:pt x="636" y="310"/>
                  </a:lnTo>
                  <a:close/>
                  <a:moveTo>
                    <a:pt x="636" y="263"/>
                  </a:moveTo>
                  <a:cubicBezTo>
                    <a:pt x="614" y="263"/>
                    <a:pt x="614" y="263"/>
                    <a:pt x="614" y="263"/>
                  </a:cubicBezTo>
                  <a:cubicBezTo>
                    <a:pt x="614" y="292"/>
                    <a:pt x="614" y="292"/>
                    <a:pt x="614" y="292"/>
                  </a:cubicBezTo>
                  <a:cubicBezTo>
                    <a:pt x="636" y="292"/>
                    <a:pt x="636" y="292"/>
                    <a:pt x="636" y="292"/>
                  </a:cubicBezTo>
                  <a:lnTo>
                    <a:pt x="636"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551" y="143"/>
                  </a:moveTo>
                  <a:cubicBezTo>
                    <a:pt x="551" y="173"/>
                    <a:pt x="551" y="173"/>
                    <a:pt x="551" y="173"/>
                  </a:cubicBezTo>
                  <a:cubicBezTo>
                    <a:pt x="574" y="173"/>
                    <a:pt x="574" y="173"/>
                    <a:pt x="574" y="173"/>
                  </a:cubicBezTo>
                  <a:cubicBezTo>
                    <a:pt x="574" y="143"/>
                    <a:pt x="574" y="143"/>
                    <a:pt x="574" y="143"/>
                  </a:cubicBezTo>
                  <a:lnTo>
                    <a:pt x="551" y="143"/>
                  </a:lnTo>
                  <a:close/>
                  <a:moveTo>
                    <a:pt x="663" y="143"/>
                  </a:moveTo>
                  <a:cubicBezTo>
                    <a:pt x="663" y="173"/>
                    <a:pt x="663" y="173"/>
                    <a:pt x="663" y="173"/>
                  </a:cubicBezTo>
                  <a:cubicBezTo>
                    <a:pt x="685" y="173"/>
                    <a:pt x="685" y="173"/>
                    <a:pt x="685" y="173"/>
                  </a:cubicBezTo>
                  <a:cubicBezTo>
                    <a:pt x="685" y="143"/>
                    <a:pt x="685" y="143"/>
                    <a:pt x="685" y="143"/>
                  </a:cubicBezTo>
                  <a:lnTo>
                    <a:pt x="663" y="143"/>
                  </a:lnTo>
                  <a:close/>
                  <a:moveTo>
                    <a:pt x="626" y="143"/>
                  </a:moveTo>
                  <a:cubicBezTo>
                    <a:pt x="626" y="173"/>
                    <a:pt x="626" y="173"/>
                    <a:pt x="626" y="173"/>
                  </a:cubicBezTo>
                  <a:cubicBezTo>
                    <a:pt x="648" y="173"/>
                    <a:pt x="648" y="173"/>
                    <a:pt x="648" y="173"/>
                  </a:cubicBezTo>
                  <a:cubicBezTo>
                    <a:pt x="648" y="143"/>
                    <a:pt x="648" y="143"/>
                    <a:pt x="648" y="143"/>
                  </a:cubicBezTo>
                  <a:lnTo>
                    <a:pt x="626" y="143"/>
                  </a:lnTo>
                  <a:close/>
                  <a:moveTo>
                    <a:pt x="589" y="143"/>
                  </a:moveTo>
                  <a:cubicBezTo>
                    <a:pt x="589" y="173"/>
                    <a:pt x="589" y="173"/>
                    <a:pt x="589" y="173"/>
                  </a:cubicBezTo>
                  <a:cubicBezTo>
                    <a:pt x="611" y="173"/>
                    <a:pt x="611" y="173"/>
                    <a:pt x="611" y="173"/>
                  </a:cubicBezTo>
                  <a:cubicBezTo>
                    <a:pt x="611" y="143"/>
                    <a:pt x="611" y="143"/>
                    <a:pt x="611" y="143"/>
                  </a:cubicBezTo>
                  <a:lnTo>
                    <a:pt x="589" y="143"/>
                  </a:lnTo>
                  <a:close/>
                  <a:moveTo>
                    <a:pt x="551" y="96"/>
                  </a:moveTo>
                  <a:cubicBezTo>
                    <a:pt x="551" y="125"/>
                    <a:pt x="551" y="125"/>
                    <a:pt x="551" y="125"/>
                  </a:cubicBezTo>
                  <a:cubicBezTo>
                    <a:pt x="574" y="125"/>
                    <a:pt x="574" y="125"/>
                    <a:pt x="574" y="125"/>
                  </a:cubicBezTo>
                  <a:cubicBezTo>
                    <a:pt x="574" y="96"/>
                    <a:pt x="574" y="96"/>
                    <a:pt x="574" y="96"/>
                  </a:cubicBezTo>
                  <a:lnTo>
                    <a:pt x="551" y="96"/>
                  </a:lnTo>
                  <a:close/>
                  <a:moveTo>
                    <a:pt x="663" y="96"/>
                  </a:moveTo>
                  <a:cubicBezTo>
                    <a:pt x="663" y="125"/>
                    <a:pt x="663" y="125"/>
                    <a:pt x="663" y="125"/>
                  </a:cubicBezTo>
                  <a:cubicBezTo>
                    <a:pt x="685" y="125"/>
                    <a:pt x="685" y="125"/>
                    <a:pt x="685" y="125"/>
                  </a:cubicBezTo>
                  <a:cubicBezTo>
                    <a:pt x="685" y="96"/>
                    <a:pt x="685" y="96"/>
                    <a:pt x="685" y="96"/>
                  </a:cubicBezTo>
                  <a:lnTo>
                    <a:pt x="663" y="96"/>
                  </a:lnTo>
                  <a:close/>
                  <a:moveTo>
                    <a:pt x="626" y="96"/>
                  </a:moveTo>
                  <a:cubicBezTo>
                    <a:pt x="626" y="125"/>
                    <a:pt x="626" y="125"/>
                    <a:pt x="626" y="125"/>
                  </a:cubicBezTo>
                  <a:cubicBezTo>
                    <a:pt x="648" y="125"/>
                    <a:pt x="648" y="125"/>
                    <a:pt x="648" y="125"/>
                  </a:cubicBezTo>
                  <a:cubicBezTo>
                    <a:pt x="648" y="96"/>
                    <a:pt x="648" y="96"/>
                    <a:pt x="648" y="96"/>
                  </a:cubicBezTo>
                  <a:lnTo>
                    <a:pt x="626" y="96"/>
                  </a:lnTo>
                  <a:close/>
                  <a:moveTo>
                    <a:pt x="589" y="96"/>
                  </a:moveTo>
                  <a:cubicBezTo>
                    <a:pt x="589" y="125"/>
                    <a:pt x="589" y="125"/>
                    <a:pt x="589" y="125"/>
                  </a:cubicBezTo>
                  <a:cubicBezTo>
                    <a:pt x="611" y="125"/>
                    <a:pt x="611" y="125"/>
                    <a:pt x="611" y="125"/>
                  </a:cubicBezTo>
                  <a:cubicBezTo>
                    <a:pt x="611" y="96"/>
                    <a:pt x="611" y="96"/>
                    <a:pt x="611" y="96"/>
                  </a:cubicBezTo>
                  <a:lnTo>
                    <a:pt x="589" y="96"/>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nvGrpSpPr>
            <p:cNvPr id="292" name="Group 291">
              <a:extLst>
                <a:ext uri="{FF2B5EF4-FFF2-40B4-BE49-F238E27FC236}">
                  <a16:creationId xmlns:a16="http://schemas.microsoft.com/office/drawing/2014/main" id="{98FE3A3F-9C4B-42CC-AA06-51A8F1F46197}"/>
                </a:ext>
              </a:extLst>
            </p:cNvPr>
            <p:cNvGrpSpPr/>
            <p:nvPr/>
          </p:nvGrpSpPr>
          <p:grpSpPr>
            <a:xfrm>
              <a:off x="1272697" y="2616335"/>
              <a:ext cx="1418121" cy="777429"/>
              <a:chOff x="-4448506" y="-1101725"/>
              <a:chExt cx="3623006" cy="1986173"/>
            </a:xfrm>
            <a:solidFill>
              <a:srgbClr val="FFFFFF">
                <a:lumMod val="50000"/>
              </a:srgbClr>
            </a:solidFill>
          </p:grpSpPr>
          <p:sp>
            <p:nvSpPr>
              <p:cNvPr id="334" name="Freeform 14">
                <a:extLst>
                  <a:ext uri="{FF2B5EF4-FFF2-40B4-BE49-F238E27FC236}">
                    <a16:creationId xmlns:a16="http://schemas.microsoft.com/office/drawing/2014/main" id="{293D070F-25F9-4EB3-88F3-94E16D502674}"/>
                  </a:ext>
                </a:extLst>
              </p:cNvPr>
              <p:cNvSpPr>
                <a:spLocks noEditPoints="1"/>
              </p:cNvSpPr>
              <p:nvPr/>
            </p:nvSpPr>
            <p:spPr bwMode="auto">
              <a:xfrm>
                <a:off x="-2203450" y="-615950"/>
                <a:ext cx="1377950" cy="617538"/>
              </a:xfrm>
              <a:custGeom>
                <a:avLst/>
                <a:gdLst>
                  <a:gd name="T0" fmla="*/ 176 w 414"/>
                  <a:gd name="T1" fmla="*/ 0 h 184"/>
                  <a:gd name="T2" fmla="*/ 31 w 414"/>
                  <a:gd name="T3" fmla="*/ 145 h 184"/>
                  <a:gd name="T4" fmla="*/ 21 w 414"/>
                  <a:gd name="T5" fmla="*/ 142 h 184"/>
                  <a:gd name="T6" fmla="*/ 0 w 414"/>
                  <a:gd name="T7" fmla="*/ 163 h 184"/>
                  <a:gd name="T8" fmla="*/ 21 w 414"/>
                  <a:gd name="T9" fmla="*/ 184 h 184"/>
                  <a:gd name="T10" fmla="*/ 42 w 414"/>
                  <a:gd name="T11" fmla="*/ 163 h 184"/>
                  <a:gd name="T12" fmla="*/ 39 w 414"/>
                  <a:gd name="T13" fmla="*/ 153 h 184"/>
                  <a:gd name="T14" fmla="*/ 180 w 414"/>
                  <a:gd name="T15" fmla="*/ 11 h 184"/>
                  <a:gd name="T16" fmla="*/ 333 w 414"/>
                  <a:gd name="T17" fmla="*/ 11 h 184"/>
                  <a:gd name="T18" fmla="*/ 376 w 414"/>
                  <a:gd name="T19" fmla="*/ 55 h 184"/>
                  <a:gd name="T20" fmla="*/ 373 w 414"/>
                  <a:gd name="T21" fmla="*/ 66 h 184"/>
                  <a:gd name="T22" fmla="*/ 393 w 414"/>
                  <a:gd name="T23" fmla="*/ 86 h 184"/>
                  <a:gd name="T24" fmla="*/ 414 w 414"/>
                  <a:gd name="T25" fmla="*/ 66 h 184"/>
                  <a:gd name="T26" fmla="*/ 393 w 414"/>
                  <a:gd name="T27" fmla="*/ 45 h 184"/>
                  <a:gd name="T28" fmla="*/ 384 w 414"/>
                  <a:gd name="T29" fmla="*/ 47 h 184"/>
                  <a:gd name="T30" fmla="*/ 337 w 414"/>
                  <a:gd name="T31" fmla="*/ 0 h 184"/>
                  <a:gd name="T32" fmla="*/ 176 w 414"/>
                  <a:gd name="T33" fmla="*/ 0 h 184"/>
                  <a:gd name="T34" fmla="*/ 21 w 414"/>
                  <a:gd name="T35" fmla="*/ 173 h 184"/>
                  <a:gd name="T36" fmla="*/ 11 w 414"/>
                  <a:gd name="T37" fmla="*/ 163 h 184"/>
                  <a:gd name="T38" fmla="*/ 21 w 414"/>
                  <a:gd name="T39" fmla="*/ 154 h 184"/>
                  <a:gd name="T40" fmla="*/ 30 w 414"/>
                  <a:gd name="T41" fmla="*/ 163 h 184"/>
                  <a:gd name="T42" fmla="*/ 21 w 414"/>
                  <a:gd name="T43" fmla="*/ 173 h 184"/>
                  <a:gd name="T44" fmla="*/ 393 w 414"/>
                  <a:gd name="T45" fmla="*/ 56 h 184"/>
                  <a:gd name="T46" fmla="*/ 403 w 414"/>
                  <a:gd name="T47" fmla="*/ 66 h 184"/>
                  <a:gd name="T48" fmla="*/ 393 w 414"/>
                  <a:gd name="T49" fmla="*/ 75 h 184"/>
                  <a:gd name="T50" fmla="*/ 384 w 414"/>
                  <a:gd name="T51" fmla="*/ 66 h 184"/>
                  <a:gd name="T52" fmla="*/ 393 w 414"/>
                  <a:gd name="T53" fmla="*/ 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4" h="184">
                    <a:moveTo>
                      <a:pt x="176" y="0"/>
                    </a:moveTo>
                    <a:cubicBezTo>
                      <a:pt x="31" y="145"/>
                      <a:pt x="31" y="145"/>
                      <a:pt x="31" y="145"/>
                    </a:cubicBezTo>
                    <a:cubicBezTo>
                      <a:pt x="28" y="143"/>
                      <a:pt x="24" y="142"/>
                      <a:pt x="21" y="142"/>
                    </a:cubicBezTo>
                    <a:cubicBezTo>
                      <a:pt x="9" y="142"/>
                      <a:pt x="0" y="152"/>
                      <a:pt x="0" y="163"/>
                    </a:cubicBezTo>
                    <a:cubicBezTo>
                      <a:pt x="0" y="175"/>
                      <a:pt x="9" y="184"/>
                      <a:pt x="21" y="184"/>
                    </a:cubicBezTo>
                    <a:cubicBezTo>
                      <a:pt x="32" y="184"/>
                      <a:pt x="42" y="175"/>
                      <a:pt x="42" y="163"/>
                    </a:cubicBezTo>
                    <a:cubicBezTo>
                      <a:pt x="42" y="160"/>
                      <a:pt x="41" y="156"/>
                      <a:pt x="39" y="153"/>
                    </a:cubicBezTo>
                    <a:cubicBezTo>
                      <a:pt x="180" y="11"/>
                      <a:pt x="180" y="11"/>
                      <a:pt x="180" y="11"/>
                    </a:cubicBezTo>
                    <a:cubicBezTo>
                      <a:pt x="333" y="11"/>
                      <a:pt x="333" y="11"/>
                      <a:pt x="333" y="11"/>
                    </a:cubicBezTo>
                    <a:cubicBezTo>
                      <a:pt x="376" y="55"/>
                      <a:pt x="376" y="55"/>
                      <a:pt x="376" y="55"/>
                    </a:cubicBezTo>
                    <a:cubicBezTo>
                      <a:pt x="374" y="58"/>
                      <a:pt x="373" y="62"/>
                      <a:pt x="373" y="66"/>
                    </a:cubicBezTo>
                    <a:cubicBezTo>
                      <a:pt x="373" y="77"/>
                      <a:pt x="382" y="86"/>
                      <a:pt x="393" y="86"/>
                    </a:cubicBezTo>
                    <a:cubicBezTo>
                      <a:pt x="405" y="86"/>
                      <a:pt x="414" y="77"/>
                      <a:pt x="414" y="66"/>
                    </a:cubicBezTo>
                    <a:cubicBezTo>
                      <a:pt x="414" y="54"/>
                      <a:pt x="405" y="45"/>
                      <a:pt x="393" y="45"/>
                    </a:cubicBezTo>
                    <a:cubicBezTo>
                      <a:pt x="390" y="45"/>
                      <a:pt x="387" y="46"/>
                      <a:pt x="384" y="47"/>
                    </a:cubicBezTo>
                    <a:cubicBezTo>
                      <a:pt x="337" y="0"/>
                      <a:pt x="337" y="0"/>
                      <a:pt x="337" y="0"/>
                    </a:cubicBezTo>
                    <a:lnTo>
                      <a:pt x="176" y="0"/>
                    </a:lnTo>
                    <a:close/>
                    <a:moveTo>
                      <a:pt x="21" y="173"/>
                    </a:moveTo>
                    <a:cubicBezTo>
                      <a:pt x="15" y="173"/>
                      <a:pt x="11" y="169"/>
                      <a:pt x="11" y="163"/>
                    </a:cubicBezTo>
                    <a:cubicBezTo>
                      <a:pt x="11" y="158"/>
                      <a:pt x="15" y="154"/>
                      <a:pt x="21" y="154"/>
                    </a:cubicBezTo>
                    <a:cubicBezTo>
                      <a:pt x="26" y="154"/>
                      <a:pt x="30" y="158"/>
                      <a:pt x="30" y="163"/>
                    </a:cubicBezTo>
                    <a:cubicBezTo>
                      <a:pt x="30" y="169"/>
                      <a:pt x="26" y="173"/>
                      <a:pt x="21" y="173"/>
                    </a:cubicBezTo>
                    <a:close/>
                    <a:moveTo>
                      <a:pt x="393" y="56"/>
                    </a:moveTo>
                    <a:cubicBezTo>
                      <a:pt x="399" y="56"/>
                      <a:pt x="403" y="60"/>
                      <a:pt x="403" y="66"/>
                    </a:cubicBezTo>
                    <a:cubicBezTo>
                      <a:pt x="403" y="71"/>
                      <a:pt x="399" y="75"/>
                      <a:pt x="393" y="75"/>
                    </a:cubicBezTo>
                    <a:cubicBezTo>
                      <a:pt x="388" y="75"/>
                      <a:pt x="384" y="71"/>
                      <a:pt x="384" y="66"/>
                    </a:cubicBezTo>
                    <a:cubicBezTo>
                      <a:pt x="384" y="60"/>
                      <a:pt x="388" y="56"/>
                      <a:pt x="393" y="5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5" name="Freeform 15">
                <a:extLst>
                  <a:ext uri="{FF2B5EF4-FFF2-40B4-BE49-F238E27FC236}">
                    <a16:creationId xmlns:a16="http://schemas.microsoft.com/office/drawing/2014/main" id="{CB5E0E0F-81E0-4C88-B7D4-08008F1FF141}"/>
                  </a:ext>
                </a:extLst>
              </p:cNvPr>
              <p:cNvSpPr>
                <a:spLocks noEditPoints="1"/>
              </p:cNvSpPr>
              <p:nvPr/>
            </p:nvSpPr>
            <p:spPr bwMode="auto">
              <a:xfrm>
                <a:off x="-4070350" y="-933450"/>
                <a:ext cx="1573213" cy="1098550"/>
              </a:xfrm>
              <a:custGeom>
                <a:avLst/>
                <a:gdLst>
                  <a:gd name="T0" fmla="*/ 18 w 473"/>
                  <a:gd name="T1" fmla="*/ 43 h 328"/>
                  <a:gd name="T2" fmla="*/ 18 w 473"/>
                  <a:gd name="T3" fmla="*/ 104 h 328"/>
                  <a:gd name="T4" fmla="*/ 227 w 473"/>
                  <a:gd name="T5" fmla="*/ 313 h 328"/>
                  <a:gd name="T6" fmla="*/ 432 w 473"/>
                  <a:gd name="T7" fmla="*/ 313 h 328"/>
                  <a:gd name="T8" fmla="*/ 437 w 473"/>
                  <a:gd name="T9" fmla="*/ 322 h 328"/>
                  <a:gd name="T10" fmla="*/ 452 w 473"/>
                  <a:gd name="T11" fmla="*/ 328 h 328"/>
                  <a:gd name="T12" fmla="*/ 467 w 473"/>
                  <a:gd name="T13" fmla="*/ 322 h 328"/>
                  <a:gd name="T14" fmla="*/ 473 w 473"/>
                  <a:gd name="T15" fmla="*/ 307 h 328"/>
                  <a:gd name="T16" fmla="*/ 467 w 473"/>
                  <a:gd name="T17" fmla="*/ 292 h 328"/>
                  <a:gd name="T18" fmla="*/ 437 w 473"/>
                  <a:gd name="T19" fmla="*/ 292 h 328"/>
                  <a:gd name="T20" fmla="*/ 432 w 473"/>
                  <a:gd name="T21" fmla="*/ 301 h 328"/>
                  <a:gd name="T22" fmla="*/ 232 w 473"/>
                  <a:gd name="T23" fmla="*/ 301 h 328"/>
                  <a:gd name="T24" fmla="*/ 29 w 473"/>
                  <a:gd name="T25" fmla="*/ 99 h 328"/>
                  <a:gd name="T26" fmla="*/ 29 w 473"/>
                  <a:gd name="T27" fmla="*/ 43 h 328"/>
                  <a:gd name="T28" fmla="*/ 38 w 473"/>
                  <a:gd name="T29" fmla="*/ 38 h 328"/>
                  <a:gd name="T30" fmla="*/ 38 w 473"/>
                  <a:gd name="T31" fmla="*/ 8 h 328"/>
                  <a:gd name="T32" fmla="*/ 8 w 473"/>
                  <a:gd name="T33" fmla="*/ 8 h 328"/>
                  <a:gd name="T34" fmla="*/ 8 w 473"/>
                  <a:gd name="T35" fmla="*/ 38 h 328"/>
                  <a:gd name="T36" fmla="*/ 18 w 473"/>
                  <a:gd name="T37" fmla="*/ 43 h 328"/>
                  <a:gd name="T38" fmla="*/ 445 w 473"/>
                  <a:gd name="T39" fmla="*/ 300 h 328"/>
                  <a:gd name="T40" fmla="*/ 452 w 473"/>
                  <a:gd name="T41" fmla="*/ 297 h 328"/>
                  <a:gd name="T42" fmla="*/ 459 w 473"/>
                  <a:gd name="T43" fmla="*/ 300 h 328"/>
                  <a:gd name="T44" fmla="*/ 462 w 473"/>
                  <a:gd name="T45" fmla="*/ 307 h 328"/>
                  <a:gd name="T46" fmla="*/ 459 w 473"/>
                  <a:gd name="T47" fmla="*/ 314 h 328"/>
                  <a:gd name="T48" fmla="*/ 445 w 473"/>
                  <a:gd name="T49" fmla="*/ 314 h 328"/>
                  <a:gd name="T50" fmla="*/ 445 w 473"/>
                  <a:gd name="T51" fmla="*/ 300 h 328"/>
                  <a:gd name="T52" fmla="*/ 16 w 473"/>
                  <a:gd name="T53" fmla="*/ 16 h 328"/>
                  <a:gd name="T54" fmla="*/ 23 w 473"/>
                  <a:gd name="T55" fmla="*/ 13 h 328"/>
                  <a:gd name="T56" fmla="*/ 30 w 473"/>
                  <a:gd name="T57" fmla="*/ 16 h 328"/>
                  <a:gd name="T58" fmla="*/ 30 w 473"/>
                  <a:gd name="T59" fmla="*/ 30 h 328"/>
                  <a:gd name="T60" fmla="*/ 16 w 473"/>
                  <a:gd name="T61" fmla="*/ 30 h 328"/>
                  <a:gd name="T62" fmla="*/ 16 w 473"/>
                  <a:gd name="T63" fmla="*/ 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3" h="328">
                    <a:moveTo>
                      <a:pt x="18" y="43"/>
                    </a:moveTo>
                    <a:cubicBezTo>
                      <a:pt x="18" y="104"/>
                      <a:pt x="18" y="104"/>
                      <a:pt x="18" y="104"/>
                    </a:cubicBezTo>
                    <a:cubicBezTo>
                      <a:pt x="227" y="313"/>
                      <a:pt x="227" y="313"/>
                      <a:pt x="227" y="313"/>
                    </a:cubicBezTo>
                    <a:cubicBezTo>
                      <a:pt x="432" y="313"/>
                      <a:pt x="432" y="313"/>
                      <a:pt x="432" y="313"/>
                    </a:cubicBezTo>
                    <a:cubicBezTo>
                      <a:pt x="433" y="316"/>
                      <a:pt x="435" y="319"/>
                      <a:pt x="437" y="322"/>
                    </a:cubicBezTo>
                    <a:cubicBezTo>
                      <a:pt x="441" y="326"/>
                      <a:pt x="446" y="328"/>
                      <a:pt x="452" y="328"/>
                    </a:cubicBezTo>
                    <a:cubicBezTo>
                      <a:pt x="458" y="328"/>
                      <a:pt x="463" y="326"/>
                      <a:pt x="467" y="322"/>
                    </a:cubicBezTo>
                    <a:cubicBezTo>
                      <a:pt x="471" y="318"/>
                      <a:pt x="473" y="312"/>
                      <a:pt x="473" y="307"/>
                    </a:cubicBezTo>
                    <a:cubicBezTo>
                      <a:pt x="473" y="301"/>
                      <a:pt x="471" y="296"/>
                      <a:pt x="467" y="292"/>
                    </a:cubicBezTo>
                    <a:cubicBezTo>
                      <a:pt x="459" y="284"/>
                      <a:pt x="445" y="284"/>
                      <a:pt x="437" y="292"/>
                    </a:cubicBezTo>
                    <a:cubicBezTo>
                      <a:pt x="435" y="295"/>
                      <a:pt x="433" y="298"/>
                      <a:pt x="432" y="301"/>
                    </a:cubicBezTo>
                    <a:cubicBezTo>
                      <a:pt x="232" y="301"/>
                      <a:pt x="232" y="301"/>
                      <a:pt x="232" y="301"/>
                    </a:cubicBezTo>
                    <a:cubicBezTo>
                      <a:pt x="29" y="99"/>
                      <a:pt x="29" y="99"/>
                      <a:pt x="29" y="99"/>
                    </a:cubicBezTo>
                    <a:cubicBezTo>
                      <a:pt x="29" y="43"/>
                      <a:pt x="29" y="43"/>
                      <a:pt x="29" y="43"/>
                    </a:cubicBezTo>
                    <a:cubicBezTo>
                      <a:pt x="32" y="42"/>
                      <a:pt x="35" y="40"/>
                      <a:pt x="38" y="38"/>
                    </a:cubicBezTo>
                    <a:cubicBezTo>
                      <a:pt x="46" y="30"/>
                      <a:pt x="46" y="16"/>
                      <a:pt x="38" y="8"/>
                    </a:cubicBezTo>
                    <a:cubicBezTo>
                      <a:pt x="30" y="0"/>
                      <a:pt x="16" y="0"/>
                      <a:pt x="8" y="8"/>
                    </a:cubicBezTo>
                    <a:cubicBezTo>
                      <a:pt x="0" y="16"/>
                      <a:pt x="0" y="30"/>
                      <a:pt x="8" y="38"/>
                    </a:cubicBezTo>
                    <a:cubicBezTo>
                      <a:pt x="11" y="40"/>
                      <a:pt x="15" y="42"/>
                      <a:pt x="18" y="43"/>
                    </a:cubicBezTo>
                    <a:close/>
                    <a:moveTo>
                      <a:pt x="445" y="300"/>
                    </a:moveTo>
                    <a:cubicBezTo>
                      <a:pt x="447" y="298"/>
                      <a:pt x="449" y="297"/>
                      <a:pt x="452" y="297"/>
                    </a:cubicBezTo>
                    <a:cubicBezTo>
                      <a:pt x="455" y="297"/>
                      <a:pt x="457" y="298"/>
                      <a:pt x="459" y="300"/>
                    </a:cubicBezTo>
                    <a:cubicBezTo>
                      <a:pt x="461" y="302"/>
                      <a:pt x="462" y="304"/>
                      <a:pt x="462" y="307"/>
                    </a:cubicBezTo>
                    <a:cubicBezTo>
                      <a:pt x="462" y="309"/>
                      <a:pt x="461" y="312"/>
                      <a:pt x="459" y="314"/>
                    </a:cubicBezTo>
                    <a:cubicBezTo>
                      <a:pt x="455" y="317"/>
                      <a:pt x="449" y="317"/>
                      <a:pt x="445" y="314"/>
                    </a:cubicBezTo>
                    <a:cubicBezTo>
                      <a:pt x="441" y="310"/>
                      <a:pt x="441" y="304"/>
                      <a:pt x="445" y="300"/>
                    </a:cubicBezTo>
                    <a:close/>
                    <a:moveTo>
                      <a:pt x="16" y="16"/>
                    </a:moveTo>
                    <a:cubicBezTo>
                      <a:pt x="18" y="14"/>
                      <a:pt x="20" y="13"/>
                      <a:pt x="23" y="13"/>
                    </a:cubicBezTo>
                    <a:cubicBezTo>
                      <a:pt x="26" y="13"/>
                      <a:pt x="28" y="14"/>
                      <a:pt x="30" y="16"/>
                    </a:cubicBezTo>
                    <a:cubicBezTo>
                      <a:pt x="34" y="20"/>
                      <a:pt x="34" y="26"/>
                      <a:pt x="30" y="30"/>
                    </a:cubicBezTo>
                    <a:cubicBezTo>
                      <a:pt x="26" y="33"/>
                      <a:pt x="20" y="33"/>
                      <a:pt x="16" y="30"/>
                    </a:cubicBezTo>
                    <a:cubicBezTo>
                      <a:pt x="13" y="26"/>
                      <a:pt x="13" y="20"/>
                      <a:pt x="16" y="1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6" name="Freeform 16">
                <a:extLst>
                  <a:ext uri="{FF2B5EF4-FFF2-40B4-BE49-F238E27FC236}">
                    <a16:creationId xmlns:a16="http://schemas.microsoft.com/office/drawing/2014/main" id="{7465994B-EA66-412C-95EA-75C78E6C4FE5}"/>
                  </a:ext>
                </a:extLst>
              </p:cNvPr>
              <p:cNvSpPr>
                <a:spLocks noEditPoints="1"/>
              </p:cNvSpPr>
              <p:nvPr/>
            </p:nvSpPr>
            <p:spPr bwMode="auto">
              <a:xfrm>
                <a:off x="-3168650" y="-1101725"/>
                <a:ext cx="1976438" cy="1076325"/>
              </a:xfrm>
              <a:custGeom>
                <a:avLst/>
                <a:gdLst>
                  <a:gd name="T0" fmla="*/ 41 w 594"/>
                  <a:gd name="T1" fmla="*/ 296 h 321"/>
                  <a:gd name="T2" fmla="*/ 21 w 594"/>
                  <a:gd name="T3" fmla="*/ 280 h 321"/>
                  <a:gd name="T4" fmla="*/ 0 w 594"/>
                  <a:gd name="T5" fmla="*/ 300 h 321"/>
                  <a:gd name="T6" fmla="*/ 21 w 594"/>
                  <a:gd name="T7" fmla="*/ 321 h 321"/>
                  <a:gd name="T8" fmla="*/ 41 w 594"/>
                  <a:gd name="T9" fmla="*/ 307 h 321"/>
                  <a:gd name="T10" fmla="*/ 230 w 594"/>
                  <a:gd name="T11" fmla="*/ 307 h 321"/>
                  <a:gd name="T12" fmla="*/ 442 w 594"/>
                  <a:gd name="T13" fmla="*/ 95 h 321"/>
                  <a:gd name="T14" fmla="*/ 510 w 594"/>
                  <a:gd name="T15" fmla="*/ 95 h 321"/>
                  <a:gd name="T16" fmla="*/ 563 w 594"/>
                  <a:gd name="T17" fmla="*/ 39 h 321"/>
                  <a:gd name="T18" fmla="*/ 573 w 594"/>
                  <a:gd name="T19" fmla="*/ 42 h 321"/>
                  <a:gd name="T20" fmla="*/ 594 w 594"/>
                  <a:gd name="T21" fmla="*/ 21 h 321"/>
                  <a:gd name="T22" fmla="*/ 573 w 594"/>
                  <a:gd name="T23" fmla="*/ 0 h 321"/>
                  <a:gd name="T24" fmla="*/ 552 w 594"/>
                  <a:gd name="T25" fmla="*/ 21 h 321"/>
                  <a:gd name="T26" fmla="*/ 555 w 594"/>
                  <a:gd name="T27" fmla="*/ 32 h 321"/>
                  <a:gd name="T28" fmla="*/ 505 w 594"/>
                  <a:gd name="T29" fmla="*/ 84 h 321"/>
                  <a:gd name="T30" fmla="*/ 438 w 594"/>
                  <a:gd name="T31" fmla="*/ 84 h 321"/>
                  <a:gd name="T32" fmla="*/ 226 w 594"/>
                  <a:gd name="T33" fmla="*/ 296 h 321"/>
                  <a:gd name="T34" fmla="*/ 41 w 594"/>
                  <a:gd name="T35" fmla="*/ 296 h 321"/>
                  <a:gd name="T36" fmla="*/ 21 w 594"/>
                  <a:gd name="T37" fmla="*/ 310 h 321"/>
                  <a:gd name="T38" fmla="*/ 11 w 594"/>
                  <a:gd name="T39" fmla="*/ 300 h 321"/>
                  <a:gd name="T40" fmla="*/ 21 w 594"/>
                  <a:gd name="T41" fmla="*/ 291 h 321"/>
                  <a:gd name="T42" fmla="*/ 31 w 594"/>
                  <a:gd name="T43" fmla="*/ 300 h 321"/>
                  <a:gd name="T44" fmla="*/ 21 w 594"/>
                  <a:gd name="T45" fmla="*/ 310 h 321"/>
                  <a:gd name="T46" fmla="*/ 573 w 594"/>
                  <a:gd name="T47" fmla="*/ 12 h 321"/>
                  <a:gd name="T48" fmla="*/ 583 w 594"/>
                  <a:gd name="T49" fmla="*/ 21 h 321"/>
                  <a:gd name="T50" fmla="*/ 573 w 594"/>
                  <a:gd name="T51" fmla="*/ 31 h 321"/>
                  <a:gd name="T52" fmla="*/ 564 w 594"/>
                  <a:gd name="T53" fmla="*/ 21 h 321"/>
                  <a:gd name="T54" fmla="*/ 573 w 594"/>
                  <a:gd name="T55" fmla="*/ 12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4" h="321">
                    <a:moveTo>
                      <a:pt x="41" y="296"/>
                    </a:moveTo>
                    <a:cubicBezTo>
                      <a:pt x="39" y="287"/>
                      <a:pt x="31" y="280"/>
                      <a:pt x="21" y="280"/>
                    </a:cubicBezTo>
                    <a:cubicBezTo>
                      <a:pt x="9" y="280"/>
                      <a:pt x="0" y="289"/>
                      <a:pt x="0" y="300"/>
                    </a:cubicBezTo>
                    <a:cubicBezTo>
                      <a:pt x="0" y="312"/>
                      <a:pt x="9" y="321"/>
                      <a:pt x="21" y="321"/>
                    </a:cubicBezTo>
                    <a:cubicBezTo>
                      <a:pt x="30" y="321"/>
                      <a:pt x="38" y="315"/>
                      <a:pt x="41" y="307"/>
                    </a:cubicBezTo>
                    <a:cubicBezTo>
                      <a:pt x="230" y="307"/>
                      <a:pt x="230" y="307"/>
                      <a:pt x="230" y="307"/>
                    </a:cubicBezTo>
                    <a:cubicBezTo>
                      <a:pt x="442" y="95"/>
                      <a:pt x="442" y="95"/>
                      <a:pt x="442" y="95"/>
                    </a:cubicBezTo>
                    <a:cubicBezTo>
                      <a:pt x="510" y="95"/>
                      <a:pt x="510" y="95"/>
                      <a:pt x="510" y="95"/>
                    </a:cubicBezTo>
                    <a:cubicBezTo>
                      <a:pt x="563" y="39"/>
                      <a:pt x="563" y="39"/>
                      <a:pt x="563" y="39"/>
                    </a:cubicBezTo>
                    <a:cubicBezTo>
                      <a:pt x="566" y="41"/>
                      <a:pt x="570" y="42"/>
                      <a:pt x="573" y="42"/>
                    </a:cubicBezTo>
                    <a:cubicBezTo>
                      <a:pt x="585" y="42"/>
                      <a:pt x="594" y="33"/>
                      <a:pt x="594" y="21"/>
                    </a:cubicBezTo>
                    <a:cubicBezTo>
                      <a:pt x="594" y="10"/>
                      <a:pt x="585" y="0"/>
                      <a:pt x="573" y="0"/>
                    </a:cubicBezTo>
                    <a:cubicBezTo>
                      <a:pt x="562" y="0"/>
                      <a:pt x="552" y="10"/>
                      <a:pt x="552" y="21"/>
                    </a:cubicBezTo>
                    <a:cubicBezTo>
                      <a:pt x="552" y="25"/>
                      <a:pt x="554" y="29"/>
                      <a:pt x="555" y="32"/>
                    </a:cubicBezTo>
                    <a:cubicBezTo>
                      <a:pt x="505" y="84"/>
                      <a:pt x="505" y="84"/>
                      <a:pt x="505" y="84"/>
                    </a:cubicBezTo>
                    <a:cubicBezTo>
                      <a:pt x="438" y="84"/>
                      <a:pt x="438" y="84"/>
                      <a:pt x="438" y="84"/>
                    </a:cubicBezTo>
                    <a:cubicBezTo>
                      <a:pt x="226" y="296"/>
                      <a:pt x="226" y="296"/>
                      <a:pt x="226" y="296"/>
                    </a:cubicBezTo>
                    <a:lnTo>
                      <a:pt x="41" y="296"/>
                    </a:lnTo>
                    <a:close/>
                    <a:moveTo>
                      <a:pt x="21" y="310"/>
                    </a:moveTo>
                    <a:cubicBezTo>
                      <a:pt x="16" y="310"/>
                      <a:pt x="11" y="306"/>
                      <a:pt x="11" y="300"/>
                    </a:cubicBezTo>
                    <a:cubicBezTo>
                      <a:pt x="11" y="295"/>
                      <a:pt x="16" y="291"/>
                      <a:pt x="21" y="291"/>
                    </a:cubicBezTo>
                    <a:cubicBezTo>
                      <a:pt x="26" y="291"/>
                      <a:pt x="31" y="295"/>
                      <a:pt x="31" y="300"/>
                    </a:cubicBezTo>
                    <a:cubicBezTo>
                      <a:pt x="31" y="306"/>
                      <a:pt x="26" y="310"/>
                      <a:pt x="21" y="310"/>
                    </a:cubicBezTo>
                    <a:close/>
                    <a:moveTo>
                      <a:pt x="573" y="12"/>
                    </a:moveTo>
                    <a:cubicBezTo>
                      <a:pt x="578" y="12"/>
                      <a:pt x="583" y="16"/>
                      <a:pt x="583" y="21"/>
                    </a:cubicBezTo>
                    <a:cubicBezTo>
                      <a:pt x="583" y="26"/>
                      <a:pt x="578" y="31"/>
                      <a:pt x="573" y="31"/>
                    </a:cubicBezTo>
                    <a:cubicBezTo>
                      <a:pt x="568" y="31"/>
                      <a:pt x="564" y="26"/>
                      <a:pt x="564" y="21"/>
                    </a:cubicBezTo>
                    <a:cubicBezTo>
                      <a:pt x="564" y="16"/>
                      <a:pt x="568" y="12"/>
                      <a:pt x="573" y="12"/>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7" name="Freeform 17">
                <a:extLst>
                  <a:ext uri="{FF2B5EF4-FFF2-40B4-BE49-F238E27FC236}">
                    <a16:creationId xmlns:a16="http://schemas.microsoft.com/office/drawing/2014/main" id="{15F30D46-B195-4EA6-94A3-D1A307FD595D}"/>
                  </a:ext>
                </a:extLst>
              </p:cNvPr>
              <p:cNvSpPr>
                <a:spLocks noEditPoints="1"/>
              </p:cNvSpPr>
              <p:nvPr/>
            </p:nvSpPr>
            <p:spPr bwMode="auto">
              <a:xfrm>
                <a:off x="-3544888" y="-377825"/>
                <a:ext cx="1184275" cy="120650"/>
              </a:xfrm>
              <a:custGeom>
                <a:avLst/>
                <a:gdLst>
                  <a:gd name="T0" fmla="*/ 17 w 356"/>
                  <a:gd name="T1" fmla="*/ 36 h 36"/>
                  <a:gd name="T2" fmla="*/ 29 w 356"/>
                  <a:gd name="T3" fmla="*/ 31 h 36"/>
                  <a:gd name="T4" fmla="*/ 34 w 356"/>
                  <a:gd name="T5" fmla="*/ 20 h 36"/>
                  <a:gd name="T6" fmla="*/ 322 w 356"/>
                  <a:gd name="T7" fmla="*/ 20 h 36"/>
                  <a:gd name="T8" fmla="*/ 327 w 356"/>
                  <a:gd name="T9" fmla="*/ 30 h 36"/>
                  <a:gd name="T10" fmla="*/ 339 w 356"/>
                  <a:gd name="T11" fmla="*/ 35 h 36"/>
                  <a:gd name="T12" fmla="*/ 351 w 356"/>
                  <a:gd name="T13" fmla="*/ 30 h 36"/>
                  <a:gd name="T14" fmla="*/ 356 w 356"/>
                  <a:gd name="T15" fmla="*/ 18 h 36"/>
                  <a:gd name="T16" fmla="*/ 351 w 356"/>
                  <a:gd name="T17" fmla="*/ 6 h 36"/>
                  <a:gd name="T18" fmla="*/ 327 w 356"/>
                  <a:gd name="T19" fmla="*/ 6 h 36"/>
                  <a:gd name="T20" fmla="*/ 322 w 356"/>
                  <a:gd name="T21" fmla="*/ 17 h 36"/>
                  <a:gd name="T22" fmla="*/ 34 w 356"/>
                  <a:gd name="T23" fmla="*/ 17 h 36"/>
                  <a:gd name="T24" fmla="*/ 29 w 356"/>
                  <a:gd name="T25" fmla="*/ 8 h 36"/>
                  <a:gd name="T26" fmla="*/ 5 w 356"/>
                  <a:gd name="T27" fmla="*/ 8 h 36"/>
                  <a:gd name="T28" fmla="*/ 0 w 356"/>
                  <a:gd name="T29" fmla="*/ 19 h 36"/>
                  <a:gd name="T30" fmla="*/ 5 w 356"/>
                  <a:gd name="T31" fmla="*/ 31 h 36"/>
                  <a:gd name="T32" fmla="*/ 17 w 356"/>
                  <a:gd name="T33" fmla="*/ 36 h 36"/>
                  <a:gd name="T34" fmla="*/ 329 w 356"/>
                  <a:gd name="T35" fmla="*/ 8 h 36"/>
                  <a:gd name="T36" fmla="*/ 339 w 356"/>
                  <a:gd name="T37" fmla="*/ 4 h 36"/>
                  <a:gd name="T38" fmla="*/ 349 w 356"/>
                  <a:gd name="T39" fmla="*/ 8 h 36"/>
                  <a:gd name="T40" fmla="*/ 353 w 356"/>
                  <a:gd name="T41" fmla="*/ 18 h 36"/>
                  <a:gd name="T42" fmla="*/ 349 w 356"/>
                  <a:gd name="T43" fmla="*/ 28 h 36"/>
                  <a:gd name="T44" fmla="*/ 329 w 356"/>
                  <a:gd name="T45" fmla="*/ 28 h 36"/>
                  <a:gd name="T46" fmla="*/ 325 w 356"/>
                  <a:gd name="T47" fmla="*/ 18 h 36"/>
                  <a:gd name="T48" fmla="*/ 329 w 356"/>
                  <a:gd name="T49" fmla="*/ 8 h 36"/>
                  <a:gd name="T50" fmla="*/ 7 w 356"/>
                  <a:gd name="T51" fmla="*/ 9 h 36"/>
                  <a:gd name="T52" fmla="*/ 17 w 356"/>
                  <a:gd name="T53" fmla="*/ 5 h 36"/>
                  <a:gd name="T54" fmla="*/ 27 w 356"/>
                  <a:gd name="T55" fmla="*/ 9 h 36"/>
                  <a:gd name="T56" fmla="*/ 31 w 356"/>
                  <a:gd name="T57" fmla="*/ 19 h 36"/>
                  <a:gd name="T58" fmla="*/ 27 w 356"/>
                  <a:gd name="T59" fmla="*/ 29 h 36"/>
                  <a:gd name="T60" fmla="*/ 7 w 356"/>
                  <a:gd name="T61" fmla="*/ 29 h 36"/>
                  <a:gd name="T62" fmla="*/ 3 w 356"/>
                  <a:gd name="T63" fmla="*/ 19 h 36"/>
                  <a:gd name="T64" fmla="*/ 7 w 356"/>
                  <a:gd name="T65"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6" h="36">
                    <a:moveTo>
                      <a:pt x="17" y="36"/>
                    </a:moveTo>
                    <a:cubicBezTo>
                      <a:pt x="21" y="36"/>
                      <a:pt x="26" y="34"/>
                      <a:pt x="29" y="31"/>
                    </a:cubicBezTo>
                    <a:cubicBezTo>
                      <a:pt x="32" y="28"/>
                      <a:pt x="34" y="24"/>
                      <a:pt x="34" y="20"/>
                    </a:cubicBezTo>
                    <a:cubicBezTo>
                      <a:pt x="322" y="20"/>
                      <a:pt x="322" y="20"/>
                      <a:pt x="322" y="20"/>
                    </a:cubicBezTo>
                    <a:cubicBezTo>
                      <a:pt x="323" y="24"/>
                      <a:pt x="324" y="27"/>
                      <a:pt x="327" y="30"/>
                    </a:cubicBezTo>
                    <a:cubicBezTo>
                      <a:pt x="330" y="33"/>
                      <a:pt x="335" y="35"/>
                      <a:pt x="339" y="35"/>
                    </a:cubicBezTo>
                    <a:cubicBezTo>
                      <a:pt x="344" y="35"/>
                      <a:pt x="348" y="33"/>
                      <a:pt x="351" y="30"/>
                    </a:cubicBezTo>
                    <a:cubicBezTo>
                      <a:pt x="354" y="27"/>
                      <a:pt x="356" y="23"/>
                      <a:pt x="356" y="18"/>
                    </a:cubicBezTo>
                    <a:cubicBezTo>
                      <a:pt x="356" y="14"/>
                      <a:pt x="354" y="9"/>
                      <a:pt x="351" y="6"/>
                    </a:cubicBezTo>
                    <a:cubicBezTo>
                      <a:pt x="345" y="0"/>
                      <a:pt x="334" y="0"/>
                      <a:pt x="327" y="6"/>
                    </a:cubicBezTo>
                    <a:cubicBezTo>
                      <a:pt x="324" y="9"/>
                      <a:pt x="323" y="13"/>
                      <a:pt x="322" y="17"/>
                    </a:cubicBezTo>
                    <a:cubicBezTo>
                      <a:pt x="34" y="17"/>
                      <a:pt x="34" y="17"/>
                      <a:pt x="34" y="17"/>
                    </a:cubicBezTo>
                    <a:cubicBezTo>
                      <a:pt x="33" y="13"/>
                      <a:pt x="31" y="10"/>
                      <a:pt x="29" y="8"/>
                    </a:cubicBezTo>
                    <a:cubicBezTo>
                      <a:pt x="22" y="1"/>
                      <a:pt x="11" y="1"/>
                      <a:pt x="5" y="8"/>
                    </a:cubicBezTo>
                    <a:cubicBezTo>
                      <a:pt x="2" y="11"/>
                      <a:pt x="0" y="15"/>
                      <a:pt x="0" y="19"/>
                    </a:cubicBezTo>
                    <a:cubicBezTo>
                      <a:pt x="0" y="24"/>
                      <a:pt x="2" y="28"/>
                      <a:pt x="5" y="31"/>
                    </a:cubicBezTo>
                    <a:cubicBezTo>
                      <a:pt x="8" y="34"/>
                      <a:pt x="13" y="36"/>
                      <a:pt x="17" y="36"/>
                    </a:cubicBezTo>
                    <a:close/>
                    <a:moveTo>
                      <a:pt x="329" y="8"/>
                    </a:moveTo>
                    <a:cubicBezTo>
                      <a:pt x="332" y="6"/>
                      <a:pt x="335" y="4"/>
                      <a:pt x="339" y="4"/>
                    </a:cubicBezTo>
                    <a:cubicBezTo>
                      <a:pt x="343" y="4"/>
                      <a:pt x="346" y="6"/>
                      <a:pt x="349" y="8"/>
                    </a:cubicBezTo>
                    <a:cubicBezTo>
                      <a:pt x="352" y="11"/>
                      <a:pt x="353" y="14"/>
                      <a:pt x="353" y="18"/>
                    </a:cubicBezTo>
                    <a:cubicBezTo>
                      <a:pt x="353" y="22"/>
                      <a:pt x="352" y="25"/>
                      <a:pt x="349" y="28"/>
                    </a:cubicBezTo>
                    <a:cubicBezTo>
                      <a:pt x="344" y="33"/>
                      <a:pt x="334" y="33"/>
                      <a:pt x="329" y="28"/>
                    </a:cubicBezTo>
                    <a:cubicBezTo>
                      <a:pt x="327" y="25"/>
                      <a:pt x="325" y="22"/>
                      <a:pt x="325" y="18"/>
                    </a:cubicBezTo>
                    <a:cubicBezTo>
                      <a:pt x="325" y="14"/>
                      <a:pt x="327" y="11"/>
                      <a:pt x="329" y="8"/>
                    </a:cubicBezTo>
                    <a:close/>
                    <a:moveTo>
                      <a:pt x="7" y="9"/>
                    </a:moveTo>
                    <a:cubicBezTo>
                      <a:pt x="10" y="7"/>
                      <a:pt x="13" y="5"/>
                      <a:pt x="17" y="5"/>
                    </a:cubicBezTo>
                    <a:cubicBezTo>
                      <a:pt x="21" y="5"/>
                      <a:pt x="24" y="7"/>
                      <a:pt x="27" y="9"/>
                    </a:cubicBezTo>
                    <a:cubicBezTo>
                      <a:pt x="30" y="12"/>
                      <a:pt x="31" y="16"/>
                      <a:pt x="31" y="19"/>
                    </a:cubicBezTo>
                    <a:cubicBezTo>
                      <a:pt x="31" y="23"/>
                      <a:pt x="30" y="27"/>
                      <a:pt x="27" y="29"/>
                    </a:cubicBezTo>
                    <a:cubicBezTo>
                      <a:pt x="22" y="35"/>
                      <a:pt x="12" y="35"/>
                      <a:pt x="7" y="29"/>
                    </a:cubicBezTo>
                    <a:cubicBezTo>
                      <a:pt x="4" y="27"/>
                      <a:pt x="3" y="23"/>
                      <a:pt x="3" y="19"/>
                    </a:cubicBezTo>
                    <a:cubicBezTo>
                      <a:pt x="3" y="16"/>
                      <a:pt x="4" y="12"/>
                      <a:pt x="7" y="9"/>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8" name="Freeform 18">
                <a:extLst>
                  <a:ext uri="{FF2B5EF4-FFF2-40B4-BE49-F238E27FC236}">
                    <a16:creationId xmlns:a16="http://schemas.microsoft.com/office/drawing/2014/main" id="{F9912F82-ABEA-4ECD-871A-129F711E3DB3}"/>
                  </a:ext>
                </a:extLst>
              </p:cNvPr>
              <p:cNvSpPr>
                <a:spLocks noEditPoints="1"/>
              </p:cNvSpPr>
              <p:nvPr/>
            </p:nvSpPr>
            <p:spPr bwMode="auto">
              <a:xfrm>
                <a:off x="-4448506" y="106363"/>
                <a:ext cx="941388" cy="117475"/>
              </a:xfrm>
              <a:custGeom>
                <a:avLst/>
                <a:gdLst>
                  <a:gd name="T0" fmla="*/ 28 w 283"/>
                  <a:gd name="T1" fmla="*/ 6 h 35"/>
                  <a:gd name="T2" fmla="*/ 5 w 283"/>
                  <a:gd name="T3" fmla="*/ 6 h 35"/>
                  <a:gd name="T4" fmla="*/ 0 w 283"/>
                  <a:gd name="T5" fmla="*/ 18 h 35"/>
                  <a:gd name="T6" fmla="*/ 5 w 283"/>
                  <a:gd name="T7" fmla="*/ 30 h 35"/>
                  <a:gd name="T8" fmla="*/ 17 w 283"/>
                  <a:gd name="T9" fmla="*/ 35 h 35"/>
                  <a:gd name="T10" fmla="*/ 28 w 283"/>
                  <a:gd name="T11" fmla="*/ 30 h 35"/>
                  <a:gd name="T12" fmla="*/ 33 w 283"/>
                  <a:gd name="T13" fmla="*/ 20 h 35"/>
                  <a:gd name="T14" fmla="*/ 248 w 283"/>
                  <a:gd name="T15" fmla="*/ 20 h 35"/>
                  <a:gd name="T16" fmla="*/ 255 w 283"/>
                  <a:gd name="T17" fmla="*/ 32 h 35"/>
                  <a:gd name="T18" fmla="*/ 264 w 283"/>
                  <a:gd name="T19" fmla="*/ 35 h 35"/>
                  <a:gd name="T20" fmla="*/ 278 w 283"/>
                  <a:gd name="T21" fmla="*/ 28 h 35"/>
                  <a:gd name="T22" fmla="*/ 274 w 283"/>
                  <a:gd name="T23" fmla="*/ 5 h 35"/>
                  <a:gd name="T24" fmla="*/ 251 w 283"/>
                  <a:gd name="T25" fmla="*/ 9 h 35"/>
                  <a:gd name="T26" fmla="*/ 248 w 283"/>
                  <a:gd name="T27" fmla="*/ 17 h 35"/>
                  <a:gd name="T28" fmla="*/ 33 w 283"/>
                  <a:gd name="T29" fmla="*/ 17 h 35"/>
                  <a:gd name="T30" fmla="*/ 28 w 283"/>
                  <a:gd name="T31" fmla="*/ 6 h 35"/>
                  <a:gd name="T32" fmla="*/ 253 w 283"/>
                  <a:gd name="T33" fmla="*/ 11 h 35"/>
                  <a:gd name="T34" fmla="*/ 264 w 283"/>
                  <a:gd name="T35" fmla="*/ 5 h 35"/>
                  <a:gd name="T36" fmla="*/ 272 w 283"/>
                  <a:gd name="T37" fmla="*/ 7 h 35"/>
                  <a:gd name="T38" fmla="*/ 276 w 283"/>
                  <a:gd name="T39" fmla="*/ 26 h 35"/>
                  <a:gd name="T40" fmla="*/ 264 w 283"/>
                  <a:gd name="T41" fmla="*/ 32 h 35"/>
                  <a:gd name="T42" fmla="*/ 257 w 283"/>
                  <a:gd name="T43" fmla="*/ 30 h 35"/>
                  <a:gd name="T44" fmla="*/ 253 w 283"/>
                  <a:gd name="T45" fmla="*/ 11 h 35"/>
                  <a:gd name="T46" fmla="*/ 26 w 283"/>
                  <a:gd name="T47" fmla="*/ 28 h 35"/>
                  <a:gd name="T48" fmla="*/ 7 w 283"/>
                  <a:gd name="T49" fmla="*/ 28 h 35"/>
                  <a:gd name="T50" fmla="*/ 3 w 283"/>
                  <a:gd name="T51" fmla="*/ 18 h 35"/>
                  <a:gd name="T52" fmla="*/ 7 w 283"/>
                  <a:gd name="T53" fmla="*/ 8 h 35"/>
                  <a:gd name="T54" fmla="*/ 17 w 283"/>
                  <a:gd name="T55" fmla="*/ 4 h 35"/>
                  <a:gd name="T56" fmla="*/ 26 w 283"/>
                  <a:gd name="T57" fmla="*/ 8 h 35"/>
                  <a:gd name="T58" fmla="*/ 31 w 283"/>
                  <a:gd name="T59" fmla="*/ 18 h 35"/>
                  <a:gd name="T60" fmla="*/ 26 w 283"/>
                  <a:gd name="T61"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3" h="35">
                    <a:moveTo>
                      <a:pt x="28" y="6"/>
                    </a:moveTo>
                    <a:cubicBezTo>
                      <a:pt x="22" y="0"/>
                      <a:pt x="11" y="0"/>
                      <a:pt x="5" y="6"/>
                    </a:cubicBezTo>
                    <a:cubicBezTo>
                      <a:pt x="2" y="9"/>
                      <a:pt x="0" y="13"/>
                      <a:pt x="0" y="18"/>
                    </a:cubicBezTo>
                    <a:cubicBezTo>
                      <a:pt x="0" y="22"/>
                      <a:pt x="1" y="27"/>
                      <a:pt x="5" y="30"/>
                    </a:cubicBezTo>
                    <a:cubicBezTo>
                      <a:pt x="8" y="33"/>
                      <a:pt x="12" y="35"/>
                      <a:pt x="17" y="35"/>
                    </a:cubicBezTo>
                    <a:cubicBezTo>
                      <a:pt x="21" y="35"/>
                      <a:pt x="25" y="33"/>
                      <a:pt x="28" y="30"/>
                    </a:cubicBezTo>
                    <a:cubicBezTo>
                      <a:pt x="31" y="27"/>
                      <a:pt x="33" y="24"/>
                      <a:pt x="33" y="20"/>
                    </a:cubicBezTo>
                    <a:cubicBezTo>
                      <a:pt x="248" y="20"/>
                      <a:pt x="248" y="20"/>
                      <a:pt x="248" y="20"/>
                    </a:cubicBezTo>
                    <a:cubicBezTo>
                      <a:pt x="248" y="25"/>
                      <a:pt x="251" y="30"/>
                      <a:pt x="255" y="32"/>
                    </a:cubicBezTo>
                    <a:cubicBezTo>
                      <a:pt x="258" y="34"/>
                      <a:pt x="261" y="35"/>
                      <a:pt x="264" y="35"/>
                    </a:cubicBezTo>
                    <a:cubicBezTo>
                      <a:pt x="270" y="35"/>
                      <a:pt x="275" y="32"/>
                      <a:pt x="278" y="28"/>
                    </a:cubicBezTo>
                    <a:cubicBezTo>
                      <a:pt x="283" y="20"/>
                      <a:pt x="281" y="10"/>
                      <a:pt x="274" y="5"/>
                    </a:cubicBezTo>
                    <a:cubicBezTo>
                      <a:pt x="266" y="0"/>
                      <a:pt x="255" y="2"/>
                      <a:pt x="251" y="9"/>
                    </a:cubicBezTo>
                    <a:cubicBezTo>
                      <a:pt x="249" y="12"/>
                      <a:pt x="248" y="15"/>
                      <a:pt x="248" y="17"/>
                    </a:cubicBezTo>
                    <a:cubicBezTo>
                      <a:pt x="33" y="17"/>
                      <a:pt x="33" y="17"/>
                      <a:pt x="33" y="17"/>
                    </a:cubicBezTo>
                    <a:cubicBezTo>
                      <a:pt x="33" y="13"/>
                      <a:pt x="31" y="9"/>
                      <a:pt x="28" y="6"/>
                    </a:cubicBezTo>
                    <a:close/>
                    <a:moveTo>
                      <a:pt x="253" y="11"/>
                    </a:moveTo>
                    <a:cubicBezTo>
                      <a:pt x="255" y="7"/>
                      <a:pt x="260" y="5"/>
                      <a:pt x="264" y="5"/>
                    </a:cubicBezTo>
                    <a:cubicBezTo>
                      <a:pt x="267" y="5"/>
                      <a:pt x="270" y="6"/>
                      <a:pt x="272" y="7"/>
                    </a:cubicBezTo>
                    <a:cubicBezTo>
                      <a:pt x="278" y="11"/>
                      <a:pt x="280" y="20"/>
                      <a:pt x="276" y="26"/>
                    </a:cubicBezTo>
                    <a:cubicBezTo>
                      <a:pt x="273" y="30"/>
                      <a:pt x="269" y="32"/>
                      <a:pt x="264" y="32"/>
                    </a:cubicBezTo>
                    <a:cubicBezTo>
                      <a:pt x="262" y="32"/>
                      <a:pt x="259" y="32"/>
                      <a:pt x="257" y="30"/>
                    </a:cubicBezTo>
                    <a:cubicBezTo>
                      <a:pt x="250" y="26"/>
                      <a:pt x="249" y="17"/>
                      <a:pt x="253" y="11"/>
                    </a:cubicBezTo>
                    <a:close/>
                    <a:moveTo>
                      <a:pt x="26" y="28"/>
                    </a:moveTo>
                    <a:cubicBezTo>
                      <a:pt x="21" y="33"/>
                      <a:pt x="12" y="33"/>
                      <a:pt x="7" y="28"/>
                    </a:cubicBezTo>
                    <a:cubicBezTo>
                      <a:pt x="4" y="25"/>
                      <a:pt x="3" y="22"/>
                      <a:pt x="3" y="18"/>
                    </a:cubicBezTo>
                    <a:cubicBezTo>
                      <a:pt x="3" y="14"/>
                      <a:pt x="4" y="11"/>
                      <a:pt x="7" y="8"/>
                    </a:cubicBezTo>
                    <a:cubicBezTo>
                      <a:pt x="9" y="5"/>
                      <a:pt x="13" y="4"/>
                      <a:pt x="17" y="4"/>
                    </a:cubicBezTo>
                    <a:cubicBezTo>
                      <a:pt x="20" y="4"/>
                      <a:pt x="24" y="5"/>
                      <a:pt x="26" y="8"/>
                    </a:cubicBezTo>
                    <a:cubicBezTo>
                      <a:pt x="29" y="11"/>
                      <a:pt x="31" y="14"/>
                      <a:pt x="31" y="18"/>
                    </a:cubicBezTo>
                    <a:cubicBezTo>
                      <a:pt x="31" y="22"/>
                      <a:pt x="29" y="25"/>
                      <a:pt x="26" y="28"/>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9" name="Freeform 19">
                <a:extLst>
                  <a:ext uri="{FF2B5EF4-FFF2-40B4-BE49-F238E27FC236}">
                    <a16:creationId xmlns:a16="http://schemas.microsoft.com/office/drawing/2014/main" id="{90C82952-B290-44AD-9CB4-1C05DC63335F}"/>
                  </a:ext>
                </a:extLst>
              </p:cNvPr>
              <p:cNvSpPr>
                <a:spLocks noEditPoints="1"/>
              </p:cNvSpPr>
              <p:nvPr/>
            </p:nvSpPr>
            <p:spPr bwMode="auto">
              <a:xfrm>
                <a:off x="-1868837" y="-455518"/>
                <a:ext cx="539751" cy="344488"/>
              </a:xfrm>
              <a:custGeom>
                <a:avLst/>
                <a:gdLst>
                  <a:gd name="T0" fmla="*/ 35 w 162"/>
                  <a:gd name="T1" fmla="*/ 85 h 103"/>
                  <a:gd name="T2" fmla="*/ 30 w 162"/>
                  <a:gd name="T3" fmla="*/ 75 h 103"/>
                  <a:gd name="T4" fmla="*/ 7 w 162"/>
                  <a:gd name="T5" fmla="*/ 75 h 103"/>
                  <a:gd name="T6" fmla="*/ 7 w 162"/>
                  <a:gd name="T7" fmla="*/ 99 h 103"/>
                  <a:gd name="T8" fmla="*/ 18 w 162"/>
                  <a:gd name="T9" fmla="*/ 103 h 103"/>
                  <a:gd name="T10" fmla="*/ 30 w 162"/>
                  <a:gd name="T11" fmla="*/ 99 h 103"/>
                  <a:gd name="T12" fmla="*/ 35 w 162"/>
                  <a:gd name="T13" fmla="*/ 88 h 103"/>
                  <a:gd name="T14" fmla="*/ 77 w 162"/>
                  <a:gd name="T15" fmla="*/ 87 h 103"/>
                  <a:gd name="T16" fmla="*/ 132 w 162"/>
                  <a:gd name="T17" fmla="*/ 32 h 103"/>
                  <a:gd name="T18" fmla="*/ 134 w 162"/>
                  <a:gd name="T19" fmla="*/ 33 h 103"/>
                  <a:gd name="T20" fmla="*/ 143 w 162"/>
                  <a:gd name="T21" fmla="*/ 36 h 103"/>
                  <a:gd name="T22" fmla="*/ 157 w 162"/>
                  <a:gd name="T23" fmla="*/ 28 h 103"/>
                  <a:gd name="T24" fmla="*/ 152 w 162"/>
                  <a:gd name="T25" fmla="*/ 5 h 103"/>
                  <a:gd name="T26" fmla="*/ 129 w 162"/>
                  <a:gd name="T27" fmla="*/ 10 h 103"/>
                  <a:gd name="T28" fmla="*/ 130 w 162"/>
                  <a:gd name="T29" fmla="*/ 30 h 103"/>
                  <a:gd name="T30" fmla="*/ 76 w 162"/>
                  <a:gd name="T31" fmla="*/ 85 h 103"/>
                  <a:gd name="T32" fmla="*/ 35 w 162"/>
                  <a:gd name="T33" fmla="*/ 85 h 103"/>
                  <a:gd name="T34" fmla="*/ 28 w 162"/>
                  <a:gd name="T35" fmla="*/ 97 h 103"/>
                  <a:gd name="T36" fmla="*/ 9 w 162"/>
                  <a:gd name="T37" fmla="*/ 97 h 103"/>
                  <a:gd name="T38" fmla="*/ 9 w 162"/>
                  <a:gd name="T39" fmla="*/ 77 h 103"/>
                  <a:gd name="T40" fmla="*/ 18 w 162"/>
                  <a:gd name="T41" fmla="*/ 73 h 103"/>
                  <a:gd name="T42" fmla="*/ 28 w 162"/>
                  <a:gd name="T43" fmla="*/ 77 h 103"/>
                  <a:gd name="T44" fmla="*/ 32 w 162"/>
                  <a:gd name="T45" fmla="*/ 87 h 103"/>
                  <a:gd name="T46" fmla="*/ 28 w 162"/>
                  <a:gd name="T47" fmla="*/ 97 h 103"/>
                  <a:gd name="T48" fmla="*/ 131 w 162"/>
                  <a:gd name="T49" fmla="*/ 11 h 103"/>
                  <a:gd name="T50" fmla="*/ 143 w 162"/>
                  <a:gd name="T51" fmla="*/ 5 h 103"/>
                  <a:gd name="T52" fmla="*/ 150 w 162"/>
                  <a:gd name="T53" fmla="*/ 8 h 103"/>
                  <a:gd name="T54" fmla="*/ 154 w 162"/>
                  <a:gd name="T55" fmla="*/ 27 h 103"/>
                  <a:gd name="T56" fmla="*/ 143 w 162"/>
                  <a:gd name="T57" fmla="*/ 33 h 103"/>
                  <a:gd name="T58" fmla="*/ 135 w 162"/>
                  <a:gd name="T59" fmla="*/ 31 h 103"/>
                  <a:gd name="T60" fmla="*/ 131 w 162"/>
                  <a:gd name="T6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103">
                    <a:moveTo>
                      <a:pt x="35" y="85"/>
                    </a:moveTo>
                    <a:cubicBezTo>
                      <a:pt x="34" y="81"/>
                      <a:pt x="33" y="78"/>
                      <a:pt x="30" y="75"/>
                    </a:cubicBezTo>
                    <a:cubicBezTo>
                      <a:pt x="24" y="69"/>
                      <a:pt x="13" y="69"/>
                      <a:pt x="7" y="75"/>
                    </a:cubicBezTo>
                    <a:cubicBezTo>
                      <a:pt x="0" y="82"/>
                      <a:pt x="0" y="92"/>
                      <a:pt x="7" y="99"/>
                    </a:cubicBezTo>
                    <a:cubicBezTo>
                      <a:pt x="10" y="102"/>
                      <a:pt x="14" y="103"/>
                      <a:pt x="18" y="103"/>
                    </a:cubicBezTo>
                    <a:cubicBezTo>
                      <a:pt x="23" y="103"/>
                      <a:pt x="27" y="102"/>
                      <a:pt x="30" y="99"/>
                    </a:cubicBezTo>
                    <a:cubicBezTo>
                      <a:pt x="33" y="96"/>
                      <a:pt x="34" y="92"/>
                      <a:pt x="35" y="88"/>
                    </a:cubicBezTo>
                    <a:cubicBezTo>
                      <a:pt x="77" y="87"/>
                      <a:pt x="77" y="87"/>
                      <a:pt x="77" y="87"/>
                    </a:cubicBezTo>
                    <a:cubicBezTo>
                      <a:pt x="132" y="32"/>
                      <a:pt x="132" y="32"/>
                      <a:pt x="132" y="32"/>
                    </a:cubicBezTo>
                    <a:cubicBezTo>
                      <a:pt x="133" y="32"/>
                      <a:pt x="133" y="33"/>
                      <a:pt x="134" y="33"/>
                    </a:cubicBezTo>
                    <a:cubicBezTo>
                      <a:pt x="136" y="35"/>
                      <a:pt x="140" y="36"/>
                      <a:pt x="143" y="36"/>
                    </a:cubicBezTo>
                    <a:cubicBezTo>
                      <a:pt x="148" y="36"/>
                      <a:pt x="154" y="33"/>
                      <a:pt x="157" y="28"/>
                    </a:cubicBezTo>
                    <a:cubicBezTo>
                      <a:pt x="162" y="21"/>
                      <a:pt x="160" y="10"/>
                      <a:pt x="152" y="5"/>
                    </a:cubicBezTo>
                    <a:cubicBezTo>
                      <a:pt x="145" y="0"/>
                      <a:pt x="134" y="3"/>
                      <a:pt x="129" y="10"/>
                    </a:cubicBezTo>
                    <a:cubicBezTo>
                      <a:pt x="125" y="16"/>
                      <a:pt x="126" y="25"/>
                      <a:pt x="130" y="30"/>
                    </a:cubicBezTo>
                    <a:cubicBezTo>
                      <a:pt x="76" y="85"/>
                      <a:pt x="76" y="85"/>
                      <a:pt x="76" y="85"/>
                    </a:cubicBezTo>
                    <a:lnTo>
                      <a:pt x="35" y="85"/>
                    </a:lnTo>
                    <a:close/>
                    <a:moveTo>
                      <a:pt x="28" y="97"/>
                    </a:moveTo>
                    <a:cubicBezTo>
                      <a:pt x="23" y="102"/>
                      <a:pt x="14" y="102"/>
                      <a:pt x="9" y="97"/>
                    </a:cubicBezTo>
                    <a:cubicBezTo>
                      <a:pt x="3" y="91"/>
                      <a:pt x="3" y="82"/>
                      <a:pt x="9" y="77"/>
                    </a:cubicBezTo>
                    <a:cubicBezTo>
                      <a:pt x="11" y="74"/>
                      <a:pt x="15" y="73"/>
                      <a:pt x="18" y="73"/>
                    </a:cubicBezTo>
                    <a:cubicBezTo>
                      <a:pt x="22" y="73"/>
                      <a:pt x="25" y="74"/>
                      <a:pt x="28" y="77"/>
                    </a:cubicBezTo>
                    <a:cubicBezTo>
                      <a:pt x="31" y="80"/>
                      <a:pt x="32" y="83"/>
                      <a:pt x="32" y="87"/>
                    </a:cubicBezTo>
                    <a:cubicBezTo>
                      <a:pt x="32" y="90"/>
                      <a:pt x="31" y="94"/>
                      <a:pt x="28" y="97"/>
                    </a:cubicBezTo>
                    <a:close/>
                    <a:moveTo>
                      <a:pt x="131" y="11"/>
                    </a:moveTo>
                    <a:cubicBezTo>
                      <a:pt x="134" y="8"/>
                      <a:pt x="138" y="5"/>
                      <a:pt x="143" y="5"/>
                    </a:cubicBezTo>
                    <a:cubicBezTo>
                      <a:pt x="146" y="5"/>
                      <a:pt x="148" y="6"/>
                      <a:pt x="150" y="8"/>
                    </a:cubicBezTo>
                    <a:cubicBezTo>
                      <a:pt x="157" y="12"/>
                      <a:pt x="159" y="20"/>
                      <a:pt x="154" y="27"/>
                    </a:cubicBezTo>
                    <a:cubicBezTo>
                      <a:pt x="152" y="31"/>
                      <a:pt x="147" y="33"/>
                      <a:pt x="143" y="33"/>
                    </a:cubicBezTo>
                    <a:cubicBezTo>
                      <a:pt x="140" y="33"/>
                      <a:pt x="137" y="32"/>
                      <a:pt x="135" y="31"/>
                    </a:cubicBezTo>
                    <a:cubicBezTo>
                      <a:pt x="129" y="26"/>
                      <a:pt x="127" y="18"/>
                      <a:pt x="131" y="11"/>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40" name="Freeform 14">
                <a:extLst>
                  <a:ext uri="{FF2B5EF4-FFF2-40B4-BE49-F238E27FC236}">
                    <a16:creationId xmlns:a16="http://schemas.microsoft.com/office/drawing/2014/main" id="{29A4F634-76C6-4689-BA50-2AA61E95320F}"/>
                  </a:ext>
                </a:extLst>
              </p:cNvPr>
              <p:cNvSpPr>
                <a:spLocks noEditPoints="1"/>
              </p:cNvSpPr>
              <p:nvPr/>
            </p:nvSpPr>
            <p:spPr bwMode="auto">
              <a:xfrm>
                <a:off x="-3857273" y="266910"/>
                <a:ext cx="1377951" cy="617538"/>
              </a:xfrm>
              <a:custGeom>
                <a:avLst/>
                <a:gdLst>
                  <a:gd name="T0" fmla="*/ 176 w 414"/>
                  <a:gd name="T1" fmla="*/ 0 h 184"/>
                  <a:gd name="T2" fmla="*/ 31 w 414"/>
                  <a:gd name="T3" fmla="*/ 145 h 184"/>
                  <a:gd name="T4" fmla="*/ 21 w 414"/>
                  <a:gd name="T5" fmla="*/ 142 h 184"/>
                  <a:gd name="T6" fmla="*/ 0 w 414"/>
                  <a:gd name="T7" fmla="*/ 163 h 184"/>
                  <a:gd name="T8" fmla="*/ 21 w 414"/>
                  <a:gd name="T9" fmla="*/ 184 h 184"/>
                  <a:gd name="T10" fmla="*/ 42 w 414"/>
                  <a:gd name="T11" fmla="*/ 163 h 184"/>
                  <a:gd name="T12" fmla="*/ 39 w 414"/>
                  <a:gd name="T13" fmla="*/ 153 h 184"/>
                  <a:gd name="T14" fmla="*/ 180 w 414"/>
                  <a:gd name="T15" fmla="*/ 11 h 184"/>
                  <a:gd name="T16" fmla="*/ 333 w 414"/>
                  <a:gd name="T17" fmla="*/ 11 h 184"/>
                  <a:gd name="T18" fmla="*/ 376 w 414"/>
                  <a:gd name="T19" fmla="*/ 55 h 184"/>
                  <a:gd name="T20" fmla="*/ 373 w 414"/>
                  <a:gd name="T21" fmla="*/ 66 h 184"/>
                  <a:gd name="T22" fmla="*/ 393 w 414"/>
                  <a:gd name="T23" fmla="*/ 86 h 184"/>
                  <a:gd name="T24" fmla="*/ 414 w 414"/>
                  <a:gd name="T25" fmla="*/ 66 h 184"/>
                  <a:gd name="T26" fmla="*/ 393 w 414"/>
                  <a:gd name="T27" fmla="*/ 45 h 184"/>
                  <a:gd name="T28" fmla="*/ 384 w 414"/>
                  <a:gd name="T29" fmla="*/ 47 h 184"/>
                  <a:gd name="T30" fmla="*/ 337 w 414"/>
                  <a:gd name="T31" fmla="*/ 0 h 184"/>
                  <a:gd name="T32" fmla="*/ 176 w 414"/>
                  <a:gd name="T33" fmla="*/ 0 h 184"/>
                  <a:gd name="T34" fmla="*/ 21 w 414"/>
                  <a:gd name="T35" fmla="*/ 173 h 184"/>
                  <a:gd name="T36" fmla="*/ 11 w 414"/>
                  <a:gd name="T37" fmla="*/ 163 h 184"/>
                  <a:gd name="T38" fmla="*/ 21 w 414"/>
                  <a:gd name="T39" fmla="*/ 154 h 184"/>
                  <a:gd name="T40" fmla="*/ 30 w 414"/>
                  <a:gd name="T41" fmla="*/ 163 h 184"/>
                  <a:gd name="T42" fmla="*/ 21 w 414"/>
                  <a:gd name="T43" fmla="*/ 173 h 184"/>
                  <a:gd name="T44" fmla="*/ 393 w 414"/>
                  <a:gd name="T45" fmla="*/ 56 h 184"/>
                  <a:gd name="T46" fmla="*/ 403 w 414"/>
                  <a:gd name="T47" fmla="*/ 66 h 184"/>
                  <a:gd name="T48" fmla="*/ 393 w 414"/>
                  <a:gd name="T49" fmla="*/ 75 h 184"/>
                  <a:gd name="T50" fmla="*/ 384 w 414"/>
                  <a:gd name="T51" fmla="*/ 66 h 184"/>
                  <a:gd name="T52" fmla="*/ 393 w 414"/>
                  <a:gd name="T53" fmla="*/ 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4" h="184">
                    <a:moveTo>
                      <a:pt x="176" y="0"/>
                    </a:moveTo>
                    <a:cubicBezTo>
                      <a:pt x="31" y="145"/>
                      <a:pt x="31" y="145"/>
                      <a:pt x="31" y="145"/>
                    </a:cubicBezTo>
                    <a:cubicBezTo>
                      <a:pt x="28" y="143"/>
                      <a:pt x="24" y="142"/>
                      <a:pt x="21" y="142"/>
                    </a:cubicBezTo>
                    <a:cubicBezTo>
                      <a:pt x="9" y="142"/>
                      <a:pt x="0" y="152"/>
                      <a:pt x="0" y="163"/>
                    </a:cubicBezTo>
                    <a:cubicBezTo>
                      <a:pt x="0" y="175"/>
                      <a:pt x="9" y="184"/>
                      <a:pt x="21" y="184"/>
                    </a:cubicBezTo>
                    <a:cubicBezTo>
                      <a:pt x="32" y="184"/>
                      <a:pt x="42" y="175"/>
                      <a:pt x="42" y="163"/>
                    </a:cubicBezTo>
                    <a:cubicBezTo>
                      <a:pt x="42" y="160"/>
                      <a:pt x="41" y="156"/>
                      <a:pt x="39" y="153"/>
                    </a:cubicBezTo>
                    <a:cubicBezTo>
                      <a:pt x="180" y="11"/>
                      <a:pt x="180" y="11"/>
                      <a:pt x="180" y="11"/>
                    </a:cubicBezTo>
                    <a:cubicBezTo>
                      <a:pt x="333" y="11"/>
                      <a:pt x="333" y="11"/>
                      <a:pt x="333" y="11"/>
                    </a:cubicBezTo>
                    <a:cubicBezTo>
                      <a:pt x="376" y="55"/>
                      <a:pt x="376" y="55"/>
                      <a:pt x="376" y="55"/>
                    </a:cubicBezTo>
                    <a:cubicBezTo>
                      <a:pt x="374" y="58"/>
                      <a:pt x="373" y="62"/>
                      <a:pt x="373" y="66"/>
                    </a:cubicBezTo>
                    <a:cubicBezTo>
                      <a:pt x="373" y="77"/>
                      <a:pt x="382" y="86"/>
                      <a:pt x="393" y="86"/>
                    </a:cubicBezTo>
                    <a:cubicBezTo>
                      <a:pt x="405" y="86"/>
                      <a:pt x="414" y="77"/>
                      <a:pt x="414" y="66"/>
                    </a:cubicBezTo>
                    <a:cubicBezTo>
                      <a:pt x="414" y="54"/>
                      <a:pt x="405" y="45"/>
                      <a:pt x="393" y="45"/>
                    </a:cubicBezTo>
                    <a:cubicBezTo>
                      <a:pt x="390" y="45"/>
                      <a:pt x="387" y="46"/>
                      <a:pt x="384" y="47"/>
                    </a:cubicBezTo>
                    <a:cubicBezTo>
                      <a:pt x="337" y="0"/>
                      <a:pt x="337" y="0"/>
                      <a:pt x="337" y="0"/>
                    </a:cubicBezTo>
                    <a:lnTo>
                      <a:pt x="176" y="0"/>
                    </a:lnTo>
                    <a:close/>
                    <a:moveTo>
                      <a:pt x="21" y="173"/>
                    </a:moveTo>
                    <a:cubicBezTo>
                      <a:pt x="15" y="173"/>
                      <a:pt x="11" y="169"/>
                      <a:pt x="11" y="163"/>
                    </a:cubicBezTo>
                    <a:cubicBezTo>
                      <a:pt x="11" y="158"/>
                      <a:pt x="15" y="154"/>
                      <a:pt x="21" y="154"/>
                    </a:cubicBezTo>
                    <a:cubicBezTo>
                      <a:pt x="26" y="154"/>
                      <a:pt x="30" y="158"/>
                      <a:pt x="30" y="163"/>
                    </a:cubicBezTo>
                    <a:cubicBezTo>
                      <a:pt x="30" y="169"/>
                      <a:pt x="26" y="173"/>
                      <a:pt x="21" y="173"/>
                    </a:cubicBezTo>
                    <a:close/>
                    <a:moveTo>
                      <a:pt x="393" y="56"/>
                    </a:moveTo>
                    <a:cubicBezTo>
                      <a:pt x="399" y="56"/>
                      <a:pt x="403" y="60"/>
                      <a:pt x="403" y="66"/>
                    </a:cubicBezTo>
                    <a:cubicBezTo>
                      <a:pt x="403" y="71"/>
                      <a:pt x="399" y="75"/>
                      <a:pt x="393" y="75"/>
                    </a:cubicBezTo>
                    <a:cubicBezTo>
                      <a:pt x="388" y="75"/>
                      <a:pt x="384" y="71"/>
                      <a:pt x="384" y="66"/>
                    </a:cubicBezTo>
                    <a:cubicBezTo>
                      <a:pt x="384" y="60"/>
                      <a:pt x="388" y="56"/>
                      <a:pt x="393" y="5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41" name="Freeform 19">
                <a:extLst>
                  <a:ext uri="{FF2B5EF4-FFF2-40B4-BE49-F238E27FC236}">
                    <a16:creationId xmlns:a16="http://schemas.microsoft.com/office/drawing/2014/main" id="{8D8445B8-FD55-4F7A-B35D-B6A0CA548DFA}"/>
                  </a:ext>
                </a:extLst>
              </p:cNvPr>
              <p:cNvSpPr>
                <a:spLocks noEditPoints="1"/>
              </p:cNvSpPr>
              <p:nvPr/>
            </p:nvSpPr>
            <p:spPr bwMode="auto">
              <a:xfrm rot="10800000">
                <a:off x="-3414565" y="436031"/>
                <a:ext cx="539751" cy="344488"/>
              </a:xfrm>
              <a:custGeom>
                <a:avLst/>
                <a:gdLst>
                  <a:gd name="T0" fmla="*/ 35 w 162"/>
                  <a:gd name="T1" fmla="*/ 85 h 103"/>
                  <a:gd name="T2" fmla="*/ 30 w 162"/>
                  <a:gd name="T3" fmla="*/ 75 h 103"/>
                  <a:gd name="T4" fmla="*/ 7 w 162"/>
                  <a:gd name="T5" fmla="*/ 75 h 103"/>
                  <a:gd name="T6" fmla="*/ 7 w 162"/>
                  <a:gd name="T7" fmla="*/ 99 h 103"/>
                  <a:gd name="T8" fmla="*/ 18 w 162"/>
                  <a:gd name="T9" fmla="*/ 103 h 103"/>
                  <a:gd name="T10" fmla="*/ 30 w 162"/>
                  <a:gd name="T11" fmla="*/ 99 h 103"/>
                  <a:gd name="T12" fmla="*/ 35 w 162"/>
                  <a:gd name="T13" fmla="*/ 88 h 103"/>
                  <a:gd name="T14" fmla="*/ 77 w 162"/>
                  <a:gd name="T15" fmla="*/ 87 h 103"/>
                  <a:gd name="T16" fmla="*/ 132 w 162"/>
                  <a:gd name="T17" fmla="*/ 32 h 103"/>
                  <a:gd name="T18" fmla="*/ 134 w 162"/>
                  <a:gd name="T19" fmla="*/ 33 h 103"/>
                  <a:gd name="T20" fmla="*/ 143 w 162"/>
                  <a:gd name="T21" fmla="*/ 36 h 103"/>
                  <a:gd name="T22" fmla="*/ 157 w 162"/>
                  <a:gd name="T23" fmla="*/ 28 h 103"/>
                  <a:gd name="T24" fmla="*/ 152 w 162"/>
                  <a:gd name="T25" fmla="*/ 5 h 103"/>
                  <a:gd name="T26" fmla="*/ 129 w 162"/>
                  <a:gd name="T27" fmla="*/ 10 h 103"/>
                  <a:gd name="T28" fmla="*/ 130 w 162"/>
                  <a:gd name="T29" fmla="*/ 30 h 103"/>
                  <a:gd name="T30" fmla="*/ 76 w 162"/>
                  <a:gd name="T31" fmla="*/ 85 h 103"/>
                  <a:gd name="T32" fmla="*/ 35 w 162"/>
                  <a:gd name="T33" fmla="*/ 85 h 103"/>
                  <a:gd name="T34" fmla="*/ 28 w 162"/>
                  <a:gd name="T35" fmla="*/ 97 h 103"/>
                  <a:gd name="T36" fmla="*/ 9 w 162"/>
                  <a:gd name="T37" fmla="*/ 97 h 103"/>
                  <a:gd name="T38" fmla="*/ 9 w 162"/>
                  <a:gd name="T39" fmla="*/ 77 h 103"/>
                  <a:gd name="T40" fmla="*/ 18 w 162"/>
                  <a:gd name="T41" fmla="*/ 73 h 103"/>
                  <a:gd name="T42" fmla="*/ 28 w 162"/>
                  <a:gd name="T43" fmla="*/ 77 h 103"/>
                  <a:gd name="T44" fmla="*/ 32 w 162"/>
                  <a:gd name="T45" fmla="*/ 87 h 103"/>
                  <a:gd name="T46" fmla="*/ 28 w 162"/>
                  <a:gd name="T47" fmla="*/ 97 h 103"/>
                  <a:gd name="T48" fmla="*/ 131 w 162"/>
                  <a:gd name="T49" fmla="*/ 11 h 103"/>
                  <a:gd name="T50" fmla="*/ 143 w 162"/>
                  <a:gd name="T51" fmla="*/ 5 h 103"/>
                  <a:gd name="T52" fmla="*/ 150 w 162"/>
                  <a:gd name="T53" fmla="*/ 8 h 103"/>
                  <a:gd name="T54" fmla="*/ 154 w 162"/>
                  <a:gd name="T55" fmla="*/ 27 h 103"/>
                  <a:gd name="T56" fmla="*/ 143 w 162"/>
                  <a:gd name="T57" fmla="*/ 33 h 103"/>
                  <a:gd name="T58" fmla="*/ 135 w 162"/>
                  <a:gd name="T59" fmla="*/ 31 h 103"/>
                  <a:gd name="T60" fmla="*/ 131 w 162"/>
                  <a:gd name="T6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103">
                    <a:moveTo>
                      <a:pt x="35" y="85"/>
                    </a:moveTo>
                    <a:cubicBezTo>
                      <a:pt x="34" y="81"/>
                      <a:pt x="33" y="78"/>
                      <a:pt x="30" y="75"/>
                    </a:cubicBezTo>
                    <a:cubicBezTo>
                      <a:pt x="24" y="69"/>
                      <a:pt x="13" y="69"/>
                      <a:pt x="7" y="75"/>
                    </a:cubicBezTo>
                    <a:cubicBezTo>
                      <a:pt x="0" y="82"/>
                      <a:pt x="0" y="92"/>
                      <a:pt x="7" y="99"/>
                    </a:cubicBezTo>
                    <a:cubicBezTo>
                      <a:pt x="10" y="102"/>
                      <a:pt x="14" y="103"/>
                      <a:pt x="18" y="103"/>
                    </a:cubicBezTo>
                    <a:cubicBezTo>
                      <a:pt x="23" y="103"/>
                      <a:pt x="27" y="102"/>
                      <a:pt x="30" y="99"/>
                    </a:cubicBezTo>
                    <a:cubicBezTo>
                      <a:pt x="33" y="96"/>
                      <a:pt x="34" y="92"/>
                      <a:pt x="35" y="88"/>
                    </a:cubicBezTo>
                    <a:cubicBezTo>
                      <a:pt x="77" y="87"/>
                      <a:pt x="77" y="87"/>
                      <a:pt x="77" y="87"/>
                    </a:cubicBezTo>
                    <a:cubicBezTo>
                      <a:pt x="132" y="32"/>
                      <a:pt x="132" y="32"/>
                      <a:pt x="132" y="32"/>
                    </a:cubicBezTo>
                    <a:cubicBezTo>
                      <a:pt x="133" y="32"/>
                      <a:pt x="133" y="33"/>
                      <a:pt x="134" y="33"/>
                    </a:cubicBezTo>
                    <a:cubicBezTo>
                      <a:pt x="136" y="35"/>
                      <a:pt x="140" y="36"/>
                      <a:pt x="143" y="36"/>
                    </a:cubicBezTo>
                    <a:cubicBezTo>
                      <a:pt x="148" y="36"/>
                      <a:pt x="154" y="33"/>
                      <a:pt x="157" y="28"/>
                    </a:cubicBezTo>
                    <a:cubicBezTo>
                      <a:pt x="162" y="21"/>
                      <a:pt x="160" y="10"/>
                      <a:pt x="152" y="5"/>
                    </a:cubicBezTo>
                    <a:cubicBezTo>
                      <a:pt x="145" y="0"/>
                      <a:pt x="134" y="3"/>
                      <a:pt x="129" y="10"/>
                    </a:cubicBezTo>
                    <a:cubicBezTo>
                      <a:pt x="125" y="16"/>
                      <a:pt x="126" y="25"/>
                      <a:pt x="130" y="30"/>
                    </a:cubicBezTo>
                    <a:cubicBezTo>
                      <a:pt x="76" y="85"/>
                      <a:pt x="76" y="85"/>
                      <a:pt x="76" y="85"/>
                    </a:cubicBezTo>
                    <a:lnTo>
                      <a:pt x="35" y="85"/>
                    </a:lnTo>
                    <a:close/>
                    <a:moveTo>
                      <a:pt x="28" y="97"/>
                    </a:moveTo>
                    <a:cubicBezTo>
                      <a:pt x="23" y="102"/>
                      <a:pt x="14" y="102"/>
                      <a:pt x="9" y="97"/>
                    </a:cubicBezTo>
                    <a:cubicBezTo>
                      <a:pt x="3" y="91"/>
                      <a:pt x="3" y="82"/>
                      <a:pt x="9" y="77"/>
                    </a:cubicBezTo>
                    <a:cubicBezTo>
                      <a:pt x="11" y="74"/>
                      <a:pt x="15" y="73"/>
                      <a:pt x="18" y="73"/>
                    </a:cubicBezTo>
                    <a:cubicBezTo>
                      <a:pt x="22" y="73"/>
                      <a:pt x="25" y="74"/>
                      <a:pt x="28" y="77"/>
                    </a:cubicBezTo>
                    <a:cubicBezTo>
                      <a:pt x="31" y="80"/>
                      <a:pt x="32" y="83"/>
                      <a:pt x="32" y="87"/>
                    </a:cubicBezTo>
                    <a:cubicBezTo>
                      <a:pt x="32" y="90"/>
                      <a:pt x="31" y="94"/>
                      <a:pt x="28" y="97"/>
                    </a:cubicBezTo>
                    <a:close/>
                    <a:moveTo>
                      <a:pt x="131" y="11"/>
                    </a:moveTo>
                    <a:cubicBezTo>
                      <a:pt x="134" y="8"/>
                      <a:pt x="138" y="5"/>
                      <a:pt x="143" y="5"/>
                    </a:cubicBezTo>
                    <a:cubicBezTo>
                      <a:pt x="146" y="5"/>
                      <a:pt x="148" y="6"/>
                      <a:pt x="150" y="8"/>
                    </a:cubicBezTo>
                    <a:cubicBezTo>
                      <a:pt x="157" y="12"/>
                      <a:pt x="159" y="20"/>
                      <a:pt x="154" y="27"/>
                    </a:cubicBezTo>
                    <a:cubicBezTo>
                      <a:pt x="152" y="31"/>
                      <a:pt x="147" y="33"/>
                      <a:pt x="143" y="33"/>
                    </a:cubicBezTo>
                    <a:cubicBezTo>
                      <a:pt x="140" y="33"/>
                      <a:pt x="137" y="32"/>
                      <a:pt x="135" y="31"/>
                    </a:cubicBezTo>
                    <a:cubicBezTo>
                      <a:pt x="129" y="26"/>
                      <a:pt x="127" y="18"/>
                      <a:pt x="131" y="11"/>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293" name="Group 292">
              <a:extLst>
                <a:ext uri="{FF2B5EF4-FFF2-40B4-BE49-F238E27FC236}">
                  <a16:creationId xmlns:a16="http://schemas.microsoft.com/office/drawing/2014/main" id="{16F52885-B929-4870-8FB1-6B2FF81FB160}"/>
                </a:ext>
              </a:extLst>
            </p:cNvPr>
            <p:cNvGrpSpPr/>
            <p:nvPr/>
          </p:nvGrpSpPr>
          <p:grpSpPr>
            <a:xfrm flipH="1">
              <a:off x="2810228" y="2835076"/>
              <a:ext cx="154626" cy="167575"/>
              <a:chOff x="1202015" y="769831"/>
              <a:chExt cx="2741987" cy="2971599"/>
            </a:xfrm>
            <a:solidFill>
              <a:srgbClr val="FFFFFF"/>
            </a:solidFill>
          </p:grpSpPr>
          <p:sp>
            <p:nvSpPr>
              <p:cNvPr id="329" name="Freeform 30">
                <a:extLst>
                  <a:ext uri="{FF2B5EF4-FFF2-40B4-BE49-F238E27FC236}">
                    <a16:creationId xmlns:a16="http://schemas.microsoft.com/office/drawing/2014/main" id="{F7AF7D66-B7E0-4DB3-8B15-E31660258414}"/>
                  </a:ext>
                </a:extLst>
              </p:cNvPr>
              <p:cNvSpPr>
                <a:spLocks/>
              </p:cNvSpPr>
              <p:nvPr/>
            </p:nvSpPr>
            <p:spPr bwMode="auto">
              <a:xfrm>
                <a:off x="1678265" y="2484129"/>
                <a:ext cx="769937" cy="769938"/>
              </a:xfrm>
              <a:custGeom>
                <a:avLst/>
                <a:gdLst>
                  <a:gd name="T0" fmla="*/ 231 w 231"/>
                  <a:gd name="T1" fmla="*/ 197 h 231"/>
                  <a:gd name="T2" fmla="*/ 197 w 231"/>
                  <a:gd name="T3" fmla="*/ 231 h 231"/>
                  <a:gd name="T4" fmla="*/ 58 w 231"/>
                  <a:gd name="T5" fmla="*/ 173 h 231"/>
                  <a:gd name="T6" fmla="*/ 0 w 231"/>
                  <a:gd name="T7" fmla="*/ 34 h 231"/>
                  <a:gd name="T8" fmla="*/ 34 w 231"/>
                  <a:gd name="T9" fmla="*/ 0 h 231"/>
                  <a:gd name="T10" fmla="*/ 68 w 231"/>
                  <a:gd name="T11" fmla="*/ 34 h 231"/>
                  <a:gd name="T12" fmla="*/ 106 w 231"/>
                  <a:gd name="T13" fmla="*/ 125 h 231"/>
                  <a:gd name="T14" fmla="*/ 197 w 231"/>
                  <a:gd name="T15" fmla="*/ 163 h 231"/>
                  <a:gd name="T16" fmla="*/ 231 w 231"/>
                  <a:gd name="T17" fmla="*/ 19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231">
                    <a:moveTo>
                      <a:pt x="231" y="197"/>
                    </a:moveTo>
                    <a:cubicBezTo>
                      <a:pt x="231" y="216"/>
                      <a:pt x="216" y="231"/>
                      <a:pt x="197" y="231"/>
                    </a:cubicBezTo>
                    <a:cubicBezTo>
                      <a:pt x="143" y="231"/>
                      <a:pt x="94" y="209"/>
                      <a:pt x="58" y="173"/>
                    </a:cubicBezTo>
                    <a:cubicBezTo>
                      <a:pt x="23" y="138"/>
                      <a:pt x="0" y="88"/>
                      <a:pt x="0" y="34"/>
                    </a:cubicBezTo>
                    <a:cubicBezTo>
                      <a:pt x="1" y="15"/>
                      <a:pt x="16" y="0"/>
                      <a:pt x="34" y="0"/>
                    </a:cubicBezTo>
                    <a:cubicBezTo>
                      <a:pt x="53" y="0"/>
                      <a:pt x="69" y="15"/>
                      <a:pt x="68" y="34"/>
                    </a:cubicBezTo>
                    <a:cubicBezTo>
                      <a:pt x="69" y="70"/>
                      <a:pt x="83" y="102"/>
                      <a:pt x="106" y="125"/>
                    </a:cubicBezTo>
                    <a:cubicBezTo>
                      <a:pt x="130" y="148"/>
                      <a:pt x="162" y="163"/>
                      <a:pt x="197" y="163"/>
                    </a:cubicBezTo>
                    <a:cubicBezTo>
                      <a:pt x="216" y="163"/>
                      <a:pt x="231" y="178"/>
                      <a:pt x="231"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0" name="Freeform 31">
                <a:extLst>
                  <a:ext uri="{FF2B5EF4-FFF2-40B4-BE49-F238E27FC236}">
                    <a16:creationId xmlns:a16="http://schemas.microsoft.com/office/drawing/2014/main" id="{4D374C5A-11AA-46B2-A1F2-2A2AC3D41D36}"/>
                  </a:ext>
                </a:extLst>
              </p:cNvPr>
              <p:cNvSpPr>
                <a:spLocks/>
              </p:cNvSpPr>
              <p:nvPr/>
            </p:nvSpPr>
            <p:spPr bwMode="auto">
              <a:xfrm>
                <a:off x="1202015" y="2511117"/>
                <a:ext cx="1225550" cy="1230313"/>
              </a:xfrm>
              <a:custGeom>
                <a:avLst/>
                <a:gdLst>
                  <a:gd name="T0" fmla="*/ 334 w 368"/>
                  <a:gd name="T1" fmla="*/ 300 h 369"/>
                  <a:gd name="T2" fmla="*/ 146 w 368"/>
                  <a:gd name="T3" fmla="*/ 222 h 369"/>
                  <a:gd name="T4" fmla="*/ 68 w 368"/>
                  <a:gd name="T5" fmla="*/ 34 h 369"/>
                  <a:gd name="T6" fmla="*/ 34 w 368"/>
                  <a:gd name="T7" fmla="*/ 0 h 369"/>
                  <a:gd name="T8" fmla="*/ 0 w 368"/>
                  <a:gd name="T9" fmla="*/ 34 h 369"/>
                  <a:gd name="T10" fmla="*/ 98 w 368"/>
                  <a:gd name="T11" fmla="*/ 271 h 369"/>
                  <a:gd name="T12" fmla="*/ 334 w 368"/>
                  <a:gd name="T13" fmla="*/ 368 h 369"/>
                  <a:gd name="T14" fmla="*/ 368 w 368"/>
                  <a:gd name="T15" fmla="*/ 334 h 369"/>
                  <a:gd name="T16" fmla="*/ 334 w 368"/>
                  <a:gd name="T17" fmla="*/ 30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369">
                    <a:moveTo>
                      <a:pt x="334" y="300"/>
                    </a:moveTo>
                    <a:cubicBezTo>
                      <a:pt x="261" y="300"/>
                      <a:pt x="194" y="271"/>
                      <a:pt x="146" y="222"/>
                    </a:cubicBezTo>
                    <a:cubicBezTo>
                      <a:pt x="98" y="174"/>
                      <a:pt x="68" y="108"/>
                      <a:pt x="68" y="34"/>
                    </a:cubicBezTo>
                    <a:cubicBezTo>
                      <a:pt x="68" y="15"/>
                      <a:pt x="53" y="0"/>
                      <a:pt x="34" y="0"/>
                    </a:cubicBezTo>
                    <a:cubicBezTo>
                      <a:pt x="15" y="0"/>
                      <a:pt x="0" y="15"/>
                      <a:pt x="0" y="34"/>
                    </a:cubicBezTo>
                    <a:cubicBezTo>
                      <a:pt x="0" y="126"/>
                      <a:pt x="38" y="210"/>
                      <a:pt x="98" y="271"/>
                    </a:cubicBezTo>
                    <a:cubicBezTo>
                      <a:pt x="158" y="331"/>
                      <a:pt x="242" y="368"/>
                      <a:pt x="334" y="368"/>
                    </a:cubicBezTo>
                    <a:cubicBezTo>
                      <a:pt x="353" y="369"/>
                      <a:pt x="368" y="353"/>
                      <a:pt x="368" y="334"/>
                    </a:cubicBezTo>
                    <a:cubicBezTo>
                      <a:pt x="368" y="316"/>
                      <a:pt x="353" y="301"/>
                      <a:pt x="334" y="3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1" name="Freeform 32">
                <a:extLst>
                  <a:ext uri="{FF2B5EF4-FFF2-40B4-BE49-F238E27FC236}">
                    <a16:creationId xmlns:a16="http://schemas.microsoft.com/office/drawing/2014/main" id="{DC0FC0D5-FE63-4305-A2B8-595902B1C5DF}"/>
                  </a:ext>
                </a:extLst>
              </p:cNvPr>
              <p:cNvSpPr>
                <a:spLocks/>
              </p:cNvSpPr>
              <p:nvPr/>
            </p:nvSpPr>
            <p:spPr bwMode="auto">
              <a:xfrm rot="2730935">
                <a:off x="1395382" y="997731"/>
                <a:ext cx="1111250" cy="65545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2" name="Freeform 34">
                <a:extLst>
                  <a:ext uri="{FF2B5EF4-FFF2-40B4-BE49-F238E27FC236}">
                    <a16:creationId xmlns:a16="http://schemas.microsoft.com/office/drawing/2014/main" id="{B9BE6E5F-2600-403C-85F8-1C1D5B58A07F}"/>
                  </a:ext>
                </a:extLst>
              </p:cNvPr>
              <p:cNvSpPr>
                <a:spLocks/>
              </p:cNvSpPr>
              <p:nvPr/>
            </p:nvSpPr>
            <p:spPr bwMode="auto">
              <a:xfrm rot="2730935">
                <a:off x="3059717" y="2689406"/>
                <a:ext cx="1111250" cy="65732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3" name="Arrow: Pentagon 332">
                <a:extLst>
                  <a:ext uri="{FF2B5EF4-FFF2-40B4-BE49-F238E27FC236}">
                    <a16:creationId xmlns:a16="http://schemas.microsoft.com/office/drawing/2014/main" id="{DED00A57-D859-43DE-8BFD-BF4CEFEC71E3}"/>
                  </a:ext>
                </a:extLst>
              </p:cNvPr>
              <p:cNvSpPr/>
              <p:nvPr/>
            </p:nvSpPr>
            <p:spPr>
              <a:xfrm rot="8100000">
                <a:off x="1946062" y="1775448"/>
                <a:ext cx="1515010" cy="956431"/>
              </a:xfrm>
              <a:prstGeom prst="homePlate">
                <a:avLst/>
              </a:prstGeom>
              <a:grp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sp>
          <p:nvSpPr>
            <p:cNvPr id="294" name="Rectangle 293">
              <a:extLst>
                <a:ext uri="{FF2B5EF4-FFF2-40B4-BE49-F238E27FC236}">
                  <a16:creationId xmlns:a16="http://schemas.microsoft.com/office/drawing/2014/main" id="{94C780D6-19EE-48DE-8E3A-F2CCC9E55E3F}"/>
                </a:ext>
              </a:extLst>
            </p:cNvPr>
            <p:cNvSpPr/>
            <p:nvPr/>
          </p:nvSpPr>
          <p:spPr>
            <a:xfrm>
              <a:off x="1415320" y="3572035"/>
              <a:ext cx="524016" cy="95036"/>
            </a:xfrm>
            <a:prstGeom prst="rect">
              <a:avLst/>
            </a:prstGeom>
            <a:solidFill>
              <a:srgbClr val="FFFFFF"/>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95" name="Freeform 22">
              <a:extLst>
                <a:ext uri="{FF2B5EF4-FFF2-40B4-BE49-F238E27FC236}">
                  <a16:creationId xmlns:a16="http://schemas.microsoft.com/office/drawing/2014/main" id="{2D01E00D-1527-4A2A-8B59-844BB765BF5B}"/>
                </a:ext>
              </a:extLst>
            </p:cNvPr>
            <p:cNvSpPr>
              <a:spLocks noEditPoints="1"/>
            </p:cNvSpPr>
            <p:nvPr/>
          </p:nvSpPr>
          <p:spPr bwMode="auto">
            <a:xfrm flipH="1">
              <a:off x="4211633" y="3019595"/>
              <a:ext cx="1611616" cy="647475"/>
            </a:xfrm>
            <a:custGeom>
              <a:avLst/>
              <a:gdLst>
                <a:gd name="T0" fmla="*/ 651 w 1360"/>
                <a:gd name="T1" fmla="*/ 409 h 544"/>
                <a:gd name="T2" fmla="*/ 725 w 1360"/>
                <a:gd name="T3" fmla="*/ 409 h 544"/>
                <a:gd name="T4" fmla="*/ 800 w 1360"/>
                <a:gd name="T5" fmla="*/ 409 h 544"/>
                <a:gd name="T6" fmla="*/ 1321 w 1360"/>
                <a:gd name="T7" fmla="*/ 309 h 544"/>
                <a:gd name="T8" fmla="*/ 785 w 1360"/>
                <a:gd name="T9" fmla="*/ 292 h 544"/>
                <a:gd name="T10" fmla="*/ 711 w 1360"/>
                <a:gd name="T11" fmla="*/ 292 h 544"/>
                <a:gd name="T12" fmla="*/ 636 w 1360"/>
                <a:gd name="T13" fmla="*/ 292 h 544"/>
                <a:gd name="T14" fmla="*/ 673 w 1360"/>
                <a:gd name="T15" fmla="*/ 438 h 544"/>
                <a:gd name="T16" fmla="*/ 748 w 1360"/>
                <a:gd name="T17" fmla="*/ 438 h 544"/>
                <a:gd name="T18" fmla="*/ 822 w 1360"/>
                <a:gd name="T19" fmla="*/ 438 h 544"/>
                <a:gd name="T20" fmla="*/ 1214 w 1360"/>
                <a:gd name="T21" fmla="*/ 279 h 544"/>
                <a:gd name="T22" fmla="*/ 763 w 1360"/>
                <a:gd name="T23" fmla="*/ 263 h 544"/>
                <a:gd name="T24" fmla="*/ 688 w 1360"/>
                <a:gd name="T25" fmla="*/ 263 h 544"/>
                <a:gd name="T26" fmla="*/ 614 w 1360"/>
                <a:gd name="T27" fmla="*/ 263 h 544"/>
                <a:gd name="T28" fmla="*/ 651 w 1360"/>
                <a:gd name="T29" fmla="*/ 409 h 544"/>
                <a:gd name="T30" fmla="*/ 725 w 1360"/>
                <a:gd name="T31" fmla="*/ 409 h 544"/>
                <a:gd name="T32" fmla="*/ 800 w 1360"/>
                <a:gd name="T33" fmla="*/ 409 h 544"/>
                <a:gd name="T34" fmla="*/ 1272 w 1360"/>
                <a:gd name="T35" fmla="*/ 250 h 544"/>
                <a:gd name="T36" fmla="*/ 785 w 1360"/>
                <a:gd name="T37" fmla="*/ 310 h 544"/>
                <a:gd name="T38" fmla="*/ 711 w 1360"/>
                <a:gd name="T39" fmla="*/ 310 h 544"/>
                <a:gd name="T40" fmla="*/ 636 w 1360"/>
                <a:gd name="T41" fmla="*/ 310 h 544"/>
                <a:gd name="T42" fmla="*/ 673 w 1360"/>
                <a:gd name="T43" fmla="*/ 361 h 544"/>
                <a:gd name="T44" fmla="*/ 748 w 1360"/>
                <a:gd name="T45" fmla="*/ 361 h 544"/>
                <a:gd name="T46" fmla="*/ 822 w 1360"/>
                <a:gd name="T47" fmla="*/ 361 h 544"/>
                <a:gd name="T48" fmla="*/ 1272 w 1360"/>
                <a:gd name="T49" fmla="*/ 314 h 544"/>
                <a:gd name="T50" fmla="*/ 785 w 1360"/>
                <a:gd name="T51" fmla="*/ 340 h 544"/>
                <a:gd name="T52" fmla="*/ 711 w 1360"/>
                <a:gd name="T53" fmla="*/ 340 h 544"/>
                <a:gd name="T54" fmla="*/ 636 w 1360"/>
                <a:gd name="T55" fmla="*/ 340 h 544"/>
                <a:gd name="T56" fmla="*/ 912 w 1360"/>
                <a:gd name="T57" fmla="*/ 428 h 544"/>
                <a:gd name="T58" fmla="*/ 1168 w 1360"/>
                <a:gd name="T59" fmla="*/ 163 h 544"/>
                <a:gd name="T60" fmla="*/ 1321 w 1360"/>
                <a:gd name="T61" fmla="*/ 267 h 544"/>
                <a:gd name="T62" fmla="*/ 785 w 1360"/>
                <a:gd name="T63" fmla="*/ 310 h 544"/>
                <a:gd name="T64" fmla="*/ 711 w 1360"/>
                <a:gd name="T65" fmla="*/ 310 h 544"/>
                <a:gd name="T66" fmla="*/ 636 w 1360"/>
                <a:gd name="T67" fmla="*/ 310 h 544"/>
                <a:gd name="T68" fmla="*/ 651 w 1360"/>
                <a:gd name="T69" fmla="*/ 361 h 544"/>
                <a:gd name="T70" fmla="*/ 725 w 1360"/>
                <a:gd name="T71" fmla="*/ 361 h 544"/>
                <a:gd name="T72" fmla="*/ 800 w 1360"/>
                <a:gd name="T73" fmla="*/ 361 h 544"/>
                <a:gd name="T74" fmla="*/ 1272 w 1360"/>
                <a:gd name="T75" fmla="*/ 314 h 544"/>
                <a:gd name="T76" fmla="*/ 785 w 1360"/>
                <a:gd name="T77" fmla="*/ 340 h 544"/>
                <a:gd name="T78" fmla="*/ 711 w 1360"/>
                <a:gd name="T79" fmla="*/ 340 h 544"/>
                <a:gd name="T80" fmla="*/ 636 w 1360"/>
                <a:gd name="T81" fmla="*/ 340 h 544"/>
                <a:gd name="T82" fmla="*/ 673 w 1360"/>
                <a:gd name="T83" fmla="*/ 390 h 544"/>
                <a:gd name="T84" fmla="*/ 748 w 1360"/>
                <a:gd name="T85" fmla="*/ 390 h 544"/>
                <a:gd name="T86" fmla="*/ 822 w 1360"/>
                <a:gd name="T87" fmla="*/ 390 h 544"/>
                <a:gd name="T88" fmla="*/ 1321 w 1360"/>
                <a:gd name="T89" fmla="*/ 369 h 544"/>
                <a:gd name="T90" fmla="*/ 763 w 1360"/>
                <a:gd name="T91" fmla="*/ 310 h 544"/>
                <a:gd name="T92" fmla="*/ 688 w 1360"/>
                <a:gd name="T93" fmla="*/ 310 h 544"/>
                <a:gd name="T94" fmla="*/ 614 w 1360"/>
                <a:gd name="T95" fmla="*/ 310 h 544"/>
                <a:gd name="T96" fmla="*/ 651 w 1360"/>
                <a:gd name="T97" fmla="*/ 361 h 544"/>
                <a:gd name="T98" fmla="*/ 725 w 1360"/>
                <a:gd name="T99" fmla="*/ 361 h 544"/>
                <a:gd name="T100" fmla="*/ 800 w 1360"/>
                <a:gd name="T101" fmla="*/ 361 h 544"/>
                <a:gd name="T102" fmla="*/ 1214 w 1360"/>
                <a:gd name="T103" fmla="*/ 349 h 544"/>
                <a:gd name="T104" fmla="*/ 785 w 1360"/>
                <a:gd name="T105" fmla="*/ 361 h 544"/>
                <a:gd name="T106" fmla="*/ 711 w 1360"/>
                <a:gd name="T107" fmla="*/ 361 h 544"/>
                <a:gd name="T108" fmla="*/ 636 w 1360"/>
                <a:gd name="T109" fmla="*/ 361 h 544"/>
                <a:gd name="T110" fmla="*/ 636 w 1360"/>
                <a:gd name="T111" fmla="*/ 340 h 544"/>
                <a:gd name="T112" fmla="*/ 711 w 1360"/>
                <a:gd name="T113" fmla="*/ 340 h 544"/>
                <a:gd name="T114" fmla="*/ 785 w 1360"/>
                <a:gd name="T115" fmla="*/ 340 h 544"/>
                <a:gd name="T116" fmla="*/ 685 w 1360"/>
                <a:gd name="T117" fmla="*/ 173 h 544"/>
                <a:gd name="T118" fmla="*/ 636 w 1360"/>
                <a:gd name="T119" fmla="*/ 438 h 544"/>
                <a:gd name="T120" fmla="*/ 748 w 1360"/>
                <a:gd name="T121" fmla="*/ 390 h 544"/>
                <a:gd name="T122" fmla="*/ 673 w 1360"/>
                <a:gd name="T123" fmla="*/ 340 h 544"/>
                <a:gd name="T124" fmla="*/ 1272 w 1360"/>
                <a:gd name="T125" fmla="*/ 314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0" h="544">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14" y="370"/>
                  </a:move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ubicBezTo>
                    <a:pt x="1254" y="376"/>
                    <a:pt x="1235" y="373"/>
                    <a:pt x="1214" y="370"/>
                  </a:cubicBezTo>
                  <a:close/>
                  <a:moveTo>
                    <a:pt x="1214" y="300"/>
                  </a:move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ubicBezTo>
                    <a:pt x="1254" y="310"/>
                    <a:pt x="1235" y="305"/>
                    <a:pt x="1214" y="300"/>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38"/>
                  </a:moveTo>
                  <a:cubicBezTo>
                    <a:pt x="822" y="438"/>
                    <a:pt x="822" y="438"/>
                    <a:pt x="822" y="438"/>
                  </a:cubicBezTo>
                  <a:cubicBezTo>
                    <a:pt x="822" y="409"/>
                    <a:pt x="822" y="409"/>
                    <a:pt x="822" y="409"/>
                  </a:cubicBezTo>
                  <a:cubicBezTo>
                    <a:pt x="800" y="409"/>
                    <a:pt x="800" y="409"/>
                    <a:pt x="800" y="409"/>
                  </a:cubicBezTo>
                  <a:lnTo>
                    <a:pt x="800" y="438"/>
                  </a:lnTo>
                  <a:close/>
                  <a:moveTo>
                    <a:pt x="800" y="390"/>
                  </a:moveTo>
                  <a:cubicBezTo>
                    <a:pt x="822" y="390"/>
                    <a:pt x="822" y="390"/>
                    <a:pt x="822" y="390"/>
                  </a:cubicBezTo>
                  <a:cubicBezTo>
                    <a:pt x="822" y="361"/>
                    <a:pt x="822" y="361"/>
                    <a:pt x="822" y="361"/>
                  </a:cubicBezTo>
                  <a:cubicBezTo>
                    <a:pt x="800" y="361"/>
                    <a:pt x="800" y="361"/>
                    <a:pt x="800" y="361"/>
                  </a:cubicBezTo>
                  <a:lnTo>
                    <a:pt x="800" y="390"/>
                  </a:lnTo>
                  <a:close/>
                  <a:moveTo>
                    <a:pt x="800" y="340"/>
                  </a:moveTo>
                  <a:cubicBezTo>
                    <a:pt x="822" y="340"/>
                    <a:pt x="822" y="340"/>
                    <a:pt x="822" y="340"/>
                  </a:cubicBezTo>
                  <a:cubicBezTo>
                    <a:pt x="822" y="310"/>
                    <a:pt x="822" y="310"/>
                    <a:pt x="822" y="310"/>
                  </a:cubicBezTo>
                  <a:cubicBezTo>
                    <a:pt x="800" y="310"/>
                    <a:pt x="800" y="310"/>
                    <a:pt x="800" y="310"/>
                  </a:cubicBezTo>
                  <a:lnTo>
                    <a:pt x="800" y="34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38"/>
                  </a:moveTo>
                  <a:cubicBezTo>
                    <a:pt x="785" y="438"/>
                    <a:pt x="785" y="438"/>
                    <a:pt x="785" y="438"/>
                  </a:cubicBezTo>
                  <a:cubicBezTo>
                    <a:pt x="785" y="409"/>
                    <a:pt x="785" y="409"/>
                    <a:pt x="785" y="409"/>
                  </a:cubicBezTo>
                  <a:cubicBezTo>
                    <a:pt x="763" y="409"/>
                    <a:pt x="763" y="409"/>
                    <a:pt x="763" y="409"/>
                  </a:cubicBezTo>
                  <a:lnTo>
                    <a:pt x="763" y="438"/>
                  </a:lnTo>
                  <a:close/>
                  <a:moveTo>
                    <a:pt x="763" y="390"/>
                  </a:moveTo>
                  <a:cubicBezTo>
                    <a:pt x="785" y="390"/>
                    <a:pt x="785" y="390"/>
                    <a:pt x="785" y="390"/>
                  </a:cubicBezTo>
                  <a:cubicBezTo>
                    <a:pt x="785" y="361"/>
                    <a:pt x="785" y="361"/>
                    <a:pt x="785" y="361"/>
                  </a:cubicBezTo>
                  <a:cubicBezTo>
                    <a:pt x="763" y="361"/>
                    <a:pt x="763" y="361"/>
                    <a:pt x="763" y="361"/>
                  </a:cubicBezTo>
                  <a:lnTo>
                    <a:pt x="763" y="390"/>
                  </a:lnTo>
                  <a:close/>
                  <a:moveTo>
                    <a:pt x="763" y="340"/>
                  </a:moveTo>
                  <a:cubicBezTo>
                    <a:pt x="785" y="340"/>
                    <a:pt x="785" y="340"/>
                    <a:pt x="785" y="340"/>
                  </a:cubicBezTo>
                  <a:cubicBezTo>
                    <a:pt x="785" y="310"/>
                    <a:pt x="785" y="310"/>
                    <a:pt x="785" y="310"/>
                  </a:cubicBezTo>
                  <a:cubicBezTo>
                    <a:pt x="763" y="310"/>
                    <a:pt x="763" y="310"/>
                    <a:pt x="763" y="310"/>
                  </a:cubicBezTo>
                  <a:lnTo>
                    <a:pt x="763" y="340"/>
                  </a:lnTo>
                  <a:close/>
                  <a:moveTo>
                    <a:pt x="763" y="292"/>
                  </a:moveTo>
                  <a:cubicBezTo>
                    <a:pt x="785" y="292"/>
                    <a:pt x="785" y="292"/>
                    <a:pt x="785" y="292"/>
                  </a:cubicBezTo>
                  <a:cubicBezTo>
                    <a:pt x="785" y="263"/>
                    <a:pt x="785" y="263"/>
                    <a:pt x="785" y="263"/>
                  </a:cubicBezTo>
                  <a:cubicBezTo>
                    <a:pt x="763" y="263"/>
                    <a:pt x="763" y="263"/>
                    <a:pt x="763" y="263"/>
                  </a:cubicBezTo>
                  <a:lnTo>
                    <a:pt x="763" y="292"/>
                  </a:lnTo>
                  <a:close/>
                  <a:moveTo>
                    <a:pt x="725" y="438"/>
                  </a:moveTo>
                  <a:cubicBezTo>
                    <a:pt x="748" y="438"/>
                    <a:pt x="748" y="438"/>
                    <a:pt x="748" y="438"/>
                  </a:cubicBezTo>
                  <a:cubicBezTo>
                    <a:pt x="748" y="409"/>
                    <a:pt x="748" y="409"/>
                    <a:pt x="748" y="409"/>
                  </a:cubicBezTo>
                  <a:cubicBezTo>
                    <a:pt x="725" y="409"/>
                    <a:pt x="725" y="409"/>
                    <a:pt x="725" y="409"/>
                  </a:cubicBezTo>
                  <a:lnTo>
                    <a:pt x="725" y="438"/>
                  </a:lnTo>
                  <a:close/>
                  <a:moveTo>
                    <a:pt x="725" y="390"/>
                  </a:moveTo>
                  <a:cubicBezTo>
                    <a:pt x="748" y="390"/>
                    <a:pt x="748" y="390"/>
                    <a:pt x="748" y="390"/>
                  </a:cubicBezTo>
                  <a:cubicBezTo>
                    <a:pt x="748" y="361"/>
                    <a:pt x="748" y="361"/>
                    <a:pt x="748" y="361"/>
                  </a:cubicBezTo>
                  <a:cubicBezTo>
                    <a:pt x="725" y="361"/>
                    <a:pt x="725" y="361"/>
                    <a:pt x="725" y="361"/>
                  </a:cubicBezTo>
                  <a:lnTo>
                    <a:pt x="725" y="390"/>
                  </a:lnTo>
                  <a:close/>
                  <a:moveTo>
                    <a:pt x="725" y="340"/>
                  </a:moveTo>
                  <a:cubicBezTo>
                    <a:pt x="748" y="340"/>
                    <a:pt x="748" y="340"/>
                    <a:pt x="748" y="340"/>
                  </a:cubicBezTo>
                  <a:cubicBezTo>
                    <a:pt x="748" y="310"/>
                    <a:pt x="748" y="310"/>
                    <a:pt x="748" y="310"/>
                  </a:cubicBezTo>
                  <a:cubicBezTo>
                    <a:pt x="725" y="310"/>
                    <a:pt x="725" y="310"/>
                    <a:pt x="725" y="310"/>
                  </a:cubicBezTo>
                  <a:lnTo>
                    <a:pt x="725" y="340"/>
                  </a:lnTo>
                  <a:close/>
                  <a:moveTo>
                    <a:pt x="725" y="292"/>
                  </a:moveTo>
                  <a:cubicBezTo>
                    <a:pt x="748" y="292"/>
                    <a:pt x="748" y="292"/>
                    <a:pt x="748" y="292"/>
                  </a:cubicBezTo>
                  <a:cubicBezTo>
                    <a:pt x="748" y="263"/>
                    <a:pt x="748" y="263"/>
                    <a:pt x="748" y="263"/>
                  </a:cubicBezTo>
                  <a:cubicBezTo>
                    <a:pt x="725" y="263"/>
                    <a:pt x="725" y="263"/>
                    <a:pt x="725" y="263"/>
                  </a:cubicBezTo>
                  <a:lnTo>
                    <a:pt x="725" y="292"/>
                  </a:lnTo>
                  <a:close/>
                  <a:moveTo>
                    <a:pt x="688" y="438"/>
                  </a:moveTo>
                  <a:cubicBezTo>
                    <a:pt x="711" y="438"/>
                    <a:pt x="711" y="438"/>
                    <a:pt x="711" y="438"/>
                  </a:cubicBezTo>
                  <a:cubicBezTo>
                    <a:pt x="711" y="409"/>
                    <a:pt x="711" y="409"/>
                    <a:pt x="711" y="409"/>
                  </a:cubicBezTo>
                  <a:cubicBezTo>
                    <a:pt x="688" y="409"/>
                    <a:pt x="688" y="409"/>
                    <a:pt x="688" y="409"/>
                  </a:cubicBezTo>
                  <a:lnTo>
                    <a:pt x="688" y="438"/>
                  </a:lnTo>
                  <a:close/>
                  <a:moveTo>
                    <a:pt x="688" y="390"/>
                  </a:moveTo>
                  <a:cubicBezTo>
                    <a:pt x="711" y="390"/>
                    <a:pt x="711" y="390"/>
                    <a:pt x="711" y="390"/>
                  </a:cubicBezTo>
                  <a:cubicBezTo>
                    <a:pt x="711" y="361"/>
                    <a:pt x="711" y="361"/>
                    <a:pt x="711" y="361"/>
                  </a:cubicBezTo>
                  <a:cubicBezTo>
                    <a:pt x="688" y="361"/>
                    <a:pt x="688" y="361"/>
                    <a:pt x="688" y="361"/>
                  </a:cubicBezTo>
                  <a:lnTo>
                    <a:pt x="688" y="390"/>
                  </a:lnTo>
                  <a:close/>
                  <a:moveTo>
                    <a:pt x="688" y="340"/>
                  </a:moveTo>
                  <a:cubicBezTo>
                    <a:pt x="711" y="340"/>
                    <a:pt x="711" y="340"/>
                    <a:pt x="711" y="340"/>
                  </a:cubicBezTo>
                  <a:cubicBezTo>
                    <a:pt x="711" y="310"/>
                    <a:pt x="711" y="310"/>
                    <a:pt x="711" y="310"/>
                  </a:cubicBezTo>
                  <a:cubicBezTo>
                    <a:pt x="688" y="310"/>
                    <a:pt x="688" y="310"/>
                    <a:pt x="688" y="310"/>
                  </a:cubicBezTo>
                  <a:lnTo>
                    <a:pt x="688" y="340"/>
                  </a:lnTo>
                  <a:close/>
                  <a:moveTo>
                    <a:pt x="688" y="292"/>
                  </a:moveTo>
                  <a:cubicBezTo>
                    <a:pt x="711" y="292"/>
                    <a:pt x="711" y="292"/>
                    <a:pt x="711" y="292"/>
                  </a:cubicBezTo>
                  <a:cubicBezTo>
                    <a:pt x="711" y="263"/>
                    <a:pt x="711" y="263"/>
                    <a:pt x="711" y="263"/>
                  </a:cubicBezTo>
                  <a:cubicBezTo>
                    <a:pt x="688" y="263"/>
                    <a:pt x="688" y="263"/>
                    <a:pt x="688" y="263"/>
                  </a:cubicBezTo>
                  <a:lnTo>
                    <a:pt x="688" y="292"/>
                  </a:lnTo>
                  <a:close/>
                  <a:moveTo>
                    <a:pt x="651" y="438"/>
                  </a:moveTo>
                  <a:cubicBezTo>
                    <a:pt x="673" y="438"/>
                    <a:pt x="673" y="438"/>
                    <a:pt x="673" y="438"/>
                  </a:cubicBezTo>
                  <a:cubicBezTo>
                    <a:pt x="673" y="409"/>
                    <a:pt x="673" y="409"/>
                    <a:pt x="673" y="409"/>
                  </a:cubicBezTo>
                  <a:cubicBezTo>
                    <a:pt x="651" y="409"/>
                    <a:pt x="651" y="409"/>
                    <a:pt x="651" y="409"/>
                  </a:cubicBezTo>
                  <a:lnTo>
                    <a:pt x="651" y="438"/>
                  </a:lnTo>
                  <a:close/>
                  <a:moveTo>
                    <a:pt x="651" y="390"/>
                  </a:moveTo>
                  <a:cubicBezTo>
                    <a:pt x="673" y="390"/>
                    <a:pt x="673" y="390"/>
                    <a:pt x="673" y="390"/>
                  </a:cubicBezTo>
                  <a:cubicBezTo>
                    <a:pt x="673" y="361"/>
                    <a:pt x="673" y="361"/>
                    <a:pt x="673" y="361"/>
                  </a:cubicBezTo>
                  <a:cubicBezTo>
                    <a:pt x="651" y="361"/>
                    <a:pt x="651" y="361"/>
                    <a:pt x="651" y="361"/>
                  </a:cubicBezTo>
                  <a:lnTo>
                    <a:pt x="651" y="390"/>
                  </a:lnTo>
                  <a:close/>
                  <a:moveTo>
                    <a:pt x="651" y="340"/>
                  </a:moveTo>
                  <a:cubicBezTo>
                    <a:pt x="673" y="340"/>
                    <a:pt x="673" y="340"/>
                    <a:pt x="673" y="340"/>
                  </a:cubicBezTo>
                  <a:cubicBezTo>
                    <a:pt x="673" y="310"/>
                    <a:pt x="673" y="310"/>
                    <a:pt x="673" y="310"/>
                  </a:cubicBezTo>
                  <a:cubicBezTo>
                    <a:pt x="651" y="310"/>
                    <a:pt x="651" y="310"/>
                    <a:pt x="651" y="310"/>
                  </a:cubicBezTo>
                  <a:lnTo>
                    <a:pt x="651" y="340"/>
                  </a:lnTo>
                  <a:close/>
                  <a:moveTo>
                    <a:pt x="651" y="292"/>
                  </a:moveTo>
                  <a:cubicBezTo>
                    <a:pt x="673" y="292"/>
                    <a:pt x="673" y="292"/>
                    <a:pt x="673" y="292"/>
                  </a:cubicBezTo>
                  <a:cubicBezTo>
                    <a:pt x="673" y="263"/>
                    <a:pt x="673" y="263"/>
                    <a:pt x="673" y="263"/>
                  </a:cubicBezTo>
                  <a:cubicBezTo>
                    <a:pt x="651" y="263"/>
                    <a:pt x="651" y="263"/>
                    <a:pt x="651" y="263"/>
                  </a:cubicBezTo>
                  <a:lnTo>
                    <a:pt x="651" y="292"/>
                  </a:lnTo>
                  <a:close/>
                  <a:moveTo>
                    <a:pt x="614" y="438"/>
                  </a:moveTo>
                  <a:cubicBezTo>
                    <a:pt x="636" y="438"/>
                    <a:pt x="636" y="438"/>
                    <a:pt x="636" y="438"/>
                  </a:cubicBezTo>
                  <a:cubicBezTo>
                    <a:pt x="636" y="409"/>
                    <a:pt x="636" y="409"/>
                    <a:pt x="636" y="409"/>
                  </a:cubicBezTo>
                  <a:cubicBezTo>
                    <a:pt x="614" y="409"/>
                    <a:pt x="614" y="409"/>
                    <a:pt x="614" y="409"/>
                  </a:cubicBezTo>
                  <a:lnTo>
                    <a:pt x="614" y="438"/>
                  </a:lnTo>
                  <a:close/>
                  <a:moveTo>
                    <a:pt x="614" y="390"/>
                  </a:moveTo>
                  <a:cubicBezTo>
                    <a:pt x="636" y="390"/>
                    <a:pt x="636" y="390"/>
                    <a:pt x="636" y="390"/>
                  </a:cubicBezTo>
                  <a:cubicBezTo>
                    <a:pt x="636" y="361"/>
                    <a:pt x="636" y="361"/>
                    <a:pt x="636" y="361"/>
                  </a:cubicBezTo>
                  <a:cubicBezTo>
                    <a:pt x="614" y="361"/>
                    <a:pt x="614" y="361"/>
                    <a:pt x="614" y="361"/>
                  </a:cubicBezTo>
                  <a:lnTo>
                    <a:pt x="614" y="390"/>
                  </a:lnTo>
                  <a:close/>
                  <a:moveTo>
                    <a:pt x="614" y="340"/>
                  </a:moveTo>
                  <a:cubicBezTo>
                    <a:pt x="636" y="340"/>
                    <a:pt x="636" y="340"/>
                    <a:pt x="636" y="340"/>
                  </a:cubicBezTo>
                  <a:cubicBezTo>
                    <a:pt x="636" y="310"/>
                    <a:pt x="636" y="310"/>
                    <a:pt x="636" y="310"/>
                  </a:cubicBezTo>
                  <a:cubicBezTo>
                    <a:pt x="614" y="310"/>
                    <a:pt x="614" y="310"/>
                    <a:pt x="614" y="310"/>
                  </a:cubicBezTo>
                  <a:lnTo>
                    <a:pt x="614" y="340"/>
                  </a:lnTo>
                  <a:close/>
                  <a:moveTo>
                    <a:pt x="614" y="292"/>
                  </a:moveTo>
                  <a:cubicBezTo>
                    <a:pt x="636" y="292"/>
                    <a:pt x="636" y="292"/>
                    <a:pt x="636" y="292"/>
                  </a:cubicBezTo>
                  <a:cubicBezTo>
                    <a:pt x="636" y="263"/>
                    <a:pt x="636" y="263"/>
                    <a:pt x="636" y="263"/>
                  </a:cubicBezTo>
                  <a:cubicBezTo>
                    <a:pt x="614" y="263"/>
                    <a:pt x="614" y="263"/>
                    <a:pt x="614" y="263"/>
                  </a:cubicBezTo>
                  <a:lnTo>
                    <a:pt x="614" y="292"/>
                  </a:lnTo>
                  <a:close/>
                  <a:moveTo>
                    <a:pt x="1356" y="229"/>
                  </a:moveTo>
                  <a:cubicBezTo>
                    <a:pt x="1253" y="193"/>
                    <a:pt x="1253" y="193"/>
                    <a:pt x="1253" y="193"/>
                  </a:cubicBezTo>
                  <a:cubicBezTo>
                    <a:pt x="1253" y="129"/>
                    <a:pt x="1253" y="129"/>
                    <a:pt x="1253" y="129"/>
                  </a:cubicBezTo>
                  <a:cubicBezTo>
                    <a:pt x="1245" y="125"/>
                    <a:pt x="1245" y="125"/>
                    <a:pt x="1245" y="125"/>
                  </a:cubicBezTo>
                  <a:cubicBezTo>
                    <a:pt x="1074" y="44"/>
                    <a:pt x="1074" y="44"/>
                    <a:pt x="1074" y="44"/>
                  </a:cubicBezTo>
                  <a:cubicBezTo>
                    <a:pt x="1054" y="35"/>
                    <a:pt x="1054" y="35"/>
                    <a:pt x="1054" y="35"/>
                  </a:cubicBezTo>
                  <a:cubicBezTo>
                    <a:pt x="1054" y="38"/>
                    <a:pt x="1054" y="38"/>
                    <a:pt x="1054" y="38"/>
                  </a:cubicBezTo>
                  <a:cubicBezTo>
                    <a:pt x="1000" y="71"/>
                    <a:pt x="1000" y="71"/>
                    <a:pt x="1000" y="71"/>
                  </a:cubicBezTo>
                  <a:cubicBezTo>
                    <a:pt x="1000" y="464"/>
                    <a:pt x="1000" y="464"/>
                    <a:pt x="1000" y="464"/>
                  </a:cubicBezTo>
                  <a:cubicBezTo>
                    <a:pt x="981" y="464"/>
                    <a:pt x="981" y="464"/>
                    <a:pt x="981" y="464"/>
                  </a:cubicBezTo>
                  <a:cubicBezTo>
                    <a:pt x="981" y="76"/>
                    <a:pt x="981" y="76"/>
                    <a:pt x="981" y="76"/>
                  </a:cubicBezTo>
                  <a:cubicBezTo>
                    <a:pt x="830" y="76"/>
                    <a:pt x="830" y="76"/>
                    <a:pt x="830" y="76"/>
                  </a:cubicBezTo>
                  <a:cubicBezTo>
                    <a:pt x="830" y="114"/>
                    <a:pt x="830" y="114"/>
                    <a:pt x="830" y="114"/>
                  </a:cubicBezTo>
                  <a:cubicBezTo>
                    <a:pt x="944" y="114"/>
                    <a:pt x="944" y="114"/>
                    <a:pt x="944" y="114"/>
                  </a:cubicBezTo>
                  <a:cubicBezTo>
                    <a:pt x="944" y="142"/>
                    <a:pt x="944" y="142"/>
                    <a:pt x="944" y="142"/>
                  </a:cubicBezTo>
                  <a:cubicBezTo>
                    <a:pt x="830" y="142"/>
                    <a:pt x="830" y="142"/>
                    <a:pt x="830" y="142"/>
                  </a:cubicBezTo>
                  <a:cubicBezTo>
                    <a:pt x="830" y="178"/>
                    <a:pt x="830" y="178"/>
                    <a:pt x="830" y="178"/>
                  </a:cubicBezTo>
                  <a:cubicBezTo>
                    <a:pt x="944" y="178"/>
                    <a:pt x="944" y="178"/>
                    <a:pt x="944" y="178"/>
                  </a:cubicBezTo>
                  <a:cubicBezTo>
                    <a:pt x="944" y="212"/>
                    <a:pt x="944" y="212"/>
                    <a:pt x="944" y="212"/>
                  </a:cubicBezTo>
                  <a:cubicBezTo>
                    <a:pt x="912" y="212"/>
                    <a:pt x="912" y="212"/>
                    <a:pt x="912" y="212"/>
                  </a:cubicBezTo>
                  <a:cubicBezTo>
                    <a:pt x="912" y="249"/>
                    <a:pt x="912" y="249"/>
                    <a:pt x="912" y="249"/>
                  </a:cubicBezTo>
                  <a:cubicBezTo>
                    <a:pt x="944" y="249"/>
                    <a:pt x="944" y="249"/>
                    <a:pt x="944" y="249"/>
                  </a:cubicBezTo>
                  <a:cubicBezTo>
                    <a:pt x="944" y="283"/>
                    <a:pt x="944" y="283"/>
                    <a:pt x="944" y="283"/>
                  </a:cubicBezTo>
                  <a:cubicBezTo>
                    <a:pt x="912" y="283"/>
                    <a:pt x="912" y="283"/>
                    <a:pt x="912" y="283"/>
                  </a:cubicBezTo>
                  <a:cubicBezTo>
                    <a:pt x="912" y="320"/>
                    <a:pt x="912" y="320"/>
                    <a:pt x="912" y="320"/>
                  </a:cubicBezTo>
                  <a:cubicBezTo>
                    <a:pt x="944" y="320"/>
                    <a:pt x="944" y="320"/>
                    <a:pt x="944" y="320"/>
                  </a:cubicBezTo>
                  <a:cubicBezTo>
                    <a:pt x="944" y="354"/>
                    <a:pt x="944" y="354"/>
                    <a:pt x="944" y="354"/>
                  </a:cubicBezTo>
                  <a:cubicBezTo>
                    <a:pt x="912" y="354"/>
                    <a:pt x="912" y="354"/>
                    <a:pt x="912" y="354"/>
                  </a:cubicBezTo>
                  <a:cubicBezTo>
                    <a:pt x="912" y="391"/>
                    <a:pt x="912" y="391"/>
                    <a:pt x="912" y="391"/>
                  </a:cubicBezTo>
                  <a:cubicBezTo>
                    <a:pt x="944" y="391"/>
                    <a:pt x="944" y="391"/>
                    <a:pt x="944" y="391"/>
                  </a:cubicBezTo>
                  <a:cubicBezTo>
                    <a:pt x="944" y="428"/>
                    <a:pt x="944" y="428"/>
                    <a:pt x="944" y="428"/>
                  </a:cubicBezTo>
                  <a:cubicBezTo>
                    <a:pt x="912" y="428"/>
                    <a:pt x="912" y="428"/>
                    <a:pt x="912" y="428"/>
                  </a:cubicBezTo>
                  <a:cubicBezTo>
                    <a:pt x="912" y="465"/>
                    <a:pt x="912" y="465"/>
                    <a:pt x="912" y="465"/>
                  </a:cubicBezTo>
                  <a:cubicBezTo>
                    <a:pt x="944" y="465"/>
                    <a:pt x="944" y="465"/>
                    <a:pt x="944" y="465"/>
                  </a:cubicBezTo>
                  <a:cubicBezTo>
                    <a:pt x="944" y="483"/>
                    <a:pt x="944" y="483"/>
                    <a:pt x="944" y="483"/>
                  </a:cubicBezTo>
                  <a:cubicBezTo>
                    <a:pt x="887" y="483"/>
                    <a:pt x="887" y="483"/>
                    <a:pt x="887" y="483"/>
                  </a:cubicBezTo>
                  <a:cubicBezTo>
                    <a:pt x="887" y="197"/>
                    <a:pt x="887" y="197"/>
                    <a:pt x="887" y="197"/>
                  </a:cubicBezTo>
                  <a:cubicBezTo>
                    <a:pt x="553" y="197"/>
                    <a:pt x="553" y="197"/>
                    <a:pt x="553" y="197"/>
                  </a:cubicBezTo>
                  <a:cubicBezTo>
                    <a:pt x="553" y="483"/>
                    <a:pt x="553" y="483"/>
                    <a:pt x="553" y="483"/>
                  </a:cubicBezTo>
                  <a:cubicBezTo>
                    <a:pt x="518" y="483"/>
                    <a:pt x="518" y="483"/>
                    <a:pt x="518" y="483"/>
                  </a:cubicBezTo>
                  <a:cubicBezTo>
                    <a:pt x="518" y="76"/>
                    <a:pt x="518" y="76"/>
                    <a:pt x="518" y="76"/>
                  </a:cubicBezTo>
                  <a:cubicBezTo>
                    <a:pt x="714" y="76"/>
                    <a:pt x="714" y="76"/>
                    <a:pt x="714" y="76"/>
                  </a:cubicBezTo>
                  <a:cubicBezTo>
                    <a:pt x="714" y="175"/>
                    <a:pt x="714" y="175"/>
                    <a:pt x="714" y="175"/>
                  </a:cubicBezTo>
                  <a:cubicBezTo>
                    <a:pt x="789" y="175"/>
                    <a:pt x="789" y="175"/>
                    <a:pt x="789" y="175"/>
                  </a:cubicBezTo>
                  <a:cubicBezTo>
                    <a:pt x="789" y="0"/>
                    <a:pt x="789" y="0"/>
                    <a:pt x="789" y="0"/>
                  </a:cubicBezTo>
                  <a:cubicBezTo>
                    <a:pt x="443" y="0"/>
                    <a:pt x="443" y="0"/>
                    <a:pt x="443" y="0"/>
                  </a:cubicBezTo>
                  <a:cubicBezTo>
                    <a:pt x="443" y="483"/>
                    <a:pt x="443" y="483"/>
                    <a:pt x="443" y="483"/>
                  </a:cubicBezTo>
                  <a:cubicBezTo>
                    <a:pt x="413" y="483"/>
                    <a:pt x="413" y="483"/>
                    <a:pt x="413" y="483"/>
                  </a:cubicBezTo>
                  <a:cubicBezTo>
                    <a:pt x="413" y="124"/>
                    <a:pt x="413" y="124"/>
                    <a:pt x="413" y="124"/>
                  </a:cubicBezTo>
                  <a:cubicBezTo>
                    <a:pt x="230" y="124"/>
                    <a:pt x="230" y="124"/>
                    <a:pt x="230" y="124"/>
                  </a:cubicBezTo>
                  <a:cubicBezTo>
                    <a:pt x="230" y="259"/>
                    <a:pt x="230" y="259"/>
                    <a:pt x="230" y="259"/>
                  </a:cubicBezTo>
                  <a:cubicBezTo>
                    <a:pt x="53" y="259"/>
                    <a:pt x="53" y="259"/>
                    <a:pt x="53" y="259"/>
                  </a:cubicBezTo>
                  <a:cubicBezTo>
                    <a:pt x="53" y="483"/>
                    <a:pt x="53" y="483"/>
                    <a:pt x="53" y="483"/>
                  </a:cubicBezTo>
                  <a:cubicBezTo>
                    <a:pt x="0" y="483"/>
                    <a:pt x="0" y="483"/>
                    <a:pt x="0" y="483"/>
                  </a:cubicBezTo>
                  <a:cubicBezTo>
                    <a:pt x="0" y="544"/>
                    <a:pt x="0" y="544"/>
                    <a:pt x="0" y="544"/>
                  </a:cubicBezTo>
                  <a:cubicBezTo>
                    <a:pt x="1360" y="544"/>
                    <a:pt x="1360" y="544"/>
                    <a:pt x="1360" y="544"/>
                  </a:cubicBezTo>
                  <a:cubicBezTo>
                    <a:pt x="1360" y="231"/>
                    <a:pt x="1360" y="231"/>
                    <a:pt x="1360" y="231"/>
                  </a:cubicBezTo>
                  <a:lnTo>
                    <a:pt x="1356" y="229"/>
                  </a:lnTo>
                  <a:close/>
                  <a:moveTo>
                    <a:pt x="849" y="483"/>
                  </a:moveTo>
                  <a:cubicBezTo>
                    <a:pt x="746" y="483"/>
                    <a:pt x="746" y="483"/>
                    <a:pt x="746" y="483"/>
                  </a:cubicBezTo>
                  <a:cubicBezTo>
                    <a:pt x="746" y="453"/>
                    <a:pt x="746" y="453"/>
                    <a:pt x="746" y="453"/>
                  </a:cubicBezTo>
                  <a:cubicBezTo>
                    <a:pt x="722" y="453"/>
                    <a:pt x="722" y="453"/>
                    <a:pt x="722" y="453"/>
                  </a:cubicBezTo>
                  <a:cubicBezTo>
                    <a:pt x="722" y="483"/>
                    <a:pt x="722" y="483"/>
                    <a:pt x="722" y="483"/>
                  </a:cubicBezTo>
                  <a:cubicBezTo>
                    <a:pt x="714" y="483"/>
                    <a:pt x="714" y="483"/>
                    <a:pt x="714" y="483"/>
                  </a:cubicBezTo>
                  <a:cubicBezTo>
                    <a:pt x="714" y="453"/>
                    <a:pt x="714" y="453"/>
                    <a:pt x="714" y="453"/>
                  </a:cubicBezTo>
                  <a:cubicBezTo>
                    <a:pt x="689" y="453"/>
                    <a:pt x="689" y="453"/>
                    <a:pt x="689" y="453"/>
                  </a:cubicBezTo>
                  <a:cubicBezTo>
                    <a:pt x="689" y="483"/>
                    <a:pt x="689" y="483"/>
                    <a:pt x="689" y="483"/>
                  </a:cubicBezTo>
                  <a:cubicBezTo>
                    <a:pt x="591" y="483"/>
                    <a:pt x="591" y="483"/>
                    <a:pt x="591" y="483"/>
                  </a:cubicBezTo>
                  <a:cubicBezTo>
                    <a:pt x="591" y="235"/>
                    <a:pt x="591" y="235"/>
                    <a:pt x="591" y="235"/>
                  </a:cubicBezTo>
                  <a:cubicBezTo>
                    <a:pt x="849" y="235"/>
                    <a:pt x="849" y="235"/>
                    <a:pt x="849" y="235"/>
                  </a:cubicBezTo>
                  <a:lnTo>
                    <a:pt x="849" y="483"/>
                  </a:lnTo>
                  <a:close/>
                  <a:moveTo>
                    <a:pt x="1168" y="163"/>
                  </a:moveTo>
                  <a:cubicBezTo>
                    <a:pt x="1168" y="163"/>
                    <a:pt x="1168" y="163"/>
                    <a:pt x="1168" y="163"/>
                  </a:cubicBezTo>
                  <a:cubicBezTo>
                    <a:pt x="1167" y="163"/>
                    <a:pt x="1167" y="163"/>
                    <a:pt x="1167" y="163"/>
                  </a:cubicBezTo>
                  <a:cubicBezTo>
                    <a:pt x="1166" y="162"/>
                    <a:pt x="1166" y="162"/>
                    <a:pt x="1166" y="162"/>
                  </a:cubicBezTo>
                  <a:cubicBezTo>
                    <a:pt x="1166" y="164"/>
                    <a:pt x="1166" y="164"/>
                    <a:pt x="1166" y="164"/>
                  </a:cubicBezTo>
                  <a:cubicBezTo>
                    <a:pt x="1112" y="196"/>
                    <a:pt x="1112" y="196"/>
                    <a:pt x="1112" y="196"/>
                  </a:cubicBezTo>
                  <a:cubicBezTo>
                    <a:pt x="1112" y="463"/>
                    <a:pt x="1112" y="463"/>
                    <a:pt x="1112" y="463"/>
                  </a:cubicBezTo>
                  <a:cubicBezTo>
                    <a:pt x="1090" y="463"/>
                    <a:pt x="1090" y="463"/>
                    <a:pt x="1090" y="463"/>
                  </a:cubicBezTo>
                  <a:cubicBezTo>
                    <a:pt x="1090" y="483"/>
                    <a:pt x="1090" y="483"/>
                    <a:pt x="1090" y="483"/>
                  </a:cubicBezTo>
                  <a:cubicBezTo>
                    <a:pt x="1082" y="483"/>
                    <a:pt x="1082" y="483"/>
                    <a:pt x="1082" y="483"/>
                  </a:cubicBezTo>
                  <a:cubicBezTo>
                    <a:pt x="1082" y="78"/>
                    <a:pt x="1082" y="78"/>
                    <a:pt x="1082" y="78"/>
                  </a:cubicBezTo>
                  <a:cubicBezTo>
                    <a:pt x="1226" y="146"/>
                    <a:pt x="1226" y="146"/>
                    <a:pt x="1226" y="146"/>
                  </a:cubicBezTo>
                  <a:cubicBezTo>
                    <a:pt x="1226" y="183"/>
                    <a:pt x="1226" y="183"/>
                    <a:pt x="1226" y="183"/>
                  </a:cubicBezTo>
                  <a:cubicBezTo>
                    <a:pt x="1184" y="169"/>
                    <a:pt x="1184" y="169"/>
                    <a:pt x="1184" y="169"/>
                  </a:cubicBezTo>
                  <a:lnTo>
                    <a:pt x="1168" y="163"/>
                  </a:lnTo>
                  <a:close/>
                  <a:moveTo>
                    <a:pt x="1337" y="483"/>
                  </a:moveTo>
                  <a:cubicBezTo>
                    <a:pt x="1321" y="483"/>
                    <a:pt x="1321" y="483"/>
                    <a:pt x="1321" y="483"/>
                  </a:cubicBezTo>
                  <a:cubicBezTo>
                    <a:pt x="1321" y="448"/>
                    <a:pt x="1321" y="448"/>
                    <a:pt x="1321" y="448"/>
                  </a:cubicBezTo>
                  <a:cubicBezTo>
                    <a:pt x="1305" y="447"/>
                    <a:pt x="1289" y="446"/>
                    <a:pt x="1272" y="445"/>
                  </a:cubicBezTo>
                  <a:cubicBezTo>
                    <a:pt x="1254" y="443"/>
                    <a:pt x="1235" y="442"/>
                    <a:pt x="1214" y="441"/>
                  </a:cubicBezTo>
                  <a:cubicBezTo>
                    <a:pt x="1214" y="483"/>
                    <a:pt x="1214" y="483"/>
                    <a:pt x="1214" y="483"/>
                  </a:cubicBezTo>
                  <a:cubicBezTo>
                    <a:pt x="1193" y="483"/>
                    <a:pt x="1193" y="483"/>
                    <a:pt x="1193" y="483"/>
                  </a:cubicBezTo>
                  <a:cubicBezTo>
                    <a:pt x="1193" y="201"/>
                    <a:pt x="1193" y="201"/>
                    <a:pt x="1193" y="201"/>
                  </a:cubicBezTo>
                  <a:cubicBezTo>
                    <a:pt x="1337" y="252"/>
                    <a:pt x="1337" y="252"/>
                    <a:pt x="1337" y="252"/>
                  </a:cubicBezTo>
                  <a:lnTo>
                    <a:pt x="1337" y="483"/>
                  </a:lnTo>
                  <a:close/>
                  <a:moveTo>
                    <a:pt x="1321" y="429"/>
                  </a:moveTo>
                  <a:cubicBezTo>
                    <a:pt x="1321" y="387"/>
                    <a:pt x="1321" y="387"/>
                    <a:pt x="1321" y="387"/>
                  </a:cubicBezTo>
                  <a:cubicBezTo>
                    <a:pt x="1305" y="384"/>
                    <a:pt x="1289" y="382"/>
                    <a:pt x="1272" y="379"/>
                  </a:cubicBez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lose/>
                  <a:moveTo>
                    <a:pt x="1321" y="369"/>
                  </a:moveTo>
                  <a:cubicBezTo>
                    <a:pt x="1321" y="327"/>
                    <a:pt x="1321" y="327"/>
                    <a:pt x="1321" y="327"/>
                  </a:cubicBezTo>
                  <a:cubicBezTo>
                    <a:pt x="1305" y="323"/>
                    <a:pt x="1289" y="319"/>
                    <a:pt x="1272" y="314"/>
                  </a:cubicBez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lose/>
                  <a:moveTo>
                    <a:pt x="1321" y="309"/>
                  </a:moveTo>
                  <a:cubicBezTo>
                    <a:pt x="1321" y="267"/>
                    <a:pt x="1321" y="267"/>
                    <a:pt x="1321" y="267"/>
                  </a:cubicBezTo>
                  <a:cubicBezTo>
                    <a:pt x="1305" y="262"/>
                    <a:pt x="1289" y="256"/>
                    <a:pt x="1272" y="250"/>
                  </a:cubicBez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lose/>
                  <a:moveTo>
                    <a:pt x="822" y="409"/>
                  </a:moveTo>
                  <a:cubicBezTo>
                    <a:pt x="800" y="409"/>
                    <a:pt x="800" y="409"/>
                    <a:pt x="800" y="409"/>
                  </a:cubicBezTo>
                  <a:cubicBezTo>
                    <a:pt x="800" y="438"/>
                    <a:pt x="800" y="438"/>
                    <a:pt x="800" y="438"/>
                  </a:cubicBezTo>
                  <a:cubicBezTo>
                    <a:pt x="822" y="438"/>
                    <a:pt x="822" y="438"/>
                    <a:pt x="822" y="438"/>
                  </a:cubicBezTo>
                  <a:lnTo>
                    <a:pt x="822" y="409"/>
                  </a:lnTo>
                  <a:close/>
                  <a:moveTo>
                    <a:pt x="822" y="361"/>
                  </a:moveTo>
                  <a:cubicBezTo>
                    <a:pt x="800" y="361"/>
                    <a:pt x="800" y="361"/>
                    <a:pt x="800" y="361"/>
                  </a:cubicBezTo>
                  <a:cubicBezTo>
                    <a:pt x="800" y="390"/>
                    <a:pt x="800" y="390"/>
                    <a:pt x="800" y="390"/>
                  </a:cubicBezTo>
                  <a:cubicBezTo>
                    <a:pt x="822" y="390"/>
                    <a:pt x="822" y="390"/>
                    <a:pt x="822" y="390"/>
                  </a:cubicBezTo>
                  <a:lnTo>
                    <a:pt x="822" y="361"/>
                  </a:lnTo>
                  <a:close/>
                  <a:moveTo>
                    <a:pt x="822" y="310"/>
                  </a:moveTo>
                  <a:cubicBezTo>
                    <a:pt x="800" y="310"/>
                    <a:pt x="800" y="310"/>
                    <a:pt x="800" y="310"/>
                  </a:cubicBezTo>
                  <a:cubicBezTo>
                    <a:pt x="800" y="340"/>
                    <a:pt x="800" y="340"/>
                    <a:pt x="800" y="340"/>
                  </a:cubicBezTo>
                  <a:cubicBezTo>
                    <a:pt x="822" y="340"/>
                    <a:pt x="822" y="340"/>
                    <a:pt x="822" y="340"/>
                  </a:cubicBezTo>
                  <a:lnTo>
                    <a:pt x="822" y="310"/>
                  </a:lnTo>
                  <a:close/>
                  <a:moveTo>
                    <a:pt x="822" y="263"/>
                  </a:moveTo>
                  <a:cubicBezTo>
                    <a:pt x="800" y="263"/>
                    <a:pt x="800" y="263"/>
                    <a:pt x="800" y="263"/>
                  </a:cubicBezTo>
                  <a:cubicBezTo>
                    <a:pt x="800" y="292"/>
                    <a:pt x="800" y="292"/>
                    <a:pt x="800" y="292"/>
                  </a:cubicBezTo>
                  <a:cubicBezTo>
                    <a:pt x="822" y="292"/>
                    <a:pt x="822" y="292"/>
                    <a:pt x="822" y="292"/>
                  </a:cubicBezTo>
                  <a:lnTo>
                    <a:pt x="822" y="263"/>
                  </a:lnTo>
                  <a:close/>
                  <a:moveTo>
                    <a:pt x="785" y="409"/>
                  </a:moveTo>
                  <a:cubicBezTo>
                    <a:pt x="763" y="409"/>
                    <a:pt x="763" y="409"/>
                    <a:pt x="763" y="409"/>
                  </a:cubicBezTo>
                  <a:cubicBezTo>
                    <a:pt x="763" y="438"/>
                    <a:pt x="763" y="438"/>
                    <a:pt x="763" y="438"/>
                  </a:cubicBezTo>
                  <a:cubicBezTo>
                    <a:pt x="785" y="438"/>
                    <a:pt x="785" y="438"/>
                    <a:pt x="785" y="438"/>
                  </a:cubicBezTo>
                  <a:lnTo>
                    <a:pt x="785" y="409"/>
                  </a:lnTo>
                  <a:close/>
                  <a:moveTo>
                    <a:pt x="785" y="361"/>
                  </a:moveTo>
                  <a:cubicBezTo>
                    <a:pt x="763" y="361"/>
                    <a:pt x="763" y="361"/>
                    <a:pt x="763" y="361"/>
                  </a:cubicBezTo>
                  <a:cubicBezTo>
                    <a:pt x="763" y="390"/>
                    <a:pt x="763" y="390"/>
                    <a:pt x="763" y="390"/>
                  </a:cubicBezTo>
                  <a:cubicBezTo>
                    <a:pt x="785" y="390"/>
                    <a:pt x="785" y="390"/>
                    <a:pt x="785" y="390"/>
                  </a:cubicBezTo>
                  <a:lnTo>
                    <a:pt x="785" y="361"/>
                  </a:lnTo>
                  <a:close/>
                  <a:moveTo>
                    <a:pt x="785" y="310"/>
                  </a:moveTo>
                  <a:cubicBezTo>
                    <a:pt x="763" y="310"/>
                    <a:pt x="763" y="310"/>
                    <a:pt x="763" y="310"/>
                  </a:cubicBezTo>
                  <a:cubicBezTo>
                    <a:pt x="763" y="340"/>
                    <a:pt x="763" y="340"/>
                    <a:pt x="763" y="340"/>
                  </a:cubicBezTo>
                  <a:cubicBezTo>
                    <a:pt x="785" y="340"/>
                    <a:pt x="785" y="340"/>
                    <a:pt x="785" y="340"/>
                  </a:cubicBezTo>
                  <a:lnTo>
                    <a:pt x="785" y="310"/>
                  </a:lnTo>
                  <a:close/>
                  <a:moveTo>
                    <a:pt x="785" y="263"/>
                  </a:moveTo>
                  <a:cubicBezTo>
                    <a:pt x="763" y="263"/>
                    <a:pt x="763" y="263"/>
                    <a:pt x="763" y="263"/>
                  </a:cubicBezTo>
                  <a:cubicBezTo>
                    <a:pt x="763" y="292"/>
                    <a:pt x="763" y="292"/>
                    <a:pt x="763" y="292"/>
                  </a:cubicBezTo>
                  <a:cubicBezTo>
                    <a:pt x="785" y="292"/>
                    <a:pt x="785" y="292"/>
                    <a:pt x="785" y="292"/>
                  </a:cubicBezTo>
                  <a:lnTo>
                    <a:pt x="785" y="263"/>
                  </a:lnTo>
                  <a:close/>
                  <a:moveTo>
                    <a:pt x="748" y="409"/>
                  </a:moveTo>
                  <a:cubicBezTo>
                    <a:pt x="725" y="409"/>
                    <a:pt x="725" y="409"/>
                    <a:pt x="725" y="409"/>
                  </a:cubicBezTo>
                  <a:cubicBezTo>
                    <a:pt x="725" y="438"/>
                    <a:pt x="725" y="438"/>
                    <a:pt x="725" y="438"/>
                  </a:cubicBezTo>
                  <a:cubicBezTo>
                    <a:pt x="748" y="438"/>
                    <a:pt x="748" y="438"/>
                    <a:pt x="748" y="438"/>
                  </a:cubicBezTo>
                  <a:lnTo>
                    <a:pt x="748" y="409"/>
                  </a:lnTo>
                  <a:close/>
                  <a:moveTo>
                    <a:pt x="748" y="361"/>
                  </a:moveTo>
                  <a:cubicBezTo>
                    <a:pt x="725" y="361"/>
                    <a:pt x="725" y="361"/>
                    <a:pt x="725" y="361"/>
                  </a:cubicBezTo>
                  <a:cubicBezTo>
                    <a:pt x="725" y="390"/>
                    <a:pt x="725" y="390"/>
                    <a:pt x="725" y="390"/>
                  </a:cubicBezTo>
                  <a:cubicBezTo>
                    <a:pt x="748" y="390"/>
                    <a:pt x="748" y="390"/>
                    <a:pt x="748" y="390"/>
                  </a:cubicBezTo>
                  <a:lnTo>
                    <a:pt x="748" y="361"/>
                  </a:lnTo>
                  <a:close/>
                  <a:moveTo>
                    <a:pt x="748" y="310"/>
                  </a:moveTo>
                  <a:cubicBezTo>
                    <a:pt x="725" y="310"/>
                    <a:pt x="725" y="310"/>
                    <a:pt x="725" y="310"/>
                  </a:cubicBezTo>
                  <a:cubicBezTo>
                    <a:pt x="725" y="340"/>
                    <a:pt x="725" y="340"/>
                    <a:pt x="725" y="340"/>
                  </a:cubicBezTo>
                  <a:cubicBezTo>
                    <a:pt x="748" y="340"/>
                    <a:pt x="748" y="340"/>
                    <a:pt x="748" y="340"/>
                  </a:cubicBezTo>
                  <a:lnTo>
                    <a:pt x="748" y="310"/>
                  </a:lnTo>
                  <a:close/>
                  <a:moveTo>
                    <a:pt x="748" y="263"/>
                  </a:moveTo>
                  <a:cubicBezTo>
                    <a:pt x="725" y="263"/>
                    <a:pt x="725" y="263"/>
                    <a:pt x="725" y="263"/>
                  </a:cubicBezTo>
                  <a:cubicBezTo>
                    <a:pt x="725" y="292"/>
                    <a:pt x="725" y="292"/>
                    <a:pt x="725" y="292"/>
                  </a:cubicBezTo>
                  <a:cubicBezTo>
                    <a:pt x="748" y="292"/>
                    <a:pt x="748" y="292"/>
                    <a:pt x="748" y="292"/>
                  </a:cubicBezTo>
                  <a:lnTo>
                    <a:pt x="748" y="263"/>
                  </a:lnTo>
                  <a:close/>
                  <a:moveTo>
                    <a:pt x="711" y="409"/>
                  </a:moveTo>
                  <a:cubicBezTo>
                    <a:pt x="688" y="409"/>
                    <a:pt x="688" y="409"/>
                    <a:pt x="688" y="409"/>
                  </a:cubicBezTo>
                  <a:cubicBezTo>
                    <a:pt x="688" y="438"/>
                    <a:pt x="688" y="438"/>
                    <a:pt x="688" y="438"/>
                  </a:cubicBezTo>
                  <a:cubicBezTo>
                    <a:pt x="711" y="438"/>
                    <a:pt x="711" y="438"/>
                    <a:pt x="711" y="438"/>
                  </a:cubicBezTo>
                  <a:lnTo>
                    <a:pt x="711" y="409"/>
                  </a:lnTo>
                  <a:close/>
                  <a:moveTo>
                    <a:pt x="711" y="361"/>
                  </a:moveTo>
                  <a:cubicBezTo>
                    <a:pt x="688" y="361"/>
                    <a:pt x="688" y="361"/>
                    <a:pt x="688" y="361"/>
                  </a:cubicBezTo>
                  <a:cubicBezTo>
                    <a:pt x="688" y="390"/>
                    <a:pt x="688" y="390"/>
                    <a:pt x="688" y="390"/>
                  </a:cubicBezTo>
                  <a:cubicBezTo>
                    <a:pt x="711" y="390"/>
                    <a:pt x="711" y="390"/>
                    <a:pt x="711" y="390"/>
                  </a:cubicBezTo>
                  <a:lnTo>
                    <a:pt x="711" y="361"/>
                  </a:lnTo>
                  <a:close/>
                  <a:moveTo>
                    <a:pt x="711" y="310"/>
                  </a:moveTo>
                  <a:cubicBezTo>
                    <a:pt x="688" y="310"/>
                    <a:pt x="688" y="310"/>
                    <a:pt x="688" y="310"/>
                  </a:cubicBezTo>
                  <a:cubicBezTo>
                    <a:pt x="688" y="340"/>
                    <a:pt x="688" y="340"/>
                    <a:pt x="688" y="340"/>
                  </a:cubicBezTo>
                  <a:cubicBezTo>
                    <a:pt x="711" y="340"/>
                    <a:pt x="711" y="340"/>
                    <a:pt x="711" y="340"/>
                  </a:cubicBezTo>
                  <a:lnTo>
                    <a:pt x="711" y="310"/>
                  </a:lnTo>
                  <a:close/>
                  <a:moveTo>
                    <a:pt x="711" y="263"/>
                  </a:moveTo>
                  <a:cubicBezTo>
                    <a:pt x="688" y="263"/>
                    <a:pt x="688" y="263"/>
                    <a:pt x="688" y="263"/>
                  </a:cubicBezTo>
                  <a:cubicBezTo>
                    <a:pt x="688" y="292"/>
                    <a:pt x="688" y="292"/>
                    <a:pt x="688" y="292"/>
                  </a:cubicBezTo>
                  <a:cubicBezTo>
                    <a:pt x="711" y="292"/>
                    <a:pt x="711" y="292"/>
                    <a:pt x="711" y="292"/>
                  </a:cubicBezTo>
                  <a:lnTo>
                    <a:pt x="711" y="263"/>
                  </a:lnTo>
                  <a:close/>
                  <a:moveTo>
                    <a:pt x="673" y="409"/>
                  </a:moveTo>
                  <a:cubicBezTo>
                    <a:pt x="651" y="409"/>
                    <a:pt x="651" y="409"/>
                    <a:pt x="651" y="409"/>
                  </a:cubicBezTo>
                  <a:cubicBezTo>
                    <a:pt x="651" y="438"/>
                    <a:pt x="651" y="438"/>
                    <a:pt x="651" y="438"/>
                  </a:cubicBezTo>
                  <a:cubicBezTo>
                    <a:pt x="673" y="438"/>
                    <a:pt x="673" y="438"/>
                    <a:pt x="673" y="438"/>
                  </a:cubicBezTo>
                  <a:lnTo>
                    <a:pt x="673" y="409"/>
                  </a:lnTo>
                  <a:close/>
                  <a:moveTo>
                    <a:pt x="673" y="361"/>
                  </a:moveTo>
                  <a:cubicBezTo>
                    <a:pt x="651" y="361"/>
                    <a:pt x="651" y="361"/>
                    <a:pt x="651" y="361"/>
                  </a:cubicBezTo>
                  <a:cubicBezTo>
                    <a:pt x="651" y="390"/>
                    <a:pt x="651" y="390"/>
                    <a:pt x="651" y="390"/>
                  </a:cubicBezTo>
                  <a:cubicBezTo>
                    <a:pt x="673" y="390"/>
                    <a:pt x="673" y="390"/>
                    <a:pt x="673" y="390"/>
                  </a:cubicBezTo>
                  <a:lnTo>
                    <a:pt x="673" y="361"/>
                  </a:lnTo>
                  <a:close/>
                  <a:moveTo>
                    <a:pt x="673" y="310"/>
                  </a:moveTo>
                  <a:cubicBezTo>
                    <a:pt x="651" y="310"/>
                    <a:pt x="651" y="310"/>
                    <a:pt x="651" y="310"/>
                  </a:cubicBezTo>
                  <a:cubicBezTo>
                    <a:pt x="651" y="340"/>
                    <a:pt x="651" y="340"/>
                    <a:pt x="651" y="340"/>
                  </a:cubicBezTo>
                  <a:cubicBezTo>
                    <a:pt x="673" y="340"/>
                    <a:pt x="673" y="340"/>
                    <a:pt x="673" y="340"/>
                  </a:cubicBezTo>
                  <a:lnTo>
                    <a:pt x="673" y="310"/>
                  </a:lnTo>
                  <a:close/>
                  <a:moveTo>
                    <a:pt x="673" y="263"/>
                  </a:moveTo>
                  <a:cubicBezTo>
                    <a:pt x="651" y="263"/>
                    <a:pt x="651" y="263"/>
                    <a:pt x="651" y="263"/>
                  </a:cubicBezTo>
                  <a:cubicBezTo>
                    <a:pt x="651" y="292"/>
                    <a:pt x="651" y="292"/>
                    <a:pt x="651" y="292"/>
                  </a:cubicBezTo>
                  <a:cubicBezTo>
                    <a:pt x="673" y="292"/>
                    <a:pt x="673" y="292"/>
                    <a:pt x="673" y="292"/>
                  </a:cubicBezTo>
                  <a:lnTo>
                    <a:pt x="673" y="263"/>
                  </a:lnTo>
                  <a:close/>
                  <a:moveTo>
                    <a:pt x="636" y="409"/>
                  </a:moveTo>
                  <a:cubicBezTo>
                    <a:pt x="614" y="409"/>
                    <a:pt x="614" y="409"/>
                    <a:pt x="614" y="409"/>
                  </a:cubicBezTo>
                  <a:cubicBezTo>
                    <a:pt x="614" y="438"/>
                    <a:pt x="614" y="438"/>
                    <a:pt x="614" y="438"/>
                  </a:cubicBezTo>
                  <a:cubicBezTo>
                    <a:pt x="636" y="438"/>
                    <a:pt x="636" y="438"/>
                    <a:pt x="636" y="438"/>
                  </a:cubicBezTo>
                  <a:lnTo>
                    <a:pt x="636" y="409"/>
                  </a:lnTo>
                  <a:close/>
                  <a:moveTo>
                    <a:pt x="636" y="361"/>
                  </a:moveTo>
                  <a:cubicBezTo>
                    <a:pt x="614" y="361"/>
                    <a:pt x="614" y="361"/>
                    <a:pt x="614" y="361"/>
                  </a:cubicBezTo>
                  <a:cubicBezTo>
                    <a:pt x="614" y="390"/>
                    <a:pt x="614" y="390"/>
                    <a:pt x="614" y="390"/>
                  </a:cubicBezTo>
                  <a:cubicBezTo>
                    <a:pt x="636" y="390"/>
                    <a:pt x="636" y="390"/>
                    <a:pt x="636" y="390"/>
                  </a:cubicBezTo>
                  <a:lnTo>
                    <a:pt x="636" y="361"/>
                  </a:lnTo>
                  <a:close/>
                  <a:moveTo>
                    <a:pt x="636" y="310"/>
                  </a:moveTo>
                  <a:cubicBezTo>
                    <a:pt x="614" y="310"/>
                    <a:pt x="614" y="310"/>
                    <a:pt x="614" y="310"/>
                  </a:cubicBezTo>
                  <a:cubicBezTo>
                    <a:pt x="614" y="340"/>
                    <a:pt x="614" y="340"/>
                    <a:pt x="614" y="340"/>
                  </a:cubicBezTo>
                  <a:cubicBezTo>
                    <a:pt x="636" y="340"/>
                    <a:pt x="636" y="340"/>
                    <a:pt x="636" y="340"/>
                  </a:cubicBezTo>
                  <a:lnTo>
                    <a:pt x="636" y="310"/>
                  </a:lnTo>
                  <a:close/>
                  <a:moveTo>
                    <a:pt x="636" y="263"/>
                  </a:moveTo>
                  <a:cubicBezTo>
                    <a:pt x="614" y="263"/>
                    <a:pt x="614" y="263"/>
                    <a:pt x="614" y="263"/>
                  </a:cubicBezTo>
                  <a:cubicBezTo>
                    <a:pt x="614" y="292"/>
                    <a:pt x="614" y="292"/>
                    <a:pt x="614" y="292"/>
                  </a:cubicBezTo>
                  <a:cubicBezTo>
                    <a:pt x="636" y="292"/>
                    <a:pt x="636" y="292"/>
                    <a:pt x="636" y="292"/>
                  </a:cubicBezTo>
                  <a:lnTo>
                    <a:pt x="636"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551" y="143"/>
                  </a:moveTo>
                  <a:cubicBezTo>
                    <a:pt x="551" y="173"/>
                    <a:pt x="551" y="173"/>
                    <a:pt x="551" y="173"/>
                  </a:cubicBezTo>
                  <a:cubicBezTo>
                    <a:pt x="574" y="173"/>
                    <a:pt x="574" y="173"/>
                    <a:pt x="574" y="173"/>
                  </a:cubicBezTo>
                  <a:cubicBezTo>
                    <a:pt x="574" y="143"/>
                    <a:pt x="574" y="143"/>
                    <a:pt x="574" y="143"/>
                  </a:cubicBezTo>
                  <a:lnTo>
                    <a:pt x="551" y="143"/>
                  </a:lnTo>
                  <a:close/>
                  <a:moveTo>
                    <a:pt x="663" y="143"/>
                  </a:moveTo>
                  <a:cubicBezTo>
                    <a:pt x="663" y="173"/>
                    <a:pt x="663" y="173"/>
                    <a:pt x="663" y="173"/>
                  </a:cubicBezTo>
                  <a:cubicBezTo>
                    <a:pt x="685" y="173"/>
                    <a:pt x="685" y="173"/>
                    <a:pt x="685" y="173"/>
                  </a:cubicBezTo>
                  <a:cubicBezTo>
                    <a:pt x="685" y="143"/>
                    <a:pt x="685" y="143"/>
                    <a:pt x="685" y="143"/>
                  </a:cubicBezTo>
                  <a:lnTo>
                    <a:pt x="663" y="143"/>
                  </a:lnTo>
                  <a:close/>
                  <a:moveTo>
                    <a:pt x="626" y="143"/>
                  </a:moveTo>
                  <a:cubicBezTo>
                    <a:pt x="626" y="173"/>
                    <a:pt x="626" y="173"/>
                    <a:pt x="626" y="173"/>
                  </a:cubicBezTo>
                  <a:cubicBezTo>
                    <a:pt x="648" y="173"/>
                    <a:pt x="648" y="173"/>
                    <a:pt x="648" y="173"/>
                  </a:cubicBezTo>
                  <a:cubicBezTo>
                    <a:pt x="648" y="143"/>
                    <a:pt x="648" y="143"/>
                    <a:pt x="648" y="143"/>
                  </a:cubicBezTo>
                  <a:lnTo>
                    <a:pt x="626" y="143"/>
                  </a:lnTo>
                  <a:close/>
                  <a:moveTo>
                    <a:pt x="589" y="143"/>
                  </a:moveTo>
                  <a:cubicBezTo>
                    <a:pt x="589" y="173"/>
                    <a:pt x="589" y="173"/>
                    <a:pt x="589" y="173"/>
                  </a:cubicBezTo>
                  <a:cubicBezTo>
                    <a:pt x="611" y="173"/>
                    <a:pt x="611" y="173"/>
                    <a:pt x="611" y="173"/>
                  </a:cubicBezTo>
                  <a:cubicBezTo>
                    <a:pt x="611" y="143"/>
                    <a:pt x="611" y="143"/>
                    <a:pt x="611" y="143"/>
                  </a:cubicBezTo>
                  <a:lnTo>
                    <a:pt x="589" y="143"/>
                  </a:lnTo>
                  <a:close/>
                  <a:moveTo>
                    <a:pt x="551" y="96"/>
                  </a:moveTo>
                  <a:cubicBezTo>
                    <a:pt x="551" y="125"/>
                    <a:pt x="551" y="125"/>
                    <a:pt x="551" y="125"/>
                  </a:cubicBezTo>
                  <a:cubicBezTo>
                    <a:pt x="574" y="125"/>
                    <a:pt x="574" y="125"/>
                    <a:pt x="574" y="125"/>
                  </a:cubicBezTo>
                  <a:cubicBezTo>
                    <a:pt x="574" y="96"/>
                    <a:pt x="574" y="96"/>
                    <a:pt x="574" y="96"/>
                  </a:cubicBezTo>
                  <a:lnTo>
                    <a:pt x="551" y="96"/>
                  </a:lnTo>
                  <a:close/>
                  <a:moveTo>
                    <a:pt x="663" y="96"/>
                  </a:moveTo>
                  <a:cubicBezTo>
                    <a:pt x="663" y="125"/>
                    <a:pt x="663" y="125"/>
                    <a:pt x="663" y="125"/>
                  </a:cubicBezTo>
                  <a:cubicBezTo>
                    <a:pt x="685" y="125"/>
                    <a:pt x="685" y="125"/>
                    <a:pt x="685" y="125"/>
                  </a:cubicBezTo>
                  <a:cubicBezTo>
                    <a:pt x="685" y="96"/>
                    <a:pt x="685" y="96"/>
                    <a:pt x="685" y="96"/>
                  </a:cubicBezTo>
                  <a:lnTo>
                    <a:pt x="663" y="96"/>
                  </a:lnTo>
                  <a:close/>
                  <a:moveTo>
                    <a:pt x="626" y="96"/>
                  </a:moveTo>
                  <a:cubicBezTo>
                    <a:pt x="626" y="125"/>
                    <a:pt x="626" y="125"/>
                    <a:pt x="626" y="125"/>
                  </a:cubicBezTo>
                  <a:cubicBezTo>
                    <a:pt x="648" y="125"/>
                    <a:pt x="648" y="125"/>
                    <a:pt x="648" y="125"/>
                  </a:cubicBezTo>
                  <a:cubicBezTo>
                    <a:pt x="648" y="96"/>
                    <a:pt x="648" y="96"/>
                    <a:pt x="648" y="96"/>
                  </a:cubicBezTo>
                  <a:lnTo>
                    <a:pt x="626" y="96"/>
                  </a:lnTo>
                  <a:close/>
                  <a:moveTo>
                    <a:pt x="589" y="96"/>
                  </a:moveTo>
                  <a:cubicBezTo>
                    <a:pt x="589" y="125"/>
                    <a:pt x="589" y="125"/>
                    <a:pt x="589" y="125"/>
                  </a:cubicBezTo>
                  <a:cubicBezTo>
                    <a:pt x="611" y="125"/>
                    <a:pt x="611" y="125"/>
                    <a:pt x="611" y="125"/>
                  </a:cubicBezTo>
                  <a:cubicBezTo>
                    <a:pt x="611" y="96"/>
                    <a:pt x="611" y="96"/>
                    <a:pt x="611" y="96"/>
                  </a:cubicBezTo>
                  <a:lnTo>
                    <a:pt x="589" y="96"/>
                  </a:lnTo>
                  <a:close/>
                  <a:moveTo>
                    <a:pt x="800" y="361"/>
                  </a:moveTo>
                  <a:cubicBezTo>
                    <a:pt x="800" y="390"/>
                    <a:pt x="800" y="390"/>
                    <a:pt x="800" y="390"/>
                  </a:cubicBezTo>
                  <a:cubicBezTo>
                    <a:pt x="822" y="390"/>
                    <a:pt x="822" y="390"/>
                    <a:pt x="822" y="390"/>
                  </a:cubicBezTo>
                  <a:cubicBezTo>
                    <a:pt x="822" y="361"/>
                    <a:pt x="822" y="361"/>
                    <a:pt x="822" y="361"/>
                  </a:cubicBezTo>
                  <a:lnTo>
                    <a:pt x="800" y="361"/>
                  </a:lnTo>
                  <a:close/>
                  <a:moveTo>
                    <a:pt x="614" y="409"/>
                  </a:moveTo>
                  <a:cubicBezTo>
                    <a:pt x="614" y="438"/>
                    <a:pt x="614" y="438"/>
                    <a:pt x="614" y="438"/>
                  </a:cubicBezTo>
                  <a:cubicBezTo>
                    <a:pt x="636" y="438"/>
                    <a:pt x="636" y="438"/>
                    <a:pt x="636" y="438"/>
                  </a:cubicBezTo>
                  <a:cubicBezTo>
                    <a:pt x="636" y="409"/>
                    <a:pt x="636" y="409"/>
                    <a:pt x="636" y="409"/>
                  </a:cubicBezTo>
                  <a:lnTo>
                    <a:pt x="614" y="409"/>
                  </a:lnTo>
                  <a:close/>
                  <a:moveTo>
                    <a:pt x="763" y="409"/>
                  </a:moveTo>
                  <a:cubicBezTo>
                    <a:pt x="763" y="438"/>
                    <a:pt x="763" y="438"/>
                    <a:pt x="763" y="438"/>
                  </a:cubicBezTo>
                  <a:cubicBezTo>
                    <a:pt x="785" y="438"/>
                    <a:pt x="785" y="438"/>
                    <a:pt x="785" y="438"/>
                  </a:cubicBezTo>
                  <a:cubicBezTo>
                    <a:pt x="785" y="409"/>
                    <a:pt x="785" y="409"/>
                    <a:pt x="785" y="409"/>
                  </a:cubicBezTo>
                  <a:lnTo>
                    <a:pt x="763" y="409"/>
                  </a:lnTo>
                  <a:close/>
                  <a:moveTo>
                    <a:pt x="725" y="409"/>
                  </a:moveTo>
                  <a:cubicBezTo>
                    <a:pt x="725" y="438"/>
                    <a:pt x="725" y="438"/>
                    <a:pt x="725" y="438"/>
                  </a:cubicBezTo>
                  <a:cubicBezTo>
                    <a:pt x="748" y="438"/>
                    <a:pt x="748" y="438"/>
                    <a:pt x="748" y="438"/>
                  </a:cubicBezTo>
                  <a:cubicBezTo>
                    <a:pt x="748" y="409"/>
                    <a:pt x="748" y="409"/>
                    <a:pt x="748" y="409"/>
                  </a:cubicBezTo>
                  <a:lnTo>
                    <a:pt x="725" y="409"/>
                  </a:lnTo>
                  <a:close/>
                  <a:moveTo>
                    <a:pt x="688" y="409"/>
                  </a:moveTo>
                  <a:cubicBezTo>
                    <a:pt x="688" y="438"/>
                    <a:pt x="688" y="438"/>
                    <a:pt x="688" y="438"/>
                  </a:cubicBezTo>
                  <a:cubicBezTo>
                    <a:pt x="711" y="438"/>
                    <a:pt x="711" y="438"/>
                    <a:pt x="711" y="438"/>
                  </a:cubicBezTo>
                  <a:cubicBezTo>
                    <a:pt x="711" y="409"/>
                    <a:pt x="711" y="409"/>
                    <a:pt x="711" y="409"/>
                  </a:cubicBezTo>
                  <a:lnTo>
                    <a:pt x="688" y="409"/>
                  </a:lnTo>
                  <a:close/>
                  <a:moveTo>
                    <a:pt x="651" y="409"/>
                  </a:moveTo>
                  <a:cubicBezTo>
                    <a:pt x="651" y="438"/>
                    <a:pt x="651" y="438"/>
                    <a:pt x="651" y="438"/>
                  </a:cubicBezTo>
                  <a:cubicBezTo>
                    <a:pt x="673" y="438"/>
                    <a:pt x="673" y="438"/>
                    <a:pt x="673" y="438"/>
                  </a:cubicBezTo>
                  <a:cubicBezTo>
                    <a:pt x="673" y="409"/>
                    <a:pt x="673" y="409"/>
                    <a:pt x="673" y="409"/>
                  </a:cubicBezTo>
                  <a:lnTo>
                    <a:pt x="651" y="409"/>
                  </a:lnTo>
                  <a:close/>
                  <a:moveTo>
                    <a:pt x="800" y="409"/>
                  </a:moveTo>
                  <a:cubicBezTo>
                    <a:pt x="800" y="438"/>
                    <a:pt x="800" y="438"/>
                    <a:pt x="800" y="438"/>
                  </a:cubicBezTo>
                  <a:cubicBezTo>
                    <a:pt x="822" y="438"/>
                    <a:pt x="822" y="438"/>
                    <a:pt x="822" y="438"/>
                  </a:cubicBezTo>
                  <a:cubicBezTo>
                    <a:pt x="822" y="409"/>
                    <a:pt x="822" y="409"/>
                    <a:pt x="822" y="409"/>
                  </a:cubicBezTo>
                  <a:lnTo>
                    <a:pt x="800" y="409"/>
                  </a:lnTo>
                  <a:close/>
                  <a:moveTo>
                    <a:pt x="614" y="361"/>
                  </a:moveTo>
                  <a:cubicBezTo>
                    <a:pt x="614" y="390"/>
                    <a:pt x="614" y="390"/>
                    <a:pt x="614" y="390"/>
                  </a:cubicBezTo>
                  <a:cubicBezTo>
                    <a:pt x="636" y="390"/>
                    <a:pt x="636" y="390"/>
                    <a:pt x="636" y="390"/>
                  </a:cubicBezTo>
                  <a:cubicBezTo>
                    <a:pt x="636" y="361"/>
                    <a:pt x="636" y="361"/>
                    <a:pt x="636" y="361"/>
                  </a:cubicBezTo>
                  <a:lnTo>
                    <a:pt x="614" y="361"/>
                  </a:lnTo>
                  <a:close/>
                  <a:moveTo>
                    <a:pt x="763" y="361"/>
                  </a:moveTo>
                  <a:cubicBezTo>
                    <a:pt x="763" y="390"/>
                    <a:pt x="763" y="390"/>
                    <a:pt x="763" y="390"/>
                  </a:cubicBezTo>
                  <a:cubicBezTo>
                    <a:pt x="785" y="390"/>
                    <a:pt x="785" y="390"/>
                    <a:pt x="785" y="390"/>
                  </a:cubicBezTo>
                  <a:cubicBezTo>
                    <a:pt x="785" y="361"/>
                    <a:pt x="785" y="361"/>
                    <a:pt x="785" y="361"/>
                  </a:cubicBezTo>
                  <a:lnTo>
                    <a:pt x="763" y="361"/>
                  </a:lnTo>
                  <a:close/>
                  <a:moveTo>
                    <a:pt x="725" y="361"/>
                  </a:moveTo>
                  <a:cubicBezTo>
                    <a:pt x="725" y="390"/>
                    <a:pt x="725" y="390"/>
                    <a:pt x="725" y="390"/>
                  </a:cubicBezTo>
                  <a:cubicBezTo>
                    <a:pt x="748" y="390"/>
                    <a:pt x="748" y="390"/>
                    <a:pt x="748" y="390"/>
                  </a:cubicBezTo>
                  <a:cubicBezTo>
                    <a:pt x="748" y="361"/>
                    <a:pt x="748" y="361"/>
                    <a:pt x="748" y="361"/>
                  </a:cubicBezTo>
                  <a:lnTo>
                    <a:pt x="725" y="361"/>
                  </a:lnTo>
                  <a:close/>
                  <a:moveTo>
                    <a:pt x="688" y="361"/>
                  </a:moveTo>
                  <a:cubicBezTo>
                    <a:pt x="688" y="390"/>
                    <a:pt x="688" y="390"/>
                    <a:pt x="688" y="390"/>
                  </a:cubicBezTo>
                  <a:cubicBezTo>
                    <a:pt x="711" y="390"/>
                    <a:pt x="711" y="390"/>
                    <a:pt x="711" y="390"/>
                  </a:cubicBezTo>
                  <a:cubicBezTo>
                    <a:pt x="711" y="361"/>
                    <a:pt x="711" y="361"/>
                    <a:pt x="711" y="361"/>
                  </a:cubicBezTo>
                  <a:lnTo>
                    <a:pt x="688" y="361"/>
                  </a:lnTo>
                  <a:close/>
                  <a:moveTo>
                    <a:pt x="651" y="361"/>
                  </a:moveTo>
                  <a:cubicBezTo>
                    <a:pt x="651" y="390"/>
                    <a:pt x="651" y="390"/>
                    <a:pt x="651" y="390"/>
                  </a:cubicBezTo>
                  <a:cubicBezTo>
                    <a:pt x="673" y="390"/>
                    <a:pt x="673" y="390"/>
                    <a:pt x="673" y="390"/>
                  </a:cubicBezTo>
                  <a:cubicBezTo>
                    <a:pt x="673" y="361"/>
                    <a:pt x="673" y="361"/>
                    <a:pt x="673" y="361"/>
                  </a:cubicBezTo>
                  <a:lnTo>
                    <a:pt x="651" y="361"/>
                  </a:lnTo>
                  <a:close/>
                  <a:moveTo>
                    <a:pt x="800" y="263"/>
                  </a:moveTo>
                  <a:cubicBezTo>
                    <a:pt x="800" y="292"/>
                    <a:pt x="800" y="292"/>
                    <a:pt x="800" y="292"/>
                  </a:cubicBezTo>
                  <a:cubicBezTo>
                    <a:pt x="822" y="292"/>
                    <a:pt x="822" y="292"/>
                    <a:pt x="822" y="292"/>
                  </a:cubicBezTo>
                  <a:cubicBezTo>
                    <a:pt x="822" y="263"/>
                    <a:pt x="822" y="263"/>
                    <a:pt x="822" y="263"/>
                  </a:cubicBezTo>
                  <a:lnTo>
                    <a:pt x="800" y="263"/>
                  </a:lnTo>
                  <a:close/>
                  <a:moveTo>
                    <a:pt x="614" y="310"/>
                  </a:moveTo>
                  <a:cubicBezTo>
                    <a:pt x="614" y="340"/>
                    <a:pt x="614" y="340"/>
                    <a:pt x="614" y="340"/>
                  </a:cubicBezTo>
                  <a:cubicBezTo>
                    <a:pt x="636" y="340"/>
                    <a:pt x="636" y="340"/>
                    <a:pt x="636" y="340"/>
                  </a:cubicBezTo>
                  <a:cubicBezTo>
                    <a:pt x="636" y="310"/>
                    <a:pt x="636" y="310"/>
                    <a:pt x="636" y="310"/>
                  </a:cubicBezTo>
                  <a:lnTo>
                    <a:pt x="614" y="310"/>
                  </a:lnTo>
                  <a:close/>
                  <a:moveTo>
                    <a:pt x="763" y="310"/>
                  </a:moveTo>
                  <a:cubicBezTo>
                    <a:pt x="763" y="340"/>
                    <a:pt x="763" y="340"/>
                    <a:pt x="763" y="340"/>
                  </a:cubicBezTo>
                  <a:cubicBezTo>
                    <a:pt x="785" y="340"/>
                    <a:pt x="785" y="340"/>
                    <a:pt x="785" y="340"/>
                  </a:cubicBezTo>
                  <a:cubicBezTo>
                    <a:pt x="785" y="310"/>
                    <a:pt x="785" y="310"/>
                    <a:pt x="785" y="310"/>
                  </a:cubicBezTo>
                  <a:lnTo>
                    <a:pt x="763" y="310"/>
                  </a:lnTo>
                  <a:close/>
                  <a:moveTo>
                    <a:pt x="725" y="310"/>
                  </a:moveTo>
                  <a:cubicBezTo>
                    <a:pt x="725" y="340"/>
                    <a:pt x="725" y="340"/>
                    <a:pt x="725" y="340"/>
                  </a:cubicBezTo>
                  <a:cubicBezTo>
                    <a:pt x="748" y="340"/>
                    <a:pt x="748" y="340"/>
                    <a:pt x="748" y="340"/>
                  </a:cubicBezTo>
                  <a:cubicBezTo>
                    <a:pt x="748" y="310"/>
                    <a:pt x="748" y="310"/>
                    <a:pt x="748" y="310"/>
                  </a:cubicBezTo>
                  <a:lnTo>
                    <a:pt x="725" y="310"/>
                  </a:lnTo>
                  <a:close/>
                  <a:moveTo>
                    <a:pt x="688" y="310"/>
                  </a:moveTo>
                  <a:cubicBezTo>
                    <a:pt x="688" y="340"/>
                    <a:pt x="688" y="340"/>
                    <a:pt x="688" y="340"/>
                  </a:cubicBezTo>
                  <a:cubicBezTo>
                    <a:pt x="711" y="340"/>
                    <a:pt x="711" y="340"/>
                    <a:pt x="711" y="340"/>
                  </a:cubicBezTo>
                  <a:cubicBezTo>
                    <a:pt x="711" y="310"/>
                    <a:pt x="711" y="310"/>
                    <a:pt x="711" y="310"/>
                  </a:cubicBezTo>
                  <a:lnTo>
                    <a:pt x="688" y="310"/>
                  </a:lnTo>
                  <a:close/>
                  <a:moveTo>
                    <a:pt x="651" y="310"/>
                  </a:moveTo>
                  <a:cubicBezTo>
                    <a:pt x="651" y="340"/>
                    <a:pt x="651" y="340"/>
                    <a:pt x="651" y="340"/>
                  </a:cubicBezTo>
                  <a:cubicBezTo>
                    <a:pt x="673" y="340"/>
                    <a:pt x="673" y="340"/>
                    <a:pt x="673" y="340"/>
                  </a:cubicBezTo>
                  <a:cubicBezTo>
                    <a:pt x="673" y="310"/>
                    <a:pt x="673" y="310"/>
                    <a:pt x="673" y="310"/>
                  </a:cubicBezTo>
                  <a:lnTo>
                    <a:pt x="651" y="310"/>
                  </a:lnTo>
                  <a:close/>
                  <a:moveTo>
                    <a:pt x="800" y="310"/>
                  </a:moveTo>
                  <a:cubicBezTo>
                    <a:pt x="800" y="340"/>
                    <a:pt x="800" y="340"/>
                    <a:pt x="800" y="340"/>
                  </a:cubicBezTo>
                  <a:cubicBezTo>
                    <a:pt x="822" y="340"/>
                    <a:pt x="822" y="340"/>
                    <a:pt x="822" y="340"/>
                  </a:cubicBezTo>
                  <a:cubicBezTo>
                    <a:pt x="822" y="310"/>
                    <a:pt x="822" y="310"/>
                    <a:pt x="822" y="310"/>
                  </a:cubicBezTo>
                  <a:lnTo>
                    <a:pt x="800" y="310"/>
                  </a:lnTo>
                  <a:close/>
                  <a:moveTo>
                    <a:pt x="614" y="263"/>
                  </a:moveTo>
                  <a:cubicBezTo>
                    <a:pt x="614" y="292"/>
                    <a:pt x="614" y="292"/>
                    <a:pt x="614" y="292"/>
                  </a:cubicBezTo>
                  <a:cubicBezTo>
                    <a:pt x="636" y="292"/>
                    <a:pt x="636" y="292"/>
                    <a:pt x="636" y="292"/>
                  </a:cubicBezTo>
                  <a:cubicBezTo>
                    <a:pt x="636" y="263"/>
                    <a:pt x="636" y="263"/>
                    <a:pt x="636" y="263"/>
                  </a:cubicBezTo>
                  <a:lnTo>
                    <a:pt x="614" y="263"/>
                  </a:lnTo>
                  <a:close/>
                  <a:moveTo>
                    <a:pt x="763" y="263"/>
                  </a:moveTo>
                  <a:cubicBezTo>
                    <a:pt x="763" y="292"/>
                    <a:pt x="763" y="292"/>
                    <a:pt x="763" y="292"/>
                  </a:cubicBezTo>
                  <a:cubicBezTo>
                    <a:pt x="785" y="292"/>
                    <a:pt x="785" y="292"/>
                    <a:pt x="785" y="292"/>
                  </a:cubicBezTo>
                  <a:cubicBezTo>
                    <a:pt x="785" y="263"/>
                    <a:pt x="785" y="263"/>
                    <a:pt x="785" y="263"/>
                  </a:cubicBezTo>
                  <a:lnTo>
                    <a:pt x="763" y="263"/>
                  </a:lnTo>
                  <a:close/>
                  <a:moveTo>
                    <a:pt x="725" y="263"/>
                  </a:moveTo>
                  <a:cubicBezTo>
                    <a:pt x="725" y="292"/>
                    <a:pt x="725" y="292"/>
                    <a:pt x="725" y="292"/>
                  </a:cubicBezTo>
                  <a:cubicBezTo>
                    <a:pt x="748" y="292"/>
                    <a:pt x="748" y="292"/>
                    <a:pt x="748" y="292"/>
                  </a:cubicBezTo>
                  <a:cubicBezTo>
                    <a:pt x="748" y="263"/>
                    <a:pt x="748" y="263"/>
                    <a:pt x="748" y="263"/>
                  </a:cubicBezTo>
                  <a:lnTo>
                    <a:pt x="725" y="263"/>
                  </a:lnTo>
                  <a:close/>
                  <a:moveTo>
                    <a:pt x="688" y="263"/>
                  </a:moveTo>
                  <a:cubicBezTo>
                    <a:pt x="688" y="292"/>
                    <a:pt x="688" y="292"/>
                    <a:pt x="688" y="292"/>
                  </a:cubicBezTo>
                  <a:cubicBezTo>
                    <a:pt x="711" y="292"/>
                    <a:pt x="711" y="292"/>
                    <a:pt x="711" y="292"/>
                  </a:cubicBezTo>
                  <a:cubicBezTo>
                    <a:pt x="711" y="263"/>
                    <a:pt x="711" y="263"/>
                    <a:pt x="711" y="263"/>
                  </a:cubicBezTo>
                  <a:lnTo>
                    <a:pt x="688" y="263"/>
                  </a:lnTo>
                  <a:close/>
                  <a:moveTo>
                    <a:pt x="651" y="263"/>
                  </a:moveTo>
                  <a:cubicBezTo>
                    <a:pt x="651" y="292"/>
                    <a:pt x="651" y="292"/>
                    <a:pt x="651" y="292"/>
                  </a:cubicBezTo>
                  <a:cubicBezTo>
                    <a:pt x="673" y="292"/>
                    <a:pt x="673" y="292"/>
                    <a:pt x="673" y="292"/>
                  </a:cubicBezTo>
                  <a:cubicBezTo>
                    <a:pt x="673" y="263"/>
                    <a:pt x="673" y="263"/>
                    <a:pt x="673" y="263"/>
                  </a:cubicBezTo>
                  <a:lnTo>
                    <a:pt x="651" y="263"/>
                  </a:lnTo>
                  <a:close/>
                  <a:moveTo>
                    <a:pt x="1272" y="250"/>
                  </a:moveTo>
                  <a:cubicBezTo>
                    <a:pt x="1254" y="244"/>
                    <a:pt x="1235" y="237"/>
                    <a:pt x="1214" y="230"/>
                  </a:cubicBezTo>
                  <a:cubicBezTo>
                    <a:pt x="1214" y="279"/>
                    <a:pt x="1214" y="279"/>
                    <a:pt x="1214" y="279"/>
                  </a:cubicBezTo>
                  <a:cubicBezTo>
                    <a:pt x="1235" y="285"/>
                    <a:pt x="1254" y="290"/>
                    <a:pt x="1272" y="295"/>
                  </a:cubicBezTo>
                  <a:cubicBezTo>
                    <a:pt x="1289" y="300"/>
                    <a:pt x="1305" y="305"/>
                    <a:pt x="1321" y="309"/>
                  </a:cubicBezTo>
                  <a:cubicBezTo>
                    <a:pt x="1321" y="267"/>
                    <a:pt x="1321" y="267"/>
                    <a:pt x="1321" y="267"/>
                  </a:cubicBezTo>
                  <a:cubicBezTo>
                    <a:pt x="1305" y="262"/>
                    <a:pt x="1289" y="256"/>
                    <a:pt x="1272" y="250"/>
                  </a:cubicBezTo>
                  <a:close/>
                  <a:moveTo>
                    <a:pt x="1272" y="314"/>
                  </a:moveTo>
                  <a:cubicBezTo>
                    <a:pt x="1254" y="310"/>
                    <a:pt x="1235" y="305"/>
                    <a:pt x="1214" y="300"/>
                  </a:cubicBezTo>
                  <a:cubicBezTo>
                    <a:pt x="1214" y="349"/>
                    <a:pt x="1214" y="349"/>
                    <a:pt x="1214" y="349"/>
                  </a:cubicBezTo>
                  <a:cubicBezTo>
                    <a:pt x="1235" y="352"/>
                    <a:pt x="1254" y="356"/>
                    <a:pt x="1272" y="359"/>
                  </a:cubicBezTo>
                  <a:cubicBezTo>
                    <a:pt x="1289" y="363"/>
                    <a:pt x="1305" y="366"/>
                    <a:pt x="1321" y="369"/>
                  </a:cubicBezTo>
                  <a:cubicBezTo>
                    <a:pt x="1321" y="327"/>
                    <a:pt x="1321" y="327"/>
                    <a:pt x="1321" y="327"/>
                  </a:cubicBezTo>
                  <a:cubicBezTo>
                    <a:pt x="1305" y="323"/>
                    <a:pt x="1289" y="319"/>
                    <a:pt x="1272" y="314"/>
                  </a:cubicBezTo>
                  <a:close/>
                  <a:moveTo>
                    <a:pt x="1272" y="379"/>
                  </a:moveTo>
                  <a:cubicBezTo>
                    <a:pt x="1254" y="376"/>
                    <a:pt x="1235" y="373"/>
                    <a:pt x="1214" y="370"/>
                  </a:cubicBezTo>
                  <a:cubicBezTo>
                    <a:pt x="1214" y="419"/>
                    <a:pt x="1214" y="419"/>
                    <a:pt x="1214" y="419"/>
                  </a:cubicBezTo>
                  <a:cubicBezTo>
                    <a:pt x="1235" y="421"/>
                    <a:pt x="1254" y="422"/>
                    <a:pt x="1272" y="424"/>
                  </a:cubicBezTo>
                  <a:cubicBezTo>
                    <a:pt x="1289" y="426"/>
                    <a:pt x="1305" y="427"/>
                    <a:pt x="1321" y="429"/>
                  </a:cubicBezTo>
                  <a:cubicBezTo>
                    <a:pt x="1321" y="387"/>
                    <a:pt x="1321" y="387"/>
                    <a:pt x="1321" y="387"/>
                  </a:cubicBezTo>
                  <a:cubicBezTo>
                    <a:pt x="1305" y="384"/>
                    <a:pt x="1289" y="382"/>
                    <a:pt x="1272" y="379"/>
                  </a:cubicBez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nvGrpSpPr>
            <p:cNvPr id="296" name="Group 295">
              <a:extLst>
                <a:ext uri="{FF2B5EF4-FFF2-40B4-BE49-F238E27FC236}">
                  <a16:creationId xmlns:a16="http://schemas.microsoft.com/office/drawing/2014/main" id="{FFD5EAA9-9EF8-40EE-B91B-C056C8EBF109}"/>
                </a:ext>
              </a:extLst>
            </p:cNvPr>
            <p:cNvGrpSpPr/>
            <p:nvPr/>
          </p:nvGrpSpPr>
          <p:grpSpPr>
            <a:xfrm>
              <a:off x="4659644" y="2836963"/>
              <a:ext cx="154626" cy="167575"/>
              <a:chOff x="1202015" y="769831"/>
              <a:chExt cx="2741987" cy="2971599"/>
            </a:xfrm>
            <a:solidFill>
              <a:srgbClr val="FFFFFF"/>
            </a:solidFill>
          </p:grpSpPr>
          <p:sp>
            <p:nvSpPr>
              <p:cNvPr id="324" name="Freeform 30">
                <a:extLst>
                  <a:ext uri="{FF2B5EF4-FFF2-40B4-BE49-F238E27FC236}">
                    <a16:creationId xmlns:a16="http://schemas.microsoft.com/office/drawing/2014/main" id="{92BD02EE-7C60-4364-A8E0-7B107ABF2343}"/>
                  </a:ext>
                </a:extLst>
              </p:cNvPr>
              <p:cNvSpPr>
                <a:spLocks/>
              </p:cNvSpPr>
              <p:nvPr/>
            </p:nvSpPr>
            <p:spPr bwMode="auto">
              <a:xfrm>
                <a:off x="1678265" y="2484129"/>
                <a:ext cx="769937" cy="769938"/>
              </a:xfrm>
              <a:custGeom>
                <a:avLst/>
                <a:gdLst>
                  <a:gd name="T0" fmla="*/ 231 w 231"/>
                  <a:gd name="T1" fmla="*/ 197 h 231"/>
                  <a:gd name="T2" fmla="*/ 197 w 231"/>
                  <a:gd name="T3" fmla="*/ 231 h 231"/>
                  <a:gd name="T4" fmla="*/ 58 w 231"/>
                  <a:gd name="T5" fmla="*/ 173 h 231"/>
                  <a:gd name="T6" fmla="*/ 0 w 231"/>
                  <a:gd name="T7" fmla="*/ 34 h 231"/>
                  <a:gd name="T8" fmla="*/ 34 w 231"/>
                  <a:gd name="T9" fmla="*/ 0 h 231"/>
                  <a:gd name="T10" fmla="*/ 68 w 231"/>
                  <a:gd name="T11" fmla="*/ 34 h 231"/>
                  <a:gd name="T12" fmla="*/ 106 w 231"/>
                  <a:gd name="T13" fmla="*/ 125 h 231"/>
                  <a:gd name="T14" fmla="*/ 197 w 231"/>
                  <a:gd name="T15" fmla="*/ 163 h 231"/>
                  <a:gd name="T16" fmla="*/ 231 w 231"/>
                  <a:gd name="T17" fmla="*/ 19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231">
                    <a:moveTo>
                      <a:pt x="231" y="197"/>
                    </a:moveTo>
                    <a:cubicBezTo>
                      <a:pt x="231" y="216"/>
                      <a:pt x="216" y="231"/>
                      <a:pt x="197" y="231"/>
                    </a:cubicBezTo>
                    <a:cubicBezTo>
                      <a:pt x="143" y="231"/>
                      <a:pt x="94" y="209"/>
                      <a:pt x="58" y="173"/>
                    </a:cubicBezTo>
                    <a:cubicBezTo>
                      <a:pt x="23" y="138"/>
                      <a:pt x="0" y="88"/>
                      <a:pt x="0" y="34"/>
                    </a:cubicBezTo>
                    <a:cubicBezTo>
                      <a:pt x="1" y="15"/>
                      <a:pt x="16" y="0"/>
                      <a:pt x="34" y="0"/>
                    </a:cubicBezTo>
                    <a:cubicBezTo>
                      <a:pt x="53" y="0"/>
                      <a:pt x="69" y="15"/>
                      <a:pt x="68" y="34"/>
                    </a:cubicBezTo>
                    <a:cubicBezTo>
                      <a:pt x="69" y="70"/>
                      <a:pt x="83" y="102"/>
                      <a:pt x="106" y="125"/>
                    </a:cubicBezTo>
                    <a:cubicBezTo>
                      <a:pt x="130" y="148"/>
                      <a:pt x="162" y="163"/>
                      <a:pt x="197" y="163"/>
                    </a:cubicBezTo>
                    <a:cubicBezTo>
                      <a:pt x="216" y="163"/>
                      <a:pt x="231" y="178"/>
                      <a:pt x="231"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5" name="Freeform 31">
                <a:extLst>
                  <a:ext uri="{FF2B5EF4-FFF2-40B4-BE49-F238E27FC236}">
                    <a16:creationId xmlns:a16="http://schemas.microsoft.com/office/drawing/2014/main" id="{030C55D8-78F0-425A-A604-0B70E6ACE792}"/>
                  </a:ext>
                </a:extLst>
              </p:cNvPr>
              <p:cNvSpPr>
                <a:spLocks/>
              </p:cNvSpPr>
              <p:nvPr/>
            </p:nvSpPr>
            <p:spPr bwMode="auto">
              <a:xfrm>
                <a:off x="1202015" y="2511117"/>
                <a:ext cx="1225550" cy="1230313"/>
              </a:xfrm>
              <a:custGeom>
                <a:avLst/>
                <a:gdLst>
                  <a:gd name="T0" fmla="*/ 334 w 368"/>
                  <a:gd name="T1" fmla="*/ 300 h 369"/>
                  <a:gd name="T2" fmla="*/ 146 w 368"/>
                  <a:gd name="T3" fmla="*/ 222 h 369"/>
                  <a:gd name="T4" fmla="*/ 68 w 368"/>
                  <a:gd name="T5" fmla="*/ 34 h 369"/>
                  <a:gd name="T6" fmla="*/ 34 w 368"/>
                  <a:gd name="T7" fmla="*/ 0 h 369"/>
                  <a:gd name="T8" fmla="*/ 0 w 368"/>
                  <a:gd name="T9" fmla="*/ 34 h 369"/>
                  <a:gd name="T10" fmla="*/ 98 w 368"/>
                  <a:gd name="T11" fmla="*/ 271 h 369"/>
                  <a:gd name="T12" fmla="*/ 334 w 368"/>
                  <a:gd name="T13" fmla="*/ 368 h 369"/>
                  <a:gd name="T14" fmla="*/ 368 w 368"/>
                  <a:gd name="T15" fmla="*/ 334 h 369"/>
                  <a:gd name="T16" fmla="*/ 334 w 368"/>
                  <a:gd name="T17" fmla="*/ 30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369">
                    <a:moveTo>
                      <a:pt x="334" y="300"/>
                    </a:moveTo>
                    <a:cubicBezTo>
                      <a:pt x="261" y="300"/>
                      <a:pt x="194" y="271"/>
                      <a:pt x="146" y="222"/>
                    </a:cubicBezTo>
                    <a:cubicBezTo>
                      <a:pt x="98" y="174"/>
                      <a:pt x="68" y="108"/>
                      <a:pt x="68" y="34"/>
                    </a:cubicBezTo>
                    <a:cubicBezTo>
                      <a:pt x="68" y="15"/>
                      <a:pt x="53" y="0"/>
                      <a:pt x="34" y="0"/>
                    </a:cubicBezTo>
                    <a:cubicBezTo>
                      <a:pt x="15" y="0"/>
                      <a:pt x="0" y="15"/>
                      <a:pt x="0" y="34"/>
                    </a:cubicBezTo>
                    <a:cubicBezTo>
                      <a:pt x="0" y="126"/>
                      <a:pt x="38" y="210"/>
                      <a:pt x="98" y="271"/>
                    </a:cubicBezTo>
                    <a:cubicBezTo>
                      <a:pt x="158" y="331"/>
                      <a:pt x="242" y="368"/>
                      <a:pt x="334" y="368"/>
                    </a:cubicBezTo>
                    <a:cubicBezTo>
                      <a:pt x="353" y="369"/>
                      <a:pt x="368" y="353"/>
                      <a:pt x="368" y="334"/>
                    </a:cubicBezTo>
                    <a:cubicBezTo>
                      <a:pt x="368" y="316"/>
                      <a:pt x="353" y="301"/>
                      <a:pt x="334" y="3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6" name="Freeform 32">
                <a:extLst>
                  <a:ext uri="{FF2B5EF4-FFF2-40B4-BE49-F238E27FC236}">
                    <a16:creationId xmlns:a16="http://schemas.microsoft.com/office/drawing/2014/main" id="{64E7A9B3-CA33-4DA2-9F2F-705F9DFC5CD2}"/>
                  </a:ext>
                </a:extLst>
              </p:cNvPr>
              <p:cNvSpPr>
                <a:spLocks/>
              </p:cNvSpPr>
              <p:nvPr/>
            </p:nvSpPr>
            <p:spPr bwMode="auto">
              <a:xfrm rot="2730935">
                <a:off x="1395382" y="997731"/>
                <a:ext cx="1111250" cy="65545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7" name="Freeform 34">
                <a:extLst>
                  <a:ext uri="{FF2B5EF4-FFF2-40B4-BE49-F238E27FC236}">
                    <a16:creationId xmlns:a16="http://schemas.microsoft.com/office/drawing/2014/main" id="{AD43B050-0CBC-4CFE-9F02-C576A14220A7}"/>
                  </a:ext>
                </a:extLst>
              </p:cNvPr>
              <p:cNvSpPr>
                <a:spLocks/>
              </p:cNvSpPr>
              <p:nvPr/>
            </p:nvSpPr>
            <p:spPr bwMode="auto">
              <a:xfrm rot="2730935">
                <a:off x="3059717" y="2689406"/>
                <a:ext cx="1111250" cy="65732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8" name="Arrow: Pentagon 327">
                <a:extLst>
                  <a:ext uri="{FF2B5EF4-FFF2-40B4-BE49-F238E27FC236}">
                    <a16:creationId xmlns:a16="http://schemas.microsoft.com/office/drawing/2014/main" id="{F03F882D-8986-4271-BB68-04B75E2767A0}"/>
                  </a:ext>
                </a:extLst>
              </p:cNvPr>
              <p:cNvSpPr/>
              <p:nvPr/>
            </p:nvSpPr>
            <p:spPr>
              <a:xfrm rot="8100000">
                <a:off x="1946062" y="1775448"/>
                <a:ext cx="1515010" cy="956431"/>
              </a:xfrm>
              <a:prstGeom prst="homePlate">
                <a:avLst/>
              </a:prstGeom>
              <a:grp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grpSp>
          <p:nvGrpSpPr>
            <p:cNvPr id="297" name="Group 296">
              <a:extLst>
                <a:ext uri="{FF2B5EF4-FFF2-40B4-BE49-F238E27FC236}">
                  <a16:creationId xmlns:a16="http://schemas.microsoft.com/office/drawing/2014/main" id="{25973FF6-A4F5-4D96-9FBD-D0A3B9444B61}"/>
                </a:ext>
              </a:extLst>
            </p:cNvPr>
            <p:cNvGrpSpPr/>
            <p:nvPr/>
          </p:nvGrpSpPr>
          <p:grpSpPr>
            <a:xfrm flipH="1">
              <a:off x="4933735" y="2618221"/>
              <a:ext cx="1418121" cy="777430"/>
              <a:chOff x="-4448506" y="-1101725"/>
              <a:chExt cx="3623006" cy="1986173"/>
            </a:xfrm>
            <a:solidFill>
              <a:srgbClr val="FFFFFF">
                <a:lumMod val="50000"/>
              </a:srgbClr>
            </a:solidFill>
          </p:grpSpPr>
          <p:sp>
            <p:nvSpPr>
              <p:cNvPr id="316" name="Freeform 14">
                <a:extLst>
                  <a:ext uri="{FF2B5EF4-FFF2-40B4-BE49-F238E27FC236}">
                    <a16:creationId xmlns:a16="http://schemas.microsoft.com/office/drawing/2014/main" id="{361B76D7-BEF4-4B46-8508-313B626D591A}"/>
                  </a:ext>
                </a:extLst>
              </p:cNvPr>
              <p:cNvSpPr>
                <a:spLocks noEditPoints="1"/>
              </p:cNvSpPr>
              <p:nvPr/>
            </p:nvSpPr>
            <p:spPr bwMode="auto">
              <a:xfrm>
                <a:off x="-2203450" y="-615950"/>
                <a:ext cx="1377950" cy="617538"/>
              </a:xfrm>
              <a:custGeom>
                <a:avLst/>
                <a:gdLst>
                  <a:gd name="T0" fmla="*/ 176 w 414"/>
                  <a:gd name="T1" fmla="*/ 0 h 184"/>
                  <a:gd name="T2" fmla="*/ 31 w 414"/>
                  <a:gd name="T3" fmla="*/ 145 h 184"/>
                  <a:gd name="T4" fmla="*/ 21 w 414"/>
                  <a:gd name="T5" fmla="*/ 142 h 184"/>
                  <a:gd name="T6" fmla="*/ 0 w 414"/>
                  <a:gd name="T7" fmla="*/ 163 h 184"/>
                  <a:gd name="T8" fmla="*/ 21 w 414"/>
                  <a:gd name="T9" fmla="*/ 184 h 184"/>
                  <a:gd name="T10" fmla="*/ 42 w 414"/>
                  <a:gd name="T11" fmla="*/ 163 h 184"/>
                  <a:gd name="T12" fmla="*/ 39 w 414"/>
                  <a:gd name="T13" fmla="*/ 153 h 184"/>
                  <a:gd name="T14" fmla="*/ 180 w 414"/>
                  <a:gd name="T15" fmla="*/ 11 h 184"/>
                  <a:gd name="T16" fmla="*/ 333 w 414"/>
                  <a:gd name="T17" fmla="*/ 11 h 184"/>
                  <a:gd name="T18" fmla="*/ 376 w 414"/>
                  <a:gd name="T19" fmla="*/ 55 h 184"/>
                  <a:gd name="T20" fmla="*/ 373 w 414"/>
                  <a:gd name="T21" fmla="*/ 66 h 184"/>
                  <a:gd name="T22" fmla="*/ 393 w 414"/>
                  <a:gd name="T23" fmla="*/ 86 h 184"/>
                  <a:gd name="T24" fmla="*/ 414 w 414"/>
                  <a:gd name="T25" fmla="*/ 66 h 184"/>
                  <a:gd name="T26" fmla="*/ 393 w 414"/>
                  <a:gd name="T27" fmla="*/ 45 h 184"/>
                  <a:gd name="T28" fmla="*/ 384 w 414"/>
                  <a:gd name="T29" fmla="*/ 47 h 184"/>
                  <a:gd name="T30" fmla="*/ 337 w 414"/>
                  <a:gd name="T31" fmla="*/ 0 h 184"/>
                  <a:gd name="T32" fmla="*/ 176 w 414"/>
                  <a:gd name="T33" fmla="*/ 0 h 184"/>
                  <a:gd name="T34" fmla="*/ 21 w 414"/>
                  <a:gd name="T35" fmla="*/ 173 h 184"/>
                  <a:gd name="T36" fmla="*/ 11 w 414"/>
                  <a:gd name="T37" fmla="*/ 163 h 184"/>
                  <a:gd name="T38" fmla="*/ 21 w 414"/>
                  <a:gd name="T39" fmla="*/ 154 h 184"/>
                  <a:gd name="T40" fmla="*/ 30 w 414"/>
                  <a:gd name="T41" fmla="*/ 163 h 184"/>
                  <a:gd name="T42" fmla="*/ 21 w 414"/>
                  <a:gd name="T43" fmla="*/ 173 h 184"/>
                  <a:gd name="T44" fmla="*/ 393 w 414"/>
                  <a:gd name="T45" fmla="*/ 56 h 184"/>
                  <a:gd name="T46" fmla="*/ 403 w 414"/>
                  <a:gd name="T47" fmla="*/ 66 h 184"/>
                  <a:gd name="T48" fmla="*/ 393 w 414"/>
                  <a:gd name="T49" fmla="*/ 75 h 184"/>
                  <a:gd name="T50" fmla="*/ 384 w 414"/>
                  <a:gd name="T51" fmla="*/ 66 h 184"/>
                  <a:gd name="T52" fmla="*/ 393 w 414"/>
                  <a:gd name="T53" fmla="*/ 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4" h="184">
                    <a:moveTo>
                      <a:pt x="176" y="0"/>
                    </a:moveTo>
                    <a:cubicBezTo>
                      <a:pt x="31" y="145"/>
                      <a:pt x="31" y="145"/>
                      <a:pt x="31" y="145"/>
                    </a:cubicBezTo>
                    <a:cubicBezTo>
                      <a:pt x="28" y="143"/>
                      <a:pt x="24" y="142"/>
                      <a:pt x="21" y="142"/>
                    </a:cubicBezTo>
                    <a:cubicBezTo>
                      <a:pt x="9" y="142"/>
                      <a:pt x="0" y="152"/>
                      <a:pt x="0" y="163"/>
                    </a:cubicBezTo>
                    <a:cubicBezTo>
                      <a:pt x="0" y="175"/>
                      <a:pt x="9" y="184"/>
                      <a:pt x="21" y="184"/>
                    </a:cubicBezTo>
                    <a:cubicBezTo>
                      <a:pt x="32" y="184"/>
                      <a:pt x="42" y="175"/>
                      <a:pt x="42" y="163"/>
                    </a:cubicBezTo>
                    <a:cubicBezTo>
                      <a:pt x="42" y="160"/>
                      <a:pt x="41" y="156"/>
                      <a:pt x="39" y="153"/>
                    </a:cubicBezTo>
                    <a:cubicBezTo>
                      <a:pt x="180" y="11"/>
                      <a:pt x="180" y="11"/>
                      <a:pt x="180" y="11"/>
                    </a:cubicBezTo>
                    <a:cubicBezTo>
                      <a:pt x="333" y="11"/>
                      <a:pt x="333" y="11"/>
                      <a:pt x="333" y="11"/>
                    </a:cubicBezTo>
                    <a:cubicBezTo>
                      <a:pt x="376" y="55"/>
                      <a:pt x="376" y="55"/>
                      <a:pt x="376" y="55"/>
                    </a:cubicBezTo>
                    <a:cubicBezTo>
                      <a:pt x="374" y="58"/>
                      <a:pt x="373" y="62"/>
                      <a:pt x="373" y="66"/>
                    </a:cubicBezTo>
                    <a:cubicBezTo>
                      <a:pt x="373" y="77"/>
                      <a:pt x="382" y="86"/>
                      <a:pt x="393" y="86"/>
                    </a:cubicBezTo>
                    <a:cubicBezTo>
                      <a:pt x="405" y="86"/>
                      <a:pt x="414" y="77"/>
                      <a:pt x="414" y="66"/>
                    </a:cubicBezTo>
                    <a:cubicBezTo>
                      <a:pt x="414" y="54"/>
                      <a:pt x="405" y="45"/>
                      <a:pt x="393" y="45"/>
                    </a:cubicBezTo>
                    <a:cubicBezTo>
                      <a:pt x="390" y="45"/>
                      <a:pt x="387" y="46"/>
                      <a:pt x="384" y="47"/>
                    </a:cubicBezTo>
                    <a:cubicBezTo>
                      <a:pt x="337" y="0"/>
                      <a:pt x="337" y="0"/>
                      <a:pt x="337" y="0"/>
                    </a:cubicBezTo>
                    <a:lnTo>
                      <a:pt x="176" y="0"/>
                    </a:lnTo>
                    <a:close/>
                    <a:moveTo>
                      <a:pt x="21" y="173"/>
                    </a:moveTo>
                    <a:cubicBezTo>
                      <a:pt x="15" y="173"/>
                      <a:pt x="11" y="169"/>
                      <a:pt x="11" y="163"/>
                    </a:cubicBezTo>
                    <a:cubicBezTo>
                      <a:pt x="11" y="158"/>
                      <a:pt x="15" y="154"/>
                      <a:pt x="21" y="154"/>
                    </a:cubicBezTo>
                    <a:cubicBezTo>
                      <a:pt x="26" y="154"/>
                      <a:pt x="30" y="158"/>
                      <a:pt x="30" y="163"/>
                    </a:cubicBezTo>
                    <a:cubicBezTo>
                      <a:pt x="30" y="169"/>
                      <a:pt x="26" y="173"/>
                      <a:pt x="21" y="173"/>
                    </a:cubicBezTo>
                    <a:close/>
                    <a:moveTo>
                      <a:pt x="393" y="56"/>
                    </a:moveTo>
                    <a:cubicBezTo>
                      <a:pt x="399" y="56"/>
                      <a:pt x="403" y="60"/>
                      <a:pt x="403" y="66"/>
                    </a:cubicBezTo>
                    <a:cubicBezTo>
                      <a:pt x="403" y="71"/>
                      <a:pt x="399" y="75"/>
                      <a:pt x="393" y="75"/>
                    </a:cubicBezTo>
                    <a:cubicBezTo>
                      <a:pt x="388" y="75"/>
                      <a:pt x="384" y="71"/>
                      <a:pt x="384" y="66"/>
                    </a:cubicBezTo>
                    <a:cubicBezTo>
                      <a:pt x="384" y="60"/>
                      <a:pt x="388" y="56"/>
                      <a:pt x="393" y="5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7" name="Freeform 15">
                <a:extLst>
                  <a:ext uri="{FF2B5EF4-FFF2-40B4-BE49-F238E27FC236}">
                    <a16:creationId xmlns:a16="http://schemas.microsoft.com/office/drawing/2014/main" id="{27B3EBBE-5F14-49C2-831D-4368056CCA32}"/>
                  </a:ext>
                </a:extLst>
              </p:cNvPr>
              <p:cNvSpPr>
                <a:spLocks noEditPoints="1"/>
              </p:cNvSpPr>
              <p:nvPr/>
            </p:nvSpPr>
            <p:spPr bwMode="auto">
              <a:xfrm>
                <a:off x="-4070350" y="-933450"/>
                <a:ext cx="1573213" cy="1098550"/>
              </a:xfrm>
              <a:custGeom>
                <a:avLst/>
                <a:gdLst>
                  <a:gd name="T0" fmla="*/ 18 w 473"/>
                  <a:gd name="T1" fmla="*/ 43 h 328"/>
                  <a:gd name="T2" fmla="*/ 18 w 473"/>
                  <a:gd name="T3" fmla="*/ 104 h 328"/>
                  <a:gd name="T4" fmla="*/ 227 w 473"/>
                  <a:gd name="T5" fmla="*/ 313 h 328"/>
                  <a:gd name="T6" fmla="*/ 432 w 473"/>
                  <a:gd name="T7" fmla="*/ 313 h 328"/>
                  <a:gd name="T8" fmla="*/ 437 w 473"/>
                  <a:gd name="T9" fmla="*/ 322 h 328"/>
                  <a:gd name="T10" fmla="*/ 452 w 473"/>
                  <a:gd name="T11" fmla="*/ 328 h 328"/>
                  <a:gd name="T12" fmla="*/ 467 w 473"/>
                  <a:gd name="T13" fmla="*/ 322 h 328"/>
                  <a:gd name="T14" fmla="*/ 473 w 473"/>
                  <a:gd name="T15" fmla="*/ 307 h 328"/>
                  <a:gd name="T16" fmla="*/ 467 w 473"/>
                  <a:gd name="T17" fmla="*/ 292 h 328"/>
                  <a:gd name="T18" fmla="*/ 437 w 473"/>
                  <a:gd name="T19" fmla="*/ 292 h 328"/>
                  <a:gd name="T20" fmla="*/ 432 w 473"/>
                  <a:gd name="T21" fmla="*/ 301 h 328"/>
                  <a:gd name="T22" fmla="*/ 232 w 473"/>
                  <a:gd name="T23" fmla="*/ 301 h 328"/>
                  <a:gd name="T24" fmla="*/ 29 w 473"/>
                  <a:gd name="T25" fmla="*/ 99 h 328"/>
                  <a:gd name="T26" fmla="*/ 29 w 473"/>
                  <a:gd name="T27" fmla="*/ 43 h 328"/>
                  <a:gd name="T28" fmla="*/ 38 w 473"/>
                  <a:gd name="T29" fmla="*/ 38 h 328"/>
                  <a:gd name="T30" fmla="*/ 38 w 473"/>
                  <a:gd name="T31" fmla="*/ 8 h 328"/>
                  <a:gd name="T32" fmla="*/ 8 w 473"/>
                  <a:gd name="T33" fmla="*/ 8 h 328"/>
                  <a:gd name="T34" fmla="*/ 8 w 473"/>
                  <a:gd name="T35" fmla="*/ 38 h 328"/>
                  <a:gd name="T36" fmla="*/ 18 w 473"/>
                  <a:gd name="T37" fmla="*/ 43 h 328"/>
                  <a:gd name="T38" fmla="*/ 445 w 473"/>
                  <a:gd name="T39" fmla="*/ 300 h 328"/>
                  <a:gd name="T40" fmla="*/ 452 w 473"/>
                  <a:gd name="T41" fmla="*/ 297 h 328"/>
                  <a:gd name="T42" fmla="*/ 459 w 473"/>
                  <a:gd name="T43" fmla="*/ 300 h 328"/>
                  <a:gd name="T44" fmla="*/ 462 w 473"/>
                  <a:gd name="T45" fmla="*/ 307 h 328"/>
                  <a:gd name="T46" fmla="*/ 459 w 473"/>
                  <a:gd name="T47" fmla="*/ 314 h 328"/>
                  <a:gd name="T48" fmla="*/ 445 w 473"/>
                  <a:gd name="T49" fmla="*/ 314 h 328"/>
                  <a:gd name="T50" fmla="*/ 445 w 473"/>
                  <a:gd name="T51" fmla="*/ 300 h 328"/>
                  <a:gd name="T52" fmla="*/ 16 w 473"/>
                  <a:gd name="T53" fmla="*/ 16 h 328"/>
                  <a:gd name="T54" fmla="*/ 23 w 473"/>
                  <a:gd name="T55" fmla="*/ 13 h 328"/>
                  <a:gd name="T56" fmla="*/ 30 w 473"/>
                  <a:gd name="T57" fmla="*/ 16 h 328"/>
                  <a:gd name="T58" fmla="*/ 30 w 473"/>
                  <a:gd name="T59" fmla="*/ 30 h 328"/>
                  <a:gd name="T60" fmla="*/ 16 w 473"/>
                  <a:gd name="T61" fmla="*/ 30 h 328"/>
                  <a:gd name="T62" fmla="*/ 16 w 473"/>
                  <a:gd name="T63" fmla="*/ 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3" h="328">
                    <a:moveTo>
                      <a:pt x="18" y="43"/>
                    </a:moveTo>
                    <a:cubicBezTo>
                      <a:pt x="18" y="104"/>
                      <a:pt x="18" y="104"/>
                      <a:pt x="18" y="104"/>
                    </a:cubicBezTo>
                    <a:cubicBezTo>
                      <a:pt x="227" y="313"/>
                      <a:pt x="227" y="313"/>
                      <a:pt x="227" y="313"/>
                    </a:cubicBezTo>
                    <a:cubicBezTo>
                      <a:pt x="432" y="313"/>
                      <a:pt x="432" y="313"/>
                      <a:pt x="432" y="313"/>
                    </a:cubicBezTo>
                    <a:cubicBezTo>
                      <a:pt x="433" y="316"/>
                      <a:pt x="435" y="319"/>
                      <a:pt x="437" y="322"/>
                    </a:cubicBezTo>
                    <a:cubicBezTo>
                      <a:pt x="441" y="326"/>
                      <a:pt x="446" y="328"/>
                      <a:pt x="452" y="328"/>
                    </a:cubicBezTo>
                    <a:cubicBezTo>
                      <a:pt x="458" y="328"/>
                      <a:pt x="463" y="326"/>
                      <a:pt x="467" y="322"/>
                    </a:cubicBezTo>
                    <a:cubicBezTo>
                      <a:pt x="471" y="318"/>
                      <a:pt x="473" y="312"/>
                      <a:pt x="473" y="307"/>
                    </a:cubicBezTo>
                    <a:cubicBezTo>
                      <a:pt x="473" y="301"/>
                      <a:pt x="471" y="296"/>
                      <a:pt x="467" y="292"/>
                    </a:cubicBezTo>
                    <a:cubicBezTo>
                      <a:pt x="459" y="284"/>
                      <a:pt x="445" y="284"/>
                      <a:pt x="437" y="292"/>
                    </a:cubicBezTo>
                    <a:cubicBezTo>
                      <a:pt x="435" y="295"/>
                      <a:pt x="433" y="298"/>
                      <a:pt x="432" y="301"/>
                    </a:cubicBezTo>
                    <a:cubicBezTo>
                      <a:pt x="232" y="301"/>
                      <a:pt x="232" y="301"/>
                      <a:pt x="232" y="301"/>
                    </a:cubicBezTo>
                    <a:cubicBezTo>
                      <a:pt x="29" y="99"/>
                      <a:pt x="29" y="99"/>
                      <a:pt x="29" y="99"/>
                    </a:cubicBezTo>
                    <a:cubicBezTo>
                      <a:pt x="29" y="43"/>
                      <a:pt x="29" y="43"/>
                      <a:pt x="29" y="43"/>
                    </a:cubicBezTo>
                    <a:cubicBezTo>
                      <a:pt x="32" y="42"/>
                      <a:pt x="35" y="40"/>
                      <a:pt x="38" y="38"/>
                    </a:cubicBezTo>
                    <a:cubicBezTo>
                      <a:pt x="46" y="30"/>
                      <a:pt x="46" y="16"/>
                      <a:pt x="38" y="8"/>
                    </a:cubicBezTo>
                    <a:cubicBezTo>
                      <a:pt x="30" y="0"/>
                      <a:pt x="16" y="0"/>
                      <a:pt x="8" y="8"/>
                    </a:cubicBezTo>
                    <a:cubicBezTo>
                      <a:pt x="0" y="16"/>
                      <a:pt x="0" y="30"/>
                      <a:pt x="8" y="38"/>
                    </a:cubicBezTo>
                    <a:cubicBezTo>
                      <a:pt x="11" y="40"/>
                      <a:pt x="15" y="42"/>
                      <a:pt x="18" y="43"/>
                    </a:cubicBezTo>
                    <a:close/>
                    <a:moveTo>
                      <a:pt x="445" y="300"/>
                    </a:moveTo>
                    <a:cubicBezTo>
                      <a:pt x="447" y="298"/>
                      <a:pt x="449" y="297"/>
                      <a:pt x="452" y="297"/>
                    </a:cubicBezTo>
                    <a:cubicBezTo>
                      <a:pt x="455" y="297"/>
                      <a:pt x="457" y="298"/>
                      <a:pt x="459" y="300"/>
                    </a:cubicBezTo>
                    <a:cubicBezTo>
                      <a:pt x="461" y="302"/>
                      <a:pt x="462" y="304"/>
                      <a:pt x="462" y="307"/>
                    </a:cubicBezTo>
                    <a:cubicBezTo>
                      <a:pt x="462" y="309"/>
                      <a:pt x="461" y="312"/>
                      <a:pt x="459" y="314"/>
                    </a:cubicBezTo>
                    <a:cubicBezTo>
                      <a:pt x="455" y="317"/>
                      <a:pt x="449" y="317"/>
                      <a:pt x="445" y="314"/>
                    </a:cubicBezTo>
                    <a:cubicBezTo>
                      <a:pt x="441" y="310"/>
                      <a:pt x="441" y="304"/>
                      <a:pt x="445" y="300"/>
                    </a:cubicBezTo>
                    <a:close/>
                    <a:moveTo>
                      <a:pt x="16" y="16"/>
                    </a:moveTo>
                    <a:cubicBezTo>
                      <a:pt x="18" y="14"/>
                      <a:pt x="20" y="13"/>
                      <a:pt x="23" y="13"/>
                    </a:cubicBezTo>
                    <a:cubicBezTo>
                      <a:pt x="26" y="13"/>
                      <a:pt x="28" y="14"/>
                      <a:pt x="30" y="16"/>
                    </a:cubicBezTo>
                    <a:cubicBezTo>
                      <a:pt x="34" y="20"/>
                      <a:pt x="34" y="26"/>
                      <a:pt x="30" y="30"/>
                    </a:cubicBezTo>
                    <a:cubicBezTo>
                      <a:pt x="26" y="33"/>
                      <a:pt x="20" y="33"/>
                      <a:pt x="16" y="30"/>
                    </a:cubicBezTo>
                    <a:cubicBezTo>
                      <a:pt x="13" y="26"/>
                      <a:pt x="13" y="20"/>
                      <a:pt x="16" y="1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8" name="Freeform 16">
                <a:extLst>
                  <a:ext uri="{FF2B5EF4-FFF2-40B4-BE49-F238E27FC236}">
                    <a16:creationId xmlns:a16="http://schemas.microsoft.com/office/drawing/2014/main" id="{54834E56-CA09-49E5-B437-BF3B011C87A9}"/>
                  </a:ext>
                </a:extLst>
              </p:cNvPr>
              <p:cNvSpPr>
                <a:spLocks noEditPoints="1"/>
              </p:cNvSpPr>
              <p:nvPr/>
            </p:nvSpPr>
            <p:spPr bwMode="auto">
              <a:xfrm>
                <a:off x="-3168650" y="-1101725"/>
                <a:ext cx="1976438" cy="1076325"/>
              </a:xfrm>
              <a:custGeom>
                <a:avLst/>
                <a:gdLst>
                  <a:gd name="T0" fmla="*/ 41 w 594"/>
                  <a:gd name="T1" fmla="*/ 296 h 321"/>
                  <a:gd name="T2" fmla="*/ 21 w 594"/>
                  <a:gd name="T3" fmla="*/ 280 h 321"/>
                  <a:gd name="T4" fmla="*/ 0 w 594"/>
                  <a:gd name="T5" fmla="*/ 300 h 321"/>
                  <a:gd name="T6" fmla="*/ 21 w 594"/>
                  <a:gd name="T7" fmla="*/ 321 h 321"/>
                  <a:gd name="T8" fmla="*/ 41 w 594"/>
                  <a:gd name="T9" fmla="*/ 307 h 321"/>
                  <a:gd name="T10" fmla="*/ 230 w 594"/>
                  <a:gd name="T11" fmla="*/ 307 h 321"/>
                  <a:gd name="T12" fmla="*/ 442 w 594"/>
                  <a:gd name="T13" fmla="*/ 95 h 321"/>
                  <a:gd name="T14" fmla="*/ 510 w 594"/>
                  <a:gd name="T15" fmla="*/ 95 h 321"/>
                  <a:gd name="T16" fmla="*/ 563 w 594"/>
                  <a:gd name="T17" fmla="*/ 39 h 321"/>
                  <a:gd name="T18" fmla="*/ 573 w 594"/>
                  <a:gd name="T19" fmla="*/ 42 h 321"/>
                  <a:gd name="T20" fmla="*/ 594 w 594"/>
                  <a:gd name="T21" fmla="*/ 21 h 321"/>
                  <a:gd name="T22" fmla="*/ 573 w 594"/>
                  <a:gd name="T23" fmla="*/ 0 h 321"/>
                  <a:gd name="T24" fmla="*/ 552 w 594"/>
                  <a:gd name="T25" fmla="*/ 21 h 321"/>
                  <a:gd name="T26" fmla="*/ 555 w 594"/>
                  <a:gd name="T27" fmla="*/ 32 h 321"/>
                  <a:gd name="T28" fmla="*/ 505 w 594"/>
                  <a:gd name="T29" fmla="*/ 84 h 321"/>
                  <a:gd name="T30" fmla="*/ 438 w 594"/>
                  <a:gd name="T31" fmla="*/ 84 h 321"/>
                  <a:gd name="T32" fmla="*/ 226 w 594"/>
                  <a:gd name="T33" fmla="*/ 296 h 321"/>
                  <a:gd name="T34" fmla="*/ 41 w 594"/>
                  <a:gd name="T35" fmla="*/ 296 h 321"/>
                  <a:gd name="T36" fmla="*/ 21 w 594"/>
                  <a:gd name="T37" fmla="*/ 310 h 321"/>
                  <a:gd name="T38" fmla="*/ 11 w 594"/>
                  <a:gd name="T39" fmla="*/ 300 h 321"/>
                  <a:gd name="T40" fmla="*/ 21 w 594"/>
                  <a:gd name="T41" fmla="*/ 291 h 321"/>
                  <a:gd name="T42" fmla="*/ 31 w 594"/>
                  <a:gd name="T43" fmla="*/ 300 h 321"/>
                  <a:gd name="T44" fmla="*/ 21 w 594"/>
                  <a:gd name="T45" fmla="*/ 310 h 321"/>
                  <a:gd name="T46" fmla="*/ 573 w 594"/>
                  <a:gd name="T47" fmla="*/ 12 h 321"/>
                  <a:gd name="T48" fmla="*/ 583 w 594"/>
                  <a:gd name="T49" fmla="*/ 21 h 321"/>
                  <a:gd name="T50" fmla="*/ 573 w 594"/>
                  <a:gd name="T51" fmla="*/ 31 h 321"/>
                  <a:gd name="T52" fmla="*/ 564 w 594"/>
                  <a:gd name="T53" fmla="*/ 21 h 321"/>
                  <a:gd name="T54" fmla="*/ 573 w 594"/>
                  <a:gd name="T55" fmla="*/ 12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4" h="321">
                    <a:moveTo>
                      <a:pt x="41" y="296"/>
                    </a:moveTo>
                    <a:cubicBezTo>
                      <a:pt x="39" y="287"/>
                      <a:pt x="31" y="280"/>
                      <a:pt x="21" y="280"/>
                    </a:cubicBezTo>
                    <a:cubicBezTo>
                      <a:pt x="9" y="280"/>
                      <a:pt x="0" y="289"/>
                      <a:pt x="0" y="300"/>
                    </a:cubicBezTo>
                    <a:cubicBezTo>
                      <a:pt x="0" y="312"/>
                      <a:pt x="9" y="321"/>
                      <a:pt x="21" y="321"/>
                    </a:cubicBezTo>
                    <a:cubicBezTo>
                      <a:pt x="30" y="321"/>
                      <a:pt x="38" y="315"/>
                      <a:pt x="41" y="307"/>
                    </a:cubicBezTo>
                    <a:cubicBezTo>
                      <a:pt x="230" y="307"/>
                      <a:pt x="230" y="307"/>
                      <a:pt x="230" y="307"/>
                    </a:cubicBezTo>
                    <a:cubicBezTo>
                      <a:pt x="442" y="95"/>
                      <a:pt x="442" y="95"/>
                      <a:pt x="442" y="95"/>
                    </a:cubicBezTo>
                    <a:cubicBezTo>
                      <a:pt x="510" y="95"/>
                      <a:pt x="510" y="95"/>
                      <a:pt x="510" y="95"/>
                    </a:cubicBezTo>
                    <a:cubicBezTo>
                      <a:pt x="563" y="39"/>
                      <a:pt x="563" y="39"/>
                      <a:pt x="563" y="39"/>
                    </a:cubicBezTo>
                    <a:cubicBezTo>
                      <a:pt x="566" y="41"/>
                      <a:pt x="570" y="42"/>
                      <a:pt x="573" y="42"/>
                    </a:cubicBezTo>
                    <a:cubicBezTo>
                      <a:pt x="585" y="42"/>
                      <a:pt x="594" y="33"/>
                      <a:pt x="594" y="21"/>
                    </a:cubicBezTo>
                    <a:cubicBezTo>
                      <a:pt x="594" y="10"/>
                      <a:pt x="585" y="0"/>
                      <a:pt x="573" y="0"/>
                    </a:cubicBezTo>
                    <a:cubicBezTo>
                      <a:pt x="562" y="0"/>
                      <a:pt x="552" y="10"/>
                      <a:pt x="552" y="21"/>
                    </a:cubicBezTo>
                    <a:cubicBezTo>
                      <a:pt x="552" y="25"/>
                      <a:pt x="554" y="29"/>
                      <a:pt x="555" y="32"/>
                    </a:cubicBezTo>
                    <a:cubicBezTo>
                      <a:pt x="505" y="84"/>
                      <a:pt x="505" y="84"/>
                      <a:pt x="505" y="84"/>
                    </a:cubicBezTo>
                    <a:cubicBezTo>
                      <a:pt x="438" y="84"/>
                      <a:pt x="438" y="84"/>
                      <a:pt x="438" y="84"/>
                    </a:cubicBezTo>
                    <a:cubicBezTo>
                      <a:pt x="226" y="296"/>
                      <a:pt x="226" y="296"/>
                      <a:pt x="226" y="296"/>
                    </a:cubicBezTo>
                    <a:lnTo>
                      <a:pt x="41" y="296"/>
                    </a:lnTo>
                    <a:close/>
                    <a:moveTo>
                      <a:pt x="21" y="310"/>
                    </a:moveTo>
                    <a:cubicBezTo>
                      <a:pt x="16" y="310"/>
                      <a:pt x="11" y="306"/>
                      <a:pt x="11" y="300"/>
                    </a:cubicBezTo>
                    <a:cubicBezTo>
                      <a:pt x="11" y="295"/>
                      <a:pt x="16" y="291"/>
                      <a:pt x="21" y="291"/>
                    </a:cubicBezTo>
                    <a:cubicBezTo>
                      <a:pt x="26" y="291"/>
                      <a:pt x="31" y="295"/>
                      <a:pt x="31" y="300"/>
                    </a:cubicBezTo>
                    <a:cubicBezTo>
                      <a:pt x="31" y="306"/>
                      <a:pt x="26" y="310"/>
                      <a:pt x="21" y="310"/>
                    </a:cubicBezTo>
                    <a:close/>
                    <a:moveTo>
                      <a:pt x="573" y="12"/>
                    </a:moveTo>
                    <a:cubicBezTo>
                      <a:pt x="578" y="12"/>
                      <a:pt x="583" y="16"/>
                      <a:pt x="583" y="21"/>
                    </a:cubicBezTo>
                    <a:cubicBezTo>
                      <a:pt x="583" y="26"/>
                      <a:pt x="578" y="31"/>
                      <a:pt x="573" y="31"/>
                    </a:cubicBezTo>
                    <a:cubicBezTo>
                      <a:pt x="568" y="31"/>
                      <a:pt x="564" y="26"/>
                      <a:pt x="564" y="21"/>
                    </a:cubicBezTo>
                    <a:cubicBezTo>
                      <a:pt x="564" y="16"/>
                      <a:pt x="568" y="12"/>
                      <a:pt x="573" y="12"/>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9" name="Freeform 17">
                <a:extLst>
                  <a:ext uri="{FF2B5EF4-FFF2-40B4-BE49-F238E27FC236}">
                    <a16:creationId xmlns:a16="http://schemas.microsoft.com/office/drawing/2014/main" id="{75D376A4-AA4D-4598-B44B-1AF4EF9D3A33}"/>
                  </a:ext>
                </a:extLst>
              </p:cNvPr>
              <p:cNvSpPr>
                <a:spLocks noEditPoints="1"/>
              </p:cNvSpPr>
              <p:nvPr/>
            </p:nvSpPr>
            <p:spPr bwMode="auto">
              <a:xfrm>
                <a:off x="-3544888" y="-377825"/>
                <a:ext cx="1184275" cy="120650"/>
              </a:xfrm>
              <a:custGeom>
                <a:avLst/>
                <a:gdLst>
                  <a:gd name="T0" fmla="*/ 17 w 356"/>
                  <a:gd name="T1" fmla="*/ 36 h 36"/>
                  <a:gd name="T2" fmla="*/ 29 w 356"/>
                  <a:gd name="T3" fmla="*/ 31 h 36"/>
                  <a:gd name="T4" fmla="*/ 34 w 356"/>
                  <a:gd name="T5" fmla="*/ 20 h 36"/>
                  <a:gd name="T6" fmla="*/ 322 w 356"/>
                  <a:gd name="T7" fmla="*/ 20 h 36"/>
                  <a:gd name="T8" fmla="*/ 327 w 356"/>
                  <a:gd name="T9" fmla="*/ 30 h 36"/>
                  <a:gd name="T10" fmla="*/ 339 w 356"/>
                  <a:gd name="T11" fmla="*/ 35 h 36"/>
                  <a:gd name="T12" fmla="*/ 351 w 356"/>
                  <a:gd name="T13" fmla="*/ 30 h 36"/>
                  <a:gd name="T14" fmla="*/ 356 w 356"/>
                  <a:gd name="T15" fmla="*/ 18 h 36"/>
                  <a:gd name="T16" fmla="*/ 351 w 356"/>
                  <a:gd name="T17" fmla="*/ 6 h 36"/>
                  <a:gd name="T18" fmla="*/ 327 w 356"/>
                  <a:gd name="T19" fmla="*/ 6 h 36"/>
                  <a:gd name="T20" fmla="*/ 322 w 356"/>
                  <a:gd name="T21" fmla="*/ 17 h 36"/>
                  <a:gd name="T22" fmla="*/ 34 w 356"/>
                  <a:gd name="T23" fmla="*/ 17 h 36"/>
                  <a:gd name="T24" fmla="*/ 29 w 356"/>
                  <a:gd name="T25" fmla="*/ 8 h 36"/>
                  <a:gd name="T26" fmla="*/ 5 w 356"/>
                  <a:gd name="T27" fmla="*/ 8 h 36"/>
                  <a:gd name="T28" fmla="*/ 0 w 356"/>
                  <a:gd name="T29" fmla="*/ 19 h 36"/>
                  <a:gd name="T30" fmla="*/ 5 w 356"/>
                  <a:gd name="T31" fmla="*/ 31 h 36"/>
                  <a:gd name="T32" fmla="*/ 17 w 356"/>
                  <a:gd name="T33" fmla="*/ 36 h 36"/>
                  <a:gd name="T34" fmla="*/ 329 w 356"/>
                  <a:gd name="T35" fmla="*/ 8 h 36"/>
                  <a:gd name="T36" fmla="*/ 339 w 356"/>
                  <a:gd name="T37" fmla="*/ 4 h 36"/>
                  <a:gd name="T38" fmla="*/ 349 w 356"/>
                  <a:gd name="T39" fmla="*/ 8 h 36"/>
                  <a:gd name="T40" fmla="*/ 353 w 356"/>
                  <a:gd name="T41" fmla="*/ 18 h 36"/>
                  <a:gd name="T42" fmla="*/ 349 w 356"/>
                  <a:gd name="T43" fmla="*/ 28 h 36"/>
                  <a:gd name="T44" fmla="*/ 329 w 356"/>
                  <a:gd name="T45" fmla="*/ 28 h 36"/>
                  <a:gd name="T46" fmla="*/ 325 w 356"/>
                  <a:gd name="T47" fmla="*/ 18 h 36"/>
                  <a:gd name="T48" fmla="*/ 329 w 356"/>
                  <a:gd name="T49" fmla="*/ 8 h 36"/>
                  <a:gd name="T50" fmla="*/ 7 w 356"/>
                  <a:gd name="T51" fmla="*/ 9 h 36"/>
                  <a:gd name="T52" fmla="*/ 17 w 356"/>
                  <a:gd name="T53" fmla="*/ 5 h 36"/>
                  <a:gd name="T54" fmla="*/ 27 w 356"/>
                  <a:gd name="T55" fmla="*/ 9 h 36"/>
                  <a:gd name="T56" fmla="*/ 31 w 356"/>
                  <a:gd name="T57" fmla="*/ 19 h 36"/>
                  <a:gd name="T58" fmla="*/ 27 w 356"/>
                  <a:gd name="T59" fmla="*/ 29 h 36"/>
                  <a:gd name="T60" fmla="*/ 7 w 356"/>
                  <a:gd name="T61" fmla="*/ 29 h 36"/>
                  <a:gd name="T62" fmla="*/ 3 w 356"/>
                  <a:gd name="T63" fmla="*/ 19 h 36"/>
                  <a:gd name="T64" fmla="*/ 7 w 356"/>
                  <a:gd name="T65"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6" h="36">
                    <a:moveTo>
                      <a:pt x="17" y="36"/>
                    </a:moveTo>
                    <a:cubicBezTo>
                      <a:pt x="21" y="36"/>
                      <a:pt x="26" y="34"/>
                      <a:pt x="29" y="31"/>
                    </a:cubicBezTo>
                    <a:cubicBezTo>
                      <a:pt x="32" y="28"/>
                      <a:pt x="34" y="24"/>
                      <a:pt x="34" y="20"/>
                    </a:cubicBezTo>
                    <a:cubicBezTo>
                      <a:pt x="322" y="20"/>
                      <a:pt x="322" y="20"/>
                      <a:pt x="322" y="20"/>
                    </a:cubicBezTo>
                    <a:cubicBezTo>
                      <a:pt x="323" y="24"/>
                      <a:pt x="324" y="27"/>
                      <a:pt x="327" y="30"/>
                    </a:cubicBezTo>
                    <a:cubicBezTo>
                      <a:pt x="330" y="33"/>
                      <a:pt x="335" y="35"/>
                      <a:pt x="339" y="35"/>
                    </a:cubicBezTo>
                    <a:cubicBezTo>
                      <a:pt x="344" y="35"/>
                      <a:pt x="348" y="33"/>
                      <a:pt x="351" y="30"/>
                    </a:cubicBezTo>
                    <a:cubicBezTo>
                      <a:pt x="354" y="27"/>
                      <a:pt x="356" y="23"/>
                      <a:pt x="356" y="18"/>
                    </a:cubicBezTo>
                    <a:cubicBezTo>
                      <a:pt x="356" y="14"/>
                      <a:pt x="354" y="9"/>
                      <a:pt x="351" y="6"/>
                    </a:cubicBezTo>
                    <a:cubicBezTo>
                      <a:pt x="345" y="0"/>
                      <a:pt x="334" y="0"/>
                      <a:pt x="327" y="6"/>
                    </a:cubicBezTo>
                    <a:cubicBezTo>
                      <a:pt x="324" y="9"/>
                      <a:pt x="323" y="13"/>
                      <a:pt x="322" y="17"/>
                    </a:cubicBezTo>
                    <a:cubicBezTo>
                      <a:pt x="34" y="17"/>
                      <a:pt x="34" y="17"/>
                      <a:pt x="34" y="17"/>
                    </a:cubicBezTo>
                    <a:cubicBezTo>
                      <a:pt x="33" y="13"/>
                      <a:pt x="31" y="10"/>
                      <a:pt x="29" y="8"/>
                    </a:cubicBezTo>
                    <a:cubicBezTo>
                      <a:pt x="22" y="1"/>
                      <a:pt x="11" y="1"/>
                      <a:pt x="5" y="8"/>
                    </a:cubicBezTo>
                    <a:cubicBezTo>
                      <a:pt x="2" y="11"/>
                      <a:pt x="0" y="15"/>
                      <a:pt x="0" y="19"/>
                    </a:cubicBezTo>
                    <a:cubicBezTo>
                      <a:pt x="0" y="24"/>
                      <a:pt x="2" y="28"/>
                      <a:pt x="5" y="31"/>
                    </a:cubicBezTo>
                    <a:cubicBezTo>
                      <a:pt x="8" y="34"/>
                      <a:pt x="13" y="36"/>
                      <a:pt x="17" y="36"/>
                    </a:cubicBezTo>
                    <a:close/>
                    <a:moveTo>
                      <a:pt x="329" y="8"/>
                    </a:moveTo>
                    <a:cubicBezTo>
                      <a:pt x="332" y="6"/>
                      <a:pt x="335" y="4"/>
                      <a:pt x="339" y="4"/>
                    </a:cubicBezTo>
                    <a:cubicBezTo>
                      <a:pt x="343" y="4"/>
                      <a:pt x="346" y="6"/>
                      <a:pt x="349" y="8"/>
                    </a:cubicBezTo>
                    <a:cubicBezTo>
                      <a:pt x="352" y="11"/>
                      <a:pt x="353" y="14"/>
                      <a:pt x="353" y="18"/>
                    </a:cubicBezTo>
                    <a:cubicBezTo>
                      <a:pt x="353" y="22"/>
                      <a:pt x="352" y="25"/>
                      <a:pt x="349" y="28"/>
                    </a:cubicBezTo>
                    <a:cubicBezTo>
                      <a:pt x="344" y="33"/>
                      <a:pt x="334" y="33"/>
                      <a:pt x="329" y="28"/>
                    </a:cubicBezTo>
                    <a:cubicBezTo>
                      <a:pt x="327" y="25"/>
                      <a:pt x="325" y="22"/>
                      <a:pt x="325" y="18"/>
                    </a:cubicBezTo>
                    <a:cubicBezTo>
                      <a:pt x="325" y="14"/>
                      <a:pt x="327" y="11"/>
                      <a:pt x="329" y="8"/>
                    </a:cubicBezTo>
                    <a:close/>
                    <a:moveTo>
                      <a:pt x="7" y="9"/>
                    </a:moveTo>
                    <a:cubicBezTo>
                      <a:pt x="10" y="7"/>
                      <a:pt x="13" y="5"/>
                      <a:pt x="17" y="5"/>
                    </a:cubicBezTo>
                    <a:cubicBezTo>
                      <a:pt x="21" y="5"/>
                      <a:pt x="24" y="7"/>
                      <a:pt x="27" y="9"/>
                    </a:cubicBezTo>
                    <a:cubicBezTo>
                      <a:pt x="30" y="12"/>
                      <a:pt x="31" y="16"/>
                      <a:pt x="31" y="19"/>
                    </a:cubicBezTo>
                    <a:cubicBezTo>
                      <a:pt x="31" y="23"/>
                      <a:pt x="30" y="27"/>
                      <a:pt x="27" y="29"/>
                    </a:cubicBezTo>
                    <a:cubicBezTo>
                      <a:pt x="22" y="35"/>
                      <a:pt x="12" y="35"/>
                      <a:pt x="7" y="29"/>
                    </a:cubicBezTo>
                    <a:cubicBezTo>
                      <a:pt x="4" y="27"/>
                      <a:pt x="3" y="23"/>
                      <a:pt x="3" y="19"/>
                    </a:cubicBezTo>
                    <a:cubicBezTo>
                      <a:pt x="3" y="16"/>
                      <a:pt x="4" y="12"/>
                      <a:pt x="7" y="9"/>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0" name="Freeform 18">
                <a:extLst>
                  <a:ext uri="{FF2B5EF4-FFF2-40B4-BE49-F238E27FC236}">
                    <a16:creationId xmlns:a16="http://schemas.microsoft.com/office/drawing/2014/main" id="{866882D1-D850-48BF-9E4F-14253FE29086}"/>
                  </a:ext>
                </a:extLst>
              </p:cNvPr>
              <p:cNvSpPr>
                <a:spLocks noEditPoints="1"/>
              </p:cNvSpPr>
              <p:nvPr/>
            </p:nvSpPr>
            <p:spPr bwMode="auto">
              <a:xfrm>
                <a:off x="-4448506" y="106363"/>
                <a:ext cx="941388" cy="117475"/>
              </a:xfrm>
              <a:custGeom>
                <a:avLst/>
                <a:gdLst>
                  <a:gd name="T0" fmla="*/ 28 w 283"/>
                  <a:gd name="T1" fmla="*/ 6 h 35"/>
                  <a:gd name="T2" fmla="*/ 5 w 283"/>
                  <a:gd name="T3" fmla="*/ 6 h 35"/>
                  <a:gd name="T4" fmla="*/ 0 w 283"/>
                  <a:gd name="T5" fmla="*/ 18 h 35"/>
                  <a:gd name="T6" fmla="*/ 5 w 283"/>
                  <a:gd name="T7" fmla="*/ 30 h 35"/>
                  <a:gd name="T8" fmla="*/ 17 w 283"/>
                  <a:gd name="T9" fmla="*/ 35 h 35"/>
                  <a:gd name="T10" fmla="*/ 28 w 283"/>
                  <a:gd name="T11" fmla="*/ 30 h 35"/>
                  <a:gd name="T12" fmla="*/ 33 w 283"/>
                  <a:gd name="T13" fmla="*/ 20 h 35"/>
                  <a:gd name="T14" fmla="*/ 248 w 283"/>
                  <a:gd name="T15" fmla="*/ 20 h 35"/>
                  <a:gd name="T16" fmla="*/ 255 w 283"/>
                  <a:gd name="T17" fmla="*/ 32 h 35"/>
                  <a:gd name="T18" fmla="*/ 264 w 283"/>
                  <a:gd name="T19" fmla="*/ 35 h 35"/>
                  <a:gd name="T20" fmla="*/ 278 w 283"/>
                  <a:gd name="T21" fmla="*/ 28 h 35"/>
                  <a:gd name="T22" fmla="*/ 274 w 283"/>
                  <a:gd name="T23" fmla="*/ 5 h 35"/>
                  <a:gd name="T24" fmla="*/ 251 w 283"/>
                  <a:gd name="T25" fmla="*/ 9 h 35"/>
                  <a:gd name="T26" fmla="*/ 248 w 283"/>
                  <a:gd name="T27" fmla="*/ 17 h 35"/>
                  <a:gd name="T28" fmla="*/ 33 w 283"/>
                  <a:gd name="T29" fmla="*/ 17 h 35"/>
                  <a:gd name="T30" fmla="*/ 28 w 283"/>
                  <a:gd name="T31" fmla="*/ 6 h 35"/>
                  <a:gd name="T32" fmla="*/ 253 w 283"/>
                  <a:gd name="T33" fmla="*/ 11 h 35"/>
                  <a:gd name="T34" fmla="*/ 264 w 283"/>
                  <a:gd name="T35" fmla="*/ 5 h 35"/>
                  <a:gd name="T36" fmla="*/ 272 w 283"/>
                  <a:gd name="T37" fmla="*/ 7 h 35"/>
                  <a:gd name="T38" fmla="*/ 276 w 283"/>
                  <a:gd name="T39" fmla="*/ 26 h 35"/>
                  <a:gd name="T40" fmla="*/ 264 w 283"/>
                  <a:gd name="T41" fmla="*/ 32 h 35"/>
                  <a:gd name="T42" fmla="*/ 257 w 283"/>
                  <a:gd name="T43" fmla="*/ 30 h 35"/>
                  <a:gd name="T44" fmla="*/ 253 w 283"/>
                  <a:gd name="T45" fmla="*/ 11 h 35"/>
                  <a:gd name="T46" fmla="*/ 26 w 283"/>
                  <a:gd name="T47" fmla="*/ 28 h 35"/>
                  <a:gd name="T48" fmla="*/ 7 w 283"/>
                  <a:gd name="T49" fmla="*/ 28 h 35"/>
                  <a:gd name="T50" fmla="*/ 3 w 283"/>
                  <a:gd name="T51" fmla="*/ 18 h 35"/>
                  <a:gd name="T52" fmla="*/ 7 w 283"/>
                  <a:gd name="T53" fmla="*/ 8 h 35"/>
                  <a:gd name="T54" fmla="*/ 17 w 283"/>
                  <a:gd name="T55" fmla="*/ 4 h 35"/>
                  <a:gd name="T56" fmla="*/ 26 w 283"/>
                  <a:gd name="T57" fmla="*/ 8 h 35"/>
                  <a:gd name="T58" fmla="*/ 31 w 283"/>
                  <a:gd name="T59" fmla="*/ 18 h 35"/>
                  <a:gd name="T60" fmla="*/ 26 w 283"/>
                  <a:gd name="T61"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3" h="35">
                    <a:moveTo>
                      <a:pt x="28" y="6"/>
                    </a:moveTo>
                    <a:cubicBezTo>
                      <a:pt x="22" y="0"/>
                      <a:pt x="11" y="0"/>
                      <a:pt x="5" y="6"/>
                    </a:cubicBezTo>
                    <a:cubicBezTo>
                      <a:pt x="2" y="9"/>
                      <a:pt x="0" y="13"/>
                      <a:pt x="0" y="18"/>
                    </a:cubicBezTo>
                    <a:cubicBezTo>
                      <a:pt x="0" y="22"/>
                      <a:pt x="1" y="27"/>
                      <a:pt x="5" y="30"/>
                    </a:cubicBezTo>
                    <a:cubicBezTo>
                      <a:pt x="8" y="33"/>
                      <a:pt x="12" y="35"/>
                      <a:pt x="17" y="35"/>
                    </a:cubicBezTo>
                    <a:cubicBezTo>
                      <a:pt x="21" y="35"/>
                      <a:pt x="25" y="33"/>
                      <a:pt x="28" y="30"/>
                    </a:cubicBezTo>
                    <a:cubicBezTo>
                      <a:pt x="31" y="27"/>
                      <a:pt x="33" y="24"/>
                      <a:pt x="33" y="20"/>
                    </a:cubicBezTo>
                    <a:cubicBezTo>
                      <a:pt x="248" y="20"/>
                      <a:pt x="248" y="20"/>
                      <a:pt x="248" y="20"/>
                    </a:cubicBezTo>
                    <a:cubicBezTo>
                      <a:pt x="248" y="25"/>
                      <a:pt x="251" y="30"/>
                      <a:pt x="255" y="32"/>
                    </a:cubicBezTo>
                    <a:cubicBezTo>
                      <a:pt x="258" y="34"/>
                      <a:pt x="261" y="35"/>
                      <a:pt x="264" y="35"/>
                    </a:cubicBezTo>
                    <a:cubicBezTo>
                      <a:pt x="270" y="35"/>
                      <a:pt x="275" y="32"/>
                      <a:pt x="278" y="28"/>
                    </a:cubicBezTo>
                    <a:cubicBezTo>
                      <a:pt x="283" y="20"/>
                      <a:pt x="281" y="10"/>
                      <a:pt x="274" y="5"/>
                    </a:cubicBezTo>
                    <a:cubicBezTo>
                      <a:pt x="266" y="0"/>
                      <a:pt x="255" y="2"/>
                      <a:pt x="251" y="9"/>
                    </a:cubicBezTo>
                    <a:cubicBezTo>
                      <a:pt x="249" y="12"/>
                      <a:pt x="248" y="15"/>
                      <a:pt x="248" y="17"/>
                    </a:cubicBezTo>
                    <a:cubicBezTo>
                      <a:pt x="33" y="17"/>
                      <a:pt x="33" y="17"/>
                      <a:pt x="33" y="17"/>
                    </a:cubicBezTo>
                    <a:cubicBezTo>
                      <a:pt x="33" y="13"/>
                      <a:pt x="31" y="9"/>
                      <a:pt x="28" y="6"/>
                    </a:cubicBezTo>
                    <a:close/>
                    <a:moveTo>
                      <a:pt x="253" y="11"/>
                    </a:moveTo>
                    <a:cubicBezTo>
                      <a:pt x="255" y="7"/>
                      <a:pt x="260" y="5"/>
                      <a:pt x="264" y="5"/>
                    </a:cubicBezTo>
                    <a:cubicBezTo>
                      <a:pt x="267" y="5"/>
                      <a:pt x="270" y="6"/>
                      <a:pt x="272" y="7"/>
                    </a:cubicBezTo>
                    <a:cubicBezTo>
                      <a:pt x="278" y="11"/>
                      <a:pt x="280" y="20"/>
                      <a:pt x="276" y="26"/>
                    </a:cubicBezTo>
                    <a:cubicBezTo>
                      <a:pt x="273" y="30"/>
                      <a:pt x="269" y="32"/>
                      <a:pt x="264" y="32"/>
                    </a:cubicBezTo>
                    <a:cubicBezTo>
                      <a:pt x="262" y="32"/>
                      <a:pt x="259" y="32"/>
                      <a:pt x="257" y="30"/>
                    </a:cubicBezTo>
                    <a:cubicBezTo>
                      <a:pt x="250" y="26"/>
                      <a:pt x="249" y="17"/>
                      <a:pt x="253" y="11"/>
                    </a:cubicBezTo>
                    <a:close/>
                    <a:moveTo>
                      <a:pt x="26" y="28"/>
                    </a:moveTo>
                    <a:cubicBezTo>
                      <a:pt x="21" y="33"/>
                      <a:pt x="12" y="33"/>
                      <a:pt x="7" y="28"/>
                    </a:cubicBezTo>
                    <a:cubicBezTo>
                      <a:pt x="4" y="25"/>
                      <a:pt x="3" y="22"/>
                      <a:pt x="3" y="18"/>
                    </a:cubicBezTo>
                    <a:cubicBezTo>
                      <a:pt x="3" y="14"/>
                      <a:pt x="4" y="11"/>
                      <a:pt x="7" y="8"/>
                    </a:cubicBezTo>
                    <a:cubicBezTo>
                      <a:pt x="9" y="5"/>
                      <a:pt x="13" y="4"/>
                      <a:pt x="17" y="4"/>
                    </a:cubicBezTo>
                    <a:cubicBezTo>
                      <a:pt x="20" y="4"/>
                      <a:pt x="24" y="5"/>
                      <a:pt x="26" y="8"/>
                    </a:cubicBezTo>
                    <a:cubicBezTo>
                      <a:pt x="29" y="11"/>
                      <a:pt x="31" y="14"/>
                      <a:pt x="31" y="18"/>
                    </a:cubicBezTo>
                    <a:cubicBezTo>
                      <a:pt x="31" y="22"/>
                      <a:pt x="29" y="25"/>
                      <a:pt x="26" y="28"/>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1" name="Freeform 19">
                <a:extLst>
                  <a:ext uri="{FF2B5EF4-FFF2-40B4-BE49-F238E27FC236}">
                    <a16:creationId xmlns:a16="http://schemas.microsoft.com/office/drawing/2014/main" id="{E4D8071F-ACC1-49DA-BDC9-9D9F82AB1254}"/>
                  </a:ext>
                </a:extLst>
              </p:cNvPr>
              <p:cNvSpPr>
                <a:spLocks noEditPoints="1"/>
              </p:cNvSpPr>
              <p:nvPr/>
            </p:nvSpPr>
            <p:spPr bwMode="auto">
              <a:xfrm>
                <a:off x="-1868837" y="-455518"/>
                <a:ext cx="539751" cy="344488"/>
              </a:xfrm>
              <a:custGeom>
                <a:avLst/>
                <a:gdLst>
                  <a:gd name="T0" fmla="*/ 35 w 162"/>
                  <a:gd name="T1" fmla="*/ 85 h 103"/>
                  <a:gd name="T2" fmla="*/ 30 w 162"/>
                  <a:gd name="T3" fmla="*/ 75 h 103"/>
                  <a:gd name="T4" fmla="*/ 7 w 162"/>
                  <a:gd name="T5" fmla="*/ 75 h 103"/>
                  <a:gd name="T6" fmla="*/ 7 w 162"/>
                  <a:gd name="T7" fmla="*/ 99 h 103"/>
                  <a:gd name="T8" fmla="*/ 18 w 162"/>
                  <a:gd name="T9" fmla="*/ 103 h 103"/>
                  <a:gd name="T10" fmla="*/ 30 w 162"/>
                  <a:gd name="T11" fmla="*/ 99 h 103"/>
                  <a:gd name="T12" fmla="*/ 35 w 162"/>
                  <a:gd name="T13" fmla="*/ 88 h 103"/>
                  <a:gd name="T14" fmla="*/ 77 w 162"/>
                  <a:gd name="T15" fmla="*/ 87 h 103"/>
                  <a:gd name="T16" fmla="*/ 132 w 162"/>
                  <a:gd name="T17" fmla="*/ 32 h 103"/>
                  <a:gd name="T18" fmla="*/ 134 w 162"/>
                  <a:gd name="T19" fmla="*/ 33 h 103"/>
                  <a:gd name="T20" fmla="*/ 143 w 162"/>
                  <a:gd name="T21" fmla="*/ 36 h 103"/>
                  <a:gd name="T22" fmla="*/ 157 w 162"/>
                  <a:gd name="T23" fmla="*/ 28 h 103"/>
                  <a:gd name="T24" fmla="*/ 152 w 162"/>
                  <a:gd name="T25" fmla="*/ 5 h 103"/>
                  <a:gd name="T26" fmla="*/ 129 w 162"/>
                  <a:gd name="T27" fmla="*/ 10 h 103"/>
                  <a:gd name="T28" fmla="*/ 130 w 162"/>
                  <a:gd name="T29" fmla="*/ 30 h 103"/>
                  <a:gd name="T30" fmla="*/ 76 w 162"/>
                  <a:gd name="T31" fmla="*/ 85 h 103"/>
                  <a:gd name="T32" fmla="*/ 35 w 162"/>
                  <a:gd name="T33" fmla="*/ 85 h 103"/>
                  <a:gd name="T34" fmla="*/ 28 w 162"/>
                  <a:gd name="T35" fmla="*/ 97 h 103"/>
                  <a:gd name="T36" fmla="*/ 9 w 162"/>
                  <a:gd name="T37" fmla="*/ 97 h 103"/>
                  <a:gd name="T38" fmla="*/ 9 w 162"/>
                  <a:gd name="T39" fmla="*/ 77 h 103"/>
                  <a:gd name="T40" fmla="*/ 18 w 162"/>
                  <a:gd name="T41" fmla="*/ 73 h 103"/>
                  <a:gd name="T42" fmla="*/ 28 w 162"/>
                  <a:gd name="T43" fmla="*/ 77 h 103"/>
                  <a:gd name="T44" fmla="*/ 32 w 162"/>
                  <a:gd name="T45" fmla="*/ 87 h 103"/>
                  <a:gd name="T46" fmla="*/ 28 w 162"/>
                  <a:gd name="T47" fmla="*/ 97 h 103"/>
                  <a:gd name="T48" fmla="*/ 131 w 162"/>
                  <a:gd name="T49" fmla="*/ 11 h 103"/>
                  <a:gd name="T50" fmla="*/ 143 w 162"/>
                  <a:gd name="T51" fmla="*/ 5 h 103"/>
                  <a:gd name="T52" fmla="*/ 150 w 162"/>
                  <a:gd name="T53" fmla="*/ 8 h 103"/>
                  <a:gd name="T54" fmla="*/ 154 w 162"/>
                  <a:gd name="T55" fmla="*/ 27 h 103"/>
                  <a:gd name="T56" fmla="*/ 143 w 162"/>
                  <a:gd name="T57" fmla="*/ 33 h 103"/>
                  <a:gd name="T58" fmla="*/ 135 w 162"/>
                  <a:gd name="T59" fmla="*/ 31 h 103"/>
                  <a:gd name="T60" fmla="*/ 131 w 162"/>
                  <a:gd name="T6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103">
                    <a:moveTo>
                      <a:pt x="35" y="85"/>
                    </a:moveTo>
                    <a:cubicBezTo>
                      <a:pt x="34" y="81"/>
                      <a:pt x="33" y="78"/>
                      <a:pt x="30" y="75"/>
                    </a:cubicBezTo>
                    <a:cubicBezTo>
                      <a:pt x="24" y="69"/>
                      <a:pt x="13" y="69"/>
                      <a:pt x="7" y="75"/>
                    </a:cubicBezTo>
                    <a:cubicBezTo>
                      <a:pt x="0" y="82"/>
                      <a:pt x="0" y="92"/>
                      <a:pt x="7" y="99"/>
                    </a:cubicBezTo>
                    <a:cubicBezTo>
                      <a:pt x="10" y="102"/>
                      <a:pt x="14" y="103"/>
                      <a:pt x="18" y="103"/>
                    </a:cubicBezTo>
                    <a:cubicBezTo>
                      <a:pt x="23" y="103"/>
                      <a:pt x="27" y="102"/>
                      <a:pt x="30" y="99"/>
                    </a:cubicBezTo>
                    <a:cubicBezTo>
                      <a:pt x="33" y="96"/>
                      <a:pt x="34" y="92"/>
                      <a:pt x="35" y="88"/>
                    </a:cubicBezTo>
                    <a:cubicBezTo>
                      <a:pt x="77" y="87"/>
                      <a:pt x="77" y="87"/>
                      <a:pt x="77" y="87"/>
                    </a:cubicBezTo>
                    <a:cubicBezTo>
                      <a:pt x="132" y="32"/>
                      <a:pt x="132" y="32"/>
                      <a:pt x="132" y="32"/>
                    </a:cubicBezTo>
                    <a:cubicBezTo>
                      <a:pt x="133" y="32"/>
                      <a:pt x="133" y="33"/>
                      <a:pt x="134" y="33"/>
                    </a:cubicBezTo>
                    <a:cubicBezTo>
                      <a:pt x="136" y="35"/>
                      <a:pt x="140" y="36"/>
                      <a:pt x="143" y="36"/>
                    </a:cubicBezTo>
                    <a:cubicBezTo>
                      <a:pt x="148" y="36"/>
                      <a:pt x="154" y="33"/>
                      <a:pt x="157" y="28"/>
                    </a:cubicBezTo>
                    <a:cubicBezTo>
                      <a:pt x="162" y="21"/>
                      <a:pt x="160" y="10"/>
                      <a:pt x="152" y="5"/>
                    </a:cubicBezTo>
                    <a:cubicBezTo>
                      <a:pt x="145" y="0"/>
                      <a:pt x="134" y="3"/>
                      <a:pt x="129" y="10"/>
                    </a:cubicBezTo>
                    <a:cubicBezTo>
                      <a:pt x="125" y="16"/>
                      <a:pt x="126" y="25"/>
                      <a:pt x="130" y="30"/>
                    </a:cubicBezTo>
                    <a:cubicBezTo>
                      <a:pt x="76" y="85"/>
                      <a:pt x="76" y="85"/>
                      <a:pt x="76" y="85"/>
                    </a:cubicBezTo>
                    <a:lnTo>
                      <a:pt x="35" y="85"/>
                    </a:lnTo>
                    <a:close/>
                    <a:moveTo>
                      <a:pt x="28" y="97"/>
                    </a:moveTo>
                    <a:cubicBezTo>
                      <a:pt x="23" y="102"/>
                      <a:pt x="14" y="102"/>
                      <a:pt x="9" y="97"/>
                    </a:cubicBezTo>
                    <a:cubicBezTo>
                      <a:pt x="3" y="91"/>
                      <a:pt x="3" y="82"/>
                      <a:pt x="9" y="77"/>
                    </a:cubicBezTo>
                    <a:cubicBezTo>
                      <a:pt x="11" y="74"/>
                      <a:pt x="15" y="73"/>
                      <a:pt x="18" y="73"/>
                    </a:cubicBezTo>
                    <a:cubicBezTo>
                      <a:pt x="22" y="73"/>
                      <a:pt x="25" y="74"/>
                      <a:pt x="28" y="77"/>
                    </a:cubicBezTo>
                    <a:cubicBezTo>
                      <a:pt x="31" y="80"/>
                      <a:pt x="32" y="83"/>
                      <a:pt x="32" y="87"/>
                    </a:cubicBezTo>
                    <a:cubicBezTo>
                      <a:pt x="32" y="90"/>
                      <a:pt x="31" y="94"/>
                      <a:pt x="28" y="97"/>
                    </a:cubicBezTo>
                    <a:close/>
                    <a:moveTo>
                      <a:pt x="131" y="11"/>
                    </a:moveTo>
                    <a:cubicBezTo>
                      <a:pt x="134" y="8"/>
                      <a:pt x="138" y="5"/>
                      <a:pt x="143" y="5"/>
                    </a:cubicBezTo>
                    <a:cubicBezTo>
                      <a:pt x="146" y="5"/>
                      <a:pt x="148" y="6"/>
                      <a:pt x="150" y="8"/>
                    </a:cubicBezTo>
                    <a:cubicBezTo>
                      <a:pt x="157" y="12"/>
                      <a:pt x="159" y="20"/>
                      <a:pt x="154" y="27"/>
                    </a:cubicBezTo>
                    <a:cubicBezTo>
                      <a:pt x="152" y="31"/>
                      <a:pt x="147" y="33"/>
                      <a:pt x="143" y="33"/>
                    </a:cubicBezTo>
                    <a:cubicBezTo>
                      <a:pt x="140" y="33"/>
                      <a:pt x="137" y="32"/>
                      <a:pt x="135" y="31"/>
                    </a:cubicBezTo>
                    <a:cubicBezTo>
                      <a:pt x="129" y="26"/>
                      <a:pt x="127" y="18"/>
                      <a:pt x="131" y="11"/>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2" name="Freeform 14">
                <a:extLst>
                  <a:ext uri="{FF2B5EF4-FFF2-40B4-BE49-F238E27FC236}">
                    <a16:creationId xmlns:a16="http://schemas.microsoft.com/office/drawing/2014/main" id="{E065035A-9A1E-4B76-B0CA-1C7EF3A7A985}"/>
                  </a:ext>
                </a:extLst>
              </p:cNvPr>
              <p:cNvSpPr>
                <a:spLocks noEditPoints="1"/>
              </p:cNvSpPr>
              <p:nvPr/>
            </p:nvSpPr>
            <p:spPr bwMode="auto">
              <a:xfrm>
                <a:off x="-3857273" y="266910"/>
                <a:ext cx="1377951" cy="617538"/>
              </a:xfrm>
              <a:custGeom>
                <a:avLst/>
                <a:gdLst>
                  <a:gd name="T0" fmla="*/ 176 w 414"/>
                  <a:gd name="T1" fmla="*/ 0 h 184"/>
                  <a:gd name="T2" fmla="*/ 31 w 414"/>
                  <a:gd name="T3" fmla="*/ 145 h 184"/>
                  <a:gd name="T4" fmla="*/ 21 w 414"/>
                  <a:gd name="T5" fmla="*/ 142 h 184"/>
                  <a:gd name="T6" fmla="*/ 0 w 414"/>
                  <a:gd name="T7" fmla="*/ 163 h 184"/>
                  <a:gd name="T8" fmla="*/ 21 w 414"/>
                  <a:gd name="T9" fmla="*/ 184 h 184"/>
                  <a:gd name="T10" fmla="*/ 42 w 414"/>
                  <a:gd name="T11" fmla="*/ 163 h 184"/>
                  <a:gd name="T12" fmla="*/ 39 w 414"/>
                  <a:gd name="T13" fmla="*/ 153 h 184"/>
                  <a:gd name="T14" fmla="*/ 180 w 414"/>
                  <a:gd name="T15" fmla="*/ 11 h 184"/>
                  <a:gd name="T16" fmla="*/ 333 w 414"/>
                  <a:gd name="T17" fmla="*/ 11 h 184"/>
                  <a:gd name="T18" fmla="*/ 376 w 414"/>
                  <a:gd name="T19" fmla="*/ 55 h 184"/>
                  <a:gd name="T20" fmla="*/ 373 w 414"/>
                  <a:gd name="T21" fmla="*/ 66 h 184"/>
                  <a:gd name="T22" fmla="*/ 393 w 414"/>
                  <a:gd name="T23" fmla="*/ 86 h 184"/>
                  <a:gd name="T24" fmla="*/ 414 w 414"/>
                  <a:gd name="T25" fmla="*/ 66 h 184"/>
                  <a:gd name="T26" fmla="*/ 393 w 414"/>
                  <a:gd name="T27" fmla="*/ 45 h 184"/>
                  <a:gd name="T28" fmla="*/ 384 w 414"/>
                  <a:gd name="T29" fmla="*/ 47 h 184"/>
                  <a:gd name="T30" fmla="*/ 337 w 414"/>
                  <a:gd name="T31" fmla="*/ 0 h 184"/>
                  <a:gd name="T32" fmla="*/ 176 w 414"/>
                  <a:gd name="T33" fmla="*/ 0 h 184"/>
                  <a:gd name="T34" fmla="*/ 21 w 414"/>
                  <a:gd name="T35" fmla="*/ 173 h 184"/>
                  <a:gd name="T36" fmla="*/ 11 w 414"/>
                  <a:gd name="T37" fmla="*/ 163 h 184"/>
                  <a:gd name="T38" fmla="*/ 21 w 414"/>
                  <a:gd name="T39" fmla="*/ 154 h 184"/>
                  <a:gd name="T40" fmla="*/ 30 w 414"/>
                  <a:gd name="T41" fmla="*/ 163 h 184"/>
                  <a:gd name="T42" fmla="*/ 21 w 414"/>
                  <a:gd name="T43" fmla="*/ 173 h 184"/>
                  <a:gd name="T44" fmla="*/ 393 w 414"/>
                  <a:gd name="T45" fmla="*/ 56 h 184"/>
                  <a:gd name="T46" fmla="*/ 403 w 414"/>
                  <a:gd name="T47" fmla="*/ 66 h 184"/>
                  <a:gd name="T48" fmla="*/ 393 w 414"/>
                  <a:gd name="T49" fmla="*/ 75 h 184"/>
                  <a:gd name="T50" fmla="*/ 384 w 414"/>
                  <a:gd name="T51" fmla="*/ 66 h 184"/>
                  <a:gd name="T52" fmla="*/ 393 w 414"/>
                  <a:gd name="T53" fmla="*/ 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4" h="184">
                    <a:moveTo>
                      <a:pt x="176" y="0"/>
                    </a:moveTo>
                    <a:cubicBezTo>
                      <a:pt x="31" y="145"/>
                      <a:pt x="31" y="145"/>
                      <a:pt x="31" y="145"/>
                    </a:cubicBezTo>
                    <a:cubicBezTo>
                      <a:pt x="28" y="143"/>
                      <a:pt x="24" y="142"/>
                      <a:pt x="21" y="142"/>
                    </a:cubicBezTo>
                    <a:cubicBezTo>
                      <a:pt x="9" y="142"/>
                      <a:pt x="0" y="152"/>
                      <a:pt x="0" y="163"/>
                    </a:cubicBezTo>
                    <a:cubicBezTo>
                      <a:pt x="0" y="175"/>
                      <a:pt x="9" y="184"/>
                      <a:pt x="21" y="184"/>
                    </a:cubicBezTo>
                    <a:cubicBezTo>
                      <a:pt x="32" y="184"/>
                      <a:pt x="42" y="175"/>
                      <a:pt x="42" y="163"/>
                    </a:cubicBezTo>
                    <a:cubicBezTo>
                      <a:pt x="42" y="160"/>
                      <a:pt x="41" y="156"/>
                      <a:pt x="39" y="153"/>
                    </a:cubicBezTo>
                    <a:cubicBezTo>
                      <a:pt x="180" y="11"/>
                      <a:pt x="180" y="11"/>
                      <a:pt x="180" y="11"/>
                    </a:cubicBezTo>
                    <a:cubicBezTo>
                      <a:pt x="333" y="11"/>
                      <a:pt x="333" y="11"/>
                      <a:pt x="333" y="11"/>
                    </a:cubicBezTo>
                    <a:cubicBezTo>
                      <a:pt x="376" y="55"/>
                      <a:pt x="376" y="55"/>
                      <a:pt x="376" y="55"/>
                    </a:cubicBezTo>
                    <a:cubicBezTo>
                      <a:pt x="374" y="58"/>
                      <a:pt x="373" y="62"/>
                      <a:pt x="373" y="66"/>
                    </a:cubicBezTo>
                    <a:cubicBezTo>
                      <a:pt x="373" y="77"/>
                      <a:pt x="382" y="86"/>
                      <a:pt x="393" y="86"/>
                    </a:cubicBezTo>
                    <a:cubicBezTo>
                      <a:pt x="405" y="86"/>
                      <a:pt x="414" y="77"/>
                      <a:pt x="414" y="66"/>
                    </a:cubicBezTo>
                    <a:cubicBezTo>
                      <a:pt x="414" y="54"/>
                      <a:pt x="405" y="45"/>
                      <a:pt x="393" y="45"/>
                    </a:cubicBezTo>
                    <a:cubicBezTo>
                      <a:pt x="390" y="45"/>
                      <a:pt x="387" y="46"/>
                      <a:pt x="384" y="47"/>
                    </a:cubicBezTo>
                    <a:cubicBezTo>
                      <a:pt x="337" y="0"/>
                      <a:pt x="337" y="0"/>
                      <a:pt x="337" y="0"/>
                    </a:cubicBezTo>
                    <a:lnTo>
                      <a:pt x="176" y="0"/>
                    </a:lnTo>
                    <a:close/>
                    <a:moveTo>
                      <a:pt x="21" y="173"/>
                    </a:moveTo>
                    <a:cubicBezTo>
                      <a:pt x="15" y="173"/>
                      <a:pt x="11" y="169"/>
                      <a:pt x="11" y="163"/>
                    </a:cubicBezTo>
                    <a:cubicBezTo>
                      <a:pt x="11" y="158"/>
                      <a:pt x="15" y="154"/>
                      <a:pt x="21" y="154"/>
                    </a:cubicBezTo>
                    <a:cubicBezTo>
                      <a:pt x="26" y="154"/>
                      <a:pt x="30" y="158"/>
                      <a:pt x="30" y="163"/>
                    </a:cubicBezTo>
                    <a:cubicBezTo>
                      <a:pt x="30" y="169"/>
                      <a:pt x="26" y="173"/>
                      <a:pt x="21" y="173"/>
                    </a:cubicBezTo>
                    <a:close/>
                    <a:moveTo>
                      <a:pt x="393" y="56"/>
                    </a:moveTo>
                    <a:cubicBezTo>
                      <a:pt x="399" y="56"/>
                      <a:pt x="403" y="60"/>
                      <a:pt x="403" y="66"/>
                    </a:cubicBezTo>
                    <a:cubicBezTo>
                      <a:pt x="403" y="71"/>
                      <a:pt x="399" y="75"/>
                      <a:pt x="393" y="75"/>
                    </a:cubicBezTo>
                    <a:cubicBezTo>
                      <a:pt x="388" y="75"/>
                      <a:pt x="384" y="71"/>
                      <a:pt x="384" y="66"/>
                    </a:cubicBezTo>
                    <a:cubicBezTo>
                      <a:pt x="384" y="60"/>
                      <a:pt x="388" y="56"/>
                      <a:pt x="393" y="56"/>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3" name="Freeform 19">
                <a:extLst>
                  <a:ext uri="{FF2B5EF4-FFF2-40B4-BE49-F238E27FC236}">
                    <a16:creationId xmlns:a16="http://schemas.microsoft.com/office/drawing/2014/main" id="{BD85645A-BE51-47F2-93DA-303C84D5F336}"/>
                  </a:ext>
                </a:extLst>
              </p:cNvPr>
              <p:cNvSpPr>
                <a:spLocks noEditPoints="1"/>
              </p:cNvSpPr>
              <p:nvPr/>
            </p:nvSpPr>
            <p:spPr bwMode="auto">
              <a:xfrm rot="10800000">
                <a:off x="-3414565" y="436031"/>
                <a:ext cx="539751" cy="344488"/>
              </a:xfrm>
              <a:custGeom>
                <a:avLst/>
                <a:gdLst>
                  <a:gd name="T0" fmla="*/ 35 w 162"/>
                  <a:gd name="T1" fmla="*/ 85 h 103"/>
                  <a:gd name="T2" fmla="*/ 30 w 162"/>
                  <a:gd name="T3" fmla="*/ 75 h 103"/>
                  <a:gd name="T4" fmla="*/ 7 w 162"/>
                  <a:gd name="T5" fmla="*/ 75 h 103"/>
                  <a:gd name="T6" fmla="*/ 7 w 162"/>
                  <a:gd name="T7" fmla="*/ 99 h 103"/>
                  <a:gd name="T8" fmla="*/ 18 w 162"/>
                  <a:gd name="T9" fmla="*/ 103 h 103"/>
                  <a:gd name="T10" fmla="*/ 30 w 162"/>
                  <a:gd name="T11" fmla="*/ 99 h 103"/>
                  <a:gd name="T12" fmla="*/ 35 w 162"/>
                  <a:gd name="T13" fmla="*/ 88 h 103"/>
                  <a:gd name="T14" fmla="*/ 77 w 162"/>
                  <a:gd name="T15" fmla="*/ 87 h 103"/>
                  <a:gd name="T16" fmla="*/ 132 w 162"/>
                  <a:gd name="T17" fmla="*/ 32 h 103"/>
                  <a:gd name="T18" fmla="*/ 134 w 162"/>
                  <a:gd name="T19" fmla="*/ 33 h 103"/>
                  <a:gd name="T20" fmla="*/ 143 w 162"/>
                  <a:gd name="T21" fmla="*/ 36 h 103"/>
                  <a:gd name="T22" fmla="*/ 157 w 162"/>
                  <a:gd name="T23" fmla="*/ 28 h 103"/>
                  <a:gd name="T24" fmla="*/ 152 w 162"/>
                  <a:gd name="T25" fmla="*/ 5 h 103"/>
                  <a:gd name="T26" fmla="*/ 129 w 162"/>
                  <a:gd name="T27" fmla="*/ 10 h 103"/>
                  <a:gd name="T28" fmla="*/ 130 w 162"/>
                  <a:gd name="T29" fmla="*/ 30 h 103"/>
                  <a:gd name="T30" fmla="*/ 76 w 162"/>
                  <a:gd name="T31" fmla="*/ 85 h 103"/>
                  <a:gd name="T32" fmla="*/ 35 w 162"/>
                  <a:gd name="T33" fmla="*/ 85 h 103"/>
                  <a:gd name="T34" fmla="*/ 28 w 162"/>
                  <a:gd name="T35" fmla="*/ 97 h 103"/>
                  <a:gd name="T36" fmla="*/ 9 w 162"/>
                  <a:gd name="T37" fmla="*/ 97 h 103"/>
                  <a:gd name="T38" fmla="*/ 9 w 162"/>
                  <a:gd name="T39" fmla="*/ 77 h 103"/>
                  <a:gd name="T40" fmla="*/ 18 w 162"/>
                  <a:gd name="T41" fmla="*/ 73 h 103"/>
                  <a:gd name="T42" fmla="*/ 28 w 162"/>
                  <a:gd name="T43" fmla="*/ 77 h 103"/>
                  <a:gd name="T44" fmla="*/ 32 w 162"/>
                  <a:gd name="T45" fmla="*/ 87 h 103"/>
                  <a:gd name="T46" fmla="*/ 28 w 162"/>
                  <a:gd name="T47" fmla="*/ 97 h 103"/>
                  <a:gd name="T48" fmla="*/ 131 w 162"/>
                  <a:gd name="T49" fmla="*/ 11 h 103"/>
                  <a:gd name="T50" fmla="*/ 143 w 162"/>
                  <a:gd name="T51" fmla="*/ 5 h 103"/>
                  <a:gd name="T52" fmla="*/ 150 w 162"/>
                  <a:gd name="T53" fmla="*/ 8 h 103"/>
                  <a:gd name="T54" fmla="*/ 154 w 162"/>
                  <a:gd name="T55" fmla="*/ 27 h 103"/>
                  <a:gd name="T56" fmla="*/ 143 w 162"/>
                  <a:gd name="T57" fmla="*/ 33 h 103"/>
                  <a:gd name="T58" fmla="*/ 135 w 162"/>
                  <a:gd name="T59" fmla="*/ 31 h 103"/>
                  <a:gd name="T60" fmla="*/ 131 w 162"/>
                  <a:gd name="T6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103">
                    <a:moveTo>
                      <a:pt x="35" y="85"/>
                    </a:moveTo>
                    <a:cubicBezTo>
                      <a:pt x="34" y="81"/>
                      <a:pt x="33" y="78"/>
                      <a:pt x="30" y="75"/>
                    </a:cubicBezTo>
                    <a:cubicBezTo>
                      <a:pt x="24" y="69"/>
                      <a:pt x="13" y="69"/>
                      <a:pt x="7" y="75"/>
                    </a:cubicBezTo>
                    <a:cubicBezTo>
                      <a:pt x="0" y="82"/>
                      <a:pt x="0" y="92"/>
                      <a:pt x="7" y="99"/>
                    </a:cubicBezTo>
                    <a:cubicBezTo>
                      <a:pt x="10" y="102"/>
                      <a:pt x="14" y="103"/>
                      <a:pt x="18" y="103"/>
                    </a:cubicBezTo>
                    <a:cubicBezTo>
                      <a:pt x="23" y="103"/>
                      <a:pt x="27" y="102"/>
                      <a:pt x="30" y="99"/>
                    </a:cubicBezTo>
                    <a:cubicBezTo>
                      <a:pt x="33" y="96"/>
                      <a:pt x="34" y="92"/>
                      <a:pt x="35" y="88"/>
                    </a:cubicBezTo>
                    <a:cubicBezTo>
                      <a:pt x="77" y="87"/>
                      <a:pt x="77" y="87"/>
                      <a:pt x="77" y="87"/>
                    </a:cubicBezTo>
                    <a:cubicBezTo>
                      <a:pt x="132" y="32"/>
                      <a:pt x="132" y="32"/>
                      <a:pt x="132" y="32"/>
                    </a:cubicBezTo>
                    <a:cubicBezTo>
                      <a:pt x="133" y="32"/>
                      <a:pt x="133" y="33"/>
                      <a:pt x="134" y="33"/>
                    </a:cubicBezTo>
                    <a:cubicBezTo>
                      <a:pt x="136" y="35"/>
                      <a:pt x="140" y="36"/>
                      <a:pt x="143" y="36"/>
                    </a:cubicBezTo>
                    <a:cubicBezTo>
                      <a:pt x="148" y="36"/>
                      <a:pt x="154" y="33"/>
                      <a:pt x="157" y="28"/>
                    </a:cubicBezTo>
                    <a:cubicBezTo>
                      <a:pt x="162" y="21"/>
                      <a:pt x="160" y="10"/>
                      <a:pt x="152" y="5"/>
                    </a:cubicBezTo>
                    <a:cubicBezTo>
                      <a:pt x="145" y="0"/>
                      <a:pt x="134" y="3"/>
                      <a:pt x="129" y="10"/>
                    </a:cubicBezTo>
                    <a:cubicBezTo>
                      <a:pt x="125" y="16"/>
                      <a:pt x="126" y="25"/>
                      <a:pt x="130" y="30"/>
                    </a:cubicBezTo>
                    <a:cubicBezTo>
                      <a:pt x="76" y="85"/>
                      <a:pt x="76" y="85"/>
                      <a:pt x="76" y="85"/>
                    </a:cubicBezTo>
                    <a:lnTo>
                      <a:pt x="35" y="85"/>
                    </a:lnTo>
                    <a:close/>
                    <a:moveTo>
                      <a:pt x="28" y="97"/>
                    </a:moveTo>
                    <a:cubicBezTo>
                      <a:pt x="23" y="102"/>
                      <a:pt x="14" y="102"/>
                      <a:pt x="9" y="97"/>
                    </a:cubicBezTo>
                    <a:cubicBezTo>
                      <a:pt x="3" y="91"/>
                      <a:pt x="3" y="82"/>
                      <a:pt x="9" y="77"/>
                    </a:cubicBezTo>
                    <a:cubicBezTo>
                      <a:pt x="11" y="74"/>
                      <a:pt x="15" y="73"/>
                      <a:pt x="18" y="73"/>
                    </a:cubicBezTo>
                    <a:cubicBezTo>
                      <a:pt x="22" y="73"/>
                      <a:pt x="25" y="74"/>
                      <a:pt x="28" y="77"/>
                    </a:cubicBezTo>
                    <a:cubicBezTo>
                      <a:pt x="31" y="80"/>
                      <a:pt x="32" y="83"/>
                      <a:pt x="32" y="87"/>
                    </a:cubicBezTo>
                    <a:cubicBezTo>
                      <a:pt x="32" y="90"/>
                      <a:pt x="31" y="94"/>
                      <a:pt x="28" y="97"/>
                    </a:cubicBezTo>
                    <a:close/>
                    <a:moveTo>
                      <a:pt x="131" y="11"/>
                    </a:moveTo>
                    <a:cubicBezTo>
                      <a:pt x="134" y="8"/>
                      <a:pt x="138" y="5"/>
                      <a:pt x="143" y="5"/>
                    </a:cubicBezTo>
                    <a:cubicBezTo>
                      <a:pt x="146" y="5"/>
                      <a:pt x="148" y="6"/>
                      <a:pt x="150" y="8"/>
                    </a:cubicBezTo>
                    <a:cubicBezTo>
                      <a:pt x="157" y="12"/>
                      <a:pt x="159" y="20"/>
                      <a:pt x="154" y="27"/>
                    </a:cubicBezTo>
                    <a:cubicBezTo>
                      <a:pt x="152" y="31"/>
                      <a:pt x="147" y="33"/>
                      <a:pt x="143" y="33"/>
                    </a:cubicBezTo>
                    <a:cubicBezTo>
                      <a:pt x="140" y="33"/>
                      <a:pt x="137" y="32"/>
                      <a:pt x="135" y="31"/>
                    </a:cubicBezTo>
                    <a:cubicBezTo>
                      <a:pt x="129" y="26"/>
                      <a:pt x="127" y="18"/>
                      <a:pt x="131" y="11"/>
                    </a:cubicBezTo>
                    <a:close/>
                  </a:path>
                </a:pathLst>
              </a:custGeom>
              <a:grp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300" name="Rectangle 299">
              <a:extLst>
                <a:ext uri="{FF2B5EF4-FFF2-40B4-BE49-F238E27FC236}">
                  <a16:creationId xmlns:a16="http://schemas.microsoft.com/office/drawing/2014/main" id="{13972AB0-449B-4D78-BE36-4229C536ED21}"/>
                </a:ext>
              </a:extLst>
            </p:cNvPr>
            <p:cNvSpPr/>
            <p:nvPr/>
          </p:nvSpPr>
          <p:spPr>
            <a:xfrm>
              <a:off x="5715249" y="3572035"/>
              <a:ext cx="524016" cy="95036"/>
            </a:xfrm>
            <a:prstGeom prst="rect">
              <a:avLst/>
            </a:prstGeom>
            <a:solidFill>
              <a:srgbClr val="FFFFFF"/>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grpSp>
          <p:nvGrpSpPr>
            <p:cNvPr id="301" name="Group 300">
              <a:extLst>
                <a:ext uri="{FF2B5EF4-FFF2-40B4-BE49-F238E27FC236}">
                  <a16:creationId xmlns:a16="http://schemas.microsoft.com/office/drawing/2014/main" id="{79E2BAD7-1692-4D22-B330-BA3DE5A5278C}"/>
                </a:ext>
              </a:extLst>
            </p:cNvPr>
            <p:cNvGrpSpPr/>
            <p:nvPr/>
          </p:nvGrpSpPr>
          <p:grpSpPr>
            <a:xfrm>
              <a:off x="3324845" y="2834608"/>
              <a:ext cx="996855" cy="996853"/>
              <a:chOff x="6799583" y="1849606"/>
              <a:chExt cx="1043699" cy="1043696"/>
            </a:xfrm>
          </p:grpSpPr>
          <p:sp>
            <p:nvSpPr>
              <p:cNvPr id="302" name="Oval 301">
                <a:extLst>
                  <a:ext uri="{FF2B5EF4-FFF2-40B4-BE49-F238E27FC236}">
                    <a16:creationId xmlns:a16="http://schemas.microsoft.com/office/drawing/2014/main" id="{7CCE1B8A-4A9E-4A52-B5BD-863BCD425F39}"/>
                  </a:ext>
                </a:extLst>
              </p:cNvPr>
              <p:cNvSpPr/>
              <p:nvPr/>
            </p:nvSpPr>
            <p:spPr>
              <a:xfrm>
                <a:off x="6799583" y="1849606"/>
                <a:ext cx="1043699" cy="1043696"/>
              </a:xfrm>
              <a:prstGeom prst="ellipse">
                <a:avLst/>
              </a:prstGeom>
              <a:solidFill>
                <a:srgbClr val="000000"/>
              </a:solidFill>
              <a:ln w="31750">
                <a:solidFill>
                  <a:srgbClr val="FFFFFF"/>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Arial"/>
                  <a:ea typeface="+mn-ea"/>
                  <a:cs typeface="+mn-cs"/>
                </a:endParaRPr>
              </a:p>
            </p:txBody>
          </p:sp>
          <p:sp>
            <p:nvSpPr>
              <p:cNvPr id="303" name="Oval 18">
                <a:extLst>
                  <a:ext uri="{FF2B5EF4-FFF2-40B4-BE49-F238E27FC236}">
                    <a16:creationId xmlns:a16="http://schemas.microsoft.com/office/drawing/2014/main" id="{EE9F1421-3CC3-4971-86B1-895858C9E7FB}"/>
                  </a:ext>
                </a:extLst>
              </p:cNvPr>
              <p:cNvSpPr>
                <a:spLocks noChangeArrowheads="1"/>
              </p:cNvSpPr>
              <p:nvPr/>
            </p:nvSpPr>
            <p:spPr bwMode="auto">
              <a:xfrm>
                <a:off x="7032085" y="2447352"/>
                <a:ext cx="126717" cy="126717"/>
              </a:xfrm>
              <a:prstGeom prst="ellipse">
                <a:avLst/>
              </a:prstGeom>
              <a:solidFill>
                <a:srgbClr val="FFFFFF"/>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4" name="Freeform 19">
                <a:extLst>
                  <a:ext uri="{FF2B5EF4-FFF2-40B4-BE49-F238E27FC236}">
                    <a16:creationId xmlns:a16="http://schemas.microsoft.com/office/drawing/2014/main" id="{2095A04E-FD7B-439D-94DF-0F936FDB5B21}"/>
                  </a:ext>
                </a:extLst>
              </p:cNvPr>
              <p:cNvSpPr>
                <a:spLocks/>
              </p:cNvSpPr>
              <p:nvPr/>
            </p:nvSpPr>
            <p:spPr bwMode="auto">
              <a:xfrm>
                <a:off x="6988874" y="2591386"/>
                <a:ext cx="206012" cy="118223"/>
              </a:xfrm>
              <a:custGeom>
                <a:avLst/>
                <a:gdLst>
                  <a:gd name="T0" fmla="*/ 194 w 194"/>
                  <a:gd name="T1" fmla="*/ 110 h 110"/>
                  <a:gd name="T2" fmla="*/ 0 w 194"/>
                  <a:gd name="T3" fmla="*/ 110 h 110"/>
                  <a:gd name="T4" fmla="*/ 0 w 194"/>
                  <a:gd name="T5" fmla="*/ 96 h 110"/>
                  <a:gd name="T6" fmla="*/ 97 w 194"/>
                  <a:gd name="T7" fmla="*/ 0 h 110"/>
                  <a:gd name="T8" fmla="*/ 194 w 194"/>
                  <a:gd name="T9" fmla="*/ 96 h 110"/>
                  <a:gd name="T10" fmla="*/ 194 w 194"/>
                  <a:gd name="T11" fmla="*/ 110 h 110"/>
                  <a:gd name="T12" fmla="*/ 194 w 194"/>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94" h="110">
                    <a:moveTo>
                      <a:pt x="194" y="110"/>
                    </a:moveTo>
                    <a:cubicBezTo>
                      <a:pt x="0" y="110"/>
                      <a:pt x="0" y="110"/>
                      <a:pt x="0" y="110"/>
                    </a:cubicBezTo>
                    <a:cubicBezTo>
                      <a:pt x="0" y="96"/>
                      <a:pt x="0" y="96"/>
                      <a:pt x="0" y="96"/>
                    </a:cubicBezTo>
                    <a:cubicBezTo>
                      <a:pt x="0" y="43"/>
                      <a:pt x="43" y="0"/>
                      <a:pt x="97" y="0"/>
                    </a:cubicBezTo>
                    <a:cubicBezTo>
                      <a:pt x="150" y="0"/>
                      <a:pt x="194" y="43"/>
                      <a:pt x="194" y="96"/>
                    </a:cubicBezTo>
                    <a:cubicBezTo>
                      <a:pt x="194" y="110"/>
                      <a:pt x="194" y="110"/>
                      <a:pt x="194" y="110"/>
                    </a:cubicBezTo>
                    <a:cubicBezTo>
                      <a:pt x="194" y="110"/>
                      <a:pt x="194" y="110"/>
                      <a:pt x="194" y="110"/>
                    </a:cubicBezTo>
                    <a:close/>
                  </a:path>
                </a:pathLst>
              </a:custGeom>
              <a:solidFill>
                <a:srgbClr val="FFED00"/>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5" name="Oval 18">
                <a:extLst>
                  <a:ext uri="{FF2B5EF4-FFF2-40B4-BE49-F238E27FC236}">
                    <a16:creationId xmlns:a16="http://schemas.microsoft.com/office/drawing/2014/main" id="{D55979D7-1275-49E7-B06E-CD95F300EE36}"/>
                  </a:ext>
                </a:extLst>
              </p:cNvPr>
              <p:cNvSpPr>
                <a:spLocks noChangeArrowheads="1"/>
              </p:cNvSpPr>
              <p:nvPr/>
            </p:nvSpPr>
            <p:spPr bwMode="auto">
              <a:xfrm>
                <a:off x="7258604" y="2447352"/>
                <a:ext cx="126717" cy="126717"/>
              </a:xfrm>
              <a:prstGeom prst="ellipse">
                <a:avLst/>
              </a:prstGeom>
              <a:solidFill>
                <a:srgbClr val="FFFFFF"/>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6" name="Freeform 19">
                <a:extLst>
                  <a:ext uri="{FF2B5EF4-FFF2-40B4-BE49-F238E27FC236}">
                    <a16:creationId xmlns:a16="http://schemas.microsoft.com/office/drawing/2014/main" id="{338BA028-BA1E-4C07-BCBD-2820B460127E}"/>
                  </a:ext>
                </a:extLst>
              </p:cNvPr>
              <p:cNvSpPr>
                <a:spLocks/>
              </p:cNvSpPr>
              <p:nvPr/>
            </p:nvSpPr>
            <p:spPr bwMode="auto">
              <a:xfrm>
                <a:off x="7215393" y="2591386"/>
                <a:ext cx="206012" cy="118223"/>
              </a:xfrm>
              <a:custGeom>
                <a:avLst/>
                <a:gdLst>
                  <a:gd name="T0" fmla="*/ 194 w 194"/>
                  <a:gd name="T1" fmla="*/ 110 h 110"/>
                  <a:gd name="T2" fmla="*/ 0 w 194"/>
                  <a:gd name="T3" fmla="*/ 110 h 110"/>
                  <a:gd name="T4" fmla="*/ 0 w 194"/>
                  <a:gd name="T5" fmla="*/ 96 h 110"/>
                  <a:gd name="T6" fmla="*/ 97 w 194"/>
                  <a:gd name="T7" fmla="*/ 0 h 110"/>
                  <a:gd name="T8" fmla="*/ 194 w 194"/>
                  <a:gd name="T9" fmla="*/ 96 h 110"/>
                  <a:gd name="T10" fmla="*/ 194 w 194"/>
                  <a:gd name="T11" fmla="*/ 110 h 110"/>
                  <a:gd name="T12" fmla="*/ 194 w 194"/>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94" h="110">
                    <a:moveTo>
                      <a:pt x="194" y="110"/>
                    </a:moveTo>
                    <a:cubicBezTo>
                      <a:pt x="0" y="110"/>
                      <a:pt x="0" y="110"/>
                      <a:pt x="0" y="110"/>
                    </a:cubicBezTo>
                    <a:cubicBezTo>
                      <a:pt x="0" y="96"/>
                      <a:pt x="0" y="96"/>
                      <a:pt x="0" y="96"/>
                    </a:cubicBezTo>
                    <a:cubicBezTo>
                      <a:pt x="0" y="43"/>
                      <a:pt x="43" y="0"/>
                      <a:pt x="97" y="0"/>
                    </a:cubicBezTo>
                    <a:cubicBezTo>
                      <a:pt x="150" y="0"/>
                      <a:pt x="194" y="43"/>
                      <a:pt x="194" y="96"/>
                    </a:cubicBezTo>
                    <a:cubicBezTo>
                      <a:pt x="194" y="110"/>
                      <a:pt x="194" y="110"/>
                      <a:pt x="194" y="110"/>
                    </a:cubicBezTo>
                    <a:cubicBezTo>
                      <a:pt x="194" y="110"/>
                      <a:pt x="194" y="110"/>
                      <a:pt x="194" y="110"/>
                    </a:cubicBezTo>
                    <a:close/>
                  </a:path>
                </a:pathLst>
              </a:custGeom>
              <a:solidFill>
                <a:srgbClr val="FFED00"/>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7" name="Oval 18">
                <a:extLst>
                  <a:ext uri="{FF2B5EF4-FFF2-40B4-BE49-F238E27FC236}">
                    <a16:creationId xmlns:a16="http://schemas.microsoft.com/office/drawing/2014/main" id="{88055923-8260-43D3-B769-2A9C868FF74A}"/>
                  </a:ext>
                </a:extLst>
              </p:cNvPr>
              <p:cNvSpPr>
                <a:spLocks noChangeArrowheads="1"/>
              </p:cNvSpPr>
              <p:nvPr/>
            </p:nvSpPr>
            <p:spPr bwMode="auto">
              <a:xfrm>
                <a:off x="7485124" y="2447352"/>
                <a:ext cx="126717" cy="126717"/>
              </a:xfrm>
              <a:prstGeom prst="ellipse">
                <a:avLst/>
              </a:prstGeom>
              <a:solidFill>
                <a:srgbClr val="FFFFFF"/>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8" name="Freeform 19">
                <a:extLst>
                  <a:ext uri="{FF2B5EF4-FFF2-40B4-BE49-F238E27FC236}">
                    <a16:creationId xmlns:a16="http://schemas.microsoft.com/office/drawing/2014/main" id="{CC9D7B16-8FF8-406C-83D0-880FFCD77ECD}"/>
                  </a:ext>
                </a:extLst>
              </p:cNvPr>
              <p:cNvSpPr>
                <a:spLocks/>
              </p:cNvSpPr>
              <p:nvPr/>
            </p:nvSpPr>
            <p:spPr bwMode="auto">
              <a:xfrm>
                <a:off x="7441913" y="2591386"/>
                <a:ext cx="206012" cy="118223"/>
              </a:xfrm>
              <a:custGeom>
                <a:avLst/>
                <a:gdLst>
                  <a:gd name="T0" fmla="*/ 194 w 194"/>
                  <a:gd name="T1" fmla="*/ 110 h 110"/>
                  <a:gd name="T2" fmla="*/ 0 w 194"/>
                  <a:gd name="T3" fmla="*/ 110 h 110"/>
                  <a:gd name="T4" fmla="*/ 0 w 194"/>
                  <a:gd name="T5" fmla="*/ 96 h 110"/>
                  <a:gd name="T6" fmla="*/ 97 w 194"/>
                  <a:gd name="T7" fmla="*/ 0 h 110"/>
                  <a:gd name="T8" fmla="*/ 194 w 194"/>
                  <a:gd name="T9" fmla="*/ 96 h 110"/>
                  <a:gd name="T10" fmla="*/ 194 w 194"/>
                  <a:gd name="T11" fmla="*/ 110 h 110"/>
                  <a:gd name="T12" fmla="*/ 194 w 194"/>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94" h="110">
                    <a:moveTo>
                      <a:pt x="194" y="110"/>
                    </a:moveTo>
                    <a:cubicBezTo>
                      <a:pt x="0" y="110"/>
                      <a:pt x="0" y="110"/>
                      <a:pt x="0" y="110"/>
                    </a:cubicBezTo>
                    <a:cubicBezTo>
                      <a:pt x="0" y="96"/>
                      <a:pt x="0" y="96"/>
                      <a:pt x="0" y="96"/>
                    </a:cubicBezTo>
                    <a:cubicBezTo>
                      <a:pt x="0" y="43"/>
                      <a:pt x="43" y="0"/>
                      <a:pt x="97" y="0"/>
                    </a:cubicBezTo>
                    <a:cubicBezTo>
                      <a:pt x="150" y="0"/>
                      <a:pt x="194" y="43"/>
                      <a:pt x="194" y="96"/>
                    </a:cubicBezTo>
                    <a:cubicBezTo>
                      <a:pt x="194" y="110"/>
                      <a:pt x="194" y="110"/>
                      <a:pt x="194" y="110"/>
                    </a:cubicBezTo>
                    <a:cubicBezTo>
                      <a:pt x="194" y="110"/>
                      <a:pt x="194" y="110"/>
                      <a:pt x="194" y="110"/>
                    </a:cubicBezTo>
                    <a:close/>
                  </a:path>
                </a:pathLst>
              </a:custGeom>
              <a:solidFill>
                <a:srgbClr val="FFED00"/>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9" name="Oval 18">
                <a:extLst>
                  <a:ext uri="{FF2B5EF4-FFF2-40B4-BE49-F238E27FC236}">
                    <a16:creationId xmlns:a16="http://schemas.microsoft.com/office/drawing/2014/main" id="{93D760BB-3A66-4D31-BAAD-78DECEE6E0D2}"/>
                  </a:ext>
                </a:extLst>
              </p:cNvPr>
              <p:cNvSpPr>
                <a:spLocks noChangeArrowheads="1"/>
              </p:cNvSpPr>
              <p:nvPr/>
            </p:nvSpPr>
            <p:spPr bwMode="auto">
              <a:xfrm>
                <a:off x="7142529" y="2328989"/>
                <a:ext cx="126717" cy="126717"/>
              </a:xfrm>
              <a:prstGeom prst="ellipse">
                <a:avLst/>
              </a:prstGeom>
              <a:solidFill>
                <a:srgbClr val="FFFFFF"/>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0" name="Oval 18">
                <a:extLst>
                  <a:ext uri="{FF2B5EF4-FFF2-40B4-BE49-F238E27FC236}">
                    <a16:creationId xmlns:a16="http://schemas.microsoft.com/office/drawing/2014/main" id="{AB5AB1D0-9BB0-4BD8-924B-2B3D38AE52D5}"/>
                  </a:ext>
                </a:extLst>
              </p:cNvPr>
              <p:cNvSpPr>
                <a:spLocks noChangeArrowheads="1"/>
              </p:cNvSpPr>
              <p:nvPr/>
            </p:nvSpPr>
            <p:spPr bwMode="auto">
              <a:xfrm>
                <a:off x="7369049" y="2328989"/>
                <a:ext cx="126717" cy="126717"/>
              </a:xfrm>
              <a:prstGeom prst="ellipse">
                <a:avLst/>
              </a:prstGeom>
              <a:solidFill>
                <a:srgbClr val="FFFFFF"/>
              </a:solidFill>
              <a:ln>
                <a:noFill/>
              </a:ln>
              <a:extLst/>
            </p:spPr>
            <p:txBody>
              <a:bodyPr vert="horz" wrap="square" lIns="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1" name="Freeform 187">
                <a:extLst>
                  <a:ext uri="{FF2B5EF4-FFF2-40B4-BE49-F238E27FC236}">
                    <a16:creationId xmlns:a16="http://schemas.microsoft.com/office/drawing/2014/main" id="{05FA3BAF-A2CC-4902-AE05-1CA349A01DCE}"/>
                  </a:ext>
                </a:extLst>
              </p:cNvPr>
              <p:cNvSpPr>
                <a:spLocks noEditPoints="1"/>
              </p:cNvSpPr>
              <p:nvPr/>
            </p:nvSpPr>
            <p:spPr bwMode="auto">
              <a:xfrm>
                <a:off x="7244941" y="1949367"/>
                <a:ext cx="188560" cy="267892"/>
              </a:xfrm>
              <a:custGeom>
                <a:avLst/>
                <a:gdLst>
                  <a:gd name="T0" fmla="*/ 422 w 844"/>
                  <a:gd name="T1" fmla="*/ 587 h 1200"/>
                  <a:gd name="T2" fmla="*/ 257 w 844"/>
                  <a:gd name="T3" fmla="*/ 422 h 1200"/>
                  <a:gd name="T4" fmla="*/ 422 w 844"/>
                  <a:gd name="T5" fmla="*/ 257 h 1200"/>
                  <a:gd name="T6" fmla="*/ 587 w 844"/>
                  <a:gd name="T7" fmla="*/ 422 h 1200"/>
                  <a:gd name="T8" fmla="*/ 422 w 844"/>
                  <a:gd name="T9" fmla="*/ 587 h 1200"/>
                  <a:gd name="T10" fmla="*/ 422 w 844"/>
                  <a:gd name="T11" fmla="*/ 0 h 1200"/>
                  <a:gd name="T12" fmla="*/ 0 w 844"/>
                  <a:gd name="T13" fmla="*/ 422 h 1200"/>
                  <a:gd name="T14" fmla="*/ 42 w 844"/>
                  <a:gd name="T15" fmla="*/ 607 h 1200"/>
                  <a:gd name="T16" fmla="*/ 422 w 844"/>
                  <a:gd name="T17" fmla="*/ 1200 h 1200"/>
                  <a:gd name="T18" fmla="*/ 802 w 844"/>
                  <a:gd name="T19" fmla="*/ 607 h 1200"/>
                  <a:gd name="T20" fmla="*/ 844 w 844"/>
                  <a:gd name="T21" fmla="*/ 422 h 1200"/>
                  <a:gd name="T22" fmla="*/ 422 w 844"/>
                  <a:gd name="T23" fmla="*/ 0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4" h="1200">
                    <a:moveTo>
                      <a:pt x="422" y="587"/>
                    </a:moveTo>
                    <a:cubicBezTo>
                      <a:pt x="331" y="587"/>
                      <a:pt x="257" y="513"/>
                      <a:pt x="257" y="422"/>
                    </a:cubicBezTo>
                    <a:cubicBezTo>
                      <a:pt x="257" y="331"/>
                      <a:pt x="331" y="257"/>
                      <a:pt x="422" y="257"/>
                    </a:cubicBezTo>
                    <a:cubicBezTo>
                      <a:pt x="513" y="257"/>
                      <a:pt x="587" y="331"/>
                      <a:pt x="587" y="422"/>
                    </a:cubicBezTo>
                    <a:cubicBezTo>
                      <a:pt x="587" y="513"/>
                      <a:pt x="513" y="587"/>
                      <a:pt x="422" y="587"/>
                    </a:cubicBezTo>
                    <a:close/>
                    <a:moveTo>
                      <a:pt x="422" y="0"/>
                    </a:moveTo>
                    <a:cubicBezTo>
                      <a:pt x="189" y="0"/>
                      <a:pt x="0" y="189"/>
                      <a:pt x="0" y="422"/>
                    </a:cubicBezTo>
                    <a:cubicBezTo>
                      <a:pt x="0" y="488"/>
                      <a:pt x="15" y="551"/>
                      <a:pt x="42" y="607"/>
                    </a:cubicBezTo>
                    <a:cubicBezTo>
                      <a:pt x="422" y="1200"/>
                      <a:pt x="422" y="1200"/>
                      <a:pt x="422" y="1200"/>
                    </a:cubicBezTo>
                    <a:cubicBezTo>
                      <a:pt x="802" y="607"/>
                      <a:pt x="802" y="607"/>
                      <a:pt x="802" y="607"/>
                    </a:cubicBezTo>
                    <a:cubicBezTo>
                      <a:pt x="829" y="551"/>
                      <a:pt x="844" y="488"/>
                      <a:pt x="844" y="422"/>
                    </a:cubicBezTo>
                    <a:cubicBezTo>
                      <a:pt x="844" y="189"/>
                      <a:pt x="655" y="0"/>
                      <a:pt x="422" y="0"/>
                    </a:cubicBezTo>
                    <a:close/>
                  </a:path>
                </a:pathLst>
              </a:custGeom>
              <a:solidFill>
                <a:srgbClr val="FFED00"/>
              </a:solidFill>
              <a:ln>
                <a:noFill/>
              </a:ln>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endParaRPr>
              </a:p>
            </p:txBody>
          </p:sp>
          <p:sp>
            <p:nvSpPr>
              <p:cNvPr id="312" name="Freeform 133">
                <a:extLst>
                  <a:ext uri="{FF2B5EF4-FFF2-40B4-BE49-F238E27FC236}">
                    <a16:creationId xmlns:a16="http://schemas.microsoft.com/office/drawing/2014/main" id="{C4BA7AAC-AD32-4DF9-9FFC-19C178217845}"/>
                  </a:ext>
                </a:extLst>
              </p:cNvPr>
              <p:cNvSpPr>
                <a:spLocks noChangeAspect="1" noEditPoints="1"/>
              </p:cNvSpPr>
              <p:nvPr/>
            </p:nvSpPr>
            <p:spPr bwMode="auto">
              <a:xfrm>
                <a:off x="7568530" y="2229388"/>
                <a:ext cx="177825" cy="177825"/>
              </a:xfrm>
              <a:custGeom>
                <a:avLst/>
                <a:gdLst>
                  <a:gd name="T0" fmla="*/ 808 w 1144"/>
                  <a:gd name="T1" fmla="*/ 904 h 1144"/>
                  <a:gd name="T2" fmla="*/ 808 w 1144"/>
                  <a:gd name="T3" fmla="*/ 712 h 1144"/>
                  <a:gd name="T4" fmla="*/ 1144 w 1144"/>
                  <a:gd name="T5" fmla="*/ 856 h 1144"/>
                  <a:gd name="T6" fmla="*/ 1043 w 1144"/>
                  <a:gd name="T7" fmla="*/ 760 h 1144"/>
                  <a:gd name="T8" fmla="*/ 1080 w 1144"/>
                  <a:gd name="T9" fmla="*/ 605 h 1144"/>
                  <a:gd name="T10" fmla="*/ 940 w 1144"/>
                  <a:gd name="T11" fmla="*/ 608 h 1144"/>
                  <a:gd name="T12" fmla="*/ 856 w 1144"/>
                  <a:gd name="T13" fmla="*/ 472 h 1144"/>
                  <a:gd name="T14" fmla="*/ 760 w 1144"/>
                  <a:gd name="T15" fmla="*/ 573 h 1144"/>
                  <a:gd name="T16" fmla="*/ 605 w 1144"/>
                  <a:gd name="T17" fmla="*/ 537 h 1144"/>
                  <a:gd name="T18" fmla="*/ 608 w 1144"/>
                  <a:gd name="T19" fmla="*/ 676 h 1144"/>
                  <a:gd name="T20" fmla="*/ 472 w 1144"/>
                  <a:gd name="T21" fmla="*/ 760 h 1144"/>
                  <a:gd name="T22" fmla="*/ 573 w 1144"/>
                  <a:gd name="T23" fmla="*/ 856 h 1144"/>
                  <a:gd name="T24" fmla="*/ 537 w 1144"/>
                  <a:gd name="T25" fmla="*/ 1012 h 1144"/>
                  <a:gd name="T26" fmla="*/ 676 w 1144"/>
                  <a:gd name="T27" fmla="*/ 1008 h 1144"/>
                  <a:gd name="T28" fmla="*/ 760 w 1144"/>
                  <a:gd name="T29" fmla="*/ 1144 h 1144"/>
                  <a:gd name="T30" fmla="*/ 856 w 1144"/>
                  <a:gd name="T31" fmla="*/ 1043 h 1144"/>
                  <a:gd name="T32" fmla="*/ 1012 w 1144"/>
                  <a:gd name="T33" fmla="*/ 1080 h 1144"/>
                  <a:gd name="T34" fmla="*/ 1008 w 1144"/>
                  <a:gd name="T35" fmla="*/ 940 h 1144"/>
                  <a:gd name="T36" fmla="*/ 1144 w 1144"/>
                  <a:gd name="T37" fmla="*/ 856 h 1144"/>
                  <a:gd name="T38" fmla="*/ 657 w 1144"/>
                  <a:gd name="T39" fmla="*/ 413 h 1144"/>
                  <a:gd name="T40" fmla="*/ 527 w 1144"/>
                  <a:gd name="T41" fmla="*/ 463 h 1144"/>
                  <a:gd name="T42" fmla="*/ 501 w 1144"/>
                  <a:gd name="T43" fmla="*/ 620 h 1144"/>
                  <a:gd name="T44" fmla="*/ 374 w 1144"/>
                  <a:gd name="T45" fmla="*/ 564 h 1144"/>
                  <a:gd name="T46" fmla="*/ 283 w 1144"/>
                  <a:gd name="T47" fmla="*/ 564 h 1144"/>
                  <a:gd name="T48" fmla="*/ 156 w 1144"/>
                  <a:gd name="T49" fmla="*/ 620 h 1144"/>
                  <a:gd name="T50" fmla="*/ 130 w 1144"/>
                  <a:gd name="T51" fmla="*/ 463 h 1144"/>
                  <a:gd name="T52" fmla="*/ 0 w 1144"/>
                  <a:gd name="T53" fmla="*/ 413 h 1144"/>
                  <a:gd name="T54" fmla="*/ 89 w 1144"/>
                  <a:gd name="T55" fmla="*/ 329 h 1144"/>
                  <a:gd name="T56" fmla="*/ 0 w 1144"/>
                  <a:gd name="T57" fmla="*/ 244 h 1144"/>
                  <a:gd name="T58" fmla="*/ 130 w 1144"/>
                  <a:gd name="T59" fmla="*/ 194 h 1144"/>
                  <a:gd name="T60" fmla="*/ 156 w 1144"/>
                  <a:gd name="T61" fmla="*/ 37 h 1144"/>
                  <a:gd name="T62" fmla="*/ 283 w 1144"/>
                  <a:gd name="T63" fmla="*/ 93 h 1144"/>
                  <a:gd name="T64" fmla="*/ 374 w 1144"/>
                  <a:gd name="T65" fmla="*/ 93 h 1144"/>
                  <a:gd name="T66" fmla="*/ 501 w 1144"/>
                  <a:gd name="T67" fmla="*/ 37 h 1144"/>
                  <a:gd name="T68" fmla="*/ 527 w 1144"/>
                  <a:gd name="T69" fmla="*/ 194 h 1144"/>
                  <a:gd name="T70" fmla="*/ 657 w 1144"/>
                  <a:gd name="T71" fmla="*/ 244 h 1144"/>
                  <a:gd name="T72" fmla="*/ 568 w 1144"/>
                  <a:gd name="T73" fmla="*/ 329 h 1144"/>
                  <a:gd name="T74" fmla="*/ 329 w 1144"/>
                  <a:gd name="T75" fmla="*/ 233 h 1144"/>
                  <a:gd name="T76" fmla="*/ 329 w 1144"/>
                  <a:gd name="T77" fmla="*/ 424 h 1144"/>
                  <a:gd name="T78" fmla="*/ 329 w 1144"/>
                  <a:gd name="T79" fmla="*/ 233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44" h="1144">
                    <a:moveTo>
                      <a:pt x="904" y="808"/>
                    </a:moveTo>
                    <a:cubicBezTo>
                      <a:pt x="904" y="861"/>
                      <a:pt x="861" y="904"/>
                      <a:pt x="808" y="904"/>
                    </a:cubicBezTo>
                    <a:cubicBezTo>
                      <a:pt x="755" y="904"/>
                      <a:pt x="712" y="861"/>
                      <a:pt x="712" y="808"/>
                    </a:cubicBezTo>
                    <a:cubicBezTo>
                      <a:pt x="712" y="755"/>
                      <a:pt x="755" y="712"/>
                      <a:pt x="808" y="712"/>
                    </a:cubicBezTo>
                    <a:cubicBezTo>
                      <a:pt x="861" y="712"/>
                      <a:pt x="904" y="755"/>
                      <a:pt x="904" y="808"/>
                    </a:cubicBezTo>
                    <a:close/>
                    <a:moveTo>
                      <a:pt x="1144" y="856"/>
                    </a:moveTo>
                    <a:cubicBezTo>
                      <a:pt x="1144" y="760"/>
                      <a:pt x="1144" y="760"/>
                      <a:pt x="1144" y="760"/>
                    </a:cubicBezTo>
                    <a:cubicBezTo>
                      <a:pt x="1043" y="760"/>
                      <a:pt x="1043" y="760"/>
                      <a:pt x="1043" y="760"/>
                    </a:cubicBezTo>
                    <a:cubicBezTo>
                      <a:pt x="1037" y="730"/>
                      <a:pt x="1025" y="701"/>
                      <a:pt x="1008" y="676"/>
                    </a:cubicBezTo>
                    <a:cubicBezTo>
                      <a:pt x="1080" y="605"/>
                      <a:pt x="1080" y="605"/>
                      <a:pt x="1080" y="605"/>
                    </a:cubicBezTo>
                    <a:cubicBezTo>
                      <a:pt x="1012" y="537"/>
                      <a:pt x="1012" y="537"/>
                      <a:pt x="1012" y="537"/>
                    </a:cubicBezTo>
                    <a:cubicBezTo>
                      <a:pt x="940" y="608"/>
                      <a:pt x="940" y="608"/>
                      <a:pt x="940" y="608"/>
                    </a:cubicBezTo>
                    <a:cubicBezTo>
                      <a:pt x="915" y="591"/>
                      <a:pt x="887" y="579"/>
                      <a:pt x="856" y="573"/>
                    </a:cubicBezTo>
                    <a:cubicBezTo>
                      <a:pt x="856" y="472"/>
                      <a:pt x="856" y="472"/>
                      <a:pt x="856" y="472"/>
                    </a:cubicBezTo>
                    <a:cubicBezTo>
                      <a:pt x="760" y="472"/>
                      <a:pt x="760" y="472"/>
                      <a:pt x="760" y="472"/>
                    </a:cubicBezTo>
                    <a:cubicBezTo>
                      <a:pt x="760" y="573"/>
                      <a:pt x="760" y="573"/>
                      <a:pt x="760" y="573"/>
                    </a:cubicBezTo>
                    <a:cubicBezTo>
                      <a:pt x="730" y="579"/>
                      <a:pt x="701" y="591"/>
                      <a:pt x="676" y="608"/>
                    </a:cubicBezTo>
                    <a:cubicBezTo>
                      <a:pt x="605" y="537"/>
                      <a:pt x="605" y="537"/>
                      <a:pt x="605" y="537"/>
                    </a:cubicBezTo>
                    <a:cubicBezTo>
                      <a:pt x="537" y="605"/>
                      <a:pt x="537" y="605"/>
                      <a:pt x="537" y="605"/>
                    </a:cubicBezTo>
                    <a:cubicBezTo>
                      <a:pt x="608" y="676"/>
                      <a:pt x="608" y="676"/>
                      <a:pt x="608" y="676"/>
                    </a:cubicBezTo>
                    <a:cubicBezTo>
                      <a:pt x="591" y="701"/>
                      <a:pt x="579" y="730"/>
                      <a:pt x="573" y="760"/>
                    </a:cubicBezTo>
                    <a:cubicBezTo>
                      <a:pt x="472" y="760"/>
                      <a:pt x="472" y="760"/>
                      <a:pt x="472" y="760"/>
                    </a:cubicBezTo>
                    <a:cubicBezTo>
                      <a:pt x="472" y="856"/>
                      <a:pt x="472" y="856"/>
                      <a:pt x="472" y="856"/>
                    </a:cubicBezTo>
                    <a:cubicBezTo>
                      <a:pt x="573" y="856"/>
                      <a:pt x="573" y="856"/>
                      <a:pt x="573" y="856"/>
                    </a:cubicBezTo>
                    <a:cubicBezTo>
                      <a:pt x="579" y="887"/>
                      <a:pt x="591" y="915"/>
                      <a:pt x="608" y="940"/>
                    </a:cubicBezTo>
                    <a:cubicBezTo>
                      <a:pt x="537" y="1012"/>
                      <a:pt x="537" y="1012"/>
                      <a:pt x="537" y="1012"/>
                    </a:cubicBezTo>
                    <a:cubicBezTo>
                      <a:pt x="605" y="1080"/>
                      <a:pt x="605" y="1080"/>
                      <a:pt x="605" y="1080"/>
                    </a:cubicBezTo>
                    <a:cubicBezTo>
                      <a:pt x="676" y="1008"/>
                      <a:pt x="676" y="1008"/>
                      <a:pt x="676" y="1008"/>
                    </a:cubicBezTo>
                    <a:cubicBezTo>
                      <a:pt x="701" y="1025"/>
                      <a:pt x="730" y="1037"/>
                      <a:pt x="760" y="1043"/>
                    </a:cubicBezTo>
                    <a:cubicBezTo>
                      <a:pt x="760" y="1144"/>
                      <a:pt x="760" y="1144"/>
                      <a:pt x="760" y="1144"/>
                    </a:cubicBezTo>
                    <a:cubicBezTo>
                      <a:pt x="856" y="1144"/>
                      <a:pt x="856" y="1144"/>
                      <a:pt x="856" y="1144"/>
                    </a:cubicBezTo>
                    <a:cubicBezTo>
                      <a:pt x="856" y="1043"/>
                      <a:pt x="856" y="1043"/>
                      <a:pt x="856" y="1043"/>
                    </a:cubicBezTo>
                    <a:cubicBezTo>
                      <a:pt x="887" y="1037"/>
                      <a:pt x="915" y="1025"/>
                      <a:pt x="940" y="1008"/>
                    </a:cubicBezTo>
                    <a:cubicBezTo>
                      <a:pt x="1012" y="1080"/>
                      <a:pt x="1012" y="1080"/>
                      <a:pt x="1012" y="1080"/>
                    </a:cubicBezTo>
                    <a:cubicBezTo>
                      <a:pt x="1080" y="1012"/>
                      <a:pt x="1080" y="1012"/>
                      <a:pt x="1080" y="1012"/>
                    </a:cubicBezTo>
                    <a:cubicBezTo>
                      <a:pt x="1008" y="940"/>
                      <a:pt x="1008" y="940"/>
                      <a:pt x="1008" y="940"/>
                    </a:cubicBezTo>
                    <a:cubicBezTo>
                      <a:pt x="1025" y="915"/>
                      <a:pt x="1037" y="887"/>
                      <a:pt x="1043" y="856"/>
                    </a:cubicBezTo>
                    <a:lnTo>
                      <a:pt x="1144" y="856"/>
                    </a:lnTo>
                    <a:close/>
                    <a:moveTo>
                      <a:pt x="564" y="374"/>
                    </a:moveTo>
                    <a:cubicBezTo>
                      <a:pt x="657" y="413"/>
                      <a:pt x="657" y="413"/>
                      <a:pt x="657" y="413"/>
                    </a:cubicBezTo>
                    <a:cubicBezTo>
                      <a:pt x="620" y="501"/>
                      <a:pt x="620" y="501"/>
                      <a:pt x="620" y="501"/>
                    </a:cubicBezTo>
                    <a:cubicBezTo>
                      <a:pt x="527" y="463"/>
                      <a:pt x="527" y="463"/>
                      <a:pt x="527" y="463"/>
                    </a:cubicBezTo>
                    <a:cubicBezTo>
                      <a:pt x="510" y="488"/>
                      <a:pt x="488" y="510"/>
                      <a:pt x="463" y="527"/>
                    </a:cubicBezTo>
                    <a:cubicBezTo>
                      <a:pt x="501" y="620"/>
                      <a:pt x="501" y="620"/>
                      <a:pt x="501" y="620"/>
                    </a:cubicBezTo>
                    <a:cubicBezTo>
                      <a:pt x="413" y="657"/>
                      <a:pt x="413" y="657"/>
                      <a:pt x="413" y="657"/>
                    </a:cubicBezTo>
                    <a:cubicBezTo>
                      <a:pt x="374" y="564"/>
                      <a:pt x="374" y="564"/>
                      <a:pt x="374" y="564"/>
                    </a:cubicBezTo>
                    <a:cubicBezTo>
                      <a:pt x="359" y="567"/>
                      <a:pt x="344" y="568"/>
                      <a:pt x="329" y="568"/>
                    </a:cubicBezTo>
                    <a:cubicBezTo>
                      <a:pt x="313" y="568"/>
                      <a:pt x="298" y="567"/>
                      <a:pt x="283" y="564"/>
                    </a:cubicBezTo>
                    <a:cubicBezTo>
                      <a:pt x="244" y="657"/>
                      <a:pt x="244" y="657"/>
                      <a:pt x="244" y="657"/>
                    </a:cubicBezTo>
                    <a:cubicBezTo>
                      <a:pt x="156" y="620"/>
                      <a:pt x="156" y="620"/>
                      <a:pt x="156" y="620"/>
                    </a:cubicBezTo>
                    <a:cubicBezTo>
                      <a:pt x="194" y="527"/>
                      <a:pt x="194" y="527"/>
                      <a:pt x="194" y="527"/>
                    </a:cubicBezTo>
                    <a:cubicBezTo>
                      <a:pt x="169" y="510"/>
                      <a:pt x="147" y="488"/>
                      <a:pt x="130" y="463"/>
                    </a:cubicBezTo>
                    <a:cubicBezTo>
                      <a:pt x="37" y="501"/>
                      <a:pt x="37" y="501"/>
                      <a:pt x="37" y="501"/>
                    </a:cubicBezTo>
                    <a:cubicBezTo>
                      <a:pt x="0" y="413"/>
                      <a:pt x="0" y="413"/>
                      <a:pt x="0" y="413"/>
                    </a:cubicBezTo>
                    <a:cubicBezTo>
                      <a:pt x="93" y="374"/>
                      <a:pt x="93" y="374"/>
                      <a:pt x="93" y="374"/>
                    </a:cubicBezTo>
                    <a:cubicBezTo>
                      <a:pt x="90" y="359"/>
                      <a:pt x="89" y="344"/>
                      <a:pt x="89" y="329"/>
                    </a:cubicBezTo>
                    <a:cubicBezTo>
                      <a:pt x="89" y="313"/>
                      <a:pt x="90" y="298"/>
                      <a:pt x="93" y="283"/>
                    </a:cubicBezTo>
                    <a:cubicBezTo>
                      <a:pt x="0" y="244"/>
                      <a:pt x="0" y="244"/>
                      <a:pt x="0" y="244"/>
                    </a:cubicBezTo>
                    <a:cubicBezTo>
                      <a:pt x="37" y="156"/>
                      <a:pt x="37" y="156"/>
                      <a:pt x="37" y="156"/>
                    </a:cubicBezTo>
                    <a:cubicBezTo>
                      <a:pt x="130" y="194"/>
                      <a:pt x="130" y="194"/>
                      <a:pt x="130" y="194"/>
                    </a:cubicBezTo>
                    <a:cubicBezTo>
                      <a:pt x="147" y="169"/>
                      <a:pt x="169" y="147"/>
                      <a:pt x="194" y="130"/>
                    </a:cubicBezTo>
                    <a:cubicBezTo>
                      <a:pt x="156" y="37"/>
                      <a:pt x="156" y="37"/>
                      <a:pt x="156" y="37"/>
                    </a:cubicBezTo>
                    <a:cubicBezTo>
                      <a:pt x="244" y="0"/>
                      <a:pt x="244" y="0"/>
                      <a:pt x="244" y="0"/>
                    </a:cubicBezTo>
                    <a:cubicBezTo>
                      <a:pt x="283" y="93"/>
                      <a:pt x="283" y="93"/>
                      <a:pt x="283" y="93"/>
                    </a:cubicBezTo>
                    <a:cubicBezTo>
                      <a:pt x="298" y="90"/>
                      <a:pt x="313" y="89"/>
                      <a:pt x="329" y="89"/>
                    </a:cubicBezTo>
                    <a:cubicBezTo>
                      <a:pt x="344" y="89"/>
                      <a:pt x="359" y="90"/>
                      <a:pt x="374" y="93"/>
                    </a:cubicBezTo>
                    <a:cubicBezTo>
                      <a:pt x="413" y="0"/>
                      <a:pt x="413" y="0"/>
                      <a:pt x="413" y="0"/>
                    </a:cubicBezTo>
                    <a:cubicBezTo>
                      <a:pt x="501" y="37"/>
                      <a:pt x="501" y="37"/>
                      <a:pt x="501" y="37"/>
                    </a:cubicBezTo>
                    <a:cubicBezTo>
                      <a:pt x="463" y="130"/>
                      <a:pt x="463" y="130"/>
                      <a:pt x="463" y="130"/>
                    </a:cubicBezTo>
                    <a:cubicBezTo>
                      <a:pt x="488" y="147"/>
                      <a:pt x="510" y="169"/>
                      <a:pt x="527" y="194"/>
                    </a:cubicBezTo>
                    <a:cubicBezTo>
                      <a:pt x="620" y="156"/>
                      <a:pt x="620" y="156"/>
                      <a:pt x="620" y="156"/>
                    </a:cubicBezTo>
                    <a:cubicBezTo>
                      <a:pt x="657" y="244"/>
                      <a:pt x="657" y="244"/>
                      <a:pt x="657" y="244"/>
                    </a:cubicBezTo>
                    <a:cubicBezTo>
                      <a:pt x="564" y="283"/>
                      <a:pt x="564" y="283"/>
                      <a:pt x="564" y="283"/>
                    </a:cubicBezTo>
                    <a:cubicBezTo>
                      <a:pt x="567" y="298"/>
                      <a:pt x="568" y="313"/>
                      <a:pt x="568" y="329"/>
                    </a:cubicBezTo>
                    <a:cubicBezTo>
                      <a:pt x="568" y="344"/>
                      <a:pt x="567" y="359"/>
                      <a:pt x="564" y="374"/>
                    </a:cubicBezTo>
                    <a:close/>
                    <a:moveTo>
                      <a:pt x="329" y="233"/>
                    </a:moveTo>
                    <a:cubicBezTo>
                      <a:pt x="276" y="233"/>
                      <a:pt x="233" y="276"/>
                      <a:pt x="233" y="329"/>
                    </a:cubicBezTo>
                    <a:cubicBezTo>
                      <a:pt x="233" y="382"/>
                      <a:pt x="276" y="424"/>
                      <a:pt x="329" y="424"/>
                    </a:cubicBezTo>
                    <a:cubicBezTo>
                      <a:pt x="382" y="424"/>
                      <a:pt x="424" y="382"/>
                      <a:pt x="424" y="329"/>
                    </a:cubicBezTo>
                    <a:cubicBezTo>
                      <a:pt x="424" y="276"/>
                      <a:pt x="382" y="233"/>
                      <a:pt x="329" y="233"/>
                    </a:cubicBez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endParaRPr>
              </a:p>
            </p:txBody>
          </p:sp>
          <p:sp>
            <p:nvSpPr>
              <p:cNvPr id="313" name="Freeform 69">
                <a:extLst>
                  <a:ext uri="{FF2B5EF4-FFF2-40B4-BE49-F238E27FC236}">
                    <a16:creationId xmlns:a16="http://schemas.microsoft.com/office/drawing/2014/main" id="{F0303919-C441-4150-9586-4626D392EB85}"/>
                  </a:ext>
                </a:extLst>
              </p:cNvPr>
              <p:cNvSpPr>
                <a:spLocks noChangeAspect="1" noEditPoints="1"/>
              </p:cNvSpPr>
              <p:nvPr/>
            </p:nvSpPr>
            <p:spPr bwMode="auto">
              <a:xfrm>
                <a:off x="6888611" y="2248123"/>
                <a:ext cx="153841" cy="154112"/>
              </a:xfrm>
              <a:custGeom>
                <a:avLst/>
                <a:gdLst>
                  <a:gd name="T0" fmla="*/ 102 w 569"/>
                  <a:gd name="T1" fmla="*/ 467 h 570"/>
                  <a:gd name="T2" fmla="*/ 0 w 569"/>
                  <a:gd name="T3" fmla="*/ 467 h 570"/>
                  <a:gd name="T4" fmla="*/ 0 w 569"/>
                  <a:gd name="T5" fmla="*/ 362 h 570"/>
                  <a:gd name="T6" fmla="*/ 102 w 569"/>
                  <a:gd name="T7" fmla="*/ 362 h 570"/>
                  <a:gd name="T8" fmla="*/ 102 w 569"/>
                  <a:gd name="T9" fmla="*/ 467 h 570"/>
                  <a:gd name="T10" fmla="*/ 258 w 569"/>
                  <a:gd name="T11" fmla="*/ 312 h 570"/>
                  <a:gd name="T12" fmla="*/ 155 w 569"/>
                  <a:gd name="T13" fmla="*/ 312 h 570"/>
                  <a:gd name="T14" fmla="*/ 155 w 569"/>
                  <a:gd name="T15" fmla="*/ 467 h 570"/>
                  <a:gd name="T16" fmla="*/ 258 w 569"/>
                  <a:gd name="T17" fmla="*/ 467 h 570"/>
                  <a:gd name="T18" fmla="*/ 258 w 569"/>
                  <a:gd name="T19" fmla="*/ 312 h 570"/>
                  <a:gd name="T20" fmla="*/ 413 w 569"/>
                  <a:gd name="T21" fmla="*/ 156 h 570"/>
                  <a:gd name="T22" fmla="*/ 311 w 569"/>
                  <a:gd name="T23" fmla="*/ 156 h 570"/>
                  <a:gd name="T24" fmla="*/ 311 w 569"/>
                  <a:gd name="T25" fmla="*/ 467 h 570"/>
                  <a:gd name="T26" fmla="*/ 413 w 569"/>
                  <a:gd name="T27" fmla="*/ 467 h 570"/>
                  <a:gd name="T28" fmla="*/ 413 w 569"/>
                  <a:gd name="T29" fmla="*/ 156 h 570"/>
                  <a:gd name="T30" fmla="*/ 569 w 569"/>
                  <a:gd name="T31" fmla="*/ 0 h 570"/>
                  <a:gd name="T32" fmla="*/ 464 w 569"/>
                  <a:gd name="T33" fmla="*/ 0 h 570"/>
                  <a:gd name="T34" fmla="*/ 464 w 569"/>
                  <a:gd name="T35" fmla="*/ 467 h 570"/>
                  <a:gd name="T36" fmla="*/ 569 w 569"/>
                  <a:gd name="T37" fmla="*/ 467 h 570"/>
                  <a:gd name="T38" fmla="*/ 569 w 569"/>
                  <a:gd name="T39" fmla="*/ 0 h 570"/>
                  <a:gd name="T40" fmla="*/ 569 w 569"/>
                  <a:gd name="T41" fmla="*/ 517 h 570"/>
                  <a:gd name="T42" fmla="*/ 0 w 569"/>
                  <a:gd name="T43" fmla="*/ 517 h 570"/>
                  <a:gd name="T44" fmla="*/ 0 w 569"/>
                  <a:gd name="T45" fmla="*/ 570 h 570"/>
                  <a:gd name="T46" fmla="*/ 569 w 569"/>
                  <a:gd name="T47" fmla="*/ 570 h 570"/>
                  <a:gd name="T48" fmla="*/ 569 w 569"/>
                  <a:gd name="T49" fmla="*/ 517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9" h="570">
                    <a:moveTo>
                      <a:pt x="102" y="467"/>
                    </a:moveTo>
                    <a:lnTo>
                      <a:pt x="0" y="467"/>
                    </a:lnTo>
                    <a:lnTo>
                      <a:pt x="0" y="362"/>
                    </a:lnTo>
                    <a:lnTo>
                      <a:pt x="102" y="362"/>
                    </a:lnTo>
                    <a:lnTo>
                      <a:pt x="102" y="467"/>
                    </a:lnTo>
                    <a:close/>
                    <a:moveTo>
                      <a:pt x="258" y="312"/>
                    </a:moveTo>
                    <a:lnTo>
                      <a:pt x="155" y="312"/>
                    </a:lnTo>
                    <a:lnTo>
                      <a:pt x="155" y="467"/>
                    </a:lnTo>
                    <a:lnTo>
                      <a:pt x="258" y="467"/>
                    </a:lnTo>
                    <a:lnTo>
                      <a:pt x="258" y="312"/>
                    </a:lnTo>
                    <a:close/>
                    <a:moveTo>
                      <a:pt x="413" y="156"/>
                    </a:moveTo>
                    <a:lnTo>
                      <a:pt x="311" y="156"/>
                    </a:lnTo>
                    <a:lnTo>
                      <a:pt x="311" y="467"/>
                    </a:lnTo>
                    <a:lnTo>
                      <a:pt x="413" y="467"/>
                    </a:lnTo>
                    <a:lnTo>
                      <a:pt x="413" y="156"/>
                    </a:lnTo>
                    <a:close/>
                    <a:moveTo>
                      <a:pt x="569" y="0"/>
                    </a:moveTo>
                    <a:lnTo>
                      <a:pt x="464" y="0"/>
                    </a:lnTo>
                    <a:lnTo>
                      <a:pt x="464" y="467"/>
                    </a:lnTo>
                    <a:lnTo>
                      <a:pt x="569" y="467"/>
                    </a:lnTo>
                    <a:lnTo>
                      <a:pt x="569" y="0"/>
                    </a:lnTo>
                    <a:close/>
                    <a:moveTo>
                      <a:pt x="569" y="517"/>
                    </a:moveTo>
                    <a:lnTo>
                      <a:pt x="0" y="517"/>
                    </a:lnTo>
                    <a:lnTo>
                      <a:pt x="0" y="570"/>
                    </a:lnTo>
                    <a:lnTo>
                      <a:pt x="569" y="570"/>
                    </a:lnTo>
                    <a:lnTo>
                      <a:pt x="569" y="517"/>
                    </a:ln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endParaRPr>
              </a:p>
            </p:txBody>
          </p:sp>
          <p:sp>
            <p:nvSpPr>
              <p:cNvPr id="314" name="Freeform 5">
                <a:extLst>
                  <a:ext uri="{FF2B5EF4-FFF2-40B4-BE49-F238E27FC236}">
                    <a16:creationId xmlns:a16="http://schemas.microsoft.com/office/drawing/2014/main" id="{DE14D9A3-80E1-469F-AC23-833A6E4A2526}"/>
                  </a:ext>
                </a:extLst>
              </p:cNvPr>
              <p:cNvSpPr>
                <a:spLocks noChangeAspect="1" noEditPoints="1"/>
              </p:cNvSpPr>
              <p:nvPr/>
            </p:nvSpPr>
            <p:spPr bwMode="auto">
              <a:xfrm>
                <a:off x="7497387" y="2040199"/>
                <a:ext cx="171373" cy="115172"/>
              </a:xfrm>
              <a:custGeom>
                <a:avLst/>
                <a:gdLst>
                  <a:gd name="T0" fmla="*/ 259 w 259"/>
                  <a:gd name="T1" fmla="*/ 129 h 173"/>
                  <a:gd name="T2" fmla="*/ 259 w 259"/>
                  <a:gd name="T3" fmla="*/ 173 h 173"/>
                  <a:gd name="T4" fmla="*/ 0 w 259"/>
                  <a:gd name="T5" fmla="*/ 173 h 173"/>
                  <a:gd name="T6" fmla="*/ 0 w 259"/>
                  <a:gd name="T7" fmla="*/ 129 h 173"/>
                  <a:gd name="T8" fmla="*/ 129 w 259"/>
                  <a:gd name="T9" fmla="*/ 0 h 173"/>
                  <a:gd name="T10" fmla="*/ 259 w 259"/>
                  <a:gd name="T11" fmla="*/ 129 h 173"/>
                  <a:gd name="T12" fmla="*/ 216 w 259"/>
                  <a:gd name="T13" fmla="*/ 86 h 173"/>
                  <a:gd name="T14" fmla="*/ 124 w 259"/>
                  <a:gd name="T15" fmla="*/ 109 h 173"/>
                  <a:gd name="T16" fmla="*/ 120 w 259"/>
                  <a:gd name="T17" fmla="*/ 110 h 173"/>
                  <a:gd name="T18" fmla="*/ 110 w 259"/>
                  <a:gd name="T19" fmla="*/ 139 h 173"/>
                  <a:gd name="T20" fmla="*/ 139 w 259"/>
                  <a:gd name="T21" fmla="*/ 149 h 173"/>
                  <a:gd name="T22" fmla="*/ 143 w 259"/>
                  <a:gd name="T23" fmla="*/ 146 h 173"/>
                  <a:gd name="T24" fmla="*/ 216 w 259"/>
                  <a:gd name="T25" fmla="*/ 86 h 173"/>
                  <a:gd name="T26" fmla="*/ 173 w 259"/>
                  <a:gd name="T27" fmla="*/ 75 h 173"/>
                  <a:gd name="T28" fmla="*/ 216 w 259"/>
                  <a:gd name="T29" fmla="*/ 65 h 173"/>
                  <a:gd name="T30" fmla="*/ 129 w 259"/>
                  <a:gd name="T31" fmla="*/ 21 h 173"/>
                  <a:gd name="T32" fmla="*/ 52 w 259"/>
                  <a:gd name="T33" fmla="*/ 54 h 173"/>
                  <a:gd name="T34" fmla="*/ 52 w 259"/>
                  <a:gd name="T35" fmla="*/ 54 h 173"/>
                  <a:gd name="T36" fmla="*/ 98 w 259"/>
                  <a:gd name="T37" fmla="*/ 43 h 173"/>
                  <a:gd name="T38" fmla="*/ 173 w 259"/>
                  <a:gd name="T39" fmla="*/ 7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9" h="173">
                    <a:moveTo>
                      <a:pt x="259" y="129"/>
                    </a:moveTo>
                    <a:cubicBezTo>
                      <a:pt x="259" y="173"/>
                      <a:pt x="259" y="173"/>
                      <a:pt x="259" y="173"/>
                    </a:cubicBezTo>
                    <a:cubicBezTo>
                      <a:pt x="0" y="173"/>
                      <a:pt x="0" y="173"/>
                      <a:pt x="0" y="173"/>
                    </a:cubicBezTo>
                    <a:cubicBezTo>
                      <a:pt x="0" y="129"/>
                      <a:pt x="0" y="129"/>
                      <a:pt x="0" y="129"/>
                    </a:cubicBezTo>
                    <a:cubicBezTo>
                      <a:pt x="0" y="58"/>
                      <a:pt x="58" y="0"/>
                      <a:pt x="129" y="0"/>
                    </a:cubicBezTo>
                    <a:cubicBezTo>
                      <a:pt x="201" y="0"/>
                      <a:pt x="259" y="58"/>
                      <a:pt x="259" y="129"/>
                    </a:cubicBezTo>
                    <a:close/>
                    <a:moveTo>
                      <a:pt x="216" y="86"/>
                    </a:moveTo>
                    <a:cubicBezTo>
                      <a:pt x="124" y="109"/>
                      <a:pt x="124" y="109"/>
                      <a:pt x="124" y="109"/>
                    </a:cubicBezTo>
                    <a:cubicBezTo>
                      <a:pt x="122" y="109"/>
                      <a:pt x="121" y="109"/>
                      <a:pt x="120" y="110"/>
                    </a:cubicBezTo>
                    <a:cubicBezTo>
                      <a:pt x="109" y="115"/>
                      <a:pt x="105" y="128"/>
                      <a:pt x="110" y="139"/>
                    </a:cubicBezTo>
                    <a:cubicBezTo>
                      <a:pt x="115" y="150"/>
                      <a:pt x="128" y="154"/>
                      <a:pt x="139" y="149"/>
                    </a:cubicBezTo>
                    <a:cubicBezTo>
                      <a:pt x="140" y="148"/>
                      <a:pt x="141" y="147"/>
                      <a:pt x="143" y="146"/>
                    </a:cubicBezTo>
                    <a:lnTo>
                      <a:pt x="216" y="86"/>
                    </a:lnTo>
                    <a:close/>
                    <a:moveTo>
                      <a:pt x="173" y="75"/>
                    </a:moveTo>
                    <a:cubicBezTo>
                      <a:pt x="216" y="65"/>
                      <a:pt x="216" y="65"/>
                      <a:pt x="216" y="65"/>
                    </a:cubicBezTo>
                    <a:cubicBezTo>
                      <a:pt x="196" y="38"/>
                      <a:pt x="165" y="21"/>
                      <a:pt x="129" y="21"/>
                    </a:cubicBezTo>
                    <a:cubicBezTo>
                      <a:pt x="99" y="21"/>
                      <a:pt x="72" y="34"/>
                      <a:pt x="52" y="54"/>
                    </a:cubicBezTo>
                    <a:cubicBezTo>
                      <a:pt x="52" y="54"/>
                      <a:pt x="52" y="54"/>
                      <a:pt x="52" y="54"/>
                    </a:cubicBezTo>
                    <a:cubicBezTo>
                      <a:pt x="66" y="47"/>
                      <a:pt x="82" y="43"/>
                      <a:pt x="98" y="43"/>
                    </a:cubicBezTo>
                    <a:cubicBezTo>
                      <a:pt x="127" y="43"/>
                      <a:pt x="154" y="55"/>
                      <a:pt x="173" y="75"/>
                    </a:cubicBez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endParaRPr>
              </a:p>
            </p:txBody>
          </p:sp>
          <p:sp>
            <p:nvSpPr>
              <p:cNvPr id="315" name="Freeform 73">
                <a:extLst>
                  <a:ext uri="{FF2B5EF4-FFF2-40B4-BE49-F238E27FC236}">
                    <a16:creationId xmlns:a16="http://schemas.microsoft.com/office/drawing/2014/main" id="{E6BF69FF-87BE-45A0-843A-994A0C04B306}"/>
                  </a:ext>
                </a:extLst>
              </p:cNvPr>
              <p:cNvSpPr>
                <a:spLocks noChangeAspect="1" noEditPoints="1"/>
              </p:cNvSpPr>
              <p:nvPr/>
            </p:nvSpPr>
            <p:spPr bwMode="auto">
              <a:xfrm>
                <a:off x="6998193" y="2005626"/>
                <a:ext cx="201915" cy="168386"/>
              </a:xfrm>
              <a:custGeom>
                <a:avLst/>
                <a:gdLst>
                  <a:gd name="T0" fmla="*/ 1152 w 1152"/>
                  <a:gd name="T1" fmla="*/ 480 h 960"/>
                  <a:gd name="T2" fmla="*/ 1008 w 1152"/>
                  <a:gd name="T3" fmla="*/ 672 h 960"/>
                  <a:gd name="T4" fmla="*/ 864 w 1152"/>
                  <a:gd name="T5" fmla="*/ 480 h 960"/>
                  <a:gd name="T6" fmla="*/ 960 w 1152"/>
                  <a:gd name="T7" fmla="*/ 480 h 960"/>
                  <a:gd name="T8" fmla="*/ 576 w 1152"/>
                  <a:gd name="T9" fmla="*/ 96 h 960"/>
                  <a:gd name="T10" fmla="*/ 253 w 1152"/>
                  <a:gd name="T11" fmla="*/ 273 h 960"/>
                  <a:gd name="T12" fmla="*/ 192 w 1152"/>
                  <a:gd name="T13" fmla="*/ 192 h 960"/>
                  <a:gd name="T14" fmla="*/ 576 w 1152"/>
                  <a:gd name="T15" fmla="*/ 0 h 960"/>
                  <a:gd name="T16" fmla="*/ 1056 w 1152"/>
                  <a:gd name="T17" fmla="*/ 480 h 960"/>
                  <a:gd name="T18" fmla="*/ 1152 w 1152"/>
                  <a:gd name="T19" fmla="*/ 480 h 960"/>
                  <a:gd name="T20" fmla="*/ 768 w 1152"/>
                  <a:gd name="T21" fmla="*/ 336 h 960"/>
                  <a:gd name="T22" fmla="*/ 576 w 1152"/>
                  <a:gd name="T23" fmla="*/ 144 h 960"/>
                  <a:gd name="T24" fmla="*/ 384 w 1152"/>
                  <a:gd name="T25" fmla="*/ 336 h 960"/>
                  <a:gd name="T26" fmla="*/ 576 w 1152"/>
                  <a:gd name="T27" fmla="*/ 528 h 960"/>
                  <a:gd name="T28" fmla="*/ 768 w 1152"/>
                  <a:gd name="T29" fmla="*/ 336 h 960"/>
                  <a:gd name="T30" fmla="*/ 576 w 1152"/>
                  <a:gd name="T31" fmla="*/ 576 h 960"/>
                  <a:gd name="T32" fmla="*/ 309 w 1152"/>
                  <a:gd name="T33" fmla="*/ 756 h 960"/>
                  <a:gd name="T34" fmla="*/ 192 w 1152"/>
                  <a:gd name="T35" fmla="*/ 480 h 960"/>
                  <a:gd name="T36" fmla="*/ 288 w 1152"/>
                  <a:gd name="T37" fmla="*/ 480 h 960"/>
                  <a:gd name="T38" fmla="*/ 144 w 1152"/>
                  <a:gd name="T39" fmla="*/ 288 h 960"/>
                  <a:gd name="T40" fmla="*/ 0 w 1152"/>
                  <a:gd name="T41" fmla="*/ 480 h 960"/>
                  <a:gd name="T42" fmla="*/ 96 w 1152"/>
                  <a:gd name="T43" fmla="*/ 480 h 960"/>
                  <a:gd name="T44" fmla="*/ 288 w 1152"/>
                  <a:gd name="T45" fmla="*/ 864 h 960"/>
                  <a:gd name="T46" fmla="*/ 288 w 1152"/>
                  <a:gd name="T47" fmla="*/ 864 h 960"/>
                  <a:gd name="T48" fmla="*/ 288 w 1152"/>
                  <a:gd name="T49" fmla="*/ 960 h 960"/>
                  <a:gd name="T50" fmla="*/ 864 w 1152"/>
                  <a:gd name="T51" fmla="*/ 960 h 960"/>
                  <a:gd name="T52" fmla="*/ 864 w 1152"/>
                  <a:gd name="T53" fmla="*/ 864 h 960"/>
                  <a:gd name="T54" fmla="*/ 576 w 1152"/>
                  <a:gd name="T55" fmla="*/ 576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52" h="960">
                    <a:moveTo>
                      <a:pt x="1152" y="480"/>
                    </a:moveTo>
                    <a:cubicBezTo>
                      <a:pt x="1008" y="672"/>
                      <a:pt x="1008" y="672"/>
                      <a:pt x="1008" y="672"/>
                    </a:cubicBezTo>
                    <a:cubicBezTo>
                      <a:pt x="864" y="480"/>
                      <a:pt x="864" y="480"/>
                      <a:pt x="864" y="480"/>
                    </a:cubicBezTo>
                    <a:cubicBezTo>
                      <a:pt x="960" y="480"/>
                      <a:pt x="960" y="480"/>
                      <a:pt x="960" y="480"/>
                    </a:cubicBezTo>
                    <a:cubicBezTo>
                      <a:pt x="960" y="268"/>
                      <a:pt x="788" y="96"/>
                      <a:pt x="576" y="96"/>
                    </a:cubicBezTo>
                    <a:cubicBezTo>
                      <a:pt x="440" y="96"/>
                      <a:pt x="321" y="166"/>
                      <a:pt x="253" y="273"/>
                    </a:cubicBezTo>
                    <a:cubicBezTo>
                      <a:pt x="192" y="192"/>
                      <a:pt x="192" y="192"/>
                      <a:pt x="192" y="192"/>
                    </a:cubicBezTo>
                    <a:cubicBezTo>
                      <a:pt x="280" y="75"/>
                      <a:pt x="419" y="0"/>
                      <a:pt x="576" y="0"/>
                    </a:cubicBezTo>
                    <a:cubicBezTo>
                      <a:pt x="841" y="0"/>
                      <a:pt x="1056" y="215"/>
                      <a:pt x="1056" y="480"/>
                    </a:cubicBezTo>
                    <a:lnTo>
                      <a:pt x="1152" y="480"/>
                    </a:lnTo>
                    <a:close/>
                    <a:moveTo>
                      <a:pt x="768" y="336"/>
                    </a:moveTo>
                    <a:cubicBezTo>
                      <a:pt x="768" y="230"/>
                      <a:pt x="682" y="144"/>
                      <a:pt x="576" y="144"/>
                    </a:cubicBezTo>
                    <a:cubicBezTo>
                      <a:pt x="470" y="144"/>
                      <a:pt x="384" y="230"/>
                      <a:pt x="384" y="336"/>
                    </a:cubicBezTo>
                    <a:cubicBezTo>
                      <a:pt x="384" y="442"/>
                      <a:pt x="470" y="528"/>
                      <a:pt x="576" y="528"/>
                    </a:cubicBezTo>
                    <a:cubicBezTo>
                      <a:pt x="682" y="528"/>
                      <a:pt x="768" y="442"/>
                      <a:pt x="768" y="336"/>
                    </a:cubicBezTo>
                    <a:close/>
                    <a:moveTo>
                      <a:pt x="576" y="576"/>
                    </a:moveTo>
                    <a:cubicBezTo>
                      <a:pt x="455" y="576"/>
                      <a:pt x="352" y="650"/>
                      <a:pt x="309" y="756"/>
                    </a:cubicBezTo>
                    <a:cubicBezTo>
                      <a:pt x="237" y="686"/>
                      <a:pt x="192" y="588"/>
                      <a:pt x="192" y="480"/>
                    </a:cubicBezTo>
                    <a:cubicBezTo>
                      <a:pt x="288" y="480"/>
                      <a:pt x="288" y="480"/>
                      <a:pt x="288" y="480"/>
                    </a:cubicBezTo>
                    <a:cubicBezTo>
                      <a:pt x="144" y="288"/>
                      <a:pt x="144" y="288"/>
                      <a:pt x="144" y="288"/>
                    </a:cubicBezTo>
                    <a:cubicBezTo>
                      <a:pt x="0" y="480"/>
                      <a:pt x="0" y="480"/>
                      <a:pt x="0" y="480"/>
                    </a:cubicBezTo>
                    <a:cubicBezTo>
                      <a:pt x="96" y="480"/>
                      <a:pt x="96" y="480"/>
                      <a:pt x="96" y="480"/>
                    </a:cubicBezTo>
                    <a:cubicBezTo>
                      <a:pt x="96" y="637"/>
                      <a:pt x="171" y="776"/>
                      <a:pt x="288" y="864"/>
                    </a:cubicBezTo>
                    <a:cubicBezTo>
                      <a:pt x="288" y="864"/>
                      <a:pt x="288" y="864"/>
                      <a:pt x="288" y="864"/>
                    </a:cubicBezTo>
                    <a:cubicBezTo>
                      <a:pt x="288" y="960"/>
                      <a:pt x="288" y="960"/>
                      <a:pt x="288" y="960"/>
                    </a:cubicBezTo>
                    <a:cubicBezTo>
                      <a:pt x="864" y="960"/>
                      <a:pt x="864" y="960"/>
                      <a:pt x="864" y="960"/>
                    </a:cubicBezTo>
                    <a:cubicBezTo>
                      <a:pt x="864" y="864"/>
                      <a:pt x="864" y="864"/>
                      <a:pt x="864" y="864"/>
                    </a:cubicBezTo>
                    <a:cubicBezTo>
                      <a:pt x="864" y="705"/>
                      <a:pt x="735" y="576"/>
                      <a:pt x="576" y="576"/>
                    </a:cubicBez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endParaRPr>
              </a:p>
            </p:txBody>
          </p:sp>
        </p:grpSp>
      </p:grpSp>
      <p:grpSp>
        <p:nvGrpSpPr>
          <p:cNvPr id="9" name="Group 8">
            <a:extLst>
              <a:ext uri="{FF2B5EF4-FFF2-40B4-BE49-F238E27FC236}">
                <a16:creationId xmlns:a16="http://schemas.microsoft.com/office/drawing/2014/main" id="{1CB8AB95-C246-46CD-A1F1-F33097D6752F}"/>
              </a:ext>
            </a:extLst>
          </p:cNvPr>
          <p:cNvGrpSpPr/>
          <p:nvPr/>
        </p:nvGrpSpPr>
        <p:grpSpPr>
          <a:xfrm>
            <a:off x="629524" y="3943579"/>
            <a:ext cx="6069990" cy="775689"/>
            <a:chOff x="629524" y="3943579"/>
            <a:chExt cx="6069990" cy="775689"/>
          </a:xfrm>
        </p:grpSpPr>
        <p:cxnSp>
          <p:nvCxnSpPr>
            <p:cNvPr id="345" name="Straight Arrow Connector 344">
              <a:extLst>
                <a:ext uri="{FF2B5EF4-FFF2-40B4-BE49-F238E27FC236}">
                  <a16:creationId xmlns:a16="http://schemas.microsoft.com/office/drawing/2014/main" id="{9A8F57B6-E301-40AB-A623-C5264D1C4085}"/>
                </a:ext>
              </a:extLst>
            </p:cNvPr>
            <p:cNvCxnSpPr>
              <a:cxnSpLocks noChangeAspect="1"/>
            </p:cNvCxnSpPr>
            <p:nvPr/>
          </p:nvCxnSpPr>
          <p:spPr>
            <a:xfrm>
              <a:off x="1811374" y="4213579"/>
              <a:ext cx="1290563" cy="0"/>
            </a:xfrm>
            <a:prstGeom prst="straightConnector1">
              <a:avLst/>
            </a:prstGeom>
            <a:noFill/>
            <a:ln w="28575" cap="rnd" cmpd="sng" algn="ctr">
              <a:solidFill>
                <a:srgbClr val="FFFFFF">
                  <a:lumMod val="65000"/>
                </a:srgbClr>
              </a:solidFill>
              <a:prstDash val="sysDot"/>
              <a:tailEnd type="triangle" w="lg" len="med"/>
            </a:ln>
            <a:effectLst/>
          </p:spPr>
        </p:cxnSp>
        <p:grpSp>
          <p:nvGrpSpPr>
            <p:cNvPr id="6" name="Group 5">
              <a:extLst>
                <a:ext uri="{FF2B5EF4-FFF2-40B4-BE49-F238E27FC236}">
                  <a16:creationId xmlns:a16="http://schemas.microsoft.com/office/drawing/2014/main" id="{8109C8E7-E1F0-4444-B05F-4D3BED54055C}"/>
                </a:ext>
              </a:extLst>
            </p:cNvPr>
            <p:cNvGrpSpPr/>
            <p:nvPr/>
          </p:nvGrpSpPr>
          <p:grpSpPr>
            <a:xfrm>
              <a:off x="629524" y="3943579"/>
              <a:ext cx="1238538" cy="775689"/>
              <a:chOff x="629524" y="3879671"/>
              <a:chExt cx="1238538" cy="775689"/>
            </a:xfrm>
          </p:grpSpPr>
          <p:sp>
            <p:nvSpPr>
              <p:cNvPr id="342" name="Freeform 45">
                <a:extLst>
                  <a:ext uri="{FF2B5EF4-FFF2-40B4-BE49-F238E27FC236}">
                    <a16:creationId xmlns:a16="http://schemas.microsoft.com/office/drawing/2014/main" id="{48B163A1-F0F3-47DD-A2A4-223393B6851D}"/>
                  </a:ext>
                </a:extLst>
              </p:cNvPr>
              <p:cNvSpPr>
                <a:spLocks noChangeAspect="1" noEditPoints="1"/>
              </p:cNvSpPr>
              <p:nvPr/>
            </p:nvSpPr>
            <p:spPr bwMode="auto">
              <a:xfrm>
                <a:off x="978793" y="3879671"/>
                <a:ext cx="540000" cy="540000"/>
              </a:xfrm>
              <a:custGeom>
                <a:avLst/>
                <a:gdLst>
                  <a:gd name="T0" fmla="*/ 768 w 1152"/>
                  <a:gd name="T1" fmla="*/ 624 h 1152"/>
                  <a:gd name="T2" fmla="*/ 672 w 1152"/>
                  <a:gd name="T3" fmla="*/ 624 h 1152"/>
                  <a:gd name="T4" fmla="*/ 672 w 1152"/>
                  <a:gd name="T5" fmla="*/ 528 h 1152"/>
                  <a:gd name="T6" fmla="*/ 768 w 1152"/>
                  <a:gd name="T7" fmla="*/ 528 h 1152"/>
                  <a:gd name="T8" fmla="*/ 768 w 1152"/>
                  <a:gd name="T9" fmla="*/ 624 h 1152"/>
                  <a:gd name="T10" fmla="*/ 768 w 1152"/>
                  <a:gd name="T11" fmla="*/ 672 h 1152"/>
                  <a:gd name="T12" fmla="*/ 672 w 1152"/>
                  <a:gd name="T13" fmla="*/ 672 h 1152"/>
                  <a:gd name="T14" fmla="*/ 672 w 1152"/>
                  <a:gd name="T15" fmla="*/ 912 h 1152"/>
                  <a:gd name="T16" fmla="*/ 768 w 1152"/>
                  <a:gd name="T17" fmla="*/ 912 h 1152"/>
                  <a:gd name="T18" fmla="*/ 768 w 1152"/>
                  <a:gd name="T19" fmla="*/ 672 h 1152"/>
                  <a:gd name="T20" fmla="*/ 720 w 1152"/>
                  <a:gd name="T21" fmla="*/ 288 h 1152"/>
                  <a:gd name="T22" fmla="*/ 439 w 1152"/>
                  <a:gd name="T23" fmla="*/ 393 h 1152"/>
                  <a:gd name="T24" fmla="*/ 240 w 1152"/>
                  <a:gd name="T25" fmla="*/ 288 h 1152"/>
                  <a:gd name="T26" fmla="*/ 0 w 1152"/>
                  <a:gd name="T27" fmla="*/ 528 h 1152"/>
                  <a:gd name="T28" fmla="*/ 0 w 1152"/>
                  <a:gd name="T29" fmla="*/ 672 h 1152"/>
                  <a:gd name="T30" fmla="*/ 291 w 1152"/>
                  <a:gd name="T31" fmla="*/ 672 h 1152"/>
                  <a:gd name="T32" fmla="*/ 288 w 1152"/>
                  <a:gd name="T33" fmla="*/ 720 h 1152"/>
                  <a:gd name="T34" fmla="*/ 720 w 1152"/>
                  <a:gd name="T35" fmla="*/ 1152 h 1152"/>
                  <a:gd name="T36" fmla="*/ 1152 w 1152"/>
                  <a:gd name="T37" fmla="*/ 720 h 1152"/>
                  <a:gd name="T38" fmla="*/ 720 w 1152"/>
                  <a:gd name="T39" fmla="*/ 288 h 1152"/>
                  <a:gd name="T40" fmla="*/ 1056 w 1152"/>
                  <a:gd name="T41" fmla="*/ 720 h 1152"/>
                  <a:gd name="T42" fmla="*/ 720 w 1152"/>
                  <a:gd name="T43" fmla="*/ 1056 h 1152"/>
                  <a:gd name="T44" fmla="*/ 384 w 1152"/>
                  <a:gd name="T45" fmla="*/ 720 h 1152"/>
                  <a:gd name="T46" fmla="*/ 720 w 1152"/>
                  <a:gd name="T47" fmla="*/ 384 h 1152"/>
                  <a:gd name="T48" fmla="*/ 1056 w 1152"/>
                  <a:gd name="T49" fmla="*/ 720 h 1152"/>
                  <a:gd name="T50" fmla="*/ 384 w 1152"/>
                  <a:gd name="T51" fmla="*/ 144 h 1152"/>
                  <a:gd name="T52" fmla="*/ 240 w 1152"/>
                  <a:gd name="T53" fmla="*/ 0 h 1152"/>
                  <a:gd name="T54" fmla="*/ 96 w 1152"/>
                  <a:gd name="T55" fmla="*/ 144 h 1152"/>
                  <a:gd name="T56" fmla="*/ 240 w 1152"/>
                  <a:gd name="T57" fmla="*/ 288 h 1152"/>
                  <a:gd name="T58" fmla="*/ 384 w 1152"/>
                  <a:gd name="T59" fmla="*/ 144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52" h="1152">
                    <a:moveTo>
                      <a:pt x="768" y="624"/>
                    </a:moveTo>
                    <a:cubicBezTo>
                      <a:pt x="672" y="624"/>
                      <a:pt x="672" y="624"/>
                      <a:pt x="672" y="624"/>
                    </a:cubicBezTo>
                    <a:cubicBezTo>
                      <a:pt x="672" y="528"/>
                      <a:pt x="672" y="528"/>
                      <a:pt x="672" y="528"/>
                    </a:cubicBezTo>
                    <a:cubicBezTo>
                      <a:pt x="768" y="528"/>
                      <a:pt x="768" y="528"/>
                      <a:pt x="768" y="528"/>
                    </a:cubicBezTo>
                    <a:lnTo>
                      <a:pt x="768" y="624"/>
                    </a:lnTo>
                    <a:close/>
                    <a:moveTo>
                      <a:pt x="768" y="672"/>
                    </a:moveTo>
                    <a:cubicBezTo>
                      <a:pt x="672" y="672"/>
                      <a:pt x="672" y="672"/>
                      <a:pt x="672" y="672"/>
                    </a:cubicBezTo>
                    <a:cubicBezTo>
                      <a:pt x="672" y="912"/>
                      <a:pt x="672" y="912"/>
                      <a:pt x="672" y="912"/>
                    </a:cubicBezTo>
                    <a:cubicBezTo>
                      <a:pt x="768" y="912"/>
                      <a:pt x="768" y="912"/>
                      <a:pt x="768" y="912"/>
                    </a:cubicBezTo>
                    <a:lnTo>
                      <a:pt x="768" y="672"/>
                    </a:lnTo>
                    <a:close/>
                    <a:moveTo>
                      <a:pt x="720" y="288"/>
                    </a:moveTo>
                    <a:cubicBezTo>
                      <a:pt x="613" y="288"/>
                      <a:pt x="514" y="327"/>
                      <a:pt x="439" y="393"/>
                    </a:cubicBezTo>
                    <a:cubicBezTo>
                      <a:pt x="395" y="329"/>
                      <a:pt x="323" y="288"/>
                      <a:pt x="240" y="288"/>
                    </a:cubicBezTo>
                    <a:cubicBezTo>
                      <a:pt x="108" y="288"/>
                      <a:pt x="0" y="395"/>
                      <a:pt x="0" y="528"/>
                    </a:cubicBezTo>
                    <a:cubicBezTo>
                      <a:pt x="0" y="672"/>
                      <a:pt x="0" y="672"/>
                      <a:pt x="0" y="672"/>
                    </a:cubicBezTo>
                    <a:cubicBezTo>
                      <a:pt x="291" y="672"/>
                      <a:pt x="291" y="672"/>
                      <a:pt x="291" y="672"/>
                    </a:cubicBezTo>
                    <a:cubicBezTo>
                      <a:pt x="289" y="688"/>
                      <a:pt x="288" y="704"/>
                      <a:pt x="288" y="720"/>
                    </a:cubicBezTo>
                    <a:cubicBezTo>
                      <a:pt x="288" y="959"/>
                      <a:pt x="482" y="1152"/>
                      <a:pt x="720" y="1152"/>
                    </a:cubicBezTo>
                    <a:cubicBezTo>
                      <a:pt x="959" y="1152"/>
                      <a:pt x="1152" y="959"/>
                      <a:pt x="1152" y="720"/>
                    </a:cubicBezTo>
                    <a:cubicBezTo>
                      <a:pt x="1152" y="481"/>
                      <a:pt x="959" y="288"/>
                      <a:pt x="720" y="288"/>
                    </a:cubicBezTo>
                    <a:close/>
                    <a:moveTo>
                      <a:pt x="1056" y="720"/>
                    </a:moveTo>
                    <a:cubicBezTo>
                      <a:pt x="1056" y="906"/>
                      <a:pt x="906" y="1056"/>
                      <a:pt x="720" y="1056"/>
                    </a:cubicBezTo>
                    <a:cubicBezTo>
                      <a:pt x="535" y="1056"/>
                      <a:pt x="384" y="906"/>
                      <a:pt x="384" y="720"/>
                    </a:cubicBezTo>
                    <a:cubicBezTo>
                      <a:pt x="384" y="534"/>
                      <a:pt x="535" y="384"/>
                      <a:pt x="720" y="384"/>
                    </a:cubicBezTo>
                    <a:cubicBezTo>
                      <a:pt x="906" y="384"/>
                      <a:pt x="1056" y="534"/>
                      <a:pt x="1056" y="720"/>
                    </a:cubicBezTo>
                    <a:close/>
                    <a:moveTo>
                      <a:pt x="384" y="144"/>
                    </a:moveTo>
                    <a:cubicBezTo>
                      <a:pt x="384" y="64"/>
                      <a:pt x="320" y="0"/>
                      <a:pt x="240" y="0"/>
                    </a:cubicBezTo>
                    <a:cubicBezTo>
                      <a:pt x="161" y="0"/>
                      <a:pt x="96" y="64"/>
                      <a:pt x="96" y="144"/>
                    </a:cubicBezTo>
                    <a:cubicBezTo>
                      <a:pt x="96" y="224"/>
                      <a:pt x="161" y="288"/>
                      <a:pt x="240" y="288"/>
                    </a:cubicBezTo>
                    <a:cubicBezTo>
                      <a:pt x="320" y="288"/>
                      <a:pt x="384" y="224"/>
                      <a:pt x="384" y="14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dirty="0">
                  <a:latin typeface="GTWalsheimProBold" panose="02000503040000020003" pitchFamily="2" charset="0"/>
                </a:endParaRPr>
              </a:p>
            </p:txBody>
          </p:sp>
          <p:sp>
            <p:nvSpPr>
              <p:cNvPr id="346" name="TextBox 345">
                <a:extLst>
                  <a:ext uri="{FF2B5EF4-FFF2-40B4-BE49-F238E27FC236}">
                    <a16:creationId xmlns:a16="http://schemas.microsoft.com/office/drawing/2014/main" id="{5D1A7B75-B1EB-4300-89E7-ACDB3A66E800}"/>
                  </a:ext>
                </a:extLst>
              </p:cNvPr>
              <p:cNvSpPr txBox="1"/>
              <p:nvPr/>
            </p:nvSpPr>
            <p:spPr>
              <a:xfrm>
                <a:off x="629524" y="4518015"/>
                <a:ext cx="1238538" cy="137345"/>
              </a:xfrm>
              <a:prstGeom prst="rect">
                <a:avLst/>
              </a:prstGeom>
              <a:noFill/>
            </p:spPr>
            <p:txBody>
              <a:bodyPr wrap="square" lIns="0" tIns="0" rIns="0" bIns="0" rtlCol="0">
                <a:spAutoFit/>
              </a:bodyPr>
              <a:lstStyle/>
              <a:p>
                <a:pPr algn="ctr">
                  <a:lnSpc>
                    <a:spcPct val="85000"/>
                  </a:lnSpc>
                </a:pPr>
                <a:r>
                  <a:rPr lang="en-US" sz="1050" b="1" dirty="0">
                    <a:solidFill>
                      <a:srgbClr val="FFED00"/>
                    </a:solidFill>
                  </a:rPr>
                  <a:t>Understand</a:t>
                </a:r>
              </a:p>
            </p:txBody>
          </p:sp>
        </p:grpSp>
        <p:grpSp>
          <p:nvGrpSpPr>
            <p:cNvPr id="7" name="Group 6">
              <a:extLst>
                <a:ext uri="{FF2B5EF4-FFF2-40B4-BE49-F238E27FC236}">
                  <a16:creationId xmlns:a16="http://schemas.microsoft.com/office/drawing/2014/main" id="{21B7163A-06C9-431A-BEE7-7A3B61509B36}"/>
                </a:ext>
              </a:extLst>
            </p:cNvPr>
            <p:cNvGrpSpPr/>
            <p:nvPr/>
          </p:nvGrpSpPr>
          <p:grpSpPr>
            <a:xfrm>
              <a:off x="3045249" y="3943579"/>
              <a:ext cx="1238538" cy="775689"/>
              <a:chOff x="3072391" y="3879671"/>
              <a:chExt cx="1238538" cy="775689"/>
            </a:xfrm>
          </p:grpSpPr>
          <p:sp>
            <p:nvSpPr>
              <p:cNvPr id="343" name="Freeform 65">
                <a:extLst>
                  <a:ext uri="{FF2B5EF4-FFF2-40B4-BE49-F238E27FC236}">
                    <a16:creationId xmlns:a16="http://schemas.microsoft.com/office/drawing/2014/main" id="{CA7BF9FF-61D9-4571-B9E9-35FE22DA43B1}"/>
                  </a:ext>
                </a:extLst>
              </p:cNvPr>
              <p:cNvSpPr>
                <a:spLocks noChangeAspect="1" noEditPoints="1"/>
              </p:cNvSpPr>
              <p:nvPr/>
            </p:nvSpPr>
            <p:spPr bwMode="auto">
              <a:xfrm>
                <a:off x="3489037" y="3879671"/>
                <a:ext cx="405247" cy="540000"/>
              </a:xfrm>
              <a:custGeom>
                <a:avLst/>
                <a:gdLst>
                  <a:gd name="T0" fmla="*/ 432 w 864"/>
                  <a:gd name="T1" fmla="*/ 0 h 1152"/>
                  <a:gd name="T2" fmla="*/ 0 w 864"/>
                  <a:gd name="T3" fmla="*/ 432 h 1152"/>
                  <a:gd name="T4" fmla="*/ 240 w 864"/>
                  <a:gd name="T5" fmla="*/ 819 h 1152"/>
                  <a:gd name="T6" fmla="*/ 240 w 864"/>
                  <a:gd name="T7" fmla="*/ 672 h 1152"/>
                  <a:gd name="T8" fmla="*/ 624 w 864"/>
                  <a:gd name="T9" fmla="*/ 672 h 1152"/>
                  <a:gd name="T10" fmla="*/ 624 w 864"/>
                  <a:gd name="T11" fmla="*/ 819 h 1152"/>
                  <a:gd name="T12" fmla="*/ 864 w 864"/>
                  <a:gd name="T13" fmla="*/ 432 h 1152"/>
                  <a:gd name="T14" fmla="*/ 432 w 864"/>
                  <a:gd name="T15" fmla="*/ 0 h 1152"/>
                  <a:gd name="T16" fmla="*/ 432 w 864"/>
                  <a:gd name="T17" fmla="*/ 528 h 1152"/>
                  <a:gd name="T18" fmla="*/ 336 w 864"/>
                  <a:gd name="T19" fmla="*/ 336 h 1152"/>
                  <a:gd name="T20" fmla="*/ 528 w 864"/>
                  <a:gd name="T21" fmla="*/ 336 h 1152"/>
                  <a:gd name="T22" fmla="*/ 432 w 864"/>
                  <a:gd name="T23" fmla="*/ 528 h 1152"/>
                  <a:gd name="T24" fmla="*/ 624 w 864"/>
                  <a:gd name="T25" fmla="*/ 819 h 1152"/>
                  <a:gd name="T26" fmla="*/ 624 w 864"/>
                  <a:gd name="T27" fmla="*/ 960 h 1152"/>
                  <a:gd name="T28" fmla="*/ 432 w 864"/>
                  <a:gd name="T29" fmla="*/ 1152 h 1152"/>
                  <a:gd name="T30" fmla="*/ 240 w 864"/>
                  <a:gd name="T31" fmla="*/ 960 h 1152"/>
                  <a:gd name="T32" fmla="*/ 240 w 864"/>
                  <a:gd name="T33" fmla="*/ 819 h 1152"/>
                  <a:gd name="T34" fmla="*/ 432 w 864"/>
                  <a:gd name="T35" fmla="*/ 864 h 1152"/>
                  <a:gd name="T36" fmla="*/ 624 w 864"/>
                  <a:gd name="T37" fmla="*/ 819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4" h="1152">
                    <a:moveTo>
                      <a:pt x="432" y="0"/>
                    </a:moveTo>
                    <a:cubicBezTo>
                      <a:pt x="193" y="0"/>
                      <a:pt x="0" y="193"/>
                      <a:pt x="0" y="432"/>
                    </a:cubicBezTo>
                    <a:cubicBezTo>
                      <a:pt x="0" y="602"/>
                      <a:pt x="98" y="748"/>
                      <a:pt x="240" y="819"/>
                    </a:cubicBezTo>
                    <a:cubicBezTo>
                      <a:pt x="240" y="672"/>
                      <a:pt x="240" y="672"/>
                      <a:pt x="240" y="672"/>
                    </a:cubicBezTo>
                    <a:cubicBezTo>
                      <a:pt x="624" y="672"/>
                      <a:pt x="624" y="672"/>
                      <a:pt x="624" y="672"/>
                    </a:cubicBezTo>
                    <a:cubicBezTo>
                      <a:pt x="624" y="819"/>
                      <a:pt x="624" y="819"/>
                      <a:pt x="624" y="819"/>
                    </a:cubicBezTo>
                    <a:cubicBezTo>
                      <a:pt x="766" y="748"/>
                      <a:pt x="864" y="602"/>
                      <a:pt x="864" y="432"/>
                    </a:cubicBezTo>
                    <a:cubicBezTo>
                      <a:pt x="864" y="193"/>
                      <a:pt x="671" y="0"/>
                      <a:pt x="432" y="0"/>
                    </a:cubicBezTo>
                    <a:close/>
                    <a:moveTo>
                      <a:pt x="432" y="528"/>
                    </a:moveTo>
                    <a:cubicBezTo>
                      <a:pt x="336" y="336"/>
                      <a:pt x="336" y="336"/>
                      <a:pt x="336" y="336"/>
                    </a:cubicBezTo>
                    <a:cubicBezTo>
                      <a:pt x="528" y="336"/>
                      <a:pt x="528" y="336"/>
                      <a:pt x="528" y="336"/>
                    </a:cubicBezTo>
                    <a:lnTo>
                      <a:pt x="432" y="528"/>
                    </a:lnTo>
                    <a:close/>
                    <a:moveTo>
                      <a:pt x="624" y="819"/>
                    </a:moveTo>
                    <a:cubicBezTo>
                      <a:pt x="624" y="960"/>
                      <a:pt x="624" y="960"/>
                      <a:pt x="624" y="960"/>
                    </a:cubicBezTo>
                    <a:cubicBezTo>
                      <a:pt x="624" y="1066"/>
                      <a:pt x="538" y="1152"/>
                      <a:pt x="432" y="1152"/>
                    </a:cubicBezTo>
                    <a:cubicBezTo>
                      <a:pt x="326" y="1152"/>
                      <a:pt x="240" y="1066"/>
                      <a:pt x="240" y="960"/>
                    </a:cubicBezTo>
                    <a:cubicBezTo>
                      <a:pt x="240" y="819"/>
                      <a:pt x="240" y="819"/>
                      <a:pt x="240" y="819"/>
                    </a:cubicBezTo>
                    <a:cubicBezTo>
                      <a:pt x="298" y="848"/>
                      <a:pt x="363" y="864"/>
                      <a:pt x="432" y="864"/>
                    </a:cubicBezTo>
                    <a:cubicBezTo>
                      <a:pt x="501" y="864"/>
                      <a:pt x="566" y="848"/>
                      <a:pt x="624" y="81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347" name="TextBox 346">
                <a:extLst>
                  <a:ext uri="{FF2B5EF4-FFF2-40B4-BE49-F238E27FC236}">
                    <a16:creationId xmlns:a16="http://schemas.microsoft.com/office/drawing/2014/main" id="{EA422218-2244-4D11-B7CE-FB750CB5CD15}"/>
                  </a:ext>
                </a:extLst>
              </p:cNvPr>
              <p:cNvSpPr txBox="1"/>
              <p:nvPr/>
            </p:nvSpPr>
            <p:spPr>
              <a:xfrm>
                <a:off x="3072391" y="4518015"/>
                <a:ext cx="1238538" cy="137345"/>
              </a:xfrm>
              <a:prstGeom prst="rect">
                <a:avLst/>
              </a:prstGeom>
              <a:noFill/>
            </p:spPr>
            <p:txBody>
              <a:bodyPr wrap="square" lIns="0" tIns="0" rIns="0" bIns="0" rtlCol="0">
                <a:spAutoFit/>
              </a:bodyPr>
              <a:lstStyle/>
              <a:p>
                <a:pPr algn="ctr">
                  <a:lnSpc>
                    <a:spcPct val="85000"/>
                  </a:lnSpc>
                </a:pPr>
                <a:r>
                  <a:rPr lang="en-US" sz="1050" b="1" dirty="0">
                    <a:solidFill>
                      <a:srgbClr val="FFED00"/>
                    </a:solidFill>
                  </a:rPr>
                  <a:t>Shape</a:t>
                </a:r>
              </a:p>
            </p:txBody>
          </p:sp>
        </p:grpSp>
        <p:cxnSp>
          <p:nvCxnSpPr>
            <p:cNvPr id="348" name="Straight Arrow Connector 347">
              <a:extLst>
                <a:ext uri="{FF2B5EF4-FFF2-40B4-BE49-F238E27FC236}">
                  <a16:creationId xmlns:a16="http://schemas.microsoft.com/office/drawing/2014/main" id="{8789D20A-FF72-4C32-8F87-7211016180EA}"/>
                </a:ext>
              </a:extLst>
            </p:cNvPr>
            <p:cNvCxnSpPr>
              <a:cxnSpLocks noChangeAspect="1"/>
            </p:cNvCxnSpPr>
            <p:nvPr/>
          </p:nvCxnSpPr>
          <p:spPr>
            <a:xfrm>
              <a:off x="4227100" y="4213579"/>
              <a:ext cx="1290563" cy="0"/>
            </a:xfrm>
            <a:prstGeom prst="straightConnector1">
              <a:avLst/>
            </a:prstGeom>
            <a:noFill/>
            <a:ln w="28575" cap="rnd" cmpd="sng" algn="ctr">
              <a:solidFill>
                <a:srgbClr val="FFFFFF">
                  <a:lumMod val="65000"/>
                </a:srgbClr>
              </a:solidFill>
              <a:prstDash val="sysDot"/>
              <a:tailEnd type="triangle" w="lg" len="med"/>
            </a:ln>
            <a:effectLst/>
          </p:spPr>
        </p:cxnSp>
        <p:grpSp>
          <p:nvGrpSpPr>
            <p:cNvPr id="8" name="Group 7">
              <a:extLst>
                <a:ext uri="{FF2B5EF4-FFF2-40B4-BE49-F238E27FC236}">
                  <a16:creationId xmlns:a16="http://schemas.microsoft.com/office/drawing/2014/main" id="{7287C300-0456-46BB-A9DE-01C2D16970D4}"/>
                </a:ext>
              </a:extLst>
            </p:cNvPr>
            <p:cNvGrpSpPr/>
            <p:nvPr/>
          </p:nvGrpSpPr>
          <p:grpSpPr>
            <a:xfrm>
              <a:off x="5460976" y="3943579"/>
              <a:ext cx="1238538" cy="775689"/>
              <a:chOff x="5460976" y="3879671"/>
              <a:chExt cx="1238538" cy="775689"/>
            </a:xfrm>
          </p:grpSpPr>
          <p:sp>
            <p:nvSpPr>
              <p:cNvPr id="344" name="Freeform 57">
                <a:extLst>
                  <a:ext uri="{FF2B5EF4-FFF2-40B4-BE49-F238E27FC236}">
                    <a16:creationId xmlns:a16="http://schemas.microsoft.com/office/drawing/2014/main" id="{1E50A0CC-80CB-4E51-8514-3BA577821D0D}"/>
                  </a:ext>
                </a:extLst>
              </p:cNvPr>
              <p:cNvSpPr>
                <a:spLocks noChangeAspect="1" noEditPoints="1"/>
              </p:cNvSpPr>
              <p:nvPr/>
            </p:nvSpPr>
            <p:spPr bwMode="auto">
              <a:xfrm>
                <a:off x="5832613" y="3879671"/>
                <a:ext cx="495264" cy="540000"/>
              </a:xfrm>
              <a:custGeom>
                <a:avLst/>
                <a:gdLst>
                  <a:gd name="T0" fmla="*/ 1008 w 1056"/>
                  <a:gd name="T1" fmla="*/ 720 h 1152"/>
                  <a:gd name="T2" fmla="*/ 864 w 1056"/>
                  <a:gd name="T3" fmla="*/ 864 h 1152"/>
                  <a:gd name="T4" fmla="*/ 720 w 1056"/>
                  <a:gd name="T5" fmla="*/ 720 h 1152"/>
                  <a:gd name="T6" fmla="*/ 864 w 1056"/>
                  <a:gd name="T7" fmla="*/ 576 h 1152"/>
                  <a:gd name="T8" fmla="*/ 1008 w 1056"/>
                  <a:gd name="T9" fmla="*/ 720 h 1152"/>
                  <a:gd name="T10" fmla="*/ 1056 w 1056"/>
                  <a:gd name="T11" fmla="*/ 1056 h 1152"/>
                  <a:gd name="T12" fmla="*/ 1056 w 1056"/>
                  <a:gd name="T13" fmla="*/ 1152 h 1152"/>
                  <a:gd name="T14" fmla="*/ 576 w 1056"/>
                  <a:gd name="T15" fmla="*/ 1152 h 1152"/>
                  <a:gd name="T16" fmla="*/ 576 w 1056"/>
                  <a:gd name="T17" fmla="*/ 288 h 1152"/>
                  <a:gd name="T18" fmla="*/ 480 w 1056"/>
                  <a:gd name="T19" fmla="*/ 288 h 1152"/>
                  <a:gd name="T20" fmla="*/ 480 w 1056"/>
                  <a:gd name="T21" fmla="*/ 1152 h 1152"/>
                  <a:gd name="T22" fmla="*/ 384 w 1056"/>
                  <a:gd name="T23" fmla="*/ 1152 h 1152"/>
                  <a:gd name="T24" fmla="*/ 384 w 1056"/>
                  <a:gd name="T25" fmla="*/ 288 h 1152"/>
                  <a:gd name="T26" fmla="*/ 288 w 1056"/>
                  <a:gd name="T27" fmla="*/ 288 h 1152"/>
                  <a:gd name="T28" fmla="*/ 288 w 1056"/>
                  <a:gd name="T29" fmla="*/ 1152 h 1152"/>
                  <a:gd name="T30" fmla="*/ 0 w 1056"/>
                  <a:gd name="T31" fmla="*/ 1152 h 1152"/>
                  <a:gd name="T32" fmla="*/ 0 w 1056"/>
                  <a:gd name="T33" fmla="*/ 672 h 1152"/>
                  <a:gd name="T34" fmla="*/ 192 w 1056"/>
                  <a:gd name="T35" fmla="*/ 672 h 1152"/>
                  <a:gd name="T36" fmla="*/ 192 w 1056"/>
                  <a:gd name="T37" fmla="*/ 192 h 1152"/>
                  <a:gd name="T38" fmla="*/ 432 w 1056"/>
                  <a:gd name="T39" fmla="*/ 0 h 1152"/>
                  <a:gd name="T40" fmla="*/ 672 w 1056"/>
                  <a:gd name="T41" fmla="*/ 192 h 1152"/>
                  <a:gd name="T42" fmla="*/ 672 w 1056"/>
                  <a:gd name="T43" fmla="*/ 1056 h 1152"/>
                  <a:gd name="T44" fmla="*/ 864 w 1056"/>
                  <a:gd name="T45" fmla="*/ 864 h 1152"/>
                  <a:gd name="T46" fmla="*/ 1056 w 1056"/>
                  <a:gd name="T47" fmla="*/ 1056 h 1152"/>
                  <a:gd name="T48" fmla="*/ 192 w 1056"/>
                  <a:gd name="T49" fmla="*/ 960 h 1152"/>
                  <a:gd name="T50" fmla="*/ 96 w 1056"/>
                  <a:gd name="T51" fmla="*/ 960 h 1152"/>
                  <a:gd name="T52" fmla="*/ 96 w 1056"/>
                  <a:gd name="T53" fmla="*/ 1056 h 1152"/>
                  <a:gd name="T54" fmla="*/ 192 w 1056"/>
                  <a:gd name="T55" fmla="*/ 1056 h 1152"/>
                  <a:gd name="T56" fmla="*/ 192 w 1056"/>
                  <a:gd name="T57" fmla="*/ 960 h 1152"/>
                  <a:gd name="T58" fmla="*/ 192 w 1056"/>
                  <a:gd name="T59" fmla="*/ 768 h 1152"/>
                  <a:gd name="T60" fmla="*/ 96 w 1056"/>
                  <a:gd name="T61" fmla="*/ 768 h 1152"/>
                  <a:gd name="T62" fmla="*/ 96 w 1056"/>
                  <a:gd name="T63" fmla="*/ 864 h 1152"/>
                  <a:gd name="T64" fmla="*/ 192 w 1056"/>
                  <a:gd name="T65" fmla="*/ 864 h 1152"/>
                  <a:gd name="T66" fmla="*/ 192 w 1056"/>
                  <a:gd name="T67" fmla="*/ 76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6" h="1152">
                    <a:moveTo>
                      <a:pt x="1008" y="720"/>
                    </a:moveTo>
                    <a:cubicBezTo>
                      <a:pt x="1008" y="800"/>
                      <a:pt x="944" y="864"/>
                      <a:pt x="864" y="864"/>
                    </a:cubicBezTo>
                    <a:cubicBezTo>
                      <a:pt x="785" y="864"/>
                      <a:pt x="720" y="800"/>
                      <a:pt x="720" y="720"/>
                    </a:cubicBezTo>
                    <a:cubicBezTo>
                      <a:pt x="720" y="640"/>
                      <a:pt x="785" y="576"/>
                      <a:pt x="864" y="576"/>
                    </a:cubicBezTo>
                    <a:cubicBezTo>
                      <a:pt x="944" y="576"/>
                      <a:pt x="1008" y="640"/>
                      <a:pt x="1008" y="720"/>
                    </a:cubicBezTo>
                    <a:close/>
                    <a:moveTo>
                      <a:pt x="1056" y="1056"/>
                    </a:moveTo>
                    <a:cubicBezTo>
                      <a:pt x="1056" y="1152"/>
                      <a:pt x="1056" y="1152"/>
                      <a:pt x="1056" y="1152"/>
                    </a:cubicBezTo>
                    <a:cubicBezTo>
                      <a:pt x="576" y="1152"/>
                      <a:pt x="576" y="1152"/>
                      <a:pt x="576" y="1152"/>
                    </a:cubicBezTo>
                    <a:cubicBezTo>
                      <a:pt x="576" y="288"/>
                      <a:pt x="576" y="288"/>
                      <a:pt x="576" y="288"/>
                    </a:cubicBezTo>
                    <a:cubicBezTo>
                      <a:pt x="480" y="288"/>
                      <a:pt x="480" y="288"/>
                      <a:pt x="480" y="288"/>
                    </a:cubicBezTo>
                    <a:cubicBezTo>
                      <a:pt x="480" y="1152"/>
                      <a:pt x="480" y="1152"/>
                      <a:pt x="480" y="1152"/>
                    </a:cubicBezTo>
                    <a:cubicBezTo>
                      <a:pt x="384" y="1152"/>
                      <a:pt x="384" y="1152"/>
                      <a:pt x="384" y="1152"/>
                    </a:cubicBezTo>
                    <a:cubicBezTo>
                      <a:pt x="384" y="288"/>
                      <a:pt x="384" y="288"/>
                      <a:pt x="384" y="288"/>
                    </a:cubicBezTo>
                    <a:cubicBezTo>
                      <a:pt x="288" y="288"/>
                      <a:pt x="288" y="288"/>
                      <a:pt x="288" y="288"/>
                    </a:cubicBezTo>
                    <a:cubicBezTo>
                      <a:pt x="288" y="1152"/>
                      <a:pt x="288" y="1152"/>
                      <a:pt x="288" y="1152"/>
                    </a:cubicBezTo>
                    <a:cubicBezTo>
                      <a:pt x="0" y="1152"/>
                      <a:pt x="0" y="1152"/>
                      <a:pt x="0" y="1152"/>
                    </a:cubicBezTo>
                    <a:cubicBezTo>
                      <a:pt x="0" y="672"/>
                      <a:pt x="0" y="672"/>
                      <a:pt x="0" y="672"/>
                    </a:cubicBezTo>
                    <a:cubicBezTo>
                      <a:pt x="192" y="672"/>
                      <a:pt x="192" y="672"/>
                      <a:pt x="192" y="672"/>
                    </a:cubicBezTo>
                    <a:cubicBezTo>
                      <a:pt x="192" y="192"/>
                      <a:pt x="192" y="192"/>
                      <a:pt x="192" y="192"/>
                    </a:cubicBezTo>
                    <a:cubicBezTo>
                      <a:pt x="432" y="0"/>
                      <a:pt x="432" y="0"/>
                      <a:pt x="432" y="0"/>
                    </a:cubicBezTo>
                    <a:cubicBezTo>
                      <a:pt x="672" y="192"/>
                      <a:pt x="672" y="192"/>
                      <a:pt x="672" y="192"/>
                    </a:cubicBezTo>
                    <a:cubicBezTo>
                      <a:pt x="672" y="1056"/>
                      <a:pt x="672" y="1056"/>
                      <a:pt x="672" y="1056"/>
                    </a:cubicBezTo>
                    <a:cubicBezTo>
                      <a:pt x="672" y="950"/>
                      <a:pt x="758" y="864"/>
                      <a:pt x="864" y="864"/>
                    </a:cubicBezTo>
                    <a:cubicBezTo>
                      <a:pt x="971" y="864"/>
                      <a:pt x="1056" y="950"/>
                      <a:pt x="1056" y="1056"/>
                    </a:cubicBezTo>
                    <a:close/>
                    <a:moveTo>
                      <a:pt x="192" y="960"/>
                    </a:moveTo>
                    <a:cubicBezTo>
                      <a:pt x="96" y="960"/>
                      <a:pt x="96" y="960"/>
                      <a:pt x="96" y="960"/>
                    </a:cubicBezTo>
                    <a:cubicBezTo>
                      <a:pt x="96" y="1056"/>
                      <a:pt x="96" y="1056"/>
                      <a:pt x="96" y="1056"/>
                    </a:cubicBezTo>
                    <a:cubicBezTo>
                      <a:pt x="192" y="1056"/>
                      <a:pt x="192" y="1056"/>
                      <a:pt x="192" y="1056"/>
                    </a:cubicBezTo>
                    <a:lnTo>
                      <a:pt x="192" y="960"/>
                    </a:lnTo>
                    <a:close/>
                    <a:moveTo>
                      <a:pt x="192" y="768"/>
                    </a:moveTo>
                    <a:cubicBezTo>
                      <a:pt x="96" y="768"/>
                      <a:pt x="96" y="768"/>
                      <a:pt x="96" y="768"/>
                    </a:cubicBezTo>
                    <a:cubicBezTo>
                      <a:pt x="96" y="864"/>
                      <a:pt x="96" y="864"/>
                      <a:pt x="96" y="864"/>
                    </a:cubicBezTo>
                    <a:cubicBezTo>
                      <a:pt x="192" y="864"/>
                      <a:pt x="192" y="864"/>
                      <a:pt x="192" y="864"/>
                    </a:cubicBezTo>
                    <a:lnTo>
                      <a:pt x="192" y="76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algn="ctr"/>
                <a:endParaRPr lang="en-GB">
                  <a:latin typeface="GTWalsheimProBold" panose="02000503040000020003" pitchFamily="2" charset="0"/>
                </a:endParaRPr>
              </a:p>
            </p:txBody>
          </p:sp>
          <p:sp>
            <p:nvSpPr>
              <p:cNvPr id="349" name="TextBox 348">
                <a:extLst>
                  <a:ext uri="{FF2B5EF4-FFF2-40B4-BE49-F238E27FC236}">
                    <a16:creationId xmlns:a16="http://schemas.microsoft.com/office/drawing/2014/main" id="{2B4E2968-B540-4822-9368-D277335FE1F5}"/>
                  </a:ext>
                </a:extLst>
              </p:cNvPr>
              <p:cNvSpPr txBox="1"/>
              <p:nvPr/>
            </p:nvSpPr>
            <p:spPr>
              <a:xfrm>
                <a:off x="5460976" y="4518015"/>
                <a:ext cx="1238538" cy="137345"/>
              </a:xfrm>
              <a:prstGeom prst="rect">
                <a:avLst/>
              </a:prstGeom>
              <a:noFill/>
            </p:spPr>
            <p:txBody>
              <a:bodyPr wrap="square" lIns="0" tIns="0" rIns="0" bIns="0" rtlCol="0">
                <a:spAutoFit/>
              </a:bodyPr>
              <a:lstStyle/>
              <a:p>
                <a:pPr algn="ctr">
                  <a:lnSpc>
                    <a:spcPct val="85000"/>
                  </a:lnSpc>
                </a:pPr>
                <a:r>
                  <a:rPr lang="en-US" sz="1050" b="1" dirty="0">
                    <a:solidFill>
                      <a:srgbClr val="FFED00"/>
                    </a:solidFill>
                  </a:rPr>
                  <a:t>Deliver</a:t>
                </a:r>
              </a:p>
            </p:txBody>
          </p:sp>
        </p:grpSp>
      </p:grpSp>
      <p:sp>
        <p:nvSpPr>
          <p:cNvPr id="350" name="Freeform: Shape 349">
            <a:extLst>
              <a:ext uri="{FF2B5EF4-FFF2-40B4-BE49-F238E27FC236}">
                <a16:creationId xmlns:a16="http://schemas.microsoft.com/office/drawing/2014/main" id="{C149E7EA-2CC0-4869-9DC1-2487F2749452}"/>
              </a:ext>
            </a:extLst>
          </p:cNvPr>
          <p:cNvSpPr/>
          <p:nvPr/>
        </p:nvSpPr>
        <p:spPr>
          <a:xfrm rot="5400000">
            <a:off x="968478" y="5140852"/>
            <a:ext cx="2110889" cy="1540790"/>
          </a:xfrm>
          <a:custGeom>
            <a:avLst/>
            <a:gdLst>
              <a:gd name="connsiteX0" fmla="*/ 0 w 1728000"/>
              <a:gd name="connsiteY0" fmla="*/ 1497600 h 1497600"/>
              <a:gd name="connsiteX1" fmla="*/ 1728000 w 1728000"/>
              <a:gd name="connsiteY1" fmla="*/ 1497600 h 1497600"/>
              <a:gd name="connsiteX2" fmla="*/ 1728000 w 1728000"/>
              <a:gd name="connsiteY2" fmla="*/ 0 h 1497600"/>
            </a:gdLst>
            <a:ahLst/>
            <a:cxnLst>
              <a:cxn ang="0">
                <a:pos x="connsiteX0" y="connsiteY0"/>
              </a:cxn>
              <a:cxn ang="0">
                <a:pos x="connsiteX1" y="connsiteY1"/>
              </a:cxn>
              <a:cxn ang="0">
                <a:pos x="connsiteX2" y="connsiteY2"/>
              </a:cxn>
            </a:cxnLst>
            <a:rect l="l" t="t" r="r" b="b"/>
            <a:pathLst>
              <a:path w="1728000" h="1497600">
                <a:moveTo>
                  <a:pt x="0" y="1497600"/>
                </a:moveTo>
                <a:lnTo>
                  <a:pt x="1728000" y="1497600"/>
                </a:lnTo>
                <a:lnTo>
                  <a:pt x="1728000" y="0"/>
                </a:lnTo>
              </a:path>
            </a:pathLst>
          </a:custGeom>
          <a:noFill/>
          <a:ln w="28575" cap="rnd" cmpd="sng" algn="ctr">
            <a:solidFill>
              <a:srgbClr val="FFFFFF">
                <a:lumMod val="65000"/>
              </a:srgbClr>
            </a:solidFill>
            <a:prstDash val="sysDot"/>
            <a:tailEnd type="triangle" w="lg"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a:ln>
                <a:noFill/>
              </a:ln>
              <a:solidFill>
                <a:srgbClr val="000000"/>
              </a:solidFill>
              <a:effectLst/>
              <a:uLnTx/>
              <a:uFillTx/>
            </a:endParaRPr>
          </a:p>
        </p:txBody>
      </p:sp>
      <p:sp>
        <p:nvSpPr>
          <p:cNvPr id="352" name="Freeform: Shape 351">
            <a:extLst>
              <a:ext uri="{FF2B5EF4-FFF2-40B4-BE49-F238E27FC236}">
                <a16:creationId xmlns:a16="http://schemas.microsoft.com/office/drawing/2014/main" id="{E145642F-D0F4-4C54-A4F5-B8119B8CBE04}"/>
              </a:ext>
            </a:extLst>
          </p:cNvPr>
          <p:cNvSpPr/>
          <p:nvPr/>
        </p:nvSpPr>
        <p:spPr>
          <a:xfrm>
            <a:off x="4496519" y="4817612"/>
            <a:ext cx="1534742" cy="2102764"/>
          </a:xfrm>
          <a:custGeom>
            <a:avLst/>
            <a:gdLst>
              <a:gd name="connsiteX0" fmla="*/ 0 w 1728000"/>
              <a:gd name="connsiteY0" fmla="*/ 1497600 h 1497600"/>
              <a:gd name="connsiteX1" fmla="*/ 1728000 w 1728000"/>
              <a:gd name="connsiteY1" fmla="*/ 1497600 h 1497600"/>
              <a:gd name="connsiteX2" fmla="*/ 1728000 w 1728000"/>
              <a:gd name="connsiteY2" fmla="*/ 0 h 1497600"/>
            </a:gdLst>
            <a:ahLst/>
            <a:cxnLst>
              <a:cxn ang="0">
                <a:pos x="connsiteX0" y="connsiteY0"/>
              </a:cxn>
              <a:cxn ang="0">
                <a:pos x="connsiteX1" y="connsiteY1"/>
              </a:cxn>
              <a:cxn ang="0">
                <a:pos x="connsiteX2" y="connsiteY2"/>
              </a:cxn>
            </a:cxnLst>
            <a:rect l="l" t="t" r="r" b="b"/>
            <a:pathLst>
              <a:path w="1728000" h="1497600">
                <a:moveTo>
                  <a:pt x="0" y="1497600"/>
                </a:moveTo>
                <a:lnTo>
                  <a:pt x="1728000" y="1497600"/>
                </a:lnTo>
                <a:lnTo>
                  <a:pt x="1728000" y="0"/>
                </a:lnTo>
              </a:path>
            </a:pathLst>
          </a:custGeom>
          <a:noFill/>
          <a:ln w="28575" cap="rnd" cmpd="sng" algn="ctr">
            <a:solidFill>
              <a:srgbClr val="FFFFFF">
                <a:lumMod val="65000"/>
              </a:srgbClr>
            </a:solidFill>
            <a:prstDash val="sysDot"/>
            <a:headEnd type="triangl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a:ln>
                <a:noFill/>
              </a:ln>
              <a:solidFill>
                <a:srgbClr val="000000"/>
              </a:solidFill>
              <a:effectLst/>
              <a:uLnTx/>
              <a:uFillTx/>
            </a:endParaRPr>
          </a:p>
        </p:txBody>
      </p:sp>
      <p:sp>
        <p:nvSpPr>
          <p:cNvPr id="353" name="Freeform 50">
            <a:extLst>
              <a:ext uri="{FF2B5EF4-FFF2-40B4-BE49-F238E27FC236}">
                <a16:creationId xmlns:a16="http://schemas.microsoft.com/office/drawing/2014/main" id="{5C9B6E74-E091-4ECA-AD52-69065CD6A21E}"/>
              </a:ext>
            </a:extLst>
          </p:cNvPr>
          <p:cNvSpPr>
            <a:spLocks noChangeAspect="1" noEditPoints="1"/>
          </p:cNvSpPr>
          <p:nvPr/>
        </p:nvSpPr>
        <p:spPr bwMode="auto">
          <a:xfrm>
            <a:off x="3210282" y="6536994"/>
            <a:ext cx="836023" cy="766763"/>
          </a:xfrm>
          <a:custGeom>
            <a:avLst/>
            <a:gdLst>
              <a:gd name="T0" fmla="*/ 336 w 1152"/>
              <a:gd name="T1" fmla="*/ 336 h 1056"/>
              <a:gd name="T2" fmla="*/ 192 w 1152"/>
              <a:gd name="T3" fmla="*/ 480 h 1056"/>
              <a:gd name="T4" fmla="*/ 48 w 1152"/>
              <a:gd name="T5" fmla="*/ 336 h 1056"/>
              <a:gd name="T6" fmla="*/ 192 w 1152"/>
              <a:gd name="T7" fmla="*/ 192 h 1056"/>
              <a:gd name="T8" fmla="*/ 336 w 1152"/>
              <a:gd name="T9" fmla="*/ 336 h 1056"/>
              <a:gd name="T10" fmla="*/ 576 w 1152"/>
              <a:gd name="T11" fmla="*/ 0 h 1056"/>
              <a:gd name="T12" fmla="*/ 432 w 1152"/>
              <a:gd name="T13" fmla="*/ 144 h 1056"/>
              <a:gd name="T14" fmla="*/ 576 w 1152"/>
              <a:gd name="T15" fmla="*/ 288 h 1056"/>
              <a:gd name="T16" fmla="*/ 720 w 1152"/>
              <a:gd name="T17" fmla="*/ 144 h 1056"/>
              <a:gd name="T18" fmla="*/ 576 w 1152"/>
              <a:gd name="T19" fmla="*/ 0 h 1056"/>
              <a:gd name="T20" fmla="*/ 960 w 1152"/>
              <a:gd name="T21" fmla="*/ 192 h 1056"/>
              <a:gd name="T22" fmla="*/ 816 w 1152"/>
              <a:gd name="T23" fmla="*/ 336 h 1056"/>
              <a:gd name="T24" fmla="*/ 960 w 1152"/>
              <a:gd name="T25" fmla="*/ 480 h 1056"/>
              <a:gd name="T26" fmla="*/ 1104 w 1152"/>
              <a:gd name="T27" fmla="*/ 336 h 1056"/>
              <a:gd name="T28" fmla="*/ 960 w 1152"/>
              <a:gd name="T29" fmla="*/ 192 h 1056"/>
              <a:gd name="T30" fmla="*/ 960 w 1152"/>
              <a:gd name="T31" fmla="*/ 480 h 1056"/>
              <a:gd name="T32" fmla="*/ 768 w 1152"/>
              <a:gd name="T33" fmla="*/ 672 h 1056"/>
              <a:gd name="T34" fmla="*/ 768 w 1152"/>
              <a:gd name="T35" fmla="*/ 480 h 1056"/>
              <a:gd name="T36" fmla="*/ 576 w 1152"/>
              <a:gd name="T37" fmla="*/ 288 h 1056"/>
              <a:gd name="T38" fmla="*/ 384 w 1152"/>
              <a:gd name="T39" fmla="*/ 480 h 1056"/>
              <a:gd name="T40" fmla="*/ 384 w 1152"/>
              <a:gd name="T41" fmla="*/ 672 h 1056"/>
              <a:gd name="T42" fmla="*/ 192 w 1152"/>
              <a:gd name="T43" fmla="*/ 480 h 1056"/>
              <a:gd name="T44" fmla="*/ 0 w 1152"/>
              <a:gd name="T45" fmla="*/ 672 h 1056"/>
              <a:gd name="T46" fmla="*/ 0 w 1152"/>
              <a:gd name="T47" fmla="*/ 864 h 1056"/>
              <a:gd name="T48" fmla="*/ 1152 w 1152"/>
              <a:gd name="T49" fmla="*/ 864 h 1056"/>
              <a:gd name="T50" fmla="*/ 1152 w 1152"/>
              <a:gd name="T51" fmla="*/ 672 h 1056"/>
              <a:gd name="T52" fmla="*/ 960 w 1152"/>
              <a:gd name="T53" fmla="*/ 480 h 1056"/>
              <a:gd name="T54" fmla="*/ 1152 w 1152"/>
              <a:gd name="T55" fmla="*/ 960 h 1056"/>
              <a:gd name="T56" fmla="*/ 0 w 1152"/>
              <a:gd name="T57" fmla="*/ 960 h 1056"/>
              <a:gd name="T58" fmla="*/ 0 w 1152"/>
              <a:gd name="T59" fmla="*/ 1056 h 1056"/>
              <a:gd name="T60" fmla="*/ 1152 w 1152"/>
              <a:gd name="T61" fmla="*/ 1056 h 1056"/>
              <a:gd name="T62" fmla="*/ 1152 w 1152"/>
              <a:gd name="T63" fmla="*/ 960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52" h="1056">
                <a:moveTo>
                  <a:pt x="336" y="336"/>
                </a:moveTo>
                <a:cubicBezTo>
                  <a:pt x="336" y="416"/>
                  <a:pt x="272" y="480"/>
                  <a:pt x="192" y="480"/>
                </a:cubicBezTo>
                <a:cubicBezTo>
                  <a:pt x="112" y="480"/>
                  <a:pt x="48" y="416"/>
                  <a:pt x="48" y="336"/>
                </a:cubicBezTo>
                <a:cubicBezTo>
                  <a:pt x="48" y="256"/>
                  <a:pt x="112" y="192"/>
                  <a:pt x="192" y="192"/>
                </a:cubicBezTo>
                <a:cubicBezTo>
                  <a:pt x="272" y="192"/>
                  <a:pt x="336" y="256"/>
                  <a:pt x="336" y="336"/>
                </a:cubicBezTo>
                <a:close/>
                <a:moveTo>
                  <a:pt x="576" y="0"/>
                </a:moveTo>
                <a:cubicBezTo>
                  <a:pt x="496" y="0"/>
                  <a:pt x="432" y="64"/>
                  <a:pt x="432" y="144"/>
                </a:cubicBezTo>
                <a:cubicBezTo>
                  <a:pt x="432" y="224"/>
                  <a:pt x="496" y="288"/>
                  <a:pt x="576" y="288"/>
                </a:cubicBezTo>
                <a:cubicBezTo>
                  <a:pt x="656" y="288"/>
                  <a:pt x="720" y="224"/>
                  <a:pt x="720" y="144"/>
                </a:cubicBezTo>
                <a:cubicBezTo>
                  <a:pt x="720" y="64"/>
                  <a:pt x="656" y="0"/>
                  <a:pt x="576" y="0"/>
                </a:cubicBezTo>
                <a:close/>
                <a:moveTo>
                  <a:pt x="960" y="192"/>
                </a:moveTo>
                <a:cubicBezTo>
                  <a:pt x="880" y="192"/>
                  <a:pt x="816" y="256"/>
                  <a:pt x="816" y="336"/>
                </a:cubicBezTo>
                <a:cubicBezTo>
                  <a:pt x="816" y="416"/>
                  <a:pt x="880" y="480"/>
                  <a:pt x="960" y="480"/>
                </a:cubicBezTo>
                <a:cubicBezTo>
                  <a:pt x="1040" y="480"/>
                  <a:pt x="1104" y="416"/>
                  <a:pt x="1104" y="336"/>
                </a:cubicBezTo>
                <a:cubicBezTo>
                  <a:pt x="1104" y="256"/>
                  <a:pt x="1040" y="192"/>
                  <a:pt x="960" y="192"/>
                </a:cubicBezTo>
                <a:close/>
                <a:moveTo>
                  <a:pt x="960" y="480"/>
                </a:moveTo>
                <a:cubicBezTo>
                  <a:pt x="854" y="480"/>
                  <a:pt x="768" y="566"/>
                  <a:pt x="768" y="672"/>
                </a:cubicBezTo>
                <a:cubicBezTo>
                  <a:pt x="768" y="480"/>
                  <a:pt x="768" y="480"/>
                  <a:pt x="768" y="480"/>
                </a:cubicBezTo>
                <a:cubicBezTo>
                  <a:pt x="768" y="374"/>
                  <a:pt x="682" y="288"/>
                  <a:pt x="576" y="288"/>
                </a:cubicBezTo>
                <a:cubicBezTo>
                  <a:pt x="470" y="288"/>
                  <a:pt x="384" y="374"/>
                  <a:pt x="384" y="480"/>
                </a:cubicBezTo>
                <a:cubicBezTo>
                  <a:pt x="384" y="672"/>
                  <a:pt x="384" y="672"/>
                  <a:pt x="384" y="672"/>
                </a:cubicBezTo>
                <a:cubicBezTo>
                  <a:pt x="384" y="566"/>
                  <a:pt x="298" y="480"/>
                  <a:pt x="192" y="480"/>
                </a:cubicBezTo>
                <a:cubicBezTo>
                  <a:pt x="86" y="480"/>
                  <a:pt x="0" y="566"/>
                  <a:pt x="0" y="672"/>
                </a:cubicBezTo>
                <a:cubicBezTo>
                  <a:pt x="0" y="864"/>
                  <a:pt x="0" y="864"/>
                  <a:pt x="0" y="864"/>
                </a:cubicBezTo>
                <a:cubicBezTo>
                  <a:pt x="1152" y="864"/>
                  <a:pt x="1152" y="864"/>
                  <a:pt x="1152" y="864"/>
                </a:cubicBezTo>
                <a:cubicBezTo>
                  <a:pt x="1152" y="672"/>
                  <a:pt x="1152" y="672"/>
                  <a:pt x="1152" y="672"/>
                </a:cubicBezTo>
                <a:cubicBezTo>
                  <a:pt x="1152" y="566"/>
                  <a:pt x="1066" y="480"/>
                  <a:pt x="960" y="480"/>
                </a:cubicBezTo>
                <a:close/>
                <a:moveTo>
                  <a:pt x="1152" y="960"/>
                </a:moveTo>
                <a:cubicBezTo>
                  <a:pt x="0" y="960"/>
                  <a:pt x="0" y="960"/>
                  <a:pt x="0" y="960"/>
                </a:cubicBezTo>
                <a:cubicBezTo>
                  <a:pt x="0" y="1056"/>
                  <a:pt x="0" y="1056"/>
                  <a:pt x="0" y="1056"/>
                </a:cubicBezTo>
                <a:cubicBezTo>
                  <a:pt x="1152" y="1056"/>
                  <a:pt x="1152" y="1056"/>
                  <a:pt x="1152" y="1056"/>
                </a:cubicBezTo>
                <a:lnTo>
                  <a:pt x="1152" y="96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355" name="TextBox 354">
            <a:extLst>
              <a:ext uri="{FF2B5EF4-FFF2-40B4-BE49-F238E27FC236}">
                <a16:creationId xmlns:a16="http://schemas.microsoft.com/office/drawing/2014/main" id="{6E029AF7-DBED-4A76-923D-73E2D5EE1626}"/>
              </a:ext>
            </a:extLst>
          </p:cNvPr>
          <p:cNvSpPr txBox="1"/>
          <p:nvPr/>
        </p:nvSpPr>
        <p:spPr>
          <a:xfrm>
            <a:off x="3015416" y="7425529"/>
            <a:ext cx="1238538" cy="274691"/>
          </a:xfrm>
          <a:prstGeom prst="rect">
            <a:avLst/>
          </a:prstGeom>
          <a:noFill/>
        </p:spPr>
        <p:txBody>
          <a:bodyPr wrap="square" lIns="0" tIns="0" rIns="0" bIns="0" rtlCol="0">
            <a:spAutoFit/>
          </a:bodyPr>
          <a:lstStyle/>
          <a:p>
            <a:pPr algn="ctr">
              <a:lnSpc>
                <a:spcPct val="85000"/>
              </a:lnSpc>
            </a:pPr>
            <a:r>
              <a:rPr lang="en-US" sz="1050" b="1" dirty="0">
                <a:solidFill>
                  <a:srgbClr val="FFED00"/>
                </a:solidFill>
              </a:rPr>
              <a:t>Communities of experts</a:t>
            </a:r>
          </a:p>
        </p:txBody>
      </p:sp>
      <p:grpSp>
        <p:nvGrpSpPr>
          <p:cNvPr id="497" name="Group 496">
            <a:extLst>
              <a:ext uri="{FF2B5EF4-FFF2-40B4-BE49-F238E27FC236}">
                <a16:creationId xmlns:a16="http://schemas.microsoft.com/office/drawing/2014/main" id="{96072D64-C0D7-4A20-A324-FF15FC4B6F4E}"/>
              </a:ext>
            </a:extLst>
          </p:cNvPr>
          <p:cNvGrpSpPr/>
          <p:nvPr/>
        </p:nvGrpSpPr>
        <p:grpSpPr>
          <a:xfrm>
            <a:off x="1451128" y="4673282"/>
            <a:ext cx="4302328" cy="1115897"/>
            <a:chOff x="1826243" y="4996463"/>
            <a:chExt cx="3526939" cy="914784"/>
          </a:xfrm>
        </p:grpSpPr>
        <p:cxnSp>
          <p:nvCxnSpPr>
            <p:cNvPr id="401" name="Straight Connector 400">
              <a:extLst>
                <a:ext uri="{FF2B5EF4-FFF2-40B4-BE49-F238E27FC236}">
                  <a16:creationId xmlns:a16="http://schemas.microsoft.com/office/drawing/2014/main" id="{1367000A-0E3E-4C10-9F4B-5876030FB811}"/>
                </a:ext>
              </a:extLst>
            </p:cNvPr>
            <p:cNvCxnSpPr>
              <a:cxnSpLocks/>
            </p:cNvCxnSpPr>
            <p:nvPr/>
          </p:nvCxnSpPr>
          <p:spPr>
            <a:xfrm flipV="1">
              <a:off x="3412126" y="5460548"/>
              <a:ext cx="503639" cy="621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07" name="Straight Connector 406">
              <a:extLst>
                <a:ext uri="{FF2B5EF4-FFF2-40B4-BE49-F238E27FC236}">
                  <a16:creationId xmlns:a16="http://schemas.microsoft.com/office/drawing/2014/main" id="{7AA8539E-E66A-4C8F-BA71-0D845F5DCF26}"/>
                </a:ext>
              </a:extLst>
            </p:cNvPr>
            <p:cNvCxnSpPr>
              <a:cxnSpLocks/>
            </p:cNvCxnSpPr>
            <p:nvPr/>
          </p:nvCxnSpPr>
          <p:spPr>
            <a:xfrm flipH="1">
              <a:off x="4283868" y="5456196"/>
              <a:ext cx="664575" cy="146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08" name="Straight Connector 407">
              <a:extLst>
                <a:ext uri="{FF2B5EF4-FFF2-40B4-BE49-F238E27FC236}">
                  <a16:creationId xmlns:a16="http://schemas.microsoft.com/office/drawing/2014/main" id="{3286575C-5FB1-4CA6-8AC1-74A9438338A1}"/>
                </a:ext>
              </a:extLst>
            </p:cNvPr>
            <p:cNvCxnSpPr>
              <a:cxnSpLocks/>
            </p:cNvCxnSpPr>
            <p:nvPr/>
          </p:nvCxnSpPr>
          <p:spPr>
            <a:xfrm>
              <a:off x="4283868" y="5136776"/>
              <a:ext cx="667682" cy="31799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09" name="Straight Connector 408">
              <a:extLst>
                <a:ext uri="{FF2B5EF4-FFF2-40B4-BE49-F238E27FC236}">
                  <a16:creationId xmlns:a16="http://schemas.microsoft.com/office/drawing/2014/main" id="{07D50BF5-2BB1-48EF-9ED3-56477772800F}"/>
                </a:ext>
              </a:extLst>
            </p:cNvPr>
            <p:cNvCxnSpPr>
              <a:cxnSpLocks/>
            </p:cNvCxnSpPr>
            <p:nvPr/>
          </p:nvCxnSpPr>
          <p:spPr>
            <a:xfrm flipH="1">
              <a:off x="4283868" y="5453855"/>
              <a:ext cx="667682" cy="321212"/>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0" name="Straight Connector 409">
              <a:extLst>
                <a:ext uri="{FF2B5EF4-FFF2-40B4-BE49-F238E27FC236}">
                  <a16:creationId xmlns:a16="http://schemas.microsoft.com/office/drawing/2014/main" id="{831A2104-9CEB-4FAC-9F0D-AD2D4AB98544}"/>
                </a:ext>
              </a:extLst>
            </p:cNvPr>
            <p:cNvCxnSpPr>
              <a:cxnSpLocks/>
            </p:cNvCxnSpPr>
            <p:nvPr/>
          </p:nvCxnSpPr>
          <p:spPr>
            <a:xfrm flipH="1" flipV="1">
              <a:off x="2323414" y="5303135"/>
              <a:ext cx="409676" cy="163623"/>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1" name="Straight Connector 410">
              <a:extLst>
                <a:ext uri="{FF2B5EF4-FFF2-40B4-BE49-F238E27FC236}">
                  <a16:creationId xmlns:a16="http://schemas.microsoft.com/office/drawing/2014/main" id="{810AF3E8-6084-4A2C-BBC0-41D8DC49EFE0}"/>
                </a:ext>
              </a:extLst>
            </p:cNvPr>
            <p:cNvCxnSpPr>
              <a:cxnSpLocks/>
            </p:cNvCxnSpPr>
            <p:nvPr/>
          </p:nvCxnSpPr>
          <p:spPr>
            <a:xfrm flipH="1">
              <a:off x="2309582" y="5476303"/>
              <a:ext cx="413661" cy="183883"/>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grpSp>
          <p:nvGrpSpPr>
            <p:cNvPr id="459" name="Group 458">
              <a:extLst>
                <a:ext uri="{FF2B5EF4-FFF2-40B4-BE49-F238E27FC236}">
                  <a16:creationId xmlns:a16="http://schemas.microsoft.com/office/drawing/2014/main" id="{20FCBF31-6EBA-4B12-BC78-13A53298F9A4}"/>
                </a:ext>
              </a:extLst>
            </p:cNvPr>
            <p:cNvGrpSpPr/>
            <p:nvPr/>
          </p:nvGrpSpPr>
          <p:grpSpPr>
            <a:xfrm>
              <a:off x="1826243" y="5170365"/>
              <a:ext cx="641493" cy="634696"/>
              <a:chOff x="1826243" y="5170365"/>
              <a:chExt cx="641493" cy="634696"/>
            </a:xfrm>
          </p:grpSpPr>
          <p:cxnSp>
            <p:nvCxnSpPr>
              <p:cNvPr id="402" name="Straight Connector 401">
                <a:extLst>
                  <a:ext uri="{FF2B5EF4-FFF2-40B4-BE49-F238E27FC236}">
                    <a16:creationId xmlns:a16="http://schemas.microsoft.com/office/drawing/2014/main" id="{AA9B9C6C-F3D2-4F58-B449-374579A4D5CE}"/>
                  </a:ext>
                </a:extLst>
              </p:cNvPr>
              <p:cNvCxnSpPr>
                <a:cxnSpLocks/>
              </p:cNvCxnSpPr>
              <p:nvPr/>
            </p:nvCxnSpPr>
            <p:spPr>
              <a:xfrm>
                <a:off x="1967821" y="5304616"/>
                <a:ext cx="343642" cy="7939"/>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03" name="Straight Connector 402">
                <a:extLst>
                  <a:ext uri="{FF2B5EF4-FFF2-40B4-BE49-F238E27FC236}">
                    <a16:creationId xmlns:a16="http://schemas.microsoft.com/office/drawing/2014/main" id="{8D24ABA8-E989-4C27-8A84-FEDD6A21B057}"/>
                  </a:ext>
                </a:extLst>
              </p:cNvPr>
              <p:cNvCxnSpPr>
                <a:cxnSpLocks/>
              </p:cNvCxnSpPr>
              <p:nvPr/>
            </p:nvCxnSpPr>
            <p:spPr>
              <a:xfrm flipV="1">
                <a:off x="1967821" y="5662238"/>
                <a:ext cx="350545" cy="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sp>
            <p:nvSpPr>
              <p:cNvPr id="404" name="Oval 403">
                <a:extLst>
                  <a:ext uri="{FF2B5EF4-FFF2-40B4-BE49-F238E27FC236}">
                    <a16:creationId xmlns:a16="http://schemas.microsoft.com/office/drawing/2014/main" id="{8EE37CCB-A96F-4692-B0F8-23594DD91CDE}"/>
                  </a:ext>
                </a:extLst>
              </p:cNvPr>
              <p:cNvSpPr/>
              <p:nvPr/>
            </p:nvSpPr>
            <p:spPr>
              <a:xfrm>
                <a:off x="1826243" y="5170365"/>
                <a:ext cx="285645" cy="285646"/>
              </a:xfrm>
              <a:prstGeom prst="ellipse">
                <a:avLst/>
              </a:prstGeom>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p>
            </p:txBody>
          </p:sp>
          <p:sp>
            <p:nvSpPr>
              <p:cNvPr id="405" name="Oval 404">
                <a:extLst>
                  <a:ext uri="{FF2B5EF4-FFF2-40B4-BE49-F238E27FC236}">
                    <a16:creationId xmlns:a16="http://schemas.microsoft.com/office/drawing/2014/main" id="{C618AA11-CDFA-468E-ADDA-45373EC3877D}"/>
                  </a:ext>
                </a:extLst>
              </p:cNvPr>
              <p:cNvSpPr/>
              <p:nvPr/>
            </p:nvSpPr>
            <p:spPr>
              <a:xfrm>
                <a:off x="1826243" y="5517364"/>
                <a:ext cx="285645" cy="285646"/>
              </a:xfrm>
              <a:prstGeom prst="ellipse">
                <a:avLst/>
              </a:prstGeom>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p>
            </p:txBody>
          </p:sp>
          <p:cxnSp>
            <p:nvCxnSpPr>
              <p:cNvPr id="406" name="Straight Connector 405">
                <a:extLst>
                  <a:ext uri="{FF2B5EF4-FFF2-40B4-BE49-F238E27FC236}">
                    <a16:creationId xmlns:a16="http://schemas.microsoft.com/office/drawing/2014/main" id="{972D2A49-D21A-479E-A850-6F968D5F3A36}"/>
                  </a:ext>
                </a:extLst>
              </p:cNvPr>
              <p:cNvCxnSpPr>
                <a:cxnSpLocks/>
              </p:cNvCxnSpPr>
              <p:nvPr/>
            </p:nvCxnSpPr>
            <p:spPr>
              <a:xfrm flipH="1" flipV="1">
                <a:off x="2314630" y="5312555"/>
                <a:ext cx="3737" cy="349682"/>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sp>
            <p:nvSpPr>
              <p:cNvPr id="412" name="Oval 411">
                <a:extLst>
                  <a:ext uri="{FF2B5EF4-FFF2-40B4-BE49-F238E27FC236}">
                    <a16:creationId xmlns:a16="http://schemas.microsoft.com/office/drawing/2014/main" id="{017A2190-7716-4997-A3DD-F36C806E4B8A}"/>
                  </a:ext>
                </a:extLst>
              </p:cNvPr>
              <p:cNvSpPr/>
              <p:nvPr/>
            </p:nvSpPr>
            <p:spPr>
              <a:xfrm>
                <a:off x="2182091" y="5170365"/>
                <a:ext cx="285645" cy="285646"/>
              </a:xfrm>
              <a:prstGeom prst="ellipse">
                <a:avLst/>
              </a:prstGeom>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p>
            </p:txBody>
          </p:sp>
          <p:sp>
            <p:nvSpPr>
              <p:cNvPr id="413" name="Oval 412">
                <a:extLst>
                  <a:ext uri="{FF2B5EF4-FFF2-40B4-BE49-F238E27FC236}">
                    <a16:creationId xmlns:a16="http://schemas.microsoft.com/office/drawing/2014/main" id="{FAA4050F-5C3B-453B-A8F8-8D4E9D12BFB2}"/>
                  </a:ext>
                </a:extLst>
              </p:cNvPr>
              <p:cNvSpPr/>
              <p:nvPr/>
            </p:nvSpPr>
            <p:spPr>
              <a:xfrm>
                <a:off x="2169885" y="5519415"/>
                <a:ext cx="285645" cy="285646"/>
              </a:xfrm>
              <a:prstGeom prst="ellipse">
                <a:avLst/>
              </a:prstGeom>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p>
            </p:txBody>
          </p:sp>
        </p:grpSp>
        <p:grpSp>
          <p:nvGrpSpPr>
            <p:cNvPr id="449" name="Group 448">
              <a:extLst>
                <a:ext uri="{FF2B5EF4-FFF2-40B4-BE49-F238E27FC236}">
                  <a16:creationId xmlns:a16="http://schemas.microsoft.com/office/drawing/2014/main" id="{6AC5B23B-4492-4806-AB2B-B86F27AA43CF}"/>
                </a:ext>
              </a:extLst>
            </p:cNvPr>
            <p:cNvGrpSpPr/>
            <p:nvPr/>
          </p:nvGrpSpPr>
          <p:grpSpPr>
            <a:xfrm>
              <a:off x="2603802" y="5120938"/>
              <a:ext cx="950078" cy="670964"/>
              <a:chOff x="2603802" y="5120938"/>
              <a:chExt cx="950078" cy="670964"/>
            </a:xfrm>
          </p:grpSpPr>
          <p:cxnSp>
            <p:nvCxnSpPr>
              <p:cNvPr id="414" name="Straight Connector 413">
                <a:extLst>
                  <a:ext uri="{FF2B5EF4-FFF2-40B4-BE49-F238E27FC236}">
                    <a16:creationId xmlns:a16="http://schemas.microsoft.com/office/drawing/2014/main" id="{BDF6DD87-395D-4CD6-AD0A-9CA49A5855BA}"/>
                  </a:ext>
                </a:extLst>
              </p:cNvPr>
              <p:cNvCxnSpPr>
                <a:cxnSpLocks/>
              </p:cNvCxnSpPr>
              <p:nvPr/>
            </p:nvCxnSpPr>
            <p:spPr>
              <a:xfrm>
                <a:off x="2753879" y="5466758"/>
                <a:ext cx="318257" cy="191433"/>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5" name="Straight Connector 414">
                <a:extLst>
                  <a:ext uri="{FF2B5EF4-FFF2-40B4-BE49-F238E27FC236}">
                    <a16:creationId xmlns:a16="http://schemas.microsoft.com/office/drawing/2014/main" id="{D12DE2C5-3529-4CA3-98EF-986C1FED6EC1}"/>
                  </a:ext>
                </a:extLst>
              </p:cNvPr>
              <p:cNvCxnSpPr>
                <a:cxnSpLocks/>
              </p:cNvCxnSpPr>
              <p:nvPr/>
            </p:nvCxnSpPr>
            <p:spPr>
              <a:xfrm flipV="1">
                <a:off x="3070736" y="5466758"/>
                <a:ext cx="337956" cy="191433"/>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6" name="Straight Connector 415">
                <a:extLst>
                  <a:ext uri="{FF2B5EF4-FFF2-40B4-BE49-F238E27FC236}">
                    <a16:creationId xmlns:a16="http://schemas.microsoft.com/office/drawing/2014/main" id="{A8901910-CAE8-4DB0-A69D-3052C823603D}"/>
                  </a:ext>
                </a:extLst>
              </p:cNvPr>
              <p:cNvCxnSpPr>
                <a:cxnSpLocks/>
              </p:cNvCxnSpPr>
              <p:nvPr/>
            </p:nvCxnSpPr>
            <p:spPr>
              <a:xfrm>
                <a:off x="3078323" y="5263760"/>
                <a:ext cx="307717" cy="18883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17" name="Straight Connector 416">
                <a:extLst>
                  <a:ext uri="{FF2B5EF4-FFF2-40B4-BE49-F238E27FC236}">
                    <a16:creationId xmlns:a16="http://schemas.microsoft.com/office/drawing/2014/main" id="{32304824-570D-42CA-A0A4-F60D047664D9}"/>
                  </a:ext>
                </a:extLst>
              </p:cNvPr>
              <p:cNvCxnSpPr>
                <a:cxnSpLocks/>
              </p:cNvCxnSpPr>
              <p:nvPr/>
            </p:nvCxnSpPr>
            <p:spPr>
              <a:xfrm flipV="1">
                <a:off x="2751127" y="5263760"/>
                <a:ext cx="314903" cy="205484"/>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sp>
            <p:nvSpPr>
              <p:cNvPr id="418" name="Oval 417">
                <a:extLst>
                  <a:ext uri="{FF2B5EF4-FFF2-40B4-BE49-F238E27FC236}">
                    <a16:creationId xmlns:a16="http://schemas.microsoft.com/office/drawing/2014/main" id="{A87DBF49-9CD2-4367-B641-39E9292EA0A4}"/>
                  </a:ext>
                </a:extLst>
              </p:cNvPr>
              <p:cNvSpPr/>
              <p:nvPr/>
            </p:nvSpPr>
            <p:spPr>
              <a:xfrm>
                <a:off x="2603802" y="5318153"/>
                <a:ext cx="285645" cy="285646"/>
              </a:xfrm>
              <a:prstGeom prst="ellipse">
                <a:avLst/>
              </a:prstGeom>
              <a:solidFill>
                <a:schemeClr val="accent5"/>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19" name="Oval 418">
                <a:extLst>
                  <a:ext uri="{FF2B5EF4-FFF2-40B4-BE49-F238E27FC236}">
                    <a16:creationId xmlns:a16="http://schemas.microsoft.com/office/drawing/2014/main" id="{07ECA724-3FCA-4552-B284-50527222E8D4}"/>
                  </a:ext>
                </a:extLst>
              </p:cNvPr>
              <p:cNvSpPr/>
              <p:nvPr/>
            </p:nvSpPr>
            <p:spPr>
              <a:xfrm>
                <a:off x="3268235" y="5319185"/>
                <a:ext cx="285645" cy="285646"/>
              </a:xfrm>
              <a:prstGeom prst="ellipse">
                <a:avLst/>
              </a:prstGeom>
              <a:solidFill>
                <a:schemeClr val="accent5"/>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0" name="Oval 419">
                <a:extLst>
                  <a:ext uri="{FF2B5EF4-FFF2-40B4-BE49-F238E27FC236}">
                    <a16:creationId xmlns:a16="http://schemas.microsoft.com/office/drawing/2014/main" id="{47077388-1A53-4701-AE02-7F9C88EBF6E6}"/>
                  </a:ext>
                </a:extLst>
              </p:cNvPr>
              <p:cNvSpPr/>
              <p:nvPr/>
            </p:nvSpPr>
            <p:spPr>
              <a:xfrm>
                <a:off x="2928615" y="5120938"/>
                <a:ext cx="285645" cy="285646"/>
              </a:xfrm>
              <a:prstGeom prst="ellipse">
                <a:avLst/>
              </a:prstGeom>
              <a:solidFill>
                <a:schemeClr val="accent5"/>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1" name="Oval 420">
                <a:extLst>
                  <a:ext uri="{FF2B5EF4-FFF2-40B4-BE49-F238E27FC236}">
                    <a16:creationId xmlns:a16="http://schemas.microsoft.com/office/drawing/2014/main" id="{9B0943E0-3F5F-4BD7-A90D-0EAF937ABC6B}"/>
                  </a:ext>
                </a:extLst>
              </p:cNvPr>
              <p:cNvSpPr/>
              <p:nvPr/>
            </p:nvSpPr>
            <p:spPr>
              <a:xfrm>
                <a:off x="2925984" y="5506256"/>
                <a:ext cx="285645" cy="285646"/>
              </a:xfrm>
              <a:prstGeom prst="ellipse">
                <a:avLst/>
              </a:prstGeom>
              <a:solidFill>
                <a:schemeClr val="accent5"/>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grpSp>
        <p:grpSp>
          <p:nvGrpSpPr>
            <p:cNvPr id="440" name="Group 439">
              <a:extLst>
                <a:ext uri="{FF2B5EF4-FFF2-40B4-BE49-F238E27FC236}">
                  <a16:creationId xmlns:a16="http://schemas.microsoft.com/office/drawing/2014/main" id="{33E752AA-4358-4102-B160-87860A902F9F}"/>
                </a:ext>
              </a:extLst>
            </p:cNvPr>
            <p:cNvGrpSpPr/>
            <p:nvPr/>
          </p:nvGrpSpPr>
          <p:grpSpPr>
            <a:xfrm>
              <a:off x="3785128" y="4996463"/>
              <a:ext cx="641562" cy="914784"/>
              <a:chOff x="3785128" y="4996463"/>
              <a:chExt cx="641562" cy="914784"/>
            </a:xfrm>
          </p:grpSpPr>
          <p:cxnSp>
            <p:nvCxnSpPr>
              <p:cNvPr id="422" name="Straight Connector 421">
                <a:extLst>
                  <a:ext uri="{FF2B5EF4-FFF2-40B4-BE49-F238E27FC236}">
                    <a16:creationId xmlns:a16="http://schemas.microsoft.com/office/drawing/2014/main" id="{7C5D537A-8093-44D4-B2DF-A0F1C44CBCF8}"/>
                  </a:ext>
                </a:extLst>
              </p:cNvPr>
              <p:cNvCxnSpPr>
                <a:cxnSpLocks/>
                <a:endCxn id="425" idx="6"/>
              </p:cNvCxnSpPr>
              <p:nvPr/>
            </p:nvCxnSpPr>
            <p:spPr>
              <a:xfrm flipH="1">
                <a:off x="4070774" y="5458736"/>
                <a:ext cx="213094" cy="0"/>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23" name="Straight Connector 422">
                <a:extLst>
                  <a:ext uri="{FF2B5EF4-FFF2-40B4-BE49-F238E27FC236}">
                    <a16:creationId xmlns:a16="http://schemas.microsoft.com/office/drawing/2014/main" id="{814F0EF3-6D01-4276-93B6-C2A6277B386D}"/>
                  </a:ext>
                </a:extLst>
              </p:cNvPr>
              <p:cNvCxnSpPr>
                <a:cxnSpLocks/>
              </p:cNvCxnSpPr>
              <p:nvPr/>
            </p:nvCxnSpPr>
            <p:spPr>
              <a:xfrm flipV="1">
                <a:off x="3933106" y="5136776"/>
                <a:ext cx="367004" cy="302722"/>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cxnSp>
            <p:nvCxnSpPr>
              <p:cNvPr id="424" name="Straight Connector 423">
                <a:extLst>
                  <a:ext uri="{FF2B5EF4-FFF2-40B4-BE49-F238E27FC236}">
                    <a16:creationId xmlns:a16="http://schemas.microsoft.com/office/drawing/2014/main" id="{096C2C02-813B-4578-9FC6-D6948527106D}"/>
                  </a:ext>
                </a:extLst>
              </p:cNvPr>
              <p:cNvCxnSpPr>
                <a:cxnSpLocks/>
              </p:cNvCxnSpPr>
              <p:nvPr/>
            </p:nvCxnSpPr>
            <p:spPr>
              <a:xfrm>
                <a:off x="3930216" y="5462008"/>
                <a:ext cx="353652" cy="303906"/>
              </a:xfrm>
              <a:prstGeom prst="line">
                <a:avLst/>
              </a:prstGeom>
              <a:ln w="12700" cap="sq">
                <a:solidFill>
                  <a:schemeClr val="bg2"/>
                </a:solidFill>
              </a:ln>
            </p:spPr>
            <p:style>
              <a:lnRef idx="1">
                <a:schemeClr val="accent1"/>
              </a:lnRef>
              <a:fillRef idx="0">
                <a:schemeClr val="accent1"/>
              </a:fillRef>
              <a:effectRef idx="0">
                <a:schemeClr val="accent1"/>
              </a:effectRef>
              <a:fontRef idx="minor">
                <a:schemeClr val="lt1"/>
              </a:fontRef>
            </p:style>
          </p:cxnSp>
          <p:sp>
            <p:nvSpPr>
              <p:cNvPr id="425" name="Oval 424">
                <a:extLst>
                  <a:ext uri="{FF2B5EF4-FFF2-40B4-BE49-F238E27FC236}">
                    <a16:creationId xmlns:a16="http://schemas.microsoft.com/office/drawing/2014/main" id="{E7ED6205-476B-4C88-B015-DDD9FE67BB65}"/>
                  </a:ext>
                </a:extLst>
              </p:cNvPr>
              <p:cNvSpPr/>
              <p:nvPr/>
            </p:nvSpPr>
            <p:spPr>
              <a:xfrm>
                <a:off x="3785128" y="5315913"/>
                <a:ext cx="285645" cy="285646"/>
              </a:xfrm>
              <a:prstGeom prst="ellipse">
                <a:avLst/>
              </a:prstGeom>
              <a:solidFill>
                <a:schemeClr val="accent3"/>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6" name="Oval 425">
                <a:extLst>
                  <a:ext uri="{FF2B5EF4-FFF2-40B4-BE49-F238E27FC236}">
                    <a16:creationId xmlns:a16="http://schemas.microsoft.com/office/drawing/2014/main" id="{02C7222C-D400-4BD4-98CC-03E49C92E37B}"/>
                  </a:ext>
                </a:extLst>
              </p:cNvPr>
              <p:cNvSpPr/>
              <p:nvPr/>
            </p:nvSpPr>
            <p:spPr>
              <a:xfrm>
                <a:off x="4141045" y="4996463"/>
                <a:ext cx="285645" cy="285646"/>
              </a:xfrm>
              <a:prstGeom prst="ellipse">
                <a:avLst/>
              </a:prstGeom>
              <a:solidFill>
                <a:schemeClr val="accent3"/>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7" name="Oval 426">
                <a:extLst>
                  <a:ext uri="{FF2B5EF4-FFF2-40B4-BE49-F238E27FC236}">
                    <a16:creationId xmlns:a16="http://schemas.microsoft.com/office/drawing/2014/main" id="{99B0B9BC-6C66-48B0-BF58-13812F077EA0}"/>
                  </a:ext>
                </a:extLst>
              </p:cNvPr>
              <p:cNvSpPr/>
              <p:nvPr/>
            </p:nvSpPr>
            <p:spPr>
              <a:xfrm>
                <a:off x="4141045" y="5625601"/>
                <a:ext cx="285645" cy="285646"/>
              </a:xfrm>
              <a:prstGeom prst="ellipse">
                <a:avLst/>
              </a:prstGeom>
              <a:solidFill>
                <a:schemeClr val="accent3"/>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sp>
            <p:nvSpPr>
              <p:cNvPr id="428" name="Oval 427">
                <a:extLst>
                  <a:ext uri="{FF2B5EF4-FFF2-40B4-BE49-F238E27FC236}">
                    <a16:creationId xmlns:a16="http://schemas.microsoft.com/office/drawing/2014/main" id="{416E5E36-DB72-4982-A72E-AB8653B63EC4}"/>
                  </a:ext>
                </a:extLst>
              </p:cNvPr>
              <p:cNvSpPr/>
              <p:nvPr/>
            </p:nvSpPr>
            <p:spPr>
              <a:xfrm>
                <a:off x="4141045" y="5310948"/>
                <a:ext cx="285645" cy="285646"/>
              </a:xfrm>
              <a:prstGeom prst="ellipse">
                <a:avLst/>
              </a:prstGeom>
              <a:solidFill>
                <a:schemeClr val="accent3"/>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100" b="1" dirty="0">
                  <a:solidFill>
                    <a:schemeClr val="tx2"/>
                  </a:solidFill>
                </a:endParaRPr>
              </a:p>
            </p:txBody>
          </p:sp>
        </p:grpSp>
        <p:grpSp>
          <p:nvGrpSpPr>
            <p:cNvPr id="484" name="Group 483">
              <a:extLst>
                <a:ext uri="{FF2B5EF4-FFF2-40B4-BE49-F238E27FC236}">
                  <a16:creationId xmlns:a16="http://schemas.microsoft.com/office/drawing/2014/main" id="{5104FEA4-5363-4410-90F6-D96E2674A3BD}"/>
                </a:ext>
              </a:extLst>
            </p:cNvPr>
            <p:cNvGrpSpPr/>
            <p:nvPr/>
          </p:nvGrpSpPr>
          <p:grpSpPr>
            <a:xfrm>
              <a:off x="4656589" y="5048954"/>
              <a:ext cx="696593" cy="789082"/>
              <a:chOff x="4656589" y="5048954"/>
              <a:chExt cx="696593" cy="789082"/>
            </a:xfrm>
          </p:grpSpPr>
          <p:sp>
            <p:nvSpPr>
              <p:cNvPr id="429" name="Oval 428">
                <a:extLst>
                  <a:ext uri="{FF2B5EF4-FFF2-40B4-BE49-F238E27FC236}">
                    <a16:creationId xmlns:a16="http://schemas.microsoft.com/office/drawing/2014/main" id="{1A079067-EE33-4B2A-A1D0-FC3C5F8FEDE2}"/>
                  </a:ext>
                </a:extLst>
              </p:cNvPr>
              <p:cNvSpPr/>
              <p:nvPr/>
            </p:nvSpPr>
            <p:spPr>
              <a:xfrm>
                <a:off x="4656589" y="5159114"/>
                <a:ext cx="596134" cy="596135"/>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0" name="Oval 429">
                <a:extLst>
                  <a:ext uri="{FF2B5EF4-FFF2-40B4-BE49-F238E27FC236}">
                    <a16:creationId xmlns:a16="http://schemas.microsoft.com/office/drawing/2014/main" id="{ABEE685A-78BF-46EF-ACD8-04F67E52235E}"/>
                  </a:ext>
                </a:extLst>
              </p:cNvPr>
              <p:cNvSpPr/>
              <p:nvPr/>
            </p:nvSpPr>
            <p:spPr>
              <a:xfrm>
                <a:off x="4915231" y="5048954"/>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1" name="Oval 430">
                <a:extLst>
                  <a:ext uri="{FF2B5EF4-FFF2-40B4-BE49-F238E27FC236}">
                    <a16:creationId xmlns:a16="http://schemas.microsoft.com/office/drawing/2014/main" id="{9D173596-BB83-4ECC-BBC9-566F7C244177}"/>
                  </a:ext>
                </a:extLst>
              </p:cNvPr>
              <p:cNvSpPr/>
              <p:nvPr/>
            </p:nvSpPr>
            <p:spPr>
              <a:xfrm>
                <a:off x="5085925" y="5073216"/>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2" name="Oval 431">
                <a:extLst>
                  <a:ext uri="{FF2B5EF4-FFF2-40B4-BE49-F238E27FC236}">
                    <a16:creationId xmlns:a16="http://schemas.microsoft.com/office/drawing/2014/main" id="{7FCE31E1-5A8E-4F62-B33F-EF2B8261965D}"/>
                  </a:ext>
                </a:extLst>
              </p:cNvPr>
              <p:cNvSpPr/>
              <p:nvPr/>
            </p:nvSpPr>
            <p:spPr>
              <a:xfrm>
                <a:off x="5221043" y="5227951"/>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3" name="Oval 432">
                <a:extLst>
                  <a:ext uri="{FF2B5EF4-FFF2-40B4-BE49-F238E27FC236}">
                    <a16:creationId xmlns:a16="http://schemas.microsoft.com/office/drawing/2014/main" id="{146B68A9-0D48-4275-8D7C-D75FC5A96224}"/>
                  </a:ext>
                </a:extLst>
              </p:cNvPr>
              <p:cNvSpPr/>
              <p:nvPr/>
            </p:nvSpPr>
            <p:spPr>
              <a:xfrm>
                <a:off x="4681597" y="5724164"/>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4" name="Oval 433">
                <a:extLst>
                  <a:ext uri="{FF2B5EF4-FFF2-40B4-BE49-F238E27FC236}">
                    <a16:creationId xmlns:a16="http://schemas.microsoft.com/office/drawing/2014/main" id="{EC2593AA-3734-48C9-9144-4AF538B39A60}"/>
                  </a:ext>
                </a:extLst>
              </p:cNvPr>
              <p:cNvSpPr/>
              <p:nvPr/>
            </p:nvSpPr>
            <p:spPr>
              <a:xfrm>
                <a:off x="4833820" y="5766465"/>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5" name="Oval 434">
                <a:extLst>
                  <a:ext uri="{FF2B5EF4-FFF2-40B4-BE49-F238E27FC236}">
                    <a16:creationId xmlns:a16="http://schemas.microsoft.com/office/drawing/2014/main" id="{947D8F12-08DC-443A-865F-DFABF142DEC6}"/>
                  </a:ext>
                </a:extLst>
              </p:cNvPr>
              <p:cNvSpPr/>
              <p:nvPr/>
            </p:nvSpPr>
            <p:spPr>
              <a:xfrm>
                <a:off x="5283570" y="5417785"/>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6" name="Oval 435">
                <a:extLst>
                  <a:ext uri="{FF2B5EF4-FFF2-40B4-BE49-F238E27FC236}">
                    <a16:creationId xmlns:a16="http://schemas.microsoft.com/office/drawing/2014/main" id="{7199FE61-B503-4F8B-933D-127B4DAC9DFA}"/>
                  </a:ext>
                </a:extLst>
              </p:cNvPr>
              <p:cNvSpPr/>
              <p:nvPr/>
            </p:nvSpPr>
            <p:spPr>
              <a:xfrm>
                <a:off x="4753845" y="5083760"/>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7" name="Oval 436">
                <a:extLst>
                  <a:ext uri="{FF2B5EF4-FFF2-40B4-BE49-F238E27FC236}">
                    <a16:creationId xmlns:a16="http://schemas.microsoft.com/office/drawing/2014/main" id="{9EDA26FB-03F2-41B9-8734-7BB9A1FD9124}"/>
                  </a:ext>
                </a:extLst>
              </p:cNvPr>
              <p:cNvSpPr/>
              <p:nvPr/>
            </p:nvSpPr>
            <p:spPr>
              <a:xfrm>
                <a:off x="5248105" y="5561788"/>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8" name="Oval 437">
                <a:extLst>
                  <a:ext uri="{FF2B5EF4-FFF2-40B4-BE49-F238E27FC236}">
                    <a16:creationId xmlns:a16="http://schemas.microsoft.com/office/drawing/2014/main" id="{6A33AF40-2F79-475D-9077-2EC2E79F1189}"/>
                  </a:ext>
                </a:extLst>
              </p:cNvPr>
              <p:cNvSpPr/>
              <p:nvPr/>
            </p:nvSpPr>
            <p:spPr>
              <a:xfrm>
                <a:off x="5176829" y="5696303"/>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sp>
            <p:nvSpPr>
              <p:cNvPr id="439" name="Oval 438">
                <a:extLst>
                  <a:ext uri="{FF2B5EF4-FFF2-40B4-BE49-F238E27FC236}">
                    <a16:creationId xmlns:a16="http://schemas.microsoft.com/office/drawing/2014/main" id="{A455729D-DDA2-42CD-8489-D7A4F963DCEE}"/>
                  </a:ext>
                </a:extLst>
              </p:cNvPr>
              <p:cNvSpPr/>
              <p:nvPr/>
            </p:nvSpPr>
            <p:spPr>
              <a:xfrm>
                <a:off x="5006115" y="5768424"/>
                <a:ext cx="69612" cy="69612"/>
              </a:xfrm>
              <a:prstGeom prst="ellipse">
                <a:avLst/>
              </a:prstGeom>
              <a:solidFill>
                <a:schemeClr val="accent4"/>
              </a:solidFill>
              <a:ln w="12700">
                <a:solidFill>
                  <a:schemeClr val="bg2"/>
                </a:solidFill>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GB" sz="1600" b="1" dirty="0">
                  <a:solidFill>
                    <a:schemeClr val="tx2"/>
                  </a:solidFill>
                </a:endParaRPr>
              </a:p>
            </p:txBody>
          </p:sp>
        </p:grpSp>
      </p:grpSp>
      <p:sp>
        <p:nvSpPr>
          <p:cNvPr id="757" name="Freeform: Shape 756">
            <a:extLst>
              <a:ext uri="{FF2B5EF4-FFF2-40B4-BE49-F238E27FC236}">
                <a16:creationId xmlns:a16="http://schemas.microsoft.com/office/drawing/2014/main" id="{85BDD8A4-A776-4DB4-A0E8-E0FC77A7052A}"/>
              </a:ext>
            </a:extLst>
          </p:cNvPr>
          <p:cNvSpPr/>
          <p:nvPr/>
        </p:nvSpPr>
        <p:spPr>
          <a:xfrm>
            <a:off x="1342486" y="5791681"/>
            <a:ext cx="4577446" cy="1053933"/>
          </a:xfrm>
          <a:custGeom>
            <a:avLst/>
            <a:gdLst>
              <a:gd name="connsiteX0" fmla="*/ 943867 w 4063510"/>
              <a:gd name="connsiteY0" fmla="*/ 320301 h 2039232"/>
              <a:gd name="connsiteX1" fmla="*/ 1268747 w 4063510"/>
              <a:gd name="connsiteY1" fmla="*/ 883010 h 2039232"/>
              <a:gd name="connsiteX2" fmla="*/ 1185857 w 4063510"/>
              <a:gd name="connsiteY2" fmla="*/ 938745 h 2039232"/>
              <a:gd name="connsiteX3" fmla="*/ 649683 w 4063510"/>
              <a:gd name="connsiteY3" fmla="*/ 2036842 h 2039232"/>
              <a:gd name="connsiteX4" fmla="*/ 14 w 4063510"/>
              <a:gd name="connsiteY4" fmla="*/ 2039232 h 2039232"/>
              <a:gd name="connsiteX5" fmla="*/ 788227 w 4063510"/>
              <a:gd name="connsiteY5" fmla="*/ 424954 h 2039232"/>
              <a:gd name="connsiteX6" fmla="*/ 3119227 w 4063510"/>
              <a:gd name="connsiteY6" fmla="*/ 320154 h 2039232"/>
              <a:gd name="connsiteX7" fmla="*/ 3271740 w 4063510"/>
              <a:gd name="connsiteY7" fmla="*/ 422217 h 2039232"/>
              <a:gd name="connsiteX8" fmla="*/ 4063508 w 4063510"/>
              <a:gd name="connsiteY8" fmla="*/ 2034754 h 2039232"/>
              <a:gd name="connsiteX9" fmla="*/ 3413834 w 4063510"/>
              <a:gd name="connsiteY9" fmla="*/ 2033796 h 2039232"/>
              <a:gd name="connsiteX10" fmla="*/ 2875242 w 4063510"/>
              <a:gd name="connsiteY10" fmla="*/ 936884 h 2039232"/>
              <a:gd name="connsiteX11" fmla="*/ 2794395 w 4063510"/>
              <a:gd name="connsiteY11" fmla="*/ 882780 h 2039232"/>
              <a:gd name="connsiteX12" fmla="*/ 2029517 w 4063510"/>
              <a:gd name="connsiteY12" fmla="*/ 1 h 2039232"/>
              <a:gd name="connsiteX13" fmla="*/ 2927478 w 4063510"/>
              <a:gd name="connsiteY13" fmla="*/ 208087 h 2039232"/>
              <a:gd name="connsiteX14" fmla="*/ 3023382 w 4063510"/>
              <a:gd name="connsiteY14" fmla="*/ 259248 h 2039232"/>
              <a:gd name="connsiteX15" fmla="*/ 2698204 w 4063510"/>
              <a:gd name="connsiteY15" fmla="*/ 822473 h 2039232"/>
              <a:gd name="connsiteX16" fmla="*/ 2578625 w 4063510"/>
              <a:gd name="connsiteY16" fmla="*/ 762450 h 2039232"/>
              <a:gd name="connsiteX17" fmla="*/ 1503116 w 4063510"/>
              <a:gd name="connsiteY17" fmla="*/ 754746 h 2039232"/>
              <a:gd name="connsiteX18" fmla="*/ 1365098 w 4063510"/>
              <a:gd name="connsiteY18" fmla="*/ 822981 h 2039232"/>
              <a:gd name="connsiteX19" fmla="*/ 1039788 w 4063510"/>
              <a:gd name="connsiteY19" fmla="*/ 259527 h 2039232"/>
              <a:gd name="connsiteX20" fmla="*/ 1132017 w 4063510"/>
              <a:gd name="connsiteY20" fmla="*/ 210065 h 2039232"/>
              <a:gd name="connsiteX21" fmla="*/ 2029517 w 4063510"/>
              <a:gd name="connsiteY21" fmla="*/ 1 h 2039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63510" h="2039232">
                <a:moveTo>
                  <a:pt x="943867" y="320301"/>
                </a:moveTo>
                <a:lnTo>
                  <a:pt x="1268747" y="883010"/>
                </a:lnTo>
                <a:lnTo>
                  <a:pt x="1185857" y="938745"/>
                </a:lnTo>
                <a:cubicBezTo>
                  <a:pt x="848974" y="1199389"/>
                  <a:pt x="648091" y="1604053"/>
                  <a:pt x="649683" y="2036842"/>
                </a:cubicBezTo>
                <a:lnTo>
                  <a:pt x="14" y="2039232"/>
                </a:lnTo>
                <a:cubicBezTo>
                  <a:pt x="-2328" y="1403003"/>
                  <a:pt x="292985" y="808119"/>
                  <a:pt x="788227" y="424954"/>
                </a:cubicBezTo>
                <a:close/>
                <a:moveTo>
                  <a:pt x="3119227" y="320154"/>
                </a:moveTo>
                <a:lnTo>
                  <a:pt x="3271740" y="422217"/>
                </a:lnTo>
                <a:cubicBezTo>
                  <a:pt x="3767825" y="804290"/>
                  <a:pt x="4064448" y="1398522"/>
                  <a:pt x="4063508" y="2034754"/>
                </a:cubicBezTo>
                <a:lnTo>
                  <a:pt x="3413834" y="2033796"/>
                </a:lnTo>
                <a:cubicBezTo>
                  <a:pt x="3414473" y="1601006"/>
                  <a:pt x="3212698" y="1196785"/>
                  <a:pt x="2875242" y="936884"/>
                </a:cubicBezTo>
                <a:lnTo>
                  <a:pt x="2794395" y="882780"/>
                </a:lnTo>
                <a:close/>
                <a:moveTo>
                  <a:pt x="2029517" y="1"/>
                </a:moveTo>
                <a:cubicBezTo>
                  <a:pt x="2336945" y="-338"/>
                  <a:pt x="2644449" y="69016"/>
                  <a:pt x="2927478" y="208087"/>
                </a:cubicBezTo>
                <a:lnTo>
                  <a:pt x="3023382" y="259248"/>
                </a:lnTo>
                <a:lnTo>
                  <a:pt x="2698204" y="822473"/>
                </a:lnTo>
                <a:lnTo>
                  <a:pt x="2578625" y="762450"/>
                </a:lnTo>
                <a:cubicBezTo>
                  <a:pt x="2235793" y="614681"/>
                  <a:pt x="1847455" y="612146"/>
                  <a:pt x="1503116" y="754746"/>
                </a:cubicBezTo>
                <a:lnTo>
                  <a:pt x="1365098" y="822981"/>
                </a:lnTo>
                <a:lnTo>
                  <a:pt x="1039788" y="259527"/>
                </a:lnTo>
                <a:lnTo>
                  <a:pt x="1132017" y="210065"/>
                </a:lnTo>
                <a:cubicBezTo>
                  <a:pt x="1414739" y="70370"/>
                  <a:pt x="1722090" y="340"/>
                  <a:pt x="2029517" y="1"/>
                </a:cubicBezTo>
                <a:close/>
              </a:path>
            </a:pathLst>
          </a:custGeom>
          <a:solidFill>
            <a:srgbClr val="FFFFFF"/>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solidFill>
                <a:srgbClr val="000000"/>
              </a:solidFill>
            </a:endParaRPr>
          </a:p>
        </p:txBody>
      </p:sp>
      <p:cxnSp>
        <p:nvCxnSpPr>
          <p:cNvPr id="13" name="Straight Connector 12">
            <a:extLst>
              <a:ext uri="{FF2B5EF4-FFF2-40B4-BE49-F238E27FC236}">
                <a16:creationId xmlns:a16="http://schemas.microsoft.com/office/drawing/2014/main" id="{8D5495D6-25EC-4F57-98F5-09031BBF42D4}"/>
              </a:ext>
            </a:extLst>
          </p:cNvPr>
          <p:cNvCxnSpPr>
            <a:cxnSpLocks/>
          </p:cNvCxnSpPr>
          <p:nvPr/>
        </p:nvCxnSpPr>
        <p:spPr>
          <a:xfrm flipH="1">
            <a:off x="3671985" y="4978896"/>
            <a:ext cx="13050" cy="1440160"/>
          </a:xfrm>
          <a:prstGeom prst="line">
            <a:avLst/>
          </a:prstGeom>
          <a:noFill/>
          <a:ln w="28575" cap="rnd" cmpd="sng" algn="ctr">
            <a:solidFill>
              <a:srgbClr val="FFFFFF">
                <a:lumMod val="65000"/>
              </a:srgbClr>
            </a:solidFill>
            <a:prstDash val="sysDot"/>
            <a:tailEnd type="triangle" w="lg" len="med"/>
          </a:ln>
          <a:effectLst/>
        </p:spPr>
      </p:cxnSp>
    </p:spTree>
    <p:extLst>
      <p:ext uri="{BB962C8B-B14F-4D97-AF65-F5344CB8AC3E}">
        <p14:creationId xmlns:p14="http://schemas.microsoft.com/office/powerpoint/2010/main" val="48869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45">
            <a:extLst>
              <a:ext uri="{FF2B5EF4-FFF2-40B4-BE49-F238E27FC236}">
                <a16:creationId xmlns:a16="http://schemas.microsoft.com/office/drawing/2014/main" id="{88AC46FE-46BB-48A4-8F51-52A926CD3C5E}"/>
              </a:ext>
            </a:extLst>
          </p:cNvPr>
          <p:cNvSpPr>
            <a:spLocks noChangeAspect="1" noEditPoints="1"/>
          </p:cNvSpPr>
          <p:nvPr/>
        </p:nvSpPr>
        <p:spPr bwMode="auto">
          <a:xfrm>
            <a:off x="10123512" y="2295558"/>
            <a:ext cx="3638485" cy="3638485"/>
          </a:xfrm>
          <a:custGeom>
            <a:avLst/>
            <a:gdLst>
              <a:gd name="T0" fmla="*/ 768 w 1152"/>
              <a:gd name="T1" fmla="*/ 624 h 1152"/>
              <a:gd name="T2" fmla="*/ 672 w 1152"/>
              <a:gd name="T3" fmla="*/ 624 h 1152"/>
              <a:gd name="T4" fmla="*/ 672 w 1152"/>
              <a:gd name="T5" fmla="*/ 528 h 1152"/>
              <a:gd name="T6" fmla="*/ 768 w 1152"/>
              <a:gd name="T7" fmla="*/ 528 h 1152"/>
              <a:gd name="T8" fmla="*/ 768 w 1152"/>
              <a:gd name="T9" fmla="*/ 624 h 1152"/>
              <a:gd name="T10" fmla="*/ 768 w 1152"/>
              <a:gd name="T11" fmla="*/ 672 h 1152"/>
              <a:gd name="T12" fmla="*/ 672 w 1152"/>
              <a:gd name="T13" fmla="*/ 672 h 1152"/>
              <a:gd name="T14" fmla="*/ 672 w 1152"/>
              <a:gd name="T15" fmla="*/ 912 h 1152"/>
              <a:gd name="T16" fmla="*/ 768 w 1152"/>
              <a:gd name="T17" fmla="*/ 912 h 1152"/>
              <a:gd name="T18" fmla="*/ 768 w 1152"/>
              <a:gd name="T19" fmla="*/ 672 h 1152"/>
              <a:gd name="T20" fmla="*/ 720 w 1152"/>
              <a:gd name="T21" fmla="*/ 288 h 1152"/>
              <a:gd name="T22" fmla="*/ 439 w 1152"/>
              <a:gd name="T23" fmla="*/ 393 h 1152"/>
              <a:gd name="T24" fmla="*/ 240 w 1152"/>
              <a:gd name="T25" fmla="*/ 288 h 1152"/>
              <a:gd name="T26" fmla="*/ 0 w 1152"/>
              <a:gd name="T27" fmla="*/ 528 h 1152"/>
              <a:gd name="T28" fmla="*/ 0 w 1152"/>
              <a:gd name="T29" fmla="*/ 672 h 1152"/>
              <a:gd name="T30" fmla="*/ 291 w 1152"/>
              <a:gd name="T31" fmla="*/ 672 h 1152"/>
              <a:gd name="T32" fmla="*/ 288 w 1152"/>
              <a:gd name="T33" fmla="*/ 720 h 1152"/>
              <a:gd name="T34" fmla="*/ 720 w 1152"/>
              <a:gd name="T35" fmla="*/ 1152 h 1152"/>
              <a:gd name="T36" fmla="*/ 1152 w 1152"/>
              <a:gd name="T37" fmla="*/ 720 h 1152"/>
              <a:gd name="T38" fmla="*/ 720 w 1152"/>
              <a:gd name="T39" fmla="*/ 288 h 1152"/>
              <a:gd name="T40" fmla="*/ 1056 w 1152"/>
              <a:gd name="T41" fmla="*/ 720 h 1152"/>
              <a:gd name="T42" fmla="*/ 720 w 1152"/>
              <a:gd name="T43" fmla="*/ 1056 h 1152"/>
              <a:gd name="T44" fmla="*/ 384 w 1152"/>
              <a:gd name="T45" fmla="*/ 720 h 1152"/>
              <a:gd name="T46" fmla="*/ 720 w 1152"/>
              <a:gd name="T47" fmla="*/ 384 h 1152"/>
              <a:gd name="T48" fmla="*/ 1056 w 1152"/>
              <a:gd name="T49" fmla="*/ 720 h 1152"/>
              <a:gd name="T50" fmla="*/ 384 w 1152"/>
              <a:gd name="T51" fmla="*/ 144 h 1152"/>
              <a:gd name="T52" fmla="*/ 240 w 1152"/>
              <a:gd name="T53" fmla="*/ 0 h 1152"/>
              <a:gd name="T54" fmla="*/ 96 w 1152"/>
              <a:gd name="T55" fmla="*/ 144 h 1152"/>
              <a:gd name="T56" fmla="*/ 240 w 1152"/>
              <a:gd name="T57" fmla="*/ 288 h 1152"/>
              <a:gd name="T58" fmla="*/ 384 w 1152"/>
              <a:gd name="T59" fmla="*/ 144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52" h="1152">
                <a:moveTo>
                  <a:pt x="768" y="624"/>
                </a:moveTo>
                <a:cubicBezTo>
                  <a:pt x="672" y="624"/>
                  <a:pt x="672" y="624"/>
                  <a:pt x="672" y="624"/>
                </a:cubicBezTo>
                <a:cubicBezTo>
                  <a:pt x="672" y="528"/>
                  <a:pt x="672" y="528"/>
                  <a:pt x="672" y="528"/>
                </a:cubicBezTo>
                <a:cubicBezTo>
                  <a:pt x="768" y="528"/>
                  <a:pt x="768" y="528"/>
                  <a:pt x="768" y="528"/>
                </a:cubicBezTo>
                <a:lnTo>
                  <a:pt x="768" y="624"/>
                </a:lnTo>
                <a:close/>
                <a:moveTo>
                  <a:pt x="768" y="672"/>
                </a:moveTo>
                <a:cubicBezTo>
                  <a:pt x="672" y="672"/>
                  <a:pt x="672" y="672"/>
                  <a:pt x="672" y="672"/>
                </a:cubicBezTo>
                <a:cubicBezTo>
                  <a:pt x="672" y="912"/>
                  <a:pt x="672" y="912"/>
                  <a:pt x="672" y="912"/>
                </a:cubicBezTo>
                <a:cubicBezTo>
                  <a:pt x="768" y="912"/>
                  <a:pt x="768" y="912"/>
                  <a:pt x="768" y="912"/>
                </a:cubicBezTo>
                <a:lnTo>
                  <a:pt x="768" y="672"/>
                </a:lnTo>
                <a:close/>
                <a:moveTo>
                  <a:pt x="720" y="288"/>
                </a:moveTo>
                <a:cubicBezTo>
                  <a:pt x="613" y="288"/>
                  <a:pt x="514" y="327"/>
                  <a:pt x="439" y="393"/>
                </a:cubicBezTo>
                <a:cubicBezTo>
                  <a:pt x="395" y="329"/>
                  <a:pt x="323" y="288"/>
                  <a:pt x="240" y="288"/>
                </a:cubicBezTo>
                <a:cubicBezTo>
                  <a:pt x="108" y="288"/>
                  <a:pt x="0" y="395"/>
                  <a:pt x="0" y="528"/>
                </a:cubicBezTo>
                <a:cubicBezTo>
                  <a:pt x="0" y="672"/>
                  <a:pt x="0" y="672"/>
                  <a:pt x="0" y="672"/>
                </a:cubicBezTo>
                <a:cubicBezTo>
                  <a:pt x="291" y="672"/>
                  <a:pt x="291" y="672"/>
                  <a:pt x="291" y="672"/>
                </a:cubicBezTo>
                <a:cubicBezTo>
                  <a:pt x="289" y="688"/>
                  <a:pt x="288" y="704"/>
                  <a:pt x="288" y="720"/>
                </a:cubicBezTo>
                <a:cubicBezTo>
                  <a:pt x="288" y="959"/>
                  <a:pt x="482" y="1152"/>
                  <a:pt x="720" y="1152"/>
                </a:cubicBezTo>
                <a:cubicBezTo>
                  <a:pt x="959" y="1152"/>
                  <a:pt x="1152" y="959"/>
                  <a:pt x="1152" y="720"/>
                </a:cubicBezTo>
                <a:cubicBezTo>
                  <a:pt x="1152" y="481"/>
                  <a:pt x="959" y="288"/>
                  <a:pt x="720" y="288"/>
                </a:cubicBezTo>
                <a:close/>
                <a:moveTo>
                  <a:pt x="1056" y="720"/>
                </a:moveTo>
                <a:cubicBezTo>
                  <a:pt x="1056" y="906"/>
                  <a:pt x="906" y="1056"/>
                  <a:pt x="720" y="1056"/>
                </a:cubicBezTo>
                <a:cubicBezTo>
                  <a:pt x="535" y="1056"/>
                  <a:pt x="384" y="906"/>
                  <a:pt x="384" y="720"/>
                </a:cubicBezTo>
                <a:cubicBezTo>
                  <a:pt x="384" y="534"/>
                  <a:pt x="535" y="384"/>
                  <a:pt x="720" y="384"/>
                </a:cubicBezTo>
                <a:cubicBezTo>
                  <a:pt x="906" y="384"/>
                  <a:pt x="1056" y="534"/>
                  <a:pt x="1056" y="720"/>
                </a:cubicBezTo>
                <a:close/>
                <a:moveTo>
                  <a:pt x="384" y="144"/>
                </a:moveTo>
                <a:cubicBezTo>
                  <a:pt x="384" y="64"/>
                  <a:pt x="320" y="0"/>
                  <a:pt x="240" y="0"/>
                </a:cubicBezTo>
                <a:cubicBezTo>
                  <a:pt x="161" y="0"/>
                  <a:pt x="96" y="64"/>
                  <a:pt x="96" y="144"/>
                </a:cubicBezTo>
                <a:cubicBezTo>
                  <a:pt x="96" y="224"/>
                  <a:pt x="161" y="288"/>
                  <a:pt x="240" y="288"/>
                </a:cubicBezTo>
                <a:cubicBezTo>
                  <a:pt x="320" y="288"/>
                  <a:pt x="384" y="224"/>
                  <a:pt x="384" y="14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9" name="Title 8">
            <a:extLst>
              <a:ext uri="{FF2B5EF4-FFF2-40B4-BE49-F238E27FC236}">
                <a16:creationId xmlns:a16="http://schemas.microsoft.com/office/drawing/2014/main" id="{1409D7C8-A8EC-4AEC-93CB-0BEB863E4C4F}"/>
              </a:ext>
            </a:extLst>
          </p:cNvPr>
          <p:cNvSpPr>
            <a:spLocks noGrp="1"/>
          </p:cNvSpPr>
          <p:nvPr>
            <p:ph type="ctrTitle"/>
          </p:nvPr>
        </p:nvSpPr>
        <p:spPr>
          <a:xfrm>
            <a:off x="685800" y="1965960"/>
            <a:ext cx="10058400" cy="4297680"/>
          </a:xfrm>
        </p:spPr>
        <p:txBody>
          <a:bodyPr anchor="ctr"/>
          <a:lstStyle/>
          <a:p>
            <a:r>
              <a:rPr lang="en-GB" sz="5400" dirty="0">
                <a:solidFill>
                  <a:schemeClr val="accent3"/>
                </a:solidFill>
              </a:rPr>
              <a:t>Understand</a:t>
            </a:r>
            <a:br>
              <a:rPr lang="en-GB" sz="5400" dirty="0"/>
            </a:br>
            <a:r>
              <a:rPr lang="en-GB" sz="4800" b="0" dirty="0"/>
              <a:t>Industry and Technology Trends</a:t>
            </a:r>
            <a:br>
              <a:rPr lang="en-GB" sz="4800" b="0" dirty="0"/>
            </a:br>
            <a:r>
              <a:rPr lang="en-GB" sz="5400" b="0" dirty="0"/>
              <a:t>with </a:t>
            </a:r>
            <a:r>
              <a:rPr lang="en-GB" sz="4800" i="1" dirty="0"/>
              <a:t>Digital Explorer Trends</a:t>
            </a:r>
            <a:endParaRPr lang="en-GB" sz="5400" b="0" dirty="0"/>
          </a:p>
        </p:txBody>
      </p:sp>
    </p:spTree>
    <p:extLst>
      <p:ext uri="{BB962C8B-B14F-4D97-AF65-F5344CB8AC3E}">
        <p14:creationId xmlns:p14="http://schemas.microsoft.com/office/powerpoint/2010/main" val="13870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21">
            <a:extLst>
              <a:ext uri="{FF2B5EF4-FFF2-40B4-BE49-F238E27FC236}">
                <a16:creationId xmlns:a16="http://schemas.microsoft.com/office/drawing/2014/main" id="{579F8E79-7A2A-4AAC-908D-692D667FFEC5}"/>
              </a:ext>
            </a:extLst>
          </p:cNvPr>
          <p:cNvSpPr>
            <a:spLocks noChangeAspect="1" noEditPoints="1"/>
          </p:cNvSpPr>
          <p:nvPr/>
        </p:nvSpPr>
        <p:spPr bwMode="auto">
          <a:xfrm>
            <a:off x="10575815" y="3317061"/>
            <a:ext cx="2730530" cy="1595479"/>
          </a:xfrm>
          <a:custGeom>
            <a:avLst/>
            <a:gdLst>
              <a:gd name="T0" fmla="*/ 576 w 1152"/>
              <a:gd name="T1" fmla="*/ 571 h 672"/>
              <a:gd name="T2" fmla="*/ 336 w 1152"/>
              <a:gd name="T3" fmla="*/ 672 h 672"/>
              <a:gd name="T4" fmla="*/ 0 w 1152"/>
              <a:gd name="T5" fmla="*/ 336 h 672"/>
              <a:gd name="T6" fmla="*/ 336 w 1152"/>
              <a:gd name="T7" fmla="*/ 0 h 672"/>
              <a:gd name="T8" fmla="*/ 576 w 1152"/>
              <a:gd name="T9" fmla="*/ 101 h 672"/>
              <a:gd name="T10" fmla="*/ 480 w 1152"/>
              <a:gd name="T11" fmla="*/ 336 h 672"/>
              <a:gd name="T12" fmla="*/ 576 w 1152"/>
              <a:gd name="T13" fmla="*/ 571 h 672"/>
              <a:gd name="T14" fmla="*/ 816 w 1152"/>
              <a:gd name="T15" fmla="*/ 0 h 672"/>
              <a:gd name="T16" fmla="*/ 576 w 1152"/>
              <a:gd name="T17" fmla="*/ 101 h 672"/>
              <a:gd name="T18" fmla="*/ 672 w 1152"/>
              <a:gd name="T19" fmla="*/ 336 h 672"/>
              <a:gd name="T20" fmla="*/ 576 w 1152"/>
              <a:gd name="T21" fmla="*/ 571 h 672"/>
              <a:gd name="T22" fmla="*/ 816 w 1152"/>
              <a:gd name="T23" fmla="*/ 672 h 672"/>
              <a:gd name="T24" fmla="*/ 1152 w 1152"/>
              <a:gd name="T25" fmla="*/ 336 h 672"/>
              <a:gd name="T26" fmla="*/ 816 w 1152"/>
              <a:gd name="T27"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2" h="672">
                <a:moveTo>
                  <a:pt x="576" y="571"/>
                </a:moveTo>
                <a:cubicBezTo>
                  <a:pt x="515" y="633"/>
                  <a:pt x="430" y="672"/>
                  <a:pt x="336" y="672"/>
                </a:cubicBezTo>
                <a:cubicBezTo>
                  <a:pt x="150" y="672"/>
                  <a:pt x="0" y="522"/>
                  <a:pt x="0" y="336"/>
                </a:cubicBezTo>
                <a:cubicBezTo>
                  <a:pt x="0" y="150"/>
                  <a:pt x="150" y="0"/>
                  <a:pt x="336" y="0"/>
                </a:cubicBezTo>
                <a:cubicBezTo>
                  <a:pt x="430" y="0"/>
                  <a:pt x="515" y="39"/>
                  <a:pt x="576" y="101"/>
                </a:cubicBezTo>
                <a:cubicBezTo>
                  <a:pt x="517" y="162"/>
                  <a:pt x="480" y="244"/>
                  <a:pt x="480" y="336"/>
                </a:cubicBezTo>
                <a:cubicBezTo>
                  <a:pt x="480" y="428"/>
                  <a:pt x="517" y="510"/>
                  <a:pt x="576" y="571"/>
                </a:cubicBezTo>
                <a:close/>
                <a:moveTo>
                  <a:pt x="816" y="0"/>
                </a:moveTo>
                <a:cubicBezTo>
                  <a:pt x="722" y="0"/>
                  <a:pt x="637" y="39"/>
                  <a:pt x="576" y="101"/>
                </a:cubicBezTo>
                <a:cubicBezTo>
                  <a:pt x="635" y="162"/>
                  <a:pt x="672" y="244"/>
                  <a:pt x="672" y="336"/>
                </a:cubicBezTo>
                <a:cubicBezTo>
                  <a:pt x="672" y="428"/>
                  <a:pt x="635" y="510"/>
                  <a:pt x="576" y="571"/>
                </a:cubicBezTo>
                <a:cubicBezTo>
                  <a:pt x="637" y="633"/>
                  <a:pt x="722" y="672"/>
                  <a:pt x="816" y="672"/>
                </a:cubicBezTo>
                <a:cubicBezTo>
                  <a:pt x="1002" y="672"/>
                  <a:pt x="1152" y="522"/>
                  <a:pt x="1152" y="336"/>
                </a:cubicBezTo>
                <a:cubicBezTo>
                  <a:pt x="1152" y="150"/>
                  <a:pt x="1002" y="0"/>
                  <a:pt x="816"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6" name="Title 8">
            <a:extLst>
              <a:ext uri="{FF2B5EF4-FFF2-40B4-BE49-F238E27FC236}">
                <a16:creationId xmlns:a16="http://schemas.microsoft.com/office/drawing/2014/main" id="{7D288E3D-A5EB-490D-83B8-C4F0D9956FE6}"/>
              </a:ext>
            </a:extLst>
          </p:cNvPr>
          <p:cNvSpPr txBox="1">
            <a:spLocks/>
          </p:cNvSpPr>
          <p:nvPr/>
        </p:nvSpPr>
        <p:spPr>
          <a:xfrm>
            <a:off x="685800" y="1965960"/>
            <a:ext cx="10058400" cy="4297680"/>
          </a:xfrm>
          <a:prstGeom prst="rect">
            <a:avLst/>
          </a:prstGeom>
        </p:spPr>
        <p:txBody>
          <a:bodyPr anchor="ct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GB" sz="5400" dirty="0">
                <a:solidFill>
                  <a:schemeClr val="accent3"/>
                </a:solidFill>
              </a:rPr>
              <a:t>Collaborate</a:t>
            </a:r>
            <a:br>
              <a:rPr lang="en-GB" sz="5400" dirty="0">
                <a:solidFill>
                  <a:schemeClr val="bg1"/>
                </a:solidFill>
              </a:rPr>
            </a:br>
            <a:r>
              <a:rPr lang="en-GB" sz="4800" b="0" dirty="0">
                <a:solidFill>
                  <a:schemeClr val="bg1"/>
                </a:solidFill>
              </a:rPr>
              <a:t>Share insights across your teams with </a:t>
            </a:r>
            <a:r>
              <a:rPr lang="en-GB" sz="4800" i="1" dirty="0">
                <a:solidFill>
                  <a:schemeClr val="bg1"/>
                </a:solidFill>
              </a:rPr>
              <a:t>Digital Explorer Workspaces</a:t>
            </a:r>
            <a:endParaRPr lang="en-GB" sz="5400" dirty="0">
              <a:solidFill>
                <a:schemeClr val="bg1"/>
              </a:solidFill>
            </a:endParaRPr>
          </a:p>
        </p:txBody>
      </p:sp>
    </p:spTree>
    <p:extLst>
      <p:ext uri="{BB962C8B-B14F-4D97-AF65-F5344CB8AC3E}">
        <p14:creationId xmlns:p14="http://schemas.microsoft.com/office/powerpoint/2010/main" val="244438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409D7C8-A8EC-4AEC-93CB-0BEB863E4C4F}"/>
              </a:ext>
            </a:extLst>
          </p:cNvPr>
          <p:cNvSpPr>
            <a:spLocks noGrp="1"/>
          </p:cNvSpPr>
          <p:nvPr>
            <p:ph type="ctrTitle"/>
          </p:nvPr>
        </p:nvSpPr>
        <p:spPr>
          <a:xfrm>
            <a:off x="685800" y="1965960"/>
            <a:ext cx="10058400" cy="4297680"/>
          </a:xfrm>
        </p:spPr>
        <p:txBody>
          <a:bodyPr anchor="ctr"/>
          <a:lstStyle/>
          <a:p>
            <a:r>
              <a:rPr lang="en-GB" sz="5400" dirty="0">
                <a:solidFill>
                  <a:schemeClr val="accent3"/>
                </a:solidFill>
              </a:rPr>
              <a:t>Shape</a:t>
            </a:r>
            <a:br>
              <a:rPr lang="en-GB" sz="5400" dirty="0"/>
            </a:br>
            <a:r>
              <a:rPr lang="en-GB" sz="4800" b="0" dirty="0"/>
              <a:t>Create Client Innovation Agendas and Digital Blueprints with </a:t>
            </a:r>
            <a:r>
              <a:rPr lang="en-GB" sz="4800" i="1" dirty="0"/>
              <a:t>Digital Explorer Roadmaps</a:t>
            </a:r>
            <a:endParaRPr lang="en-GB" sz="5400" i="1" dirty="0"/>
          </a:p>
        </p:txBody>
      </p:sp>
      <p:sp>
        <p:nvSpPr>
          <p:cNvPr id="7" name="Freeform 65">
            <a:extLst>
              <a:ext uri="{FF2B5EF4-FFF2-40B4-BE49-F238E27FC236}">
                <a16:creationId xmlns:a16="http://schemas.microsoft.com/office/drawing/2014/main" id="{7C79527E-73BF-4444-9958-6EF3896FD88F}"/>
              </a:ext>
            </a:extLst>
          </p:cNvPr>
          <p:cNvSpPr>
            <a:spLocks noChangeAspect="1" noEditPoints="1"/>
          </p:cNvSpPr>
          <p:nvPr/>
        </p:nvSpPr>
        <p:spPr bwMode="auto">
          <a:xfrm>
            <a:off x="10577489" y="2295558"/>
            <a:ext cx="2730530" cy="3638485"/>
          </a:xfrm>
          <a:custGeom>
            <a:avLst/>
            <a:gdLst>
              <a:gd name="T0" fmla="*/ 432 w 864"/>
              <a:gd name="T1" fmla="*/ 0 h 1152"/>
              <a:gd name="T2" fmla="*/ 0 w 864"/>
              <a:gd name="T3" fmla="*/ 432 h 1152"/>
              <a:gd name="T4" fmla="*/ 240 w 864"/>
              <a:gd name="T5" fmla="*/ 819 h 1152"/>
              <a:gd name="T6" fmla="*/ 240 w 864"/>
              <a:gd name="T7" fmla="*/ 672 h 1152"/>
              <a:gd name="T8" fmla="*/ 624 w 864"/>
              <a:gd name="T9" fmla="*/ 672 h 1152"/>
              <a:gd name="T10" fmla="*/ 624 w 864"/>
              <a:gd name="T11" fmla="*/ 819 h 1152"/>
              <a:gd name="T12" fmla="*/ 864 w 864"/>
              <a:gd name="T13" fmla="*/ 432 h 1152"/>
              <a:gd name="T14" fmla="*/ 432 w 864"/>
              <a:gd name="T15" fmla="*/ 0 h 1152"/>
              <a:gd name="T16" fmla="*/ 432 w 864"/>
              <a:gd name="T17" fmla="*/ 528 h 1152"/>
              <a:gd name="T18" fmla="*/ 336 w 864"/>
              <a:gd name="T19" fmla="*/ 336 h 1152"/>
              <a:gd name="T20" fmla="*/ 528 w 864"/>
              <a:gd name="T21" fmla="*/ 336 h 1152"/>
              <a:gd name="T22" fmla="*/ 432 w 864"/>
              <a:gd name="T23" fmla="*/ 528 h 1152"/>
              <a:gd name="T24" fmla="*/ 624 w 864"/>
              <a:gd name="T25" fmla="*/ 819 h 1152"/>
              <a:gd name="T26" fmla="*/ 624 w 864"/>
              <a:gd name="T27" fmla="*/ 960 h 1152"/>
              <a:gd name="T28" fmla="*/ 432 w 864"/>
              <a:gd name="T29" fmla="*/ 1152 h 1152"/>
              <a:gd name="T30" fmla="*/ 240 w 864"/>
              <a:gd name="T31" fmla="*/ 960 h 1152"/>
              <a:gd name="T32" fmla="*/ 240 w 864"/>
              <a:gd name="T33" fmla="*/ 819 h 1152"/>
              <a:gd name="T34" fmla="*/ 432 w 864"/>
              <a:gd name="T35" fmla="*/ 864 h 1152"/>
              <a:gd name="T36" fmla="*/ 624 w 864"/>
              <a:gd name="T37" fmla="*/ 819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4" h="1152">
                <a:moveTo>
                  <a:pt x="432" y="0"/>
                </a:moveTo>
                <a:cubicBezTo>
                  <a:pt x="193" y="0"/>
                  <a:pt x="0" y="193"/>
                  <a:pt x="0" y="432"/>
                </a:cubicBezTo>
                <a:cubicBezTo>
                  <a:pt x="0" y="602"/>
                  <a:pt x="98" y="748"/>
                  <a:pt x="240" y="819"/>
                </a:cubicBezTo>
                <a:cubicBezTo>
                  <a:pt x="240" y="672"/>
                  <a:pt x="240" y="672"/>
                  <a:pt x="240" y="672"/>
                </a:cubicBezTo>
                <a:cubicBezTo>
                  <a:pt x="624" y="672"/>
                  <a:pt x="624" y="672"/>
                  <a:pt x="624" y="672"/>
                </a:cubicBezTo>
                <a:cubicBezTo>
                  <a:pt x="624" y="819"/>
                  <a:pt x="624" y="819"/>
                  <a:pt x="624" y="819"/>
                </a:cubicBezTo>
                <a:cubicBezTo>
                  <a:pt x="766" y="748"/>
                  <a:pt x="864" y="602"/>
                  <a:pt x="864" y="432"/>
                </a:cubicBezTo>
                <a:cubicBezTo>
                  <a:pt x="864" y="193"/>
                  <a:pt x="671" y="0"/>
                  <a:pt x="432" y="0"/>
                </a:cubicBezTo>
                <a:close/>
                <a:moveTo>
                  <a:pt x="432" y="528"/>
                </a:moveTo>
                <a:cubicBezTo>
                  <a:pt x="336" y="336"/>
                  <a:pt x="336" y="336"/>
                  <a:pt x="336" y="336"/>
                </a:cubicBezTo>
                <a:cubicBezTo>
                  <a:pt x="528" y="336"/>
                  <a:pt x="528" y="336"/>
                  <a:pt x="528" y="336"/>
                </a:cubicBezTo>
                <a:lnTo>
                  <a:pt x="432" y="528"/>
                </a:lnTo>
                <a:close/>
                <a:moveTo>
                  <a:pt x="624" y="819"/>
                </a:moveTo>
                <a:cubicBezTo>
                  <a:pt x="624" y="960"/>
                  <a:pt x="624" y="960"/>
                  <a:pt x="624" y="960"/>
                </a:cubicBezTo>
                <a:cubicBezTo>
                  <a:pt x="624" y="1066"/>
                  <a:pt x="538" y="1152"/>
                  <a:pt x="432" y="1152"/>
                </a:cubicBezTo>
                <a:cubicBezTo>
                  <a:pt x="326" y="1152"/>
                  <a:pt x="240" y="1066"/>
                  <a:pt x="240" y="960"/>
                </a:cubicBezTo>
                <a:cubicBezTo>
                  <a:pt x="240" y="819"/>
                  <a:pt x="240" y="819"/>
                  <a:pt x="240" y="819"/>
                </a:cubicBezTo>
                <a:cubicBezTo>
                  <a:pt x="298" y="848"/>
                  <a:pt x="363" y="864"/>
                  <a:pt x="432" y="864"/>
                </a:cubicBezTo>
                <a:cubicBezTo>
                  <a:pt x="501" y="864"/>
                  <a:pt x="566" y="848"/>
                  <a:pt x="624" y="81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00222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409D7C8-A8EC-4AEC-93CB-0BEB863E4C4F}"/>
              </a:ext>
            </a:extLst>
          </p:cNvPr>
          <p:cNvSpPr>
            <a:spLocks noGrp="1"/>
          </p:cNvSpPr>
          <p:nvPr>
            <p:ph type="ctrTitle"/>
          </p:nvPr>
        </p:nvSpPr>
        <p:spPr>
          <a:xfrm>
            <a:off x="685800" y="1965960"/>
            <a:ext cx="10058400" cy="4297680"/>
          </a:xfrm>
        </p:spPr>
        <p:txBody>
          <a:bodyPr anchor="ctr"/>
          <a:lstStyle/>
          <a:p>
            <a:r>
              <a:rPr lang="en-GB" sz="5400" dirty="0">
                <a:solidFill>
                  <a:schemeClr val="accent3"/>
                </a:solidFill>
              </a:rPr>
              <a:t>Discover</a:t>
            </a:r>
            <a:br>
              <a:rPr lang="en-GB" sz="5400" dirty="0"/>
            </a:br>
            <a:r>
              <a:rPr lang="en-GB" sz="4800" b="0" dirty="0"/>
              <a:t>DXC Business and Industry Solutions with </a:t>
            </a:r>
            <a:r>
              <a:rPr lang="en-GB" sz="4800" i="1" dirty="0"/>
              <a:t>Digital Explorer Solutions</a:t>
            </a:r>
            <a:endParaRPr lang="en-GB" sz="5400" i="1" dirty="0"/>
          </a:p>
        </p:txBody>
      </p:sp>
      <p:sp>
        <p:nvSpPr>
          <p:cNvPr id="5" name="Freeform 57">
            <a:extLst>
              <a:ext uri="{FF2B5EF4-FFF2-40B4-BE49-F238E27FC236}">
                <a16:creationId xmlns:a16="http://schemas.microsoft.com/office/drawing/2014/main" id="{E0B5C9A1-1C7A-4ED0-83F5-C4C975FBD391}"/>
              </a:ext>
            </a:extLst>
          </p:cNvPr>
          <p:cNvSpPr>
            <a:spLocks noChangeAspect="1" noEditPoints="1"/>
          </p:cNvSpPr>
          <p:nvPr/>
        </p:nvSpPr>
        <p:spPr bwMode="auto">
          <a:xfrm>
            <a:off x="10610819" y="2626214"/>
            <a:ext cx="2730530" cy="2977172"/>
          </a:xfrm>
          <a:custGeom>
            <a:avLst/>
            <a:gdLst>
              <a:gd name="T0" fmla="*/ 1008 w 1056"/>
              <a:gd name="T1" fmla="*/ 720 h 1152"/>
              <a:gd name="T2" fmla="*/ 864 w 1056"/>
              <a:gd name="T3" fmla="*/ 864 h 1152"/>
              <a:gd name="T4" fmla="*/ 720 w 1056"/>
              <a:gd name="T5" fmla="*/ 720 h 1152"/>
              <a:gd name="T6" fmla="*/ 864 w 1056"/>
              <a:gd name="T7" fmla="*/ 576 h 1152"/>
              <a:gd name="T8" fmla="*/ 1008 w 1056"/>
              <a:gd name="T9" fmla="*/ 720 h 1152"/>
              <a:gd name="T10" fmla="*/ 1056 w 1056"/>
              <a:gd name="T11" fmla="*/ 1056 h 1152"/>
              <a:gd name="T12" fmla="*/ 1056 w 1056"/>
              <a:gd name="T13" fmla="*/ 1152 h 1152"/>
              <a:gd name="T14" fmla="*/ 576 w 1056"/>
              <a:gd name="T15" fmla="*/ 1152 h 1152"/>
              <a:gd name="T16" fmla="*/ 576 w 1056"/>
              <a:gd name="T17" fmla="*/ 288 h 1152"/>
              <a:gd name="T18" fmla="*/ 480 w 1056"/>
              <a:gd name="T19" fmla="*/ 288 h 1152"/>
              <a:gd name="T20" fmla="*/ 480 w 1056"/>
              <a:gd name="T21" fmla="*/ 1152 h 1152"/>
              <a:gd name="T22" fmla="*/ 384 w 1056"/>
              <a:gd name="T23" fmla="*/ 1152 h 1152"/>
              <a:gd name="T24" fmla="*/ 384 w 1056"/>
              <a:gd name="T25" fmla="*/ 288 h 1152"/>
              <a:gd name="T26" fmla="*/ 288 w 1056"/>
              <a:gd name="T27" fmla="*/ 288 h 1152"/>
              <a:gd name="T28" fmla="*/ 288 w 1056"/>
              <a:gd name="T29" fmla="*/ 1152 h 1152"/>
              <a:gd name="T30" fmla="*/ 0 w 1056"/>
              <a:gd name="T31" fmla="*/ 1152 h 1152"/>
              <a:gd name="T32" fmla="*/ 0 w 1056"/>
              <a:gd name="T33" fmla="*/ 672 h 1152"/>
              <a:gd name="T34" fmla="*/ 192 w 1056"/>
              <a:gd name="T35" fmla="*/ 672 h 1152"/>
              <a:gd name="T36" fmla="*/ 192 w 1056"/>
              <a:gd name="T37" fmla="*/ 192 h 1152"/>
              <a:gd name="T38" fmla="*/ 432 w 1056"/>
              <a:gd name="T39" fmla="*/ 0 h 1152"/>
              <a:gd name="T40" fmla="*/ 672 w 1056"/>
              <a:gd name="T41" fmla="*/ 192 h 1152"/>
              <a:gd name="T42" fmla="*/ 672 w 1056"/>
              <a:gd name="T43" fmla="*/ 1056 h 1152"/>
              <a:gd name="T44" fmla="*/ 864 w 1056"/>
              <a:gd name="T45" fmla="*/ 864 h 1152"/>
              <a:gd name="T46" fmla="*/ 1056 w 1056"/>
              <a:gd name="T47" fmla="*/ 1056 h 1152"/>
              <a:gd name="T48" fmla="*/ 192 w 1056"/>
              <a:gd name="T49" fmla="*/ 960 h 1152"/>
              <a:gd name="T50" fmla="*/ 96 w 1056"/>
              <a:gd name="T51" fmla="*/ 960 h 1152"/>
              <a:gd name="T52" fmla="*/ 96 w 1056"/>
              <a:gd name="T53" fmla="*/ 1056 h 1152"/>
              <a:gd name="T54" fmla="*/ 192 w 1056"/>
              <a:gd name="T55" fmla="*/ 1056 h 1152"/>
              <a:gd name="T56" fmla="*/ 192 w 1056"/>
              <a:gd name="T57" fmla="*/ 960 h 1152"/>
              <a:gd name="T58" fmla="*/ 192 w 1056"/>
              <a:gd name="T59" fmla="*/ 768 h 1152"/>
              <a:gd name="T60" fmla="*/ 96 w 1056"/>
              <a:gd name="T61" fmla="*/ 768 h 1152"/>
              <a:gd name="T62" fmla="*/ 96 w 1056"/>
              <a:gd name="T63" fmla="*/ 864 h 1152"/>
              <a:gd name="T64" fmla="*/ 192 w 1056"/>
              <a:gd name="T65" fmla="*/ 864 h 1152"/>
              <a:gd name="T66" fmla="*/ 192 w 1056"/>
              <a:gd name="T67" fmla="*/ 76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6" h="1152">
                <a:moveTo>
                  <a:pt x="1008" y="720"/>
                </a:moveTo>
                <a:cubicBezTo>
                  <a:pt x="1008" y="800"/>
                  <a:pt x="944" y="864"/>
                  <a:pt x="864" y="864"/>
                </a:cubicBezTo>
                <a:cubicBezTo>
                  <a:pt x="785" y="864"/>
                  <a:pt x="720" y="800"/>
                  <a:pt x="720" y="720"/>
                </a:cubicBezTo>
                <a:cubicBezTo>
                  <a:pt x="720" y="640"/>
                  <a:pt x="785" y="576"/>
                  <a:pt x="864" y="576"/>
                </a:cubicBezTo>
                <a:cubicBezTo>
                  <a:pt x="944" y="576"/>
                  <a:pt x="1008" y="640"/>
                  <a:pt x="1008" y="720"/>
                </a:cubicBezTo>
                <a:close/>
                <a:moveTo>
                  <a:pt x="1056" y="1056"/>
                </a:moveTo>
                <a:cubicBezTo>
                  <a:pt x="1056" y="1152"/>
                  <a:pt x="1056" y="1152"/>
                  <a:pt x="1056" y="1152"/>
                </a:cubicBezTo>
                <a:cubicBezTo>
                  <a:pt x="576" y="1152"/>
                  <a:pt x="576" y="1152"/>
                  <a:pt x="576" y="1152"/>
                </a:cubicBezTo>
                <a:cubicBezTo>
                  <a:pt x="576" y="288"/>
                  <a:pt x="576" y="288"/>
                  <a:pt x="576" y="288"/>
                </a:cubicBezTo>
                <a:cubicBezTo>
                  <a:pt x="480" y="288"/>
                  <a:pt x="480" y="288"/>
                  <a:pt x="480" y="288"/>
                </a:cubicBezTo>
                <a:cubicBezTo>
                  <a:pt x="480" y="1152"/>
                  <a:pt x="480" y="1152"/>
                  <a:pt x="480" y="1152"/>
                </a:cubicBezTo>
                <a:cubicBezTo>
                  <a:pt x="384" y="1152"/>
                  <a:pt x="384" y="1152"/>
                  <a:pt x="384" y="1152"/>
                </a:cubicBezTo>
                <a:cubicBezTo>
                  <a:pt x="384" y="288"/>
                  <a:pt x="384" y="288"/>
                  <a:pt x="384" y="288"/>
                </a:cubicBezTo>
                <a:cubicBezTo>
                  <a:pt x="288" y="288"/>
                  <a:pt x="288" y="288"/>
                  <a:pt x="288" y="288"/>
                </a:cubicBezTo>
                <a:cubicBezTo>
                  <a:pt x="288" y="1152"/>
                  <a:pt x="288" y="1152"/>
                  <a:pt x="288" y="1152"/>
                </a:cubicBezTo>
                <a:cubicBezTo>
                  <a:pt x="0" y="1152"/>
                  <a:pt x="0" y="1152"/>
                  <a:pt x="0" y="1152"/>
                </a:cubicBezTo>
                <a:cubicBezTo>
                  <a:pt x="0" y="672"/>
                  <a:pt x="0" y="672"/>
                  <a:pt x="0" y="672"/>
                </a:cubicBezTo>
                <a:cubicBezTo>
                  <a:pt x="192" y="672"/>
                  <a:pt x="192" y="672"/>
                  <a:pt x="192" y="672"/>
                </a:cubicBezTo>
                <a:cubicBezTo>
                  <a:pt x="192" y="192"/>
                  <a:pt x="192" y="192"/>
                  <a:pt x="192" y="192"/>
                </a:cubicBezTo>
                <a:cubicBezTo>
                  <a:pt x="432" y="0"/>
                  <a:pt x="432" y="0"/>
                  <a:pt x="432" y="0"/>
                </a:cubicBezTo>
                <a:cubicBezTo>
                  <a:pt x="672" y="192"/>
                  <a:pt x="672" y="192"/>
                  <a:pt x="672" y="192"/>
                </a:cubicBezTo>
                <a:cubicBezTo>
                  <a:pt x="672" y="1056"/>
                  <a:pt x="672" y="1056"/>
                  <a:pt x="672" y="1056"/>
                </a:cubicBezTo>
                <a:cubicBezTo>
                  <a:pt x="672" y="950"/>
                  <a:pt x="758" y="864"/>
                  <a:pt x="864" y="864"/>
                </a:cubicBezTo>
                <a:cubicBezTo>
                  <a:pt x="971" y="864"/>
                  <a:pt x="1056" y="950"/>
                  <a:pt x="1056" y="1056"/>
                </a:cubicBezTo>
                <a:close/>
                <a:moveTo>
                  <a:pt x="192" y="960"/>
                </a:moveTo>
                <a:cubicBezTo>
                  <a:pt x="96" y="960"/>
                  <a:pt x="96" y="960"/>
                  <a:pt x="96" y="960"/>
                </a:cubicBezTo>
                <a:cubicBezTo>
                  <a:pt x="96" y="1056"/>
                  <a:pt x="96" y="1056"/>
                  <a:pt x="96" y="1056"/>
                </a:cubicBezTo>
                <a:cubicBezTo>
                  <a:pt x="192" y="1056"/>
                  <a:pt x="192" y="1056"/>
                  <a:pt x="192" y="1056"/>
                </a:cubicBezTo>
                <a:lnTo>
                  <a:pt x="192" y="960"/>
                </a:lnTo>
                <a:close/>
                <a:moveTo>
                  <a:pt x="192" y="768"/>
                </a:moveTo>
                <a:cubicBezTo>
                  <a:pt x="96" y="768"/>
                  <a:pt x="96" y="768"/>
                  <a:pt x="96" y="768"/>
                </a:cubicBezTo>
                <a:cubicBezTo>
                  <a:pt x="96" y="864"/>
                  <a:pt x="96" y="864"/>
                  <a:pt x="96" y="864"/>
                </a:cubicBezTo>
                <a:cubicBezTo>
                  <a:pt x="192" y="864"/>
                  <a:pt x="192" y="864"/>
                  <a:pt x="192" y="864"/>
                </a:cubicBezTo>
                <a:lnTo>
                  <a:pt x="192" y="76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59683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409D7C8-A8EC-4AEC-93CB-0BEB863E4C4F}"/>
              </a:ext>
            </a:extLst>
          </p:cNvPr>
          <p:cNvSpPr>
            <a:spLocks noGrp="1"/>
          </p:cNvSpPr>
          <p:nvPr>
            <p:ph type="ctrTitle"/>
          </p:nvPr>
        </p:nvSpPr>
        <p:spPr>
          <a:xfrm>
            <a:off x="685800" y="1965960"/>
            <a:ext cx="10058400" cy="4297680"/>
          </a:xfrm>
        </p:spPr>
        <p:txBody>
          <a:bodyPr anchor="ctr"/>
          <a:lstStyle/>
          <a:p>
            <a:r>
              <a:rPr lang="en-GB" sz="5400" dirty="0">
                <a:solidFill>
                  <a:schemeClr val="accent3"/>
                </a:solidFill>
              </a:rPr>
              <a:t>Inform</a:t>
            </a:r>
            <a:br>
              <a:rPr lang="en-GB" sz="5400" dirty="0"/>
            </a:br>
            <a:r>
              <a:rPr lang="en-GB" sz="4800" b="0" dirty="0"/>
              <a:t>Create and share your digital stories with </a:t>
            </a:r>
            <a:r>
              <a:rPr lang="en-GB" sz="4800" i="1" dirty="0"/>
              <a:t>Digital Explorer Playbooks</a:t>
            </a:r>
            <a:endParaRPr lang="en-GB" sz="5400" i="1" dirty="0"/>
          </a:p>
        </p:txBody>
      </p:sp>
      <p:sp>
        <p:nvSpPr>
          <p:cNvPr id="4" name="Freeform 77">
            <a:extLst>
              <a:ext uri="{FF2B5EF4-FFF2-40B4-BE49-F238E27FC236}">
                <a16:creationId xmlns:a16="http://schemas.microsoft.com/office/drawing/2014/main" id="{22E10610-94E6-43E8-BDF7-F6CD1F7E206D}"/>
              </a:ext>
            </a:extLst>
          </p:cNvPr>
          <p:cNvSpPr>
            <a:spLocks noChangeAspect="1" noEditPoints="1"/>
          </p:cNvSpPr>
          <p:nvPr/>
        </p:nvSpPr>
        <p:spPr bwMode="auto">
          <a:xfrm>
            <a:off x="10598914" y="2724838"/>
            <a:ext cx="3167368" cy="2880000"/>
          </a:xfrm>
          <a:custGeom>
            <a:avLst/>
            <a:gdLst>
              <a:gd name="T0" fmla="*/ 864 w 1056"/>
              <a:gd name="T1" fmla="*/ 480 h 960"/>
              <a:gd name="T2" fmla="*/ 1056 w 1056"/>
              <a:gd name="T3" fmla="*/ 480 h 960"/>
              <a:gd name="T4" fmla="*/ 1056 w 1056"/>
              <a:gd name="T5" fmla="*/ 768 h 960"/>
              <a:gd name="T6" fmla="*/ 864 w 1056"/>
              <a:gd name="T7" fmla="*/ 960 h 960"/>
              <a:gd name="T8" fmla="*/ 192 w 1056"/>
              <a:gd name="T9" fmla="*/ 960 h 960"/>
              <a:gd name="T10" fmla="*/ 0 w 1056"/>
              <a:gd name="T11" fmla="*/ 768 h 960"/>
              <a:gd name="T12" fmla="*/ 0 w 1056"/>
              <a:gd name="T13" fmla="*/ 0 h 960"/>
              <a:gd name="T14" fmla="*/ 864 w 1056"/>
              <a:gd name="T15" fmla="*/ 0 h 960"/>
              <a:gd name="T16" fmla="*/ 864 w 1056"/>
              <a:gd name="T17" fmla="*/ 480 h 960"/>
              <a:gd name="T18" fmla="*/ 480 w 1056"/>
              <a:gd name="T19" fmla="*/ 96 h 960"/>
              <a:gd name="T20" fmla="*/ 96 w 1056"/>
              <a:gd name="T21" fmla="*/ 96 h 960"/>
              <a:gd name="T22" fmla="*/ 96 w 1056"/>
              <a:gd name="T23" fmla="*/ 384 h 960"/>
              <a:gd name="T24" fmla="*/ 480 w 1056"/>
              <a:gd name="T25" fmla="*/ 384 h 960"/>
              <a:gd name="T26" fmla="*/ 480 w 1056"/>
              <a:gd name="T27" fmla="*/ 96 h 960"/>
              <a:gd name="T28" fmla="*/ 768 w 1056"/>
              <a:gd name="T29" fmla="*/ 96 h 960"/>
              <a:gd name="T30" fmla="*/ 576 w 1056"/>
              <a:gd name="T31" fmla="*/ 96 h 960"/>
              <a:gd name="T32" fmla="*/ 576 w 1056"/>
              <a:gd name="T33" fmla="*/ 192 h 960"/>
              <a:gd name="T34" fmla="*/ 768 w 1056"/>
              <a:gd name="T35" fmla="*/ 192 h 960"/>
              <a:gd name="T36" fmla="*/ 768 w 1056"/>
              <a:gd name="T37" fmla="*/ 96 h 960"/>
              <a:gd name="T38" fmla="*/ 768 w 1056"/>
              <a:gd name="T39" fmla="*/ 288 h 960"/>
              <a:gd name="T40" fmla="*/ 576 w 1056"/>
              <a:gd name="T41" fmla="*/ 288 h 960"/>
              <a:gd name="T42" fmla="*/ 576 w 1056"/>
              <a:gd name="T43" fmla="*/ 384 h 960"/>
              <a:gd name="T44" fmla="*/ 768 w 1056"/>
              <a:gd name="T45" fmla="*/ 384 h 960"/>
              <a:gd name="T46" fmla="*/ 768 w 1056"/>
              <a:gd name="T47" fmla="*/ 288 h 960"/>
              <a:gd name="T48" fmla="*/ 768 w 1056"/>
              <a:gd name="T49" fmla="*/ 480 h 960"/>
              <a:gd name="T50" fmla="*/ 96 w 1056"/>
              <a:gd name="T51" fmla="*/ 480 h 960"/>
              <a:gd name="T52" fmla="*/ 96 w 1056"/>
              <a:gd name="T53" fmla="*/ 576 h 960"/>
              <a:gd name="T54" fmla="*/ 768 w 1056"/>
              <a:gd name="T55" fmla="*/ 576 h 960"/>
              <a:gd name="T56" fmla="*/ 768 w 1056"/>
              <a:gd name="T57" fmla="*/ 480 h 960"/>
              <a:gd name="T58" fmla="*/ 768 w 1056"/>
              <a:gd name="T59" fmla="*/ 672 h 960"/>
              <a:gd name="T60" fmla="*/ 96 w 1056"/>
              <a:gd name="T61" fmla="*/ 672 h 960"/>
              <a:gd name="T62" fmla="*/ 96 w 1056"/>
              <a:gd name="T63" fmla="*/ 768 h 960"/>
              <a:gd name="T64" fmla="*/ 768 w 1056"/>
              <a:gd name="T65" fmla="*/ 768 h 960"/>
              <a:gd name="T66" fmla="*/ 768 w 1056"/>
              <a:gd name="T67" fmla="*/ 672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6" h="960">
                <a:moveTo>
                  <a:pt x="864" y="480"/>
                </a:moveTo>
                <a:cubicBezTo>
                  <a:pt x="1056" y="480"/>
                  <a:pt x="1056" y="480"/>
                  <a:pt x="1056" y="480"/>
                </a:cubicBezTo>
                <a:cubicBezTo>
                  <a:pt x="1056" y="768"/>
                  <a:pt x="1056" y="768"/>
                  <a:pt x="1056" y="768"/>
                </a:cubicBezTo>
                <a:cubicBezTo>
                  <a:pt x="1056" y="874"/>
                  <a:pt x="970" y="960"/>
                  <a:pt x="864" y="960"/>
                </a:cubicBezTo>
                <a:cubicBezTo>
                  <a:pt x="192" y="960"/>
                  <a:pt x="192" y="960"/>
                  <a:pt x="192" y="960"/>
                </a:cubicBezTo>
                <a:cubicBezTo>
                  <a:pt x="86" y="960"/>
                  <a:pt x="0" y="874"/>
                  <a:pt x="0" y="768"/>
                </a:cubicBezTo>
                <a:cubicBezTo>
                  <a:pt x="0" y="0"/>
                  <a:pt x="0" y="0"/>
                  <a:pt x="0" y="0"/>
                </a:cubicBezTo>
                <a:cubicBezTo>
                  <a:pt x="864" y="0"/>
                  <a:pt x="864" y="0"/>
                  <a:pt x="864" y="0"/>
                </a:cubicBezTo>
                <a:lnTo>
                  <a:pt x="864" y="480"/>
                </a:lnTo>
                <a:close/>
                <a:moveTo>
                  <a:pt x="480" y="96"/>
                </a:moveTo>
                <a:cubicBezTo>
                  <a:pt x="96" y="96"/>
                  <a:pt x="96" y="96"/>
                  <a:pt x="96" y="96"/>
                </a:cubicBezTo>
                <a:cubicBezTo>
                  <a:pt x="96" y="384"/>
                  <a:pt x="96" y="384"/>
                  <a:pt x="96" y="384"/>
                </a:cubicBezTo>
                <a:cubicBezTo>
                  <a:pt x="480" y="384"/>
                  <a:pt x="480" y="384"/>
                  <a:pt x="480" y="384"/>
                </a:cubicBezTo>
                <a:lnTo>
                  <a:pt x="480" y="96"/>
                </a:lnTo>
                <a:close/>
                <a:moveTo>
                  <a:pt x="768" y="96"/>
                </a:moveTo>
                <a:cubicBezTo>
                  <a:pt x="576" y="96"/>
                  <a:pt x="576" y="96"/>
                  <a:pt x="576" y="96"/>
                </a:cubicBezTo>
                <a:cubicBezTo>
                  <a:pt x="576" y="192"/>
                  <a:pt x="576" y="192"/>
                  <a:pt x="576" y="192"/>
                </a:cubicBezTo>
                <a:cubicBezTo>
                  <a:pt x="768" y="192"/>
                  <a:pt x="768" y="192"/>
                  <a:pt x="768" y="192"/>
                </a:cubicBezTo>
                <a:lnTo>
                  <a:pt x="768" y="96"/>
                </a:lnTo>
                <a:close/>
                <a:moveTo>
                  <a:pt x="768" y="288"/>
                </a:moveTo>
                <a:cubicBezTo>
                  <a:pt x="576" y="288"/>
                  <a:pt x="576" y="288"/>
                  <a:pt x="576" y="288"/>
                </a:cubicBezTo>
                <a:cubicBezTo>
                  <a:pt x="576" y="384"/>
                  <a:pt x="576" y="384"/>
                  <a:pt x="576" y="384"/>
                </a:cubicBezTo>
                <a:cubicBezTo>
                  <a:pt x="768" y="384"/>
                  <a:pt x="768" y="384"/>
                  <a:pt x="768" y="384"/>
                </a:cubicBezTo>
                <a:lnTo>
                  <a:pt x="768" y="288"/>
                </a:lnTo>
                <a:close/>
                <a:moveTo>
                  <a:pt x="768" y="480"/>
                </a:moveTo>
                <a:cubicBezTo>
                  <a:pt x="96" y="480"/>
                  <a:pt x="96" y="480"/>
                  <a:pt x="96" y="480"/>
                </a:cubicBezTo>
                <a:cubicBezTo>
                  <a:pt x="96" y="576"/>
                  <a:pt x="96" y="576"/>
                  <a:pt x="96" y="576"/>
                </a:cubicBezTo>
                <a:cubicBezTo>
                  <a:pt x="768" y="576"/>
                  <a:pt x="768" y="576"/>
                  <a:pt x="768" y="576"/>
                </a:cubicBezTo>
                <a:lnTo>
                  <a:pt x="768" y="480"/>
                </a:lnTo>
                <a:close/>
                <a:moveTo>
                  <a:pt x="768" y="672"/>
                </a:moveTo>
                <a:cubicBezTo>
                  <a:pt x="96" y="672"/>
                  <a:pt x="96" y="672"/>
                  <a:pt x="96" y="672"/>
                </a:cubicBezTo>
                <a:cubicBezTo>
                  <a:pt x="96" y="768"/>
                  <a:pt x="96" y="768"/>
                  <a:pt x="96" y="768"/>
                </a:cubicBezTo>
                <a:cubicBezTo>
                  <a:pt x="768" y="768"/>
                  <a:pt x="768" y="768"/>
                  <a:pt x="768" y="768"/>
                </a:cubicBezTo>
                <a:lnTo>
                  <a:pt x="768" y="67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246645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Presentation1" id="{33CB0297-229A-4D6A-A37A-FF8AB92BF272}" vid="{8C2B9180-97CD-4883-B2FE-0BF89CE0C1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DXC.16.9</Template>
  <TotalTime>369</TotalTime>
  <Words>378</Words>
  <Application>Microsoft Office PowerPoint</Application>
  <PresentationFormat>Custom</PresentationFormat>
  <Paragraphs>80</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GT Walsheim Pro Bold</vt:lpstr>
      <vt:lpstr>GTWalsheimProBold</vt:lpstr>
      <vt:lpstr>DXC</vt:lpstr>
      <vt:lpstr>DXC Digital Explorer</vt:lpstr>
      <vt:lpstr>DXC Digital Explorer</vt:lpstr>
      <vt:lpstr>DXC Digital Explorer | Value Proposition</vt:lpstr>
      <vt:lpstr>DXC Digital Explorer | Narrative &amp; Visual</vt:lpstr>
      <vt:lpstr>Understand Industry and Technology Trends with Digital Explorer Trends</vt:lpstr>
      <vt:lpstr>PowerPoint Presentation</vt:lpstr>
      <vt:lpstr>Shape Create Client Innovation Agendas and Digital Blueprints with Digital Explorer Roadmaps</vt:lpstr>
      <vt:lpstr>Discover DXC Business and Industry Solutions with Digital Explorer Solutions</vt:lpstr>
      <vt:lpstr>Inform Create and share your digital stories with Digital Explorer Playbooks</vt:lpstr>
      <vt:lpstr>Explorer Understand the true depth of trends and innovation across all industries</vt:lpstr>
      <vt:lpstr>Contact davidstevens@dxc.com</vt:lpstr>
    </vt:vector>
  </TitlesOfParts>
  <Manager/>
  <Company>DXC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DXC Digital Explorer</dc:title>
  <dc:subject/>
  <dc:creator>Stevens, David</dc:creator>
  <cp:keywords/>
  <dc:description/>
  <cp:lastModifiedBy>David Stevens</cp:lastModifiedBy>
  <cp:revision>21</cp:revision>
  <dcterms:created xsi:type="dcterms:W3CDTF">2017-09-03T12:23:01Z</dcterms:created>
  <dcterms:modified xsi:type="dcterms:W3CDTF">2019-01-11T14:36:32Z</dcterms:modified>
  <cp:category/>
</cp:coreProperties>
</file>