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notesSlides/notesSlide16.xml" ContentType="application/vnd.openxmlformats-officedocument.presentationml.notesSlide+xml"/>
  <Override PartName="/ppt/charts/chartEx13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notesSlides/notesSlide17.xml" ContentType="application/vnd.openxmlformats-officedocument.presentationml.notesSlide+xml"/>
  <Override PartName="/ppt/charts/chartEx14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notesSlides/notesSlide18.xml" ContentType="application/vnd.openxmlformats-officedocument.presentationml.notesSlide+xml"/>
  <Override PartName="/ppt/charts/chartEx1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notesSlides/notesSlide19.xml" ContentType="application/vnd.openxmlformats-officedocument.presentationml.notesSlide+xml"/>
  <Override PartName="/ppt/charts/chartEx1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notesSlides/notesSlide20.xml" ContentType="application/vnd.openxmlformats-officedocument.presentationml.notesSlide+xml"/>
  <Override PartName="/ppt/charts/chartEx17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notesSlides/notesSlide21.xml" ContentType="application/vnd.openxmlformats-officedocument.presentationml.notesSlide+xml"/>
  <Override PartName="/ppt/charts/chartEx18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Ex19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notesSlides/notesSlide25.xml" ContentType="application/vnd.openxmlformats-officedocument.presentationml.notesSlide+xml"/>
  <Override PartName="/ppt/charts/chartEx20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Ex21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notesSlides/notesSlide28.xml" ContentType="application/vnd.openxmlformats-officedocument.presentationml.notesSlide+xml"/>
  <Override PartName="/ppt/charts/chartEx22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notesSlides/notesSlide29.xml" ContentType="application/vnd.openxmlformats-officedocument.presentationml.notesSlide+xml"/>
  <Override PartName="/ppt/charts/chartEx23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notesSlides/notesSlide30.xml" ContentType="application/vnd.openxmlformats-officedocument.presentationml.notesSlide+xml"/>
  <Override PartName="/ppt/charts/chartEx24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notesSlides/notesSlide31.xml" ContentType="application/vnd.openxmlformats-officedocument.presentationml.notesSlide+xml"/>
  <Override PartName="/ppt/charts/chartEx25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notesSlides/notesSlide32.xml" ContentType="application/vnd.openxmlformats-officedocument.presentationml.notesSlide+xml"/>
  <Override PartName="/ppt/charts/chartEx26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notesSlides/notesSlide33.xml" ContentType="application/vnd.openxmlformats-officedocument.presentationml.notesSlide+xml"/>
  <Override PartName="/ppt/charts/chartEx27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34.xml" ContentType="application/vnd.openxmlformats-officedocument.presentationml.notesSlide+xml"/>
  <Override PartName="/ppt/charts/chartEx28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notesSlides/notesSlide35.xml" ContentType="application/vnd.openxmlformats-officedocument.presentationml.notesSlide+xml"/>
  <Override PartName="/ppt/charts/chartEx29.xml" ContentType="application/vnd.ms-office.chartex+xml"/>
  <Override PartName="/ppt/charts/style29.xml" ContentType="application/vnd.ms-office.chartstyle+xml"/>
  <Override PartName="/ppt/charts/colors29.xml" ContentType="application/vnd.ms-office.chartcolorstyle+xml"/>
  <Override PartName="/ppt/notesSlides/notesSlide36.xml" ContentType="application/vnd.openxmlformats-officedocument.presentationml.notesSlide+xml"/>
  <Override PartName="/ppt/charts/chartEx30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ppt/notesSlides/notesSlide37.xml" ContentType="application/vnd.openxmlformats-officedocument.presentationml.notesSlide+xml"/>
  <Override PartName="/ppt/charts/chartEx31.xml" ContentType="application/vnd.ms-office.chartex+xml"/>
  <Override PartName="/ppt/charts/style31.xml" ContentType="application/vnd.ms-office.chartstyle+xml"/>
  <Override PartName="/ppt/charts/colors31.xml" ContentType="application/vnd.ms-office.chartcolorstyle+xml"/>
  <Override PartName="/ppt/notesSlides/notesSlide38.xml" ContentType="application/vnd.openxmlformats-officedocument.presentationml.notesSlide+xml"/>
  <Override PartName="/ppt/charts/chartEx32.xml" ContentType="application/vnd.ms-office.chartex+xml"/>
  <Override PartName="/ppt/charts/style32.xml" ContentType="application/vnd.ms-office.chartstyle+xml"/>
  <Override PartName="/ppt/charts/colors32.xml" ContentType="application/vnd.ms-office.chartcolorstyle+xml"/>
  <Override PartName="/ppt/notesSlides/notesSlide39.xml" ContentType="application/vnd.openxmlformats-officedocument.presentationml.notesSlide+xml"/>
  <Override PartName="/ppt/charts/chartEx33.xml" ContentType="application/vnd.ms-office.chartex+xml"/>
  <Override PartName="/ppt/charts/style33.xml" ContentType="application/vnd.ms-office.chartstyle+xml"/>
  <Override PartName="/ppt/charts/colors3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4" r:id="rId3"/>
    <p:sldId id="257" r:id="rId4"/>
    <p:sldId id="259" r:id="rId5"/>
    <p:sldId id="308" r:id="rId6"/>
    <p:sldId id="260" r:id="rId7"/>
    <p:sldId id="292" r:id="rId8"/>
    <p:sldId id="305" r:id="rId9"/>
    <p:sldId id="311" r:id="rId10"/>
    <p:sldId id="276" r:id="rId11"/>
    <p:sldId id="309" r:id="rId12"/>
    <p:sldId id="258" r:id="rId13"/>
    <p:sldId id="288" r:id="rId14"/>
    <p:sldId id="261" r:id="rId15"/>
    <p:sldId id="262" r:id="rId16"/>
    <p:sldId id="265" r:id="rId17"/>
    <p:sldId id="264" r:id="rId18"/>
    <p:sldId id="263" r:id="rId19"/>
    <p:sldId id="266" r:id="rId20"/>
    <p:sldId id="267" r:id="rId21"/>
    <p:sldId id="271" r:id="rId22"/>
    <p:sldId id="287" r:id="rId23"/>
    <p:sldId id="268" r:id="rId24"/>
    <p:sldId id="272" r:id="rId25"/>
    <p:sldId id="273" r:id="rId26"/>
    <p:sldId id="289" r:id="rId27"/>
    <p:sldId id="296" r:id="rId28"/>
    <p:sldId id="291" r:id="rId29"/>
    <p:sldId id="297" r:id="rId30"/>
    <p:sldId id="298" r:id="rId31"/>
    <p:sldId id="299" r:id="rId32"/>
    <p:sldId id="301" r:id="rId33"/>
    <p:sldId id="300" r:id="rId34"/>
    <p:sldId id="302" r:id="rId35"/>
    <p:sldId id="303" r:id="rId36"/>
    <p:sldId id="290" r:id="rId37"/>
    <p:sldId id="295" r:id="rId38"/>
    <p:sldId id="293" r:id="rId39"/>
    <p:sldId id="294" r:id="rId40"/>
    <p:sldId id="310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77231" autoAdjust="0"/>
  </p:normalViewPr>
  <p:slideViewPr>
    <p:cSldViewPr snapToObjects="1" showGuides="1">
      <p:cViewPr varScale="1">
        <p:scale>
          <a:sx n="81" d="100"/>
          <a:sy n="81" d="100"/>
        </p:scale>
        <p:origin x="1290" y="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1.xlsx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2.xlsx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4.xlsx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Microsoft_Excel_Worksheet15.xlsx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6.xlsx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Worksheet17.xlsx"/></Relationships>
</file>

<file path=ppt/charts/_rels/chartEx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Microsoft_Excel_Worksheet18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Microsoft_Excel_Worksheet19.xlsx"/></Relationships>
</file>

<file path=ppt/charts/_rels/chartEx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Microsoft_Excel_Worksheet20.xlsx"/></Relationships>
</file>

<file path=ppt/charts/_rels/chartEx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Microsoft_Excel_Worksheet21.xlsx"/></Relationships>
</file>

<file path=ppt/charts/_rels/chartEx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Microsoft_Excel_Worksheet22.xlsx"/></Relationships>
</file>

<file path=ppt/charts/_rels/chartEx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Microsoft_Excel_Worksheet23.xlsx"/></Relationships>
</file>

<file path=ppt/charts/_rels/chartEx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Microsoft_Excel_Worksheet24.xlsx"/></Relationships>
</file>

<file path=ppt/charts/_rels/chartEx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_rels/chartEx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7.xlsx"/></Relationships>
</file>

<file path=ppt/charts/_rels/chartEx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Microsoft_Excel_Worksheet2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Microsoft_Excel_Worksheet29.xlsx"/></Relationships>
</file>

<file path=ppt/charts/_rels/chartEx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Microsoft_Excel_Worksheet30.xlsx"/></Relationships>
</file>

<file path=ppt/charts/_rels/chartEx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Microsoft_Excel_Worksheet31.xlsx"/></Relationships>
</file>

<file path=ppt/charts/_rels/chartEx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Microsoft_Excel_Worksheet3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Robotic Process Automation</cx:pt>
          <cx:pt idx="1">Augmented Reality</cx:pt>
          <cx:pt idx="2">Open APIs</cx:pt>
          <cx:pt idx="3">Artificial intelligence</cx:pt>
          <cx:pt idx="4">Industry 4.0</cx:pt>
          <cx:pt idx="5">Predictive Maintenance</cx:pt>
          <cx:pt idx="6">Machine learning</cx:pt>
          <cx:pt idx="7">API economy</cx:pt>
          <cx:pt idx="8">Digitized E2E Supply Chain</cx:pt>
          <cx:pt idx="9">Blockchain</cx:pt>
        </cx:lvl>
        <cx:lvl ptCount="0"/>
        <cx:lvl ptCount="0"/>
      </cx:strDim>
      <cx:numDim type="size">
        <cx:f>Sheet1!$B$2:$B$17</cx:f>
        <cx:lvl ptCount="16" formatCode="General">
          <cx:pt idx="0">35</cx:pt>
          <cx:pt idx="1">32</cx:pt>
          <cx:pt idx="2">24</cx:pt>
          <cx:pt idx="3">22</cx:pt>
          <cx:pt idx="4">20</cx:pt>
          <cx:pt idx="5">18</cx:pt>
          <cx:pt idx="6">18</cx:pt>
          <cx:pt idx="7">14</cx:pt>
          <cx:pt idx="8">13</cx:pt>
          <cx:pt idx="9">12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Robotic advisor</cx:pt>
          <cx:pt idx="1">Job seeker</cx:pt>
          <cx:pt idx="2">My welfare</cx:pt>
          <cx:pt idx="3">Risk analytics</cx:pt>
          <cx:pt idx="4">Proactive device management</cx:pt>
          <cx:pt idx="5">Cloud end-to-end managed development &amp; test services</cx:pt>
          <cx:pt idx="6">Open APIs</cx:pt>
          <cx:pt idx="7">Devolution</cx:pt>
          <cx:pt idx="8">Integrated document lifecycle ecosystem</cx:pt>
          <cx:pt idx="9">Fraud analytics</cx:pt>
        </cx:lvl>
        <cx:lvl ptCount="0"/>
        <cx:lvl ptCount="0"/>
      </cx:strDim>
      <cx:numDim type="size">
        <cx:f>Sheet1!$B$2:$B$17</cx:f>
        <cx:lvl ptCount="16" formatCode="General">
          <cx:pt idx="0">6</cx:pt>
          <cx:pt idx="1">4</cx:pt>
          <cx:pt idx="2">4</cx:pt>
          <cx:pt idx="3">4</cx:pt>
          <cx:pt idx="4">3</cx:pt>
          <cx:pt idx="5">3</cx:pt>
          <cx:pt idx="6">3</cx:pt>
          <cx:pt idx="7">3</cx:pt>
          <cx:pt idx="8">3</cx:pt>
          <cx:pt idx="9">3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Machine learning</cx:pt>
          <cx:pt idx="1">Supply Chain Sensors and Tags</cx:pt>
          <cx:pt idx="2">Urbanisation and megacities</cx:pt>
          <cx:pt idx="3">Enhanced process automation</cx:pt>
          <cx:pt idx="4">Traceability</cx:pt>
          <cx:pt idx="5">Autonomous vehicles</cx:pt>
          <cx:pt idx="6">Supply Chain Visibility</cx:pt>
          <cx:pt idx="7">Kiosk II</cx:pt>
          <cx:pt idx="8">Freight Aggregation and cost comparison sites</cx:pt>
          <cx:pt idx="9">Cloud Services</cx:pt>
        </cx:lvl>
        <cx:lvl ptCount="0"/>
        <cx:lvl ptCount="0"/>
      </cx:strDim>
      <cx:numDim type="size">
        <cx:f>Sheet1!$B$2:$B$17</cx:f>
        <cx:lvl ptCount="16" formatCode="General">
          <cx:pt idx="0">5</cx:pt>
          <cx:pt idx="1">2</cx:pt>
          <cx:pt idx="2">2</cx:pt>
          <cx:pt idx="3">2</cx:pt>
          <cx:pt idx="4">2</cx:pt>
          <cx:pt idx="5">2</cx:pt>
          <cx:pt idx="6">2</cx:pt>
          <cx:pt idx="7">2</cx:pt>
          <cx:pt idx="8">2</cx:pt>
          <cx:pt idx="9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Open APIs</cx:pt>
          <cx:pt idx="1">Private &amp; public cloud projects</cx:pt>
          <cx:pt idx="2">Augmented Reality</cx:pt>
          <cx:pt idx="3">Containers</cx:pt>
          <cx:pt idx="4">Robotic Process Automation</cx:pt>
          <cx:pt idx="5">Move from CAPEX to OPEX</cx:pt>
          <cx:pt idx="6">The Digital Workplace</cx:pt>
          <cx:pt idx="7">Software-defined infrastructure</cx:pt>
          <cx:pt idx="8">Machine learning</cx:pt>
          <cx:pt idx="9">Employee self-service </cx:pt>
        </cx:lvl>
        <cx:lvl ptCount="0"/>
        <cx:lvl ptCount="0"/>
      </cx:strDim>
      <cx:numDim type="size">
        <cx:f>Sheet1!$B$2:$B$17</cx:f>
        <cx:lvl ptCount="16" formatCode="General">
          <cx:pt idx="0">9</cx:pt>
          <cx:pt idx="1">6</cx:pt>
          <cx:pt idx="2">6</cx:pt>
          <cx:pt idx="3">6</cx:pt>
          <cx:pt idx="4">6</cx:pt>
          <cx:pt idx="5">5</cx:pt>
          <cx:pt idx="6">5</cx:pt>
          <cx:pt idx="7">5</cx:pt>
          <cx:pt idx="8">5</cx:pt>
          <cx:pt idx="9">5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Augmented Reality</cx:pt>
          <cx:pt idx="1">Robotic Process Automation</cx:pt>
          <cx:pt idx="2">Big data</cx:pt>
          <cx:pt idx="3">Internet of Things</cx:pt>
          <cx:pt idx="4">Virtual Reality </cx:pt>
          <cx:pt idx="5">Industry 4.0</cx:pt>
          <cx:pt idx="6">Artificial intelligence</cx:pt>
          <cx:pt idx="7">Product IoT</cx:pt>
          <cx:pt idx="8">The connected car extends the services offered</cx:pt>
          <cx:pt idx="9">As-a-service IT deployment models</cx:pt>
        </cx:lvl>
        <cx:lvl ptCount="0"/>
        <cx:lvl ptCount="0"/>
      </cx:strDim>
      <cx:numDim type="size">
        <cx:f>Sheet1!$B$2:$B$17</cx:f>
        <cx:lvl ptCount="16" formatCode="General">
          <cx:pt idx="0">13</cx:pt>
          <cx:pt idx="1">12</cx:pt>
          <cx:pt idx="2">6</cx:pt>
          <cx:pt idx="3">6</cx:pt>
          <cx:pt idx="4">6</cx:pt>
          <cx:pt idx="5">5</cx:pt>
          <cx:pt idx="6">4</cx:pt>
          <cx:pt idx="7">4</cx:pt>
          <cx:pt idx="8">4</cx:pt>
          <cx:pt idx="9">4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Artificial intelligence</cx:pt>
          <cx:pt idx="1">Robotic Process Automation</cx:pt>
          <cx:pt idx="2">Augmented Reality</cx:pt>
          <cx:pt idx="3">Industry 4.0</cx:pt>
          <cx:pt idx="4">Machine learning</cx:pt>
          <cx:pt idx="5">Open APIs</cx:pt>
          <cx:pt idx="6">Predictive Maintenance</cx:pt>
          <cx:pt idx="7">API economy</cx:pt>
          <cx:pt idx="8">API-based Microservices (Containers are applicable here)</cx:pt>
          <cx:pt idx="9">Blockchain</cx:pt>
        </cx:lvl>
        <cx:lvl ptCount="0"/>
        <cx:lvl ptCount="0"/>
      </cx:strDim>
      <cx:numDim type="size">
        <cx:f>Sheet1!$B$2:$B$17</cx:f>
        <cx:lvl ptCount="16" formatCode="General">
          <cx:pt idx="0">17</cx:pt>
          <cx:pt idx="1">17</cx:pt>
          <cx:pt idx="2">12</cx:pt>
          <cx:pt idx="3">12</cx:pt>
          <cx:pt idx="4">12</cx:pt>
          <cx:pt idx="5">11</cx:pt>
          <cx:pt idx="6">10</cx:pt>
          <cx:pt idx="7">10</cx:pt>
          <cx:pt idx="8">9</cx:pt>
          <cx:pt idx="9">8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Mature DevOps approach and consolidated platform(s)</cx:pt>
          <cx:pt idx="1">Platform as a service</cx:pt>
          <cx:pt idx="2">On-premise private cloud </cx:pt>
          <cx:pt idx="3">Advanced analysis of customer-related data</cx:pt>
          <cx:pt idx="4">Interactive digital contact centres</cx:pt>
          <cx:pt idx="5">Open APIs</cx:pt>
          <cx:pt idx="6">Monetisation of data</cx:pt>
          <cx:pt idx="7">Public cloud for non-critical applications</cx:pt>
          <cx:pt idx="8">PFM</cx:pt>
          <cx:pt idx="9">Legal and eDiscovery across all enterprise data</cx:pt>
        </cx:lvl>
        <cx:lvl ptCount="0"/>
        <cx:lvl ptCount="0"/>
      </cx:strDim>
      <cx:numDim type="size">
        <cx:f>Sheet1!$B$2:$B$17</cx:f>
        <cx:lvl ptCount="16" formatCode="General">
          <cx:pt idx="0">3</cx:pt>
          <cx:pt idx="1">2</cx:pt>
          <cx:pt idx="2">2</cx:pt>
          <cx:pt idx="3">1</cx:pt>
          <cx:pt idx="4">1</cx:pt>
          <cx:pt idx="5">1</cx:pt>
          <cx:pt idx="6">1</cx:pt>
          <cx:pt idx="7">1</cx:pt>
          <cx:pt idx="8">1</cx:pt>
          <cx:pt idx="9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Ecosystems (tier 1 – n)</cx:pt>
          <cx:pt idx="1">Customer protection &amp; trust via dynamic data lifecycle security &amp; privacy</cx:pt>
        </cx:lvl>
        <cx:lvl ptCount="0"/>
        <cx:lvl ptCount="0"/>
      </cx:strDim>
      <cx:numDim type="size">
        <cx:f>Sheet1!$B$2:$B$17</cx:f>
        <cx:lvl ptCount="16" formatCode="General">
          <cx:pt idx="0">2</cx:pt>
          <cx:pt idx="1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Standardized HR and F&amp;A processes and applications</cx:pt>
          <cx:pt idx="1">Corporate apps 'stores'</cx:pt>
          <cx:pt idx="2">The Digital Workplace</cx:pt>
          <cx:pt idx="3">Hybrid cloud &amp; cloud service automation</cx:pt>
          <cx:pt idx="4">Service Integration and Management of Hybrid environments</cx:pt>
          <cx:pt idx="5">Multi-channel IT service support</cx:pt>
          <cx:pt idx="6">Basic disaster recovery capabilities</cx:pt>
          <cx:pt idx="7">Data room consolidation into country-specific Data Centres</cx:pt>
          <cx:pt idx="8">Selected 'mobile office' implementation</cx:pt>
        </cx:lvl>
        <cx:lvl ptCount="0"/>
        <cx:lvl ptCount="0"/>
      </cx:strDim>
      <cx:numDim type="size">
        <cx:f>Sheet1!$B$2:$B$17</cx:f>
        <cx:lvl ptCount="16" formatCode="General">
          <cx:pt idx="0">2</cx:pt>
          <cx:pt idx="1">2</cx:pt>
          <cx:pt idx="2">1</cx:pt>
          <cx:pt idx="3">1</cx:pt>
          <cx:pt idx="4">1</cx:pt>
          <cx:pt idx="5">1</cx:pt>
          <cx:pt idx="6">1</cx:pt>
          <cx:pt idx="7">1</cx:pt>
          <cx:pt idx="8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Move from CAPEX to OPEX</cx:pt>
          <cx:pt idx="1">Digitised field workforce</cx:pt>
          <cx:pt idx="2">Predictive Maintenance</cx:pt>
          <cx:pt idx="3">IT &amp; OT convergence - resilient security</cx:pt>
          <cx:pt idx="4">Robotic Process Automation</cx:pt>
          <cx:pt idx="5">IoT data and analytics</cx:pt>
          <cx:pt idx="6">Use of mobile devices for field operations</cx:pt>
          <cx:pt idx="7">Location and people-aware evacuation and incident response</cx:pt>
          <cx:pt idx="8">Geo-fencing</cx:pt>
        </cx:lvl>
        <cx:lvl ptCount="0"/>
        <cx:lvl ptCount="0"/>
      </cx:strDim>
      <cx:numDim type="size">
        <cx:f>Sheet1!$B$2:$B$17</cx:f>
        <cx:lvl ptCount="16" formatCode="General">
          <cx:pt idx="0">5</cx:pt>
          <cx:pt idx="1">5</cx:pt>
          <cx:pt idx="2">5</cx:pt>
          <cx:pt idx="3">3</cx:pt>
          <cx:pt idx="4">3</cx:pt>
          <cx:pt idx="5">3</cx:pt>
          <cx:pt idx="6">3</cx:pt>
          <cx:pt idx="7">3</cx:pt>
          <cx:pt idx="8">3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1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Private &amp; public cloud projects</cx:pt>
          <cx:pt idx="1">Robotic Process Automation</cx:pt>
          <cx:pt idx="2">Industry 4.0</cx:pt>
          <cx:pt idx="3">Security Operations Centre</cx:pt>
          <cx:pt idx="4">Augmented Reality</cx:pt>
          <cx:pt idx="5">The Digital Workplace</cx:pt>
          <cx:pt idx="6">New Service Models</cx:pt>
          <cx:pt idx="7">Collaborative product development</cx:pt>
          <cx:pt idx="8">Product Services</cx:pt>
        </cx:lvl>
        <cx:lvl ptCount="0"/>
        <cx:lvl ptCount="0"/>
      </cx:strDim>
      <cx:numDim type="size">
        <cx:f>Sheet1!$B$2:$B$17</cx:f>
        <cx:lvl ptCount="16" formatCode="General">
          <cx:pt idx="0">4</cx:pt>
          <cx:pt idx="1">4</cx:pt>
          <cx:pt idx="2">3</cx:pt>
          <cx:pt idx="3">2</cx:pt>
          <cx:pt idx="4">2</cx:pt>
          <cx:pt idx="5">2</cx:pt>
          <cx:pt idx="6">2</cx:pt>
          <cx:pt idx="7">2</cx:pt>
          <cx:pt idx="8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Robotic Process Automation</cx:pt>
          <cx:pt idx="1">Predictive Maintenance</cx:pt>
          <cx:pt idx="2">Move from CAPEX to OPEX</cx:pt>
          <cx:pt idx="3">Industry 4.0</cx:pt>
          <cx:pt idx="4">Digitised manufacturing</cx:pt>
          <cx:pt idx="5">Digitised field workforce</cx:pt>
          <cx:pt idx="6">Augmented Reality</cx:pt>
          <cx:pt idx="7">Private &amp; public cloud projects</cx:pt>
          <cx:pt idx="8">The Digital Workplace</cx:pt>
          <cx:pt idx="9">Integrated document lifecycle ecosystem</cx:pt>
        </cx:lvl>
        <cx:lvl ptCount="0"/>
        <cx:lvl ptCount="0"/>
      </cx:strDim>
      <cx:numDim type="size">
        <cx:f>Sheet1!$B$2:$B$17</cx:f>
        <cx:lvl ptCount="16" formatCode="General">
          <cx:pt idx="0">8</cx:pt>
          <cx:pt idx="1">6</cx:pt>
          <cx:pt idx="2">5</cx:pt>
          <cx:pt idx="3">5</cx:pt>
          <cx:pt idx="4">5</cx:pt>
          <cx:pt idx="5">5</cx:pt>
          <cx:pt idx="6">5</cx:pt>
          <cx:pt idx="7">4</cx:pt>
          <cx:pt idx="8">4</cx:pt>
          <cx:pt idx="9">4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Integrated document lifecycle ecosystem</cx:pt>
          <cx:pt idx="1">Cloud-based office applications</cx:pt>
          <cx:pt idx="2">Risk analytics</cx:pt>
          <cx:pt idx="3">Hybrid cloud hosting</cx:pt>
          <cx:pt idx="4">Self-service IT support </cx:pt>
          <cx:pt idx="5">Robotic advisor</cx:pt>
          <cx:pt idx="6">Fraud analytics</cx:pt>
          <cx:pt idx="7">Collaborative product development</cx:pt>
          <cx:pt idx="8">Product Services</cx:pt>
        </cx:lvl>
        <cx:lvl ptCount="0"/>
        <cx:lvl ptCount="0"/>
      </cx:strDim>
      <cx:numDim type="size">
        <cx:f>Sheet1!$B$2:$B$17</cx:f>
        <cx:lvl ptCount="16" formatCode="General">
          <cx:pt idx="0">3</cx:pt>
          <cx:pt idx="1">3</cx:pt>
          <cx:pt idx="2">3</cx:pt>
          <cx:pt idx="3">3</cx:pt>
          <cx:pt idx="4">3</cx:pt>
          <cx:pt idx="5">3</cx:pt>
          <cx:pt idx="6">2</cx:pt>
          <cx:pt idx="7">2</cx:pt>
          <cx:pt idx="8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Move from CAPEX to OPEX</cx:pt>
          <cx:pt idx="1">Private &amp; public cloud projects</cx:pt>
          <cx:pt idx="2">Mature DevOps approach and consolidated platform(s)</cx:pt>
          <cx:pt idx="3">The Digital Workplace</cx:pt>
          <cx:pt idx="4">Corporate apps 'stores'</cx:pt>
          <cx:pt idx="5">On-premise private cloud </cx:pt>
          <cx:pt idx="6">Ecosystems (tier 1 – n)</cx:pt>
          <cx:pt idx="7">Standardized HR and F&amp;A processes and applications</cx:pt>
          <cx:pt idx="8">Platform as a service</cx:pt>
          <cx:pt idx="9">Data room consolidation into country-specific Data Centres</cx:pt>
        </cx:lvl>
        <cx:lvl ptCount="0"/>
        <cx:lvl ptCount="0"/>
      </cx:strDim>
      <cx:numDim type="size">
        <cx:f>Sheet1!$B$2:$B$17</cx:f>
        <cx:lvl ptCount="16" formatCode="General">
          <cx:pt idx="0">5</cx:pt>
          <cx:pt idx="1">4</cx:pt>
          <cx:pt idx="2">3</cx:pt>
          <cx:pt idx="3">3</cx:pt>
          <cx:pt idx="4">2</cx:pt>
          <cx:pt idx="5">2</cx:pt>
          <cx:pt idx="6">2</cx:pt>
          <cx:pt idx="7">2</cx:pt>
          <cx:pt idx="8">2</cx:pt>
          <cx:pt idx="9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Augmented Reality</cx:pt>
          <cx:pt idx="1">Open APIs</cx:pt>
          <cx:pt idx="2">Interactive digital contact centres</cx:pt>
          <cx:pt idx="3">Natural-language processing (NLP)</cx:pt>
          <cx:pt idx="4">Video analytics</cx:pt>
          <cx:pt idx="5">Monetisation of data</cx:pt>
          <cx:pt idx="6">Public cloud for non-critical applications</cx:pt>
          <cx:pt idx="7">Use of mobile devices for field operations</cx:pt>
          <cx:pt idx="8">Advanced algorithms for futures trading</cx:pt>
          <cx:pt idx="9">Predictive analytics for optimising energy demand and supply</cx:pt>
        </cx:lvl>
        <cx:lvl ptCount="0"/>
        <cx:lvl ptCount="0"/>
      </cx:strDim>
      <cx:numDim type="size">
        <cx:f>Sheet1!$B$2:$B$17</cx:f>
        <cx:lvl ptCount="16" formatCode="General">
          <cx:pt idx="0">2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Robotic Process Automation</cx:pt>
          <cx:pt idx="1">Integrated document lifecycle ecosystem</cx:pt>
          <cx:pt idx="2">Industry 4.0</cx:pt>
          <cx:pt idx="3">Geo-fencing</cx:pt>
          <cx:pt idx="4">Self-service IT support </cx:pt>
          <cx:pt idx="5">Predictive Maintenance</cx:pt>
          <cx:pt idx="6">Digitised manufacturing</cx:pt>
          <cx:pt idx="7">Digitised field workforce</cx:pt>
          <cx:pt idx="8">Security Operations Centre</cx:pt>
          <cx:pt idx="9">Robotic advisor</cx:pt>
        </cx:lvl>
        <cx:lvl ptCount="0"/>
        <cx:lvl ptCount="0"/>
      </cx:strDim>
      <cx:numDim type="size">
        <cx:f>Sheet1!$B$2:$B$17</cx:f>
        <cx:lvl ptCount="16" formatCode="General">
          <cx:pt idx="0">6</cx:pt>
          <cx:pt idx="1">4</cx:pt>
          <cx:pt idx="2">4</cx:pt>
          <cx:pt idx="3">4</cx:pt>
          <cx:pt idx="4">4</cx:pt>
          <cx:pt idx="5">4</cx:pt>
          <cx:pt idx="6">3</cx:pt>
          <cx:pt idx="7">3</cx:pt>
          <cx:pt idx="8">3</cx:pt>
          <cx:pt idx="9">3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API economy</cx:pt>
          <cx:pt idx="1">Digital transformation</cx:pt>
          <cx:pt idx="2">Shared-service provision of discrete banking services often exploiting cloud</cx:pt>
          <cx:pt idx="3">Online banking</cx:pt>
          <cx:pt idx="4">Workflow and document management</cx:pt>
          <cx:pt idx="5">Exploiting Cloud and XaaS to bring agility and reduce costs</cx:pt>
          <cx:pt idx="6">Cloud-based services</cx:pt>
          <cx:pt idx="7">Online/Banking App initiated payments</cx:pt>
          <cx:pt idx="8">Single Customer View</cx:pt>
          <cx:pt idx="9">Next gen. search, KM and analytics</cx:pt>
        </cx:lvl>
        <cx:lvl ptCount="0"/>
        <cx:lvl ptCount="0"/>
      </cx:strDim>
      <cx:numDim type="size">
        <cx:f>Sheet1!$B$2:$B$17</cx:f>
        <cx:lvl ptCount="16" formatCode="General">
          <cx:pt idx="0">9</cx:pt>
          <cx:pt idx="1">9</cx:pt>
          <cx:pt idx="2">9</cx:pt>
          <cx:pt idx="3">9</cx:pt>
          <cx:pt idx="4">6</cx:pt>
          <cx:pt idx="5">6</cx:pt>
          <cx:pt idx="6">6</cx:pt>
          <cx:pt idx="7">6</cx:pt>
          <cx:pt idx="8">6</cx:pt>
          <cx:pt idx="9">6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Augmented Reality</cx:pt>
          <cx:pt idx="1">API economy</cx:pt>
          <cx:pt idx="2">Open APIs</cx:pt>
          <cx:pt idx="3">Video analytics with drones</cx:pt>
          <cx:pt idx="4">Business models made possible via APIs</cx:pt>
          <cx:pt idx="5">Open source</cx:pt>
          <cx:pt idx="6">Drone surveillance</cx:pt>
          <cx:pt idx="7">Innovation process management tools (R&amp;D, marketing &amp; production)</cx:pt>
          <cx:pt idx="8">Exploiting Cloud and XaaS to bring agility and reduce costs</cx:pt>
          <cx:pt idx="9">Drone operations</cx:pt>
        </cx:lvl>
        <cx:lvl ptCount="0"/>
        <cx:lvl ptCount="0"/>
      </cx:strDim>
      <cx:numDim type="size">
        <cx:f>Sheet1!$B$2:$B$17</cx:f>
        <cx:lvl ptCount="16" formatCode="General">
          <cx:pt idx="0">7</cx:pt>
          <cx:pt idx="1">6</cx:pt>
          <cx:pt idx="2">6</cx:pt>
          <cx:pt idx="3">3</cx:pt>
          <cx:pt idx="4">3</cx:pt>
          <cx:pt idx="5">3</cx:pt>
          <cx:pt idx="6">3</cx:pt>
          <cx:pt idx="7">3</cx:pt>
          <cx:pt idx="8">3</cx:pt>
          <cx:pt idx="9">3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Cost pressures driving operational efficiencies</cx:pt>
          <cx:pt idx="1">Augmented Reality</cx:pt>
          <cx:pt idx="2">Mobile enabled employee</cx:pt>
          <cx:pt idx="3">Advanced analytics and Big Data processing for the Cloud (*aaS) as well as “the Edge” (IoT)</cx:pt>
          <cx:pt idx="4">Robotic Process Automation</cx:pt>
          <cx:pt idx="5">Robotics Process Automation</cx:pt>
          <cx:pt idx="6">IoT data and analytics</cx:pt>
          <cx:pt idx="7">Mobile payments</cx:pt>
          <cx:pt idx="8">Crypto/Digital currencies and payment methods</cx:pt>
          <cx:pt idx="9">Data Security </cx:pt>
        </cx:lvl>
        <cx:lvl ptCount="0"/>
        <cx:lvl ptCount="0"/>
      </cx:strDim>
      <cx:numDim type="size">
        <cx:f>Sheet1!$B$2:$B$17</cx:f>
        <cx:lvl ptCount="16" formatCode="General">
          <cx:pt idx="0">12</cx:pt>
          <cx:pt idx="1">6</cx:pt>
          <cx:pt idx="2">6</cx:pt>
          <cx:pt idx="3">6</cx:pt>
          <cx:pt idx="4">5</cx:pt>
          <cx:pt idx="5">5</cx:pt>
          <cx:pt idx="6">4</cx:pt>
          <cx:pt idx="7">4</cx:pt>
          <cx:pt idx="8">4</cx:pt>
          <cx:pt idx="9">4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Augmented Reality</cx:pt>
          <cx:pt idx="1">IoT data and analytics</cx:pt>
          <cx:pt idx="2">Advanced analytics and Big Data processing for the Cloud (*aaS) as well as “the Edge” (IoT)</cx:pt>
          <cx:pt idx="3">Predictive safety alerts</cx:pt>
          <cx:pt idx="4">Big Data exploitation of operational data</cx:pt>
          <cx:pt idx="5">Mobile enabled employee</cx:pt>
          <cx:pt idx="6">IT &amp; OT convergence - improve operations and safety</cx:pt>
          <cx:pt idx="7">Machine learning</cx:pt>
          <cx:pt idx="8">Video analytics with drones</cx:pt>
          <cx:pt idx="9">API economy</cx:pt>
        </cx:lvl>
        <cx:lvl ptCount="0"/>
        <cx:lvl ptCount="0"/>
      </cx:strDim>
      <cx:numDim type="size">
        <cx:f>Sheet1!$B$2:$B$17</cx:f>
        <cx:lvl ptCount="16" formatCode="General">
          <cx:pt idx="0">31</cx:pt>
          <cx:pt idx="1">12</cx:pt>
          <cx:pt idx="2">12</cx:pt>
          <cx:pt idx="3">12</cx:pt>
          <cx:pt idx="4">12</cx:pt>
          <cx:pt idx="5">12</cx:pt>
          <cx:pt idx="6">12</cx:pt>
          <cx:pt idx="7">12</cx:pt>
          <cx:pt idx="8">6</cx:pt>
          <cx:pt idx="9">6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Quality-based healthcare purchasing with a shift from volume to value</cx:pt>
          <cx:pt idx="1">Smart healthcare</cx:pt>
          <cx:pt idx="2">Augmented Reality</cx:pt>
          <cx:pt idx="3">Quality-based healthcare</cx:pt>
          <cx:pt idx="4">Telehealth</cx:pt>
          <cx:pt idx="5">Connected health systems to deliver healthcare differently</cx:pt>
          <cx:pt idx="6">Interactive patient care (IPC) systems</cx:pt>
          <cx:pt idx="7">Provider-based population health management platforms (PHMPs)</cx:pt>
          <cx:pt idx="8">Secure IoT Platforms for Patient Monitoring and Patient Adherence Management (eHealth)</cx:pt>
          <cx:pt idx="9">API economy</cx:pt>
        </cx:lvl>
        <cx:lvl ptCount="0"/>
        <cx:lvl ptCount="0"/>
      </cx:strDim>
      <cx:numDim type="size">
        <cx:f>Sheet1!$B$2:$B$17</cx:f>
        <cx:lvl ptCount="16" formatCode="General">
          <cx:pt idx="0">36</cx:pt>
          <cx:pt idx="1">32</cx:pt>
          <cx:pt idx="2">32</cx:pt>
          <cx:pt idx="3">28</cx:pt>
          <cx:pt idx="4">24</cx:pt>
          <cx:pt idx="5">24</cx:pt>
          <cx:pt idx="6">20</cx:pt>
          <cx:pt idx="7">16</cx:pt>
          <cx:pt idx="8">16</cx:pt>
          <cx:pt idx="9">12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2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Health insurance</cx:pt>
          <cx:pt idx="1">New interfaces, visualization &amp; cognitive assistants</cx:pt>
          <cx:pt idx="2">API economy</cx:pt>
          <cx:pt idx="3">Workflow and document management</cx:pt>
          <cx:pt idx="4">Innovation process management tools (R&amp;D, marketing &amp; production)</cx:pt>
          <cx:pt idx="5">Exploiting Cloud and XaaS to bring agility and reduce costs</cx:pt>
          <cx:pt idx="6">Shared-service provision of discrete banking services often exploiting cloud</cx:pt>
          <cx:pt idx="7">Cognitive assistants</cx:pt>
          <cx:pt idx="8">Single Customer View</cx:pt>
          <cx:pt idx="9">Advanced Machine Learning</cx:pt>
        </cx:lvl>
        <cx:lvl ptCount="0"/>
        <cx:lvl ptCount="0"/>
      </cx:strDim>
      <cx:numDim type="size">
        <cx:f>Sheet1!$B$2:$B$17</cx:f>
        <cx:lvl ptCount="16" formatCode="General">
          <cx:pt idx="0">12</cx:pt>
          <cx:pt idx="1">12</cx:pt>
          <cx:pt idx="2">9</cx:pt>
          <cx:pt idx="3">8</cx:pt>
          <cx:pt idx="4">8</cx:pt>
          <cx:pt idx="5">8</cx:pt>
          <cx:pt idx="6">8</cx:pt>
          <cx:pt idx="7">8</cx:pt>
          <cx:pt idx="8">8</cx:pt>
          <cx:pt idx="9">8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Sheet1!$A$2:$A$27</cx:f>
        <cx:lvl ptCount="26">
          <cx:pt idx="0">Digitised field workforce</cx:pt>
          <cx:pt idx="1">Hybrid cloud hosting</cx:pt>
          <cx:pt idx="2">Wi-Fi provision</cx:pt>
          <cx:pt idx="3">IoT data and analytics</cx:pt>
          <cx:pt idx="4">Risk analytics</cx:pt>
          <cx:pt idx="5">IT &amp; OT convergence - resilient security</cx:pt>
          <cx:pt idx="6">Predictive Maintenance</cx:pt>
          <cx:pt idx="7">Augmented Reality</cx:pt>
          <cx:pt idx="8">Cloud Native Applications</cx:pt>
          <cx:pt idx="9">Industry 4.0</cx:pt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  <cx:pt idx="22"/>
          <cx:pt idx="23"/>
          <cx:pt idx="24"/>
          <cx:pt idx="25"/>
        </cx:lvl>
      </cx:strDim>
      <cx:numDim type="size">
        <cx:f>Sheet1!$B$2:$B$27</cx:f>
        <cx:lvl ptCount="26" formatCode="General">
          <cx:pt idx="0">8</cx:pt>
          <cx:pt idx="1">8</cx:pt>
          <cx:pt idx="2">7</cx:pt>
          <cx:pt idx="3">6</cx:pt>
          <cx:pt idx="4">6</cx:pt>
          <cx:pt idx="5">5</cx:pt>
          <cx:pt idx="6">5</cx:pt>
          <cx:pt idx="7">5</cx:pt>
          <cx:pt idx="8">5</cx:pt>
          <cx:pt idx="9">5</cx:pt>
        </cx:lvl>
      </cx:numDim>
    </cx:data>
  </cx:chartData>
  <cx:chart>
    <cx:plotArea>
      <cx:plotAreaRegion>
        <cx:series layoutId="treemap" uniqueId="{D7FAD513-5F48-49FD-8F57-CBF7F6572903}">
          <cx:dataLabels pos="inEnd">
            <cx:visibility seriesName="0" categoryName="1" value="1"/>
            <cx:separator>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Augmented Reality</cx:pt>
          <cx:pt idx="1">IoT data and analytics</cx:pt>
          <cx:pt idx="2">Industry 4.0</cx:pt>
          <cx:pt idx="3">Advanced analytics and Big Data processing for the Cloud (*aaS) as well as “the Edge” (IoT)</cx:pt>
          <cx:pt idx="4">Predictive Maintenance</cx:pt>
          <cx:pt idx="5">Internet of Things</cx:pt>
          <cx:pt idx="6">Mobile enabled employee</cx:pt>
          <cx:pt idx="7">Innovation process management tools (R&amp;D, marketing &amp; production)</cx:pt>
          <cx:pt idx="8">Predictive safety alerts</cx:pt>
          <cx:pt idx="9">IoT analytics in-store, on the move, at home/work</cx:pt>
        </cx:lvl>
        <cx:lvl ptCount="0"/>
        <cx:lvl ptCount="0"/>
      </cx:strDim>
      <cx:numDim type="size">
        <cx:f>Sheet1!$B$2:$B$17</cx:f>
        <cx:lvl ptCount="16" formatCode="General">
          <cx:pt idx="0">40</cx:pt>
          <cx:pt idx="1">25</cx:pt>
          <cx:pt idx="2">23</cx:pt>
          <cx:pt idx="3">20</cx:pt>
          <cx:pt idx="4">12</cx:pt>
          <cx:pt idx="5">11</cx:pt>
          <cx:pt idx="6">11</cx:pt>
          <cx:pt idx="7">11</cx:pt>
          <cx:pt idx="8">10</cx:pt>
          <cx:pt idx="9">10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3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Digital Government</cx:pt>
          <cx:pt idx="1">IoT data and analytics</cx:pt>
          <cx:pt idx="2">Machine learning</cx:pt>
          <cx:pt idx="3">Internet of Things</cx:pt>
          <cx:pt idx="4">Big Data exploitation of operational data</cx:pt>
          <cx:pt idx="5">New Build IoT</cx:pt>
          <cx:pt idx="6">Data visualization</cx:pt>
          <cx:pt idx="7">Big data</cx:pt>
          <cx:pt idx="8">Hybrid cloud &amp; cloud service automation</cx:pt>
          <cx:pt idx="9">Augmented Reality</cx:pt>
        </cx:lvl>
        <cx:lvl ptCount="0"/>
        <cx:lvl ptCount="0"/>
      </cx:strDim>
      <cx:numDim type="size">
        <cx:f>Sheet1!$B$2:$B$17</cx:f>
        <cx:lvl ptCount="16" formatCode="General">
          <cx:pt idx="0">90</cx:pt>
          <cx:pt idx="1">54</cx:pt>
          <cx:pt idx="2">37</cx:pt>
          <cx:pt idx="3">36</cx:pt>
          <cx:pt idx="4">36</cx:pt>
          <cx:pt idx="5">36</cx:pt>
          <cx:pt idx="6">36</cx:pt>
          <cx:pt idx="7">36</cx:pt>
          <cx:pt idx="8">36</cx:pt>
          <cx:pt idx="9">36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3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Augmented Reality</cx:pt>
          <cx:pt idx="1">IoT data and analytics</cx:pt>
          <cx:pt idx="2">New Build IoT</cx:pt>
          <cx:pt idx="3">Advanced analytics and Big Data processing for the Cloud (*aaS) as well as “the Edge” (IoT)</cx:pt>
          <cx:pt idx="4">Cloud-based services</cx:pt>
          <cx:pt idx="5">Predictive Maintenance</cx:pt>
          <cx:pt idx="6">Predictive Rail Asset and Maintenance</cx:pt>
          <cx:pt idx="7">AI / Machine Learning</cx:pt>
          <cx:pt idx="8">Flight Operations</cx:pt>
          <cx:pt idx="9">Video analytics with drones</cx:pt>
        </cx:lvl>
        <cx:lvl ptCount="0"/>
        <cx:lvl ptCount="0"/>
      </cx:strDim>
      <cx:numDim type="size">
        <cx:f>Sheet1!$B$2:$B$17</cx:f>
        <cx:lvl ptCount="16" formatCode="General">
          <cx:pt idx="0">17</cx:pt>
          <cx:pt idx="1">16</cx:pt>
          <cx:pt idx="2">12</cx:pt>
          <cx:pt idx="3">12</cx:pt>
          <cx:pt idx="4">12</cx:pt>
          <cx:pt idx="5">9</cx:pt>
          <cx:pt idx="6">8</cx:pt>
          <cx:pt idx="7">8</cx:pt>
          <cx:pt idx="8">8</cx:pt>
          <cx:pt idx="9">4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3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Digital transformation</cx:pt>
          <cx:pt idx="1">DevOps</cx:pt>
          <cx:pt idx="2">Big data</cx:pt>
          <cx:pt idx="3">Cloud Services</cx:pt>
          <cx:pt idx="4">Internet of Things</cx:pt>
          <cx:pt idx="5">Public Cloud</cx:pt>
          <cx:pt idx="6">Cloud-based services</cx:pt>
          <cx:pt idx="7">Private Cloud </cx:pt>
          <cx:pt idx="8">Platform as a service</cx:pt>
          <cx:pt idx="9">Data Security </cx:pt>
        </cx:lvl>
        <cx:lvl ptCount="0"/>
        <cx:lvl ptCount="0"/>
      </cx:strDim>
      <cx:numDim type="size">
        <cx:f>Sheet1!$B$2:$B$17</cx:f>
        <cx:lvl ptCount="16" formatCode="General">
          <cx:pt idx="0">28</cx:pt>
          <cx:pt idx="1">18</cx:pt>
          <cx:pt idx="2">16</cx:pt>
          <cx:pt idx="3">15</cx:pt>
          <cx:pt idx="4">12</cx:pt>
          <cx:pt idx="5">12</cx:pt>
          <cx:pt idx="6">11</cx:pt>
          <cx:pt idx="7">10</cx:pt>
          <cx:pt idx="8">8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Augmented Reality</cx:pt>
          <cx:pt idx="1">Digital transformation</cx:pt>
          <cx:pt idx="2">DevOps</cx:pt>
          <cx:pt idx="3">Big data</cx:pt>
          <cx:pt idx="4">Machine learning</cx:pt>
          <cx:pt idx="5">Internet of Things</cx:pt>
          <cx:pt idx="6">Platform as a service</cx:pt>
          <cx:pt idx="7">Cloud-based services</cx:pt>
          <cx:pt idx="8">Artificial intelligence</cx:pt>
          <cx:pt idx="9">Robotic Process Automation</cx:pt>
        </cx:lvl>
        <cx:lvl ptCount="0"/>
        <cx:lvl ptCount="0"/>
      </cx:strDim>
      <cx:numDim type="size">
        <cx:f>Sheet1!$B$2:$B$17</cx:f>
        <cx:lvl ptCount="16" formatCode="General">
          <cx:pt idx="0">24</cx:pt>
          <cx:pt idx="1">23</cx:pt>
          <cx:pt idx="2">20</cx:pt>
          <cx:pt idx="3">19</cx:pt>
          <cx:pt idx="4">17</cx:pt>
          <cx:pt idx="5">16</cx:pt>
          <cx:pt idx="6">12</cx:pt>
          <cx:pt idx="7">11</cx:pt>
          <cx:pt idx="8">11</cx:pt>
          <cx:pt idx="9">10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Artificial intelligence</cx:pt>
          <cx:pt idx="1">Open APIs</cx:pt>
          <cx:pt idx="2">Robotic Process Automation</cx:pt>
          <cx:pt idx="3">API economy</cx:pt>
          <cx:pt idx="4">Machine learning</cx:pt>
          <cx:pt idx="5">API-based Microservices (Containers are applicable here)</cx:pt>
          <cx:pt idx="6">API-based services driven by PSD2</cx:pt>
          <cx:pt idx="7">Mature DevOps approach and consolidated platform(s)</cx:pt>
          <cx:pt idx="8">Augmented Reality</cx:pt>
          <cx:pt idx="9">Blockchain</cx:pt>
        </cx:lvl>
        <cx:lvl ptCount="0"/>
        <cx:lvl ptCount="0"/>
      </cx:strDim>
      <cx:numDim type="size">
        <cx:f>Sheet1!$B$2:$B$17</cx:f>
        <cx:lvl ptCount="16" formatCode="General">
          <cx:pt idx="0">18</cx:pt>
          <cx:pt idx="1">13</cx:pt>
          <cx:pt idx="2">12</cx:pt>
          <cx:pt idx="3">11</cx:pt>
          <cx:pt idx="4">9</cx:pt>
          <cx:pt idx="5">8</cx:pt>
          <cx:pt idx="6">6</cx:pt>
          <cx:pt idx="7">6</cx:pt>
          <cx:pt idx="8">6</cx:pt>
          <cx:pt idx="9">6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Open APIs</cx:pt>
          <cx:pt idx="1">Voice Interaction</cx:pt>
          <cx:pt idx="2">Wearable devices </cx:pt>
          <cx:pt idx="3">Advanced visualisation tools</cx:pt>
          <cx:pt idx="4">Robotic Process Automation</cx:pt>
          <cx:pt idx="5">Digitized E2E Supply Chain</cx:pt>
          <cx:pt idx="6">As-a-service IT deployment models</cx:pt>
          <cx:pt idx="7">Basic robotic process automation</cx:pt>
          <cx:pt idx="8">Social media analytics</cx:pt>
          <cx:pt idx="9">New entrants without distribution and generation assets</cx:pt>
        </cx:lvl>
        <cx:lvl ptCount="0"/>
        <cx:lvl ptCount="0"/>
      </cx:strDim>
      <cx:numDim type="size">
        <cx:f>Sheet1!$B$2:$B$17</cx:f>
        <cx:lvl ptCount="16" formatCode="General">
          <cx:pt idx="0">5</cx:pt>
          <cx:pt idx="1">3</cx:pt>
          <cx:pt idx="2">3</cx:pt>
          <cx:pt idx="3">3</cx:pt>
          <cx:pt idx="4">3</cx:pt>
          <cx:pt idx="5">2</cx:pt>
          <cx:pt idx="6">2</cx:pt>
          <cx:pt idx="7">2</cx:pt>
          <cx:pt idx="8">2</cx:pt>
          <cx:pt idx="9">2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Digitised field workforce</cx:pt>
          <cx:pt idx="1">Predictive Maintenance</cx:pt>
          <cx:pt idx="2">Move from CAPEX to OPEX</cx:pt>
          <cx:pt idx="3">IT &amp; OT convergence - resilient security</cx:pt>
          <cx:pt idx="4">Augmented Reality</cx:pt>
          <cx:pt idx="5">Asset visibility and remote monitoring, optimization and virtualisation</cx:pt>
          <cx:pt idx="6">Wearable devices </cx:pt>
          <cx:pt idx="7">IoT security</cx:pt>
          <cx:pt idx="8">Mobile enabled employee</cx:pt>
          <cx:pt idx="9">Automated operational risk management</cx:pt>
        </cx:lvl>
        <cx:lvl ptCount="0"/>
        <cx:lvl ptCount="0"/>
      </cx:strDim>
      <cx:numDim type="size">
        <cx:f>Sheet1!$B$2:$B$17</cx:f>
        <cx:lvl ptCount="16" formatCode="General">
          <cx:pt idx="0">7</cx:pt>
          <cx:pt idx="1">6</cx:pt>
          <cx:pt idx="2">5</cx:pt>
          <cx:pt idx="3">5</cx:pt>
          <cx:pt idx="4">4</cx:pt>
          <cx:pt idx="5">4</cx:pt>
          <cx:pt idx="6">4</cx:pt>
          <cx:pt idx="7">4</cx:pt>
          <cx:pt idx="8">4</cx:pt>
          <cx:pt idx="9">3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Agent assisted automation</cx:pt>
          <cx:pt idx="1">API analytics platforms</cx:pt>
          <cx:pt idx="2">SME value-added services</cx:pt>
          <cx:pt idx="3">End-to-end digitisation and STP</cx:pt>
          <cx:pt idx="4">Straight-through-processing (STP)</cx:pt>
          <cx:pt idx="5">Legal and eDiscovery across all enterprise data</cx:pt>
          <cx:pt idx="6">Target marketing</cx:pt>
          <cx:pt idx="7">Rules engines for complex decisions</cx:pt>
          <cx:pt idx="8">Real-time personalisation of communication / offer.</cx:pt>
          <cx:pt idx="9">Basic robotic process automation</cx:pt>
        </cx:lvl>
        <cx:lvl ptCount="0"/>
        <cx:lvl ptCount="0"/>
      </cx:strDim>
      <cx:numDim type="size">
        <cx:f>Sheet1!$B$2:$B$17</cx:f>
        <cx:lvl ptCount="16" formatCode="General">
          <cx:pt idx="0">3</cx:pt>
          <cx:pt idx="1">3</cx:pt>
          <cx:pt idx="2">2</cx:pt>
          <cx:pt idx="3">2</cx:pt>
          <cx:pt idx="4">2</cx:pt>
          <cx:pt idx="5">2</cx:pt>
          <cx:pt idx="6">2</cx:pt>
          <cx:pt idx="7">2</cx:pt>
          <cx:pt idx="8">2</cx:pt>
          <cx:pt idx="9">1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Augmented Reality</cx:pt>
          <cx:pt idx="1">Industry 4.0</cx:pt>
          <cx:pt idx="2">Robotic Process Automation</cx:pt>
          <cx:pt idx="3">Digitised manufacturing</cx:pt>
          <cx:pt idx="4">Predictive Maintenance</cx:pt>
          <cx:pt idx="5">Digitized E2E Supply Chain</cx:pt>
          <cx:pt idx="6">Digital Twin</cx:pt>
          <cx:pt idx="7">Unique Product identification</cx:pt>
          <cx:pt idx="8">Virtual Reality </cx:pt>
          <cx:pt idx="9">New Service Models</cx:pt>
        </cx:lvl>
        <cx:lvl ptCount="0"/>
        <cx:lvl ptCount="0"/>
      </cx:strDim>
      <cx:numDim type="size">
        <cx:f>Sheet1!$B$2:$B$17</cx:f>
        <cx:lvl ptCount="16" formatCode="General">
          <cx:pt idx="0">20</cx:pt>
          <cx:pt idx="1">17</cx:pt>
          <cx:pt idx="2">16</cx:pt>
          <cx:pt idx="3">10</cx:pt>
          <cx:pt idx="4">9</cx:pt>
          <cx:pt idx="5">8</cx:pt>
          <cx:pt idx="6">7</cx:pt>
          <cx:pt idx="7">7</cx:pt>
          <cx:pt idx="8">7</cx:pt>
          <cx:pt idx="9">6</cx:pt>
        </cx:lvl>
      </cx:numDim>
    </cx:data>
  </cx:chartData>
  <cx:chart>
    <cx:plotArea>
      <cx:plotAreaRegion>
        <cx:series layoutId="treemap" uniqueId="{0A196266-18BB-4239-B658-FE4D5188773B}">
          <cx:tx>
            <cx:txData>
              <cx:f>Sheet1!$B$1</cx:f>
              <cx:v>Series1</cx:v>
            </cx:txData>
          </cx:tx>
          <cx:dataLabels pos="inEnd">
            <cx:visibility seriesName="0" categoryName="1" value="1"/>
            <cx:separator>
</cx:separator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8/9/2018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an industry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 a:Account)--(ia:InnovationAgenda)--(cvc:ClientValueChain)--(cd:ClientDisruptor)-[:SPECIALIZES]-&gt;(trend)</a:t>
            </a:r>
          </a:p>
          <a:p>
            <a:r>
              <a:rPr lang="en-GB" dirty="0"/>
              <a:t>where i.name='Healthcare &amp; Life Sciences'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an industry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 a:Account)--(ia:InnovationAgenda)--(cvc:ClientValueChain)--(cd:ClientDisruptor)-[:SPECIALIZES]-&gt;(trend)</a:t>
            </a:r>
          </a:p>
          <a:p>
            <a:r>
              <a:rPr lang="en-GB" dirty="0"/>
              <a:t>where i.name='Insurance'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3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an industry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 a:Account)--(ia:InnovationAgenda)--(cvc:ClientValueChain)--(cd:ClientDisruptor)-[:SPECIALIZES]-&gt;(trend)</a:t>
            </a:r>
          </a:p>
          <a:p>
            <a:r>
              <a:rPr lang="en-GB" dirty="0"/>
              <a:t>where i.name='Manufacturing'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2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an industry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 a:Account)--(ia:InnovationAgenda)--(cvc:ClientValueChain)--(cd:ClientDisruptor)-[:SPECIALIZES]-&gt;(trend)</a:t>
            </a:r>
          </a:p>
          <a:p>
            <a:r>
              <a:rPr lang="en-GB" dirty="0"/>
              <a:t>where i.name='Public Sector'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1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an industry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 a:Account)--(ia:InnovationAgenda)--(cvc:ClientValueChain)--(cd:ClientDisruptor)-[:SPECIALIZES]-&gt;(trend)</a:t>
            </a:r>
          </a:p>
          <a:p>
            <a:r>
              <a:rPr lang="en-GB" dirty="0"/>
              <a:t>where i.name='Energy'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r:Region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r.name='AMS'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r:Region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r.name='N &amp; C Europe'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3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r:Region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r.name=‘UKIIMEA'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i.name="Banking &amp; Capital Markets"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i.name="Communications, Media &amp; Entertainment"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8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i.name="Consumer Industries &amp; Retail"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8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i.name="Energy"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8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i.name="Healthcare &amp; Life Sciences"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2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i.name="Healthcare &amp; Life Sciences"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08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i.name="Manufacturing"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49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i.name="Public Sector"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9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i.name="Travel &amp; Transportation"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r:Region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r.name=“AMS"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1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r:Region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r.name="UKIIMEA"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8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r:Region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 and r.name="UKIIMEA"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9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 region</a:t>
            </a:r>
          </a:p>
          <a:p>
            <a:r>
              <a:rPr lang="en-GB" dirty="0"/>
              <a:t>match 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where </a:t>
            </a:r>
            <a:r>
              <a:rPr lang="en-GB" dirty="0" err="1"/>
              <a:t>cd.focusArea</a:t>
            </a:r>
            <a:r>
              <a:rPr lang="en-GB" dirty="0"/>
              <a:t> = true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i.name="Banking &amp; Capital Markets"</a:t>
            </a:r>
          </a:p>
          <a:p>
            <a:r>
              <a:rPr lang="en-GB" dirty="0"/>
              <a:t>return distinct i.name,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0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i.name="Communications, Media &amp; Entertainment"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64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i.name="Consumer Industries &amp; Retail"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0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i.name="Energy"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0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i.name="Healthcare &amp; Life Sciences"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0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i.name="Insurance"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5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i.name="Manufacturing"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58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i.name="Public Sector"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i.name="Travel &amp; Transportation"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6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</a:t>
            </a:r>
            <a:r>
              <a:rPr lang="en-GB" dirty="0" err="1"/>
              <a:t>i:Industry</a:t>
            </a:r>
            <a:r>
              <a:rPr lang="en-GB" dirty="0"/>
              <a:t>)</a:t>
            </a:r>
          </a:p>
          <a:p>
            <a:r>
              <a:rPr lang="en-GB" dirty="0"/>
              <a:t>where i.name="Travel &amp; Transportation"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</a:t>
            </a:r>
            <a:r>
              <a:rPr lang="en-GB" dirty="0" err="1"/>
              <a:t>r:Region</a:t>
            </a:r>
            <a:r>
              <a:rPr lang="en-GB" dirty="0"/>
              <a:t>)--(</a:t>
            </a:r>
            <a:r>
              <a:rPr lang="en-GB" dirty="0" err="1"/>
              <a:t>a:Account</a:t>
            </a:r>
            <a:r>
              <a:rPr lang="en-GB" dirty="0"/>
              <a:t>)--(</a:t>
            </a:r>
            <a:r>
              <a:rPr lang="en-GB" dirty="0" err="1"/>
              <a:t>ia:InnovationAgenda</a:t>
            </a:r>
            <a:r>
              <a:rPr lang="en-GB" dirty="0"/>
              <a:t>)--(</a:t>
            </a:r>
            <a:r>
              <a:rPr lang="en-GB" dirty="0" err="1"/>
              <a:t>cvc:ClientValueChain</a:t>
            </a:r>
            <a:r>
              <a:rPr lang="en-GB" dirty="0"/>
              <a:t>)--(</a:t>
            </a:r>
            <a:r>
              <a:rPr lang="en-GB" dirty="0" err="1"/>
              <a:t>cd:ClientDisruptor</a:t>
            </a:r>
            <a:r>
              <a:rPr lang="en-GB" dirty="0"/>
              <a:t>)--(</a:t>
            </a:r>
            <a:r>
              <a:rPr lang="en-GB" dirty="0" err="1"/>
              <a:t>csi:ClientStrategicInitiative</a:t>
            </a:r>
            <a:r>
              <a:rPr lang="en-GB" dirty="0"/>
              <a:t>),</a:t>
            </a:r>
          </a:p>
          <a:p>
            <a:r>
              <a:rPr lang="en-GB" dirty="0"/>
              <a:t>(cd)-[:SPECIALIZES]-(trend)</a:t>
            </a:r>
          </a:p>
          <a:p>
            <a:r>
              <a:rPr lang="en-GB" dirty="0"/>
              <a:t>return distinct </a:t>
            </a:r>
            <a:r>
              <a:rPr lang="en-GB" dirty="0" err="1"/>
              <a:t>r.name,a.name,csi.name,csi.description</a:t>
            </a:r>
            <a:r>
              <a:rPr lang="en-GB" dirty="0"/>
              <a:t>, </a:t>
            </a:r>
            <a:r>
              <a:rPr lang="en-GB" dirty="0" err="1"/>
              <a:t>cd.name,trend.name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6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</a:t>
            </a:r>
            <a:r>
              <a:rPr lang="en-GB" dirty="0" err="1"/>
              <a:t>csi:ClientStrategicInitiative</a:t>
            </a:r>
            <a:r>
              <a:rPr lang="en-GB" dirty="0"/>
              <a:t>)-[]-&gt;(:</a:t>
            </a:r>
            <a:r>
              <a:rPr lang="en-GB" dirty="0" err="1"/>
              <a:t>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WITH count(DISTINCT </a:t>
            </a:r>
            <a:r>
              <a:rPr lang="en-GB" dirty="0" err="1"/>
              <a:t>csi</a:t>
            </a:r>
            <a:r>
              <a:rPr lang="en-GB" dirty="0"/>
              <a:t>) AS total</a:t>
            </a:r>
          </a:p>
          <a:p>
            <a:r>
              <a:rPr lang="en-GB" dirty="0"/>
              <a:t>MATCH (</a:t>
            </a:r>
            <a:r>
              <a:rPr lang="en-GB" dirty="0" err="1"/>
              <a:t>csi:ClientStrategicInitiative</a:t>
            </a:r>
            <a:r>
              <a:rPr lang="en-GB" dirty="0"/>
              <a:t>)-[]-&gt;(</a:t>
            </a:r>
            <a:r>
              <a:rPr lang="en-GB" dirty="0" err="1"/>
              <a:t>cd:ClientDisruptor</a:t>
            </a:r>
            <a:r>
              <a:rPr lang="en-GB" dirty="0"/>
              <a:t>)-[:SPECIALIZES]-&gt;(trend)</a:t>
            </a:r>
          </a:p>
          <a:p>
            <a:r>
              <a:rPr lang="en-GB" dirty="0"/>
              <a:t>WITH </a:t>
            </a:r>
            <a:r>
              <a:rPr lang="en-GB" dirty="0" err="1"/>
              <a:t>csi</a:t>
            </a:r>
            <a:r>
              <a:rPr lang="en-GB" dirty="0"/>
              <a:t>, collect(trend.name) AS col, total</a:t>
            </a:r>
          </a:p>
          <a:p>
            <a:r>
              <a:rPr lang="en-GB" dirty="0"/>
              <a:t>RETURN col, </a:t>
            </a:r>
            <a:r>
              <a:rPr lang="en-GB" dirty="0" err="1"/>
              <a:t>toFloat</a:t>
            </a:r>
            <a:r>
              <a:rPr lang="en-GB" dirty="0"/>
              <a:t>(count(col))/</a:t>
            </a:r>
            <a:r>
              <a:rPr lang="en-GB" dirty="0" err="1"/>
              <a:t>toFloat</a:t>
            </a:r>
            <a:r>
              <a:rPr lang="en-GB" dirty="0"/>
              <a:t>(total) *100 as frequency</a:t>
            </a:r>
          </a:p>
          <a:p>
            <a:r>
              <a:rPr lang="en-GB" dirty="0"/>
              <a:t>ORDER BY frequency DESC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(trend)</a:t>
            </a:r>
          </a:p>
          <a:p>
            <a:r>
              <a:rPr lang="en-GB" dirty="0"/>
              <a:t>where </a:t>
            </a:r>
            <a:r>
              <a:rPr lang="en-GB" dirty="0" err="1"/>
              <a:t>trend:BusinessTrend</a:t>
            </a:r>
            <a:r>
              <a:rPr lang="en-GB" dirty="0"/>
              <a:t> or </a:t>
            </a:r>
            <a:r>
              <a:rPr lang="en-GB" dirty="0" err="1"/>
              <a:t>trend:TechnologyTrend</a:t>
            </a:r>
            <a:endParaRPr lang="en-GB" dirty="0"/>
          </a:p>
          <a:p>
            <a:r>
              <a:rPr lang="en-GB" dirty="0"/>
              <a:t>with trend</a:t>
            </a:r>
          </a:p>
          <a:p>
            <a:r>
              <a:rPr lang="en-GB" dirty="0"/>
              <a:t>match (trend)-[:INFLUENCE]-(</a:t>
            </a:r>
            <a:r>
              <a:rPr lang="en-GB" dirty="0" err="1"/>
              <a:t>s:Solution</a:t>
            </a:r>
            <a:r>
              <a:rPr lang="en-GB" dirty="0"/>
              <a:t>)</a:t>
            </a:r>
          </a:p>
          <a:p>
            <a:r>
              <a:rPr lang="en-GB" dirty="0"/>
              <a:t>return distinct trend.name, count(trend) as counter order by counter  DESC</a:t>
            </a:r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an industry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 a:Account)--(ia:InnovationAgenda)--(cvc:ClientValueChain)--(cd:ClientDisruptor)-[:SPECIALIZES]-&gt;(trend)</a:t>
            </a:r>
          </a:p>
          <a:p>
            <a:r>
              <a:rPr lang="en-GB" dirty="0"/>
              <a:t>where i.name='Banking &amp; Capital Markets'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an industry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 a:Account)--(ia:InnovationAgenda)--(cvc:ClientValueChain)--(cd:ClientDisruptor)-[:SPECIALIZES]-&gt;(trend)</a:t>
            </a:r>
          </a:p>
          <a:p>
            <a:r>
              <a:rPr lang="en-GB" dirty="0"/>
              <a:t>where i.name='Communications, Media &amp; Entertainment'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0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//count of disruptors for an industry</a:t>
            </a:r>
          </a:p>
          <a:p>
            <a:r>
              <a:rPr lang="en-GB" dirty="0"/>
              <a:t>match (</a:t>
            </a:r>
            <a:r>
              <a:rPr lang="en-GB" dirty="0" err="1"/>
              <a:t>i:Industry</a:t>
            </a:r>
            <a:r>
              <a:rPr lang="en-GB" dirty="0"/>
              <a:t>)--(</a:t>
            </a:r>
            <a:r>
              <a:rPr lang="en-GB" dirty="0" err="1"/>
              <a:t>si:SubIndustry</a:t>
            </a:r>
            <a:r>
              <a:rPr lang="en-GB" dirty="0"/>
              <a:t>)--( a:Account)--(ia:InnovationAgenda)--(cvc:ClientValueChain)--(cd:ClientDisruptor)-[:SPECIALIZES]-&gt;(trend)</a:t>
            </a:r>
          </a:p>
          <a:p>
            <a:r>
              <a:rPr lang="en-GB" dirty="0"/>
              <a:t>where i.name='Energy'</a:t>
            </a:r>
          </a:p>
          <a:p>
            <a:r>
              <a:rPr lang="en-GB" dirty="0"/>
              <a:t>return trend.name, count(trend) order by count(trend) </a:t>
            </a:r>
            <a:r>
              <a:rPr lang="en-GB" dirty="0" err="1"/>
              <a:t>desc</a:t>
            </a:r>
            <a:endParaRPr lang="en-GB" dirty="0"/>
          </a:p>
          <a:p>
            <a:r>
              <a:rPr lang="en-GB" dirty="0"/>
              <a:t>limit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70" r:id="rId17"/>
    <p:sldLayoutId id="2147483668" r:id="rId18"/>
    <p:sldLayoutId id="2147483669" r:id="rId19"/>
    <p:sldLayoutId id="2147483655" r:id="rId20"/>
    <p:sldLayoutId id="2147483661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4/relationships/chartEx" Target="../charts/chartEx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4/relationships/chartEx" Target="../charts/chartEx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4/relationships/chartEx" Target="../charts/chartEx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bvr/insigh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4/relationships/chartEx" Target="../charts/chartEx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4/relationships/chartEx" Target="../charts/chartEx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4/relationships/chartEx" Target="../charts/chartEx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4/relationships/chartEx" Target="../charts/chartEx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4/relationships/chartEx" Target="../charts/chartEx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4/relationships/chartEx" Target="../charts/chartEx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4/relationships/chartEx" Target="../charts/chartEx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4/relationships/chartEx" Target="../charts/chartEx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4/relationships/chartEx" Target="../charts/chartEx1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14/relationships/chartEx" Target="../charts/chartEx2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14/relationships/chartEx" Target="../charts/chartEx2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14/relationships/chartEx" Target="../charts/chartEx2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14/relationships/chartEx" Target="../charts/chartEx2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14/relationships/chartEx" Target="../charts/chartEx2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14/relationships/chartEx" Target="../charts/chartEx2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14/relationships/chartEx" Target="../charts/chartEx2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14/relationships/chartEx" Target="../charts/chartEx2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14/relationships/chartEx" Target="../charts/chartEx2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14/relationships/chartEx" Target="../charts/chartEx2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4/relationships/chartEx" Target="../charts/chartEx3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4/relationships/chartEx" Target="../charts/chartEx3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14/relationships/chartEx" Target="../charts/chartEx3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14/relationships/chartEx" Target="../charts/chartEx3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Breakdown of current insights from Digital Explorer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7021FFC-E537-49F5-8346-FE13DD687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  <a:br>
              <a:rPr lang="en-GB" dirty="0"/>
            </a:br>
            <a:r>
              <a:rPr lang="en-GB" dirty="0"/>
              <a:t>August 2018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 trends within delivered solutions</a:t>
            </a:r>
            <a:br>
              <a:rPr lang="en-GB" dirty="0"/>
            </a:br>
            <a:r>
              <a:rPr lang="en-GB" sz="3600" b="0" dirty="0"/>
              <a:t>These represent the business or technology trends referenced within documented DXC Solutions</a:t>
            </a:r>
            <a:br>
              <a:rPr lang="en-GB" sz="3600" b="0" dirty="0"/>
            </a:br>
            <a:endParaRPr lang="en-GB" b="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2022492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9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7B2-F3C5-4917-BE32-AC5BA079D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B1F6D-B6C8-4A93-88BE-427579D4E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DETAILED BREAKDOWN OF EACH HEATMAP BY REGION AND INDUSTRIES</a:t>
            </a:r>
          </a:p>
        </p:txBody>
      </p:sp>
    </p:spTree>
    <p:extLst>
      <p:ext uri="{BB962C8B-B14F-4D97-AF65-F5344CB8AC3E}">
        <p14:creationId xmlns:p14="http://schemas.microsoft.com/office/powerpoint/2010/main" val="37992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39208-A1A0-40AA-AE5C-F89E65C66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Banking &amp; Capital Markets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Communications, Media &amp; Entertainment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Consumer Industries &amp; Retail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Healthcare &amp; Life Sciences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Insurance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Manufacturing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Public Sector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Travel &amp; Transportation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AB1037-8114-4A7D-84D3-233E33CDB1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 &amp; C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UKIIMEA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261FA-8C7E-4B9F-BEC8-2A6BC0DC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Industries &amp; Regions</a:t>
            </a:r>
            <a:br>
              <a:rPr lang="en-GB" dirty="0"/>
            </a:br>
            <a:r>
              <a:rPr lang="en-GB" sz="2400" b="0" dirty="0"/>
              <a:t>Aligns with DXC corporate taxonomy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82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A23F-E4BE-4C14-BDE3-0EE8ABD45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Demand Signals by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8D07-AD93-4F8D-BA6F-07C6E35C8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Banking &amp; Capital Markets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4467816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46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Communications, Media &amp; Entertainment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612588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0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Energy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Healthcare &amp; Life Sciences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9D948-E16A-4DAA-8BD1-224B01A1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DATA</a:t>
            </a:r>
          </a:p>
        </p:txBody>
      </p:sp>
    </p:spTree>
    <p:extLst>
      <p:ext uri="{BB962C8B-B14F-4D97-AF65-F5344CB8AC3E}">
        <p14:creationId xmlns:p14="http://schemas.microsoft.com/office/powerpoint/2010/main" val="113019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Insurance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25650417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7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Manufacturing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196172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77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73A19-11CB-4F71-BE15-814913B5B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3254136" cy="5121275"/>
          </a:xfrm>
        </p:spPr>
        <p:txBody>
          <a:bodyPr>
            <a:normAutofit/>
          </a:bodyPr>
          <a:lstStyle/>
          <a:p>
            <a:r>
              <a:rPr lang="en-GB" sz="4800" dirty="0"/>
              <a:t>All the demand reports here can be run directly within the DE Platform</a:t>
            </a:r>
          </a:p>
          <a:p>
            <a:endParaRPr lang="en-GB" sz="4800" dirty="0"/>
          </a:p>
          <a:p>
            <a:r>
              <a:rPr lang="en-GB" sz="4800" dirty="0">
                <a:hlinkClick r:id="rId3"/>
              </a:rPr>
              <a:t>https://digitalexplorer.dxc.com/bvr/insights</a:t>
            </a:r>
            <a:r>
              <a:rPr lang="en-GB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9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Public Sector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6108798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74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Travel &amp; Transportation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6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A23F-E4BE-4C14-BDE3-0EE8ABD45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Demand Signals by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8D07-AD93-4F8D-BA6F-07C6E35C8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AMS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7619429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96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N &amp; C Europe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5978240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4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Innovation Agendas</a:t>
            </a:r>
            <a:br>
              <a:rPr lang="en-GB" dirty="0"/>
            </a:br>
            <a:r>
              <a:rPr lang="en-GB" dirty="0"/>
              <a:t>UKIIMEA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6304589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4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A23F-E4BE-4C14-BDE3-0EE8ABD45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Focus Areas by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8D07-AD93-4F8D-BA6F-07C6E35C8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Banking &amp; Capital Markets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0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Communications, Media &amp; Entertainment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8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Consumer Industries &amp; Retail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0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A76FE-EFD3-428F-B0B7-86DDFC0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A828A-256A-4538-A348-04041CD2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Demand from Innovation Agendas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Top 10 trends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Top 10 focus trends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Top 10 Strategic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Top trends within delivered solutions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dirty="0"/>
              <a:t>Backup slides include breakdown for each section by industry and or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0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Energy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Healthcare &amp; Life Sciences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3417-754A-44A0-A401-B0CAEB13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DATA</a:t>
            </a:r>
          </a:p>
        </p:txBody>
      </p:sp>
    </p:spTree>
    <p:extLst>
      <p:ext uri="{BB962C8B-B14F-4D97-AF65-F5344CB8AC3E}">
        <p14:creationId xmlns:p14="http://schemas.microsoft.com/office/powerpoint/2010/main" val="42534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Insurance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3417-754A-44A0-A401-B0CAEB13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DATA</a:t>
            </a:r>
          </a:p>
        </p:txBody>
      </p:sp>
    </p:spTree>
    <p:extLst>
      <p:ext uri="{BB962C8B-B14F-4D97-AF65-F5344CB8AC3E}">
        <p14:creationId xmlns:p14="http://schemas.microsoft.com/office/powerpoint/2010/main" val="171874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Manufacturing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9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Public Sector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7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Travel &amp; Transportation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095C-B359-4550-91D6-F0194FD9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DATA</a:t>
            </a:r>
          </a:p>
        </p:txBody>
      </p:sp>
    </p:spTree>
    <p:extLst>
      <p:ext uri="{BB962C8B-B14F-4D97-AF65-F5344CB8AC3E}">
        <p14:creationId xmlns:p14="http://schemas.microsoft.com/office/powerpoint/2010/main" val="38477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A23F-E4BE-4C14-BDE3-0EE8ABD45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Focus Areas by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8D07-AD93-4F8D-BA6F-07C6E35C8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AMS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9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N &amp; C Europe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54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Top 10 focus areas within Innovation Agendas</a:t>
            </a:r>
            <a:br>
              <a:rPr lang="en-GB" b="0" dirty="0"/>
            </a:br>
            <a:r>
              <a:rPr lang="en-GB" dirty="0"/>
              <a:t>UKIIMEA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91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A21D-30DC-4688-A74F-8B03CE5E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on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31D7-9948-4C4C-921C-6FE762A1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Explorer is still being rolled out across DXC, a number of regions have not yet included their innovation agendas within the platform.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2B54B4-CBAA-43C3-8956-9C52EDCBD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68569"/>
              </p:ext>
            </p:extLst>
          </p:nvPr>
        </p:nvGraphicFramePr>
        <p:xfrm>
          <a:off x="1194520" y="3317911"/>
          <a:ext cx="9753600" cy="25958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50862058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916418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Innovation Agendas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3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2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3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5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 &amp; C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0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UKIIMEA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291207-201B-4DC4-AB02-92125E129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 trends within delivered solutions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865D961-45B1-4989-B358-BC011F87D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Industry breakdown</a:t>
            </a:r>
          </a:p>
        </p:txBody>
      </p:sp>
    </p:spTree>
    <p:extLst>
      <p:ext uri="{BB962C8B-B14F-4D97-AF65-F5344CB8AC3E}">
        <p14:creationId xmlns:p14="http://schemas.microsoft.com/office/powerpoint/2010/main" val="15387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Banking &amp; Capital Markets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6031316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9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Communications, Media &amp; Entertainment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8331276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5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Consumer Industries &amp; Retail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8948991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7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Energy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4582689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7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Healthcare &amp; Life Sciences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0777660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6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Insurance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774385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0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Manufacturing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4883899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Public Sector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40729354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9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Travel &amp; Transportation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2465569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2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9312-E620-4398-B639-B30C66B0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 of a Trend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C004FB-5E78-4C65-8752-096F7196AFA9}"/>
              </a:ext>
            </a:extLst>
          </p:cNvPr>
          <p:cNvSpPr/>
          <p:nvPr/>
        </p:nvSpPr>
        <p:spPr>
          <a:xfrm>
            <a:off x="218390" y="1594521"/>
            <a:ext cx="2466651" cy="5260338"/>
          </a:xfrm>
          <a:prstGeom prst="roundRect">
            <a:avLst>
              <a:gd name="adj" fmla="val 434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Catalogue of Trends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244117-345B-44C1-A8AF-591F647924FB}"/>
              </a:ext>
            </a:extLst>
          </p:cNvPr>
          <p:cNvSpPr/>
          <p:nvPr/>
        </p:nvSpPr>
        <p:spPr>
          <a:xfrm>
            <a:off x="966279" y="3391958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EC120F-5F80-4FA4-9638-836C05A3C523}"/>
              </a:ext>
            </a:extLst>
          </p:cNvPr>
          <p:cNvSpPr/>
          <p:nvPr/>
        </p:nvSpPr>
        <p:spPr>
          <a:xfrm>
            <a:off x="760263" y="4606426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80DD9B-424B-47D8-B468-A0B49EF356B4}"/>
              </a:ext>
            </a:extLst>
          </p:cNvPr>
          <p:cNvSpPr/>
          <p:nvPr/>
        </p:nvSpPr>
        <p:spPr>
          <a:xfrm>
            <a:off x="1181780" y="4011797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BF1CA3-9DDA-4E5C-856F-0BA77F52A132}"/>
              </a:ext>
            </a:extLst>
          </p:cNvPr>
          <p:cNvSpPr/>
          <p:nvPr/>
        </p:nvSpPr>
        <p:spPr>
          <a:xfrm>
            <a:off x="459471" y="5424028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AC10B-0CA3-42B1-A95E-22AC79630461}"/>
              </a:ext>
            </a:extLst>
          </p:cNvPr>
          <p:cNvSpPr/>
          <p:nvPr/>
        </p:nvSpPr>
        <p:spPr>
          <a:xfrm>
            <a:off x="1193062" y="5249784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4D1B62-D8D5-465F-9DE8-B847F89C4D3B}"/>
              </a:ext>
            </a:extLst>
          </p:cNvPr>
          <p:cNvSpPr/>
          <p:nvPr/>
        </p:nvSpPr>
        <p:spPr>
          <a:xfrm>
            <a:off x="1849316" y="3660324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D01E6F-E03B-4662-92AB-F81027C81B01}"/>
              </a:ext>
            </a:extLst>
          </p:cNvPr>
          <p:cNvSpPr/>
          <p:nvPr/>
        </p:nvSpPr>
        <p:spPr>
          <a:xfrm>
            <a:off x="3089460" y="1594521"/>
            <a:ext cx="2466651" cy="5260338"/>
          </a:xfrm>
          <a:prstGeom prst="roundRect">
            <a:avLst>
              <a:gd name="adj" fmla="val 434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Innovation Agenda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641675-9E97-4D0C-9988-FFF7F63275AB}"/>
              </a:ext>
            </a:extLst>
          </p:cNvPr>
          <p:cNvSpPr/>
          <p:nvPr/>
        </p:nvSpPr>
        <p:spPr>
          <a:xfrm>
            <a:off x="3196488" y="2927828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3098D1-552C-45F3-AA3D-BF6FC546F083}"/>
              </a:ext>
            </a:extLst>
          </p:cNvPr>
          <p:cNvSpPr/>
          <p:nvPr/>
        </p:nvSpPr>
        <p:spPr>
          <a:xfrm>
            <a:off x="3220806" y="3991640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2C679-412A-4747-8457-49A1DB9923B1}"/>
              </a:ext>
            </a:extLst>
          </p:cNvPr>
          <p:cNvSpPr/>
          <p:nvPr/>
        </p:nvSpPr>
        <p:spPr>
          <a:xfrm>
            <a:off x="4037640" y="4042339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32AA91-C289-485F-A518-61D81B869D66}"/>
              </a:ext>
            </a:extLst>
          </p:cNvPr>
          <p:cNvSpPr/>
          <p:nvPr/>
        </p:nvSpPr>
        <p:spPr>
          <a:xfrm>
            <a:off x="3471808" y="5084476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2A4C5-5811-4F35-98F7-CDC7B2A4E512}"/>
              </a:ext>
            </a:extLst>
          </p:cNvPr>
          <p:cNvSpPr/>
          <p:nvPr/>
        </p:nvSpPr>
        <p:spPr>
          <a:xfrm>
            <a:off x="4439052" y="5346746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B5A3F5-E1A9-41BE-A038-CBC0FD299BAC}"/>
              </a:ext>
            </a:extLst>
          </p:cNvPr>
          <p:cNvSpPr/>
          <p:nvPr/>
        </p:nvSpPr>
        <p:spPr>
          <a:xfrm>
            <a:off x="3967247" y="3118224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AC3ABF-7DBA-4F86-AFE7-03502AA3B793}"/>
              </a:ext>
            </a:extLst>
          </p:cNvPr>
          <p:cNvSpPr/>
          <p:nvPr/>
        </p:nvSpPr>
        <p:spPr>
          <a:xfrm>
            <a:off x="4772041" y="4397043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56AEFE-9E41-43A2-9359-9A7DD12AD4F5}"/>
              </a:ext>
            </a:extLst>
          </p:cNvPr>
          <p:cNvSpPr/>
          <p:nvPr/>
        </p:nvSpPr>
        <p:spPr>
          <a:xfrm>
            <a:off x="4782098" y="3275701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C68FC7-BF31-44AA-90C2-C33D787F32E7}"/>
              </a:ext>
            </a:extLst>
          </p:cNvPr>
          <p:cNvSpPr/>
          <p:nvPr/>
        </p:nvSpPr>
        <p:spPr>
          <a:xfrm>
            <a:off x="440063" y="2832548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A0BDD0-C442-42F3-BC50-FB5BBBBABB5F}"/>
              </a:ext>
            </a:extLst>
          </p:cNvPr>
          <p:cNvSpPr/>
          <p:nvPr/>
        </p:nvSpPr>
        <p:spPr>
          <a:xfrm>
            <a:off x="416101" y="3973731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AE2AE4-66F1-4639-882A-CCF32BD6EBBE}"/>
              </a:ext>
            </a:extLst>
          </p:cNvPr>
          <p:cNvSpPr/>
          <p:nvPr/>
        </p:nvSpPr>
        <p:spPr>
          <a:xfrm>
            <a:off x="1926653" y="5280615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586955-A1FE-41B0-9C25-BE5C70A895C2}"/>
              </a:ext>
            </a:extLst>
          </p:cNvPr>
          <p:cNvSpPr/>
          <p:nvPr/>
        </p:nvSpPr>
        <p:spPr>
          <a:xfrm>
            <a:off x="1765337" y="4543033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A4DFA48-7ED2-4CEA-BF20-198DFBCE00DA}"/>
              </a:ext>
            </a:extLst>
          </p:cNvPr>
          <p:cNvSpPr/>
          <p:nvPr/>
        </p:nvSpPr>
        <p:spPr>
          <a:xfrm>
            <a:off x="1984922" y="3002311"/>
            <a:ext cx="506808" cy="5068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5FBE24-6562-4DB0-8F03-D1A7ADF709E1}"/>
              </a:ext>
            </a:extLst>
          </p:cNvPr>
          <p:cNvSpPr/>
          <p:nvPr/>
        </p:nvSpPr>
        <p:spPr>
          <a:xfrm>
            <a:off x="5960530" y="1594521"/>
            <a:ext cx="2466651" cy="5260338"/>
          </a:xfrm>
          <a:prstGeom prst="roundRect">
            <a:avLst>
              <a:gd name="adj" fmla="val 434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Innovation Agenda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6BBF9C-D3ED-448E-BFC5-59AFDC2CF80B}"/>
              </a:ext>
            </a:extLst>
          </p:cNvPr>
          <p:cNvSpPr/>
          <p:nvPr/>
        </p:nvSpPr>
        <p:spPr>
          <a:xfrm>
            <a:off x="6353670" y="3738319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42CFB4-6C2C-47F6-88CA-5F919304DBE5}"/>
              </a:ext>
            </a:extLst>
          </p:cNvPr>
          <p:cNvSpPr/>
          <p:nvPr/>
        </p:nvSpPr>
        <p:spPr>
          <a:xfrm>
            <a:off x="6445396" y="5084476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A15A9C-A94B-4EEB-B5C2-41D4F5A44260}"/>
              </a:ext>
            </a:extLst>
          </p:cNvPr>
          <p:cNvSpPr/>
          <p:nvPr/>
        </p:nvSpPr>
        <p:spPr>
          <a:xfrm>
            <a:off x="7384096" y="4376744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F5CF8-D426-438F-8A7A-0A80EED1BB29}"/>
              </a:ext>
            </a:extLst>
          </p:cNvPr>
          <p:cNvSpPr/>
          <p:nvPr/>
        </p:nvSpPr>
        <p:spPr>
          <a:xfrm>
            <a:off x="7336213" y="3180385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A318939-BD1B-4192-B461-59FCFA204281}"/>
              </a:ext>
            </a:extLst>
          </p:cNvPr>
          <p:cNvSpPr/>
          <p:nvPr/>
        </p:nvSpPr>
        <p:spPr>
          <a:xfrm>
            <a:off x="8831600" y="1594521"/>
            <a:ext cx="2466651" cy="5260338"/>
          </a:xfrm>
          <a:prstGeom prst="roundRect">
            <a:avLst>
              <a:gd name="adj" fmla="val 434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Strategic Initiative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F5CF083-7A97-4CDA-8864-84C6C824F826}"/>
              </a:ext>
            </a:extLst>
          </p:cNvPr>
          <p:cNvSpPr/>
          <p:nvPr/>
        </p:nvSpPr>
        <p:spPr>
          <a:xfrm>
            <a:off x="685801" y="6457171"/>
            <a:ext cx="3661306" cy="866266"/>
          </a:xfrm>
          <a:prstGeom prst="rightArrow">
            <a:avLst>
              <a:gd name="adj1" fmla="val 6342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Accounts select relevant trends for their innovation agendas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FC21A8B-4EF0-4B14-A648-9040D3A90AAE}"/>
              </a:ext>
            </a:extLst>
          </p:cNvPr>
          <p:cNvSpPr/>
          <p:nvPr/>
        </p:nvSpPr>
        <p:spPr>
          <a:xfrm>
            <a:off x="4757470" y="6457171"/>
            <a:ext cx="2723055" cy="866266"/>
          </a:xfrm>
          <a:prstGeom prst="rightArrow">
            <a:avLst>
              <a:gd name="adj1" fmla="val 6342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Refine relevant trends down to focus areas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67806F6-4864-4B1D-863A-CBAED8FAB782}"/>
              </a:ext>
            </a:extLst>
          </p:cNvPr>
          <p:cNvSpPr/>
          <p:nvPr/>
        </p:nvSpPr>
        <p:spPr>
          <a:xfrm>
            <a:off x="7748819" y="6457171"/>
            <a:ext cx="3022765" cy="866266"/>
          </a:xfrm>
          <a:prstGeom prst="rightArrow">
            <a:avLst>
              <a:gd name="adj1" fmla="val 6342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Map focus areas to Account Strategic Initiatives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89C6EF1-181C-431F-A660-285922AF46EA}"/>
              </a:ext>
            </a:extLst>
          </p:cNvPr>
          <p:cNvSpPr/>
          <p:nvPr/>
        </p:nvSpPr>
        <p:spPr>
          <a:xfrm>
            <a:off x="11702669" y="1611138"/>
            <a:ext cx="2466651" cy="5260338"/>
          </a:xfrm>
          <a:prstGeom prst="roundRect">
            <a:avLst>
              <a:gd name="adj" fmla="val 434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Solutions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1145794-2E7A-4E7B-9656-00A89F0FA084}"/>
              </a:ext>
            </a:extLst>
          </p:cNvPr>
          <p:cNvSpPr/>
          <p:nvPr/>
        </p:nvSpPr>
        <p:spPr>
          <a:xfrm>
            <a:off x="11024308" y="6457171"/>
            <a:ext cx="2723055" cy="866266"/>
          </a:xfrm>
          <a:prstGeom prst="rightArrow">
            <a:avLst>
              <a:gd name="adj1" fmla="val 6342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Initiatives become Solutions which deliver against the trend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A9E426-DBA0-454D-A727-D765DA964EFC}"/>
              </a:ext>
            </a:extLst>
          </p:cNvPr>
          <p:cNvSpPr/>
          <p:nvPr/>
        </p:nvSpPr>
        <p:spPr>
          <a:xfrm>
            <a:off x="11976304" y="3006247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1F09A6-04D5-499F-B1BC-616C1521E6B1}"/>
              </a:ext>
            </a:extLst>
          </p:cNvPr>
          <p:cNvSpPr/>
          <p:nvPr/>
        </p:nvSpPr>
        <p:spPr>
          <a:xfrm>
            <a:off x="12068030" y="4352404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B5C688-6171-48E3-B8DB-967D46313A73}"/>
              </a:ext>
            </a:extLst>
          </p:cNvPr>
          <p:cNvSpPr/>
          <p:nvPr/>
        </p:nvSpPr>
        <p:spPr>
          <a:xfrm>
            <a:off x="13006730" y="3644672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848D8F-8283-441E-8921-CF636ABEBB6C}"/>
              </a:ext>
            </a:extLst>
          </p:cNvPr>
          <p:cNvSpPr/>
          <p:nvPr/>
        </p:nvSpPr>
        <p:spPr>
          <a:xfrm>
            <a:off x="12958847" y="2448313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974E40-48DD-4065-BF51-599C2CD15529}"/>
              </a:ext>
            </a:extLst>
          </p:cNvPr>
          <p:cNvSpPr/>
          <p:nvPr/>
        </p:nvSpPr>
        <p:spPr>
          <a:xfrm>
            <a:off x="12238884" y="5518497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4F53AC1-0D04-4226-A165-E6498D52FFB1}"/>
              </a:ext>
            </a:extLst>
          </p:cNvPr>
          <p:cNvSpPr/>
          <p:nvPr/>
        </p:nvSpPr>
        <p:spPr>
          <a:xfrm>
            <a:off x="13177584" y="4810765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7FB28-3A8C-4084-931B-6D83F8BBF068}"/>
              </a:ext>
            </a:extLst>
          </p:cNvPr>
          <p:cNvCxnSpPr>
            <a:cxnSpLocks/>
          </p:cNvCxnSpPr>
          <p:nvPr/>
        </p:nvCxnSpPr>
        <p:spPr>
          <a:xfrm>
            <a:off x="9691464" y="3815661"/>
            <a:ext cx="1008112" cy="664878"/>
          </a:xfrm>
          <a:prstGeom prst="line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67D6057-8C84-4549-ACA1-98D68493538E}"/>
              </a:ext>
            </a:extLst>
          </p:cNvPr>
          <p:cNvSpPr/>
          <p:nvPr/>
        </p:nvSpPr>
        <p:spPr>
          <a:xfrm>
            <a:off x="9311018" y="3460575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5A3159-4AAA-4985-89B8-B447DDD3C430}"/>
              </a:ext>
            </a:extLst>
          </p:cNvPr>
          <p:cNvSpPr/>
          <p:nvPr/>
        </p:nvSpPr>
        <p:spPr>
          <a:xfrm>
            <a:off x="10341443" y="4099000"/>
            <a:ext cx="697437" cy="6974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077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Top 10 trends within solutions</a:t>
            </a:r>
            <a:br>
              <a:rPr lang="en-GB" b="0" dirty="0"/>
            </a:br>
            <a:r>
              <a:rPr lang="en-GB" dirty="0"/>
              <a:t>Pan Industry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2421903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1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Demand Signals</a:t>
            </a:r>
            <a:br>
              <a:rPr lang="en-GB" dirty="0"/>
            </a:br>
            <a:r>
              <a:rPr lang="en-GB" sz="3100" b="0" dirty="0"/>
              <a:t>These represent the selection of a business or technology trend referenced within a client innovation agenda.</a:t>
            </a:r>
            <a:br>
              <a:rPr lang="en-GB" sz="3100" b="0" dirty="0"/>
            </a:br>
            <a:endParaRPr lang="en-GB" b="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421101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6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 10 focus areas within Innovation Agendas</a:t>
            </a:r>
            <a:br>
              <a:rPr lang="en-GB" dirty="0"/>
            </a:br>
            <a:r>
              <a:rPr lang="en-GB" sz="2200" b="0" dirty="0"/>
              <a:t>These represent the selection of a business or technology trends referenced within a client innovation agenda which have been identified by the account as a focus area for the next 6-12 months</a:t>
            </a:r>
            <a:br>
              <a:rPr lang="en-GB" sz="2200" b="0" dirty="0"/>
            </a:br>
            <a:endParaRPr lang="en-GB" b="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8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 trends within Strategic Initiatives</a:t>
            </a:r>
            <a:br>
              <a:rPr lang="en-GB" dirty="0"/>
            </a:br>
            <a:r>
              <a:rPr lang="en-GB" sz="3100" b="0" dirty="0"/>
              <a:t>Focus areas pulled into committed Account &amp; Client Strategic Initiatives </a:t>
            </a:r>
            <a:br>
              <a:rPr lang="en-GB" sz="3100" b="0" dirty="0"/>
            </a:br>
            <a:r>
              <a:rPr lang="en-GB" sz="2700" b="0" dirty="0"/>
              <a:t>(i.e. entries within SFDC)</a:t>
            </a:r>
            <a:br>
              <a:rPr lang="en-GB" sz="2700" b="0" dirty="0"/>
            </a:br>
            <a:endParaRPr lang="en-GB" b="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0523273"/>
                  </p:ext>
                </p:extLst>
              </p:nvPr>
            </p:nvGraphicFramePr>
            <p:xfrm>
              <a:off x="685800" y="2057400"/>
              <a:ext cx="132588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7A0D4AE-6E1C-49D9-A651-976AE05FED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057400"/>
                <a:ext cx="13258800" cy="5121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099-1BD4-4F22-A6D9-71FF985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Clusters of key trends</a:t>
            </a:r>
            <a:br>
              <a:rPr lang="en-GB" dirty="0"/>
            </a:br>
            <a:r>
              <a:rPr lang="en-GB" sz="3200" b="0" dirty="0"/>
              <a:t>Trend patterns within Strategic Initiatives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30772D-0F5A-49CF-B2B4-9F965C43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26" y="639763"/>
            <a:ext cx="4773538" cy="4396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CC19F0-F30F-4BC5-86F5-44026CB0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72" y="3862388"/>
            <a:ext cx="3896775" cy="33400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2BA70-6919-42A8-9C4C-5E0CC9F7A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712" y="1738536"/>
            <a:ext cx="351584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588</TotalTime>
  <Words>2890</Words>
  <Application>Microsoft Office PowerPoint</Application>
  <PresentationFormat>Custom</PresentationFormat>
  <Paragraphs>385</Paragraphs>
  <Slides>50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Arial</vt:lpstr>
      <vt:lpstr>DXC</vt:lpstr>
      <vt:lpstr>Breakdown of current insights from Digital Explorer</vt:lpstr>
      <vt:lpstr>PowerPoint Presentation</vt:lpstr>
      <vt:lpstr>Contents</vt:lpstr>
      <vt:lpstr>Note on the dataset</vt:lpstr>
      <vt:lpstr>Life of a Trend</vt:lpstr>
      <vt:lpstr>Demand Signals These represent the selection of a business or technology trend referenced within a client innovation agenda. </vt:lpstr>
      <vt:lpstr>Top 10 focus areas within Innovation Agendas These represent the selection of a business or technology trends referenced within a client innovation agenda which have been identified by the account as a focus area for the next 6-12 months </vt:lpstr>
      <vt:lpstr>Top trends within Strategic Initiatives Focus areas pulled into committed Account &amp; Client Strategic Initiatives  (i.e. entries within SFDC) </vt:lpstr>
      <vt:lpstr>Clusters of key trends Trend patterns within Strategic Initiatives</vt:lpstr>
      <vt:lpstr>Top trends within delivered solutions These represent the business or technology trends referenced within documented DXC Solutions </vt:lpstr>
      <vt:lpstr>BACKUP SLIDES</vt:lpstr>
      <vt:lpstr>The Industries &amp; Regions Aligns with DXC corporate taxonomy</vt:lpstr>
      <vt:lpstr>Demand Signals by Industry</vt:lpstr>
      <vt:lpstr>Top 10 trends within Innovation Agendas Banking &amp; Capital Markets </vt:lpstr>
      <vt:lpstr>Top 10 trends within Innovation Agendas Communications, Media &amp; Entertainment </vt:lpstr>
      <vt:lpstr>Top 10 trends within Innovation Agendas Energy </vt:lpstr>
      <vt:lpstr>Top 10 trends within Innovation Agendas Healthcare &amp; Life Sciences </vt:lpstr>
      <vt:lpstr>Top 10 trends within Innovation Agendas Insurance </vt:lpstr>
      <vt:lpstr>Top 10 trends within Innovation Agendas Manufacturing </vt:lpstr>
      <vt:lpstr>Top 10 trends within Innovation Agendas Public Sector </vt:lpstr>
      <vt:lpstr>Top 10 trends within Innovation Agendas Travel &amp; Transportation </vt:lpstr>
      <vt:lpstr>Demand Signals by Region</vt:lpstr>
      <vt:lpstr>Top 10 trends within Innovation Agendas AMS </vt:lpstr>
      <vt:lpstr>Top 10 trends within Innovation Agendas N &amp; C Europe </vt:lpstr>
      <vt:lpstr>Top 10 trends within Innovation Agendas UKIIMEA </vt:lpstr>
      <vt:lpstr>Focus Areas by Industry</vt:lpstr>
      <vt:lpstr>Top 10 focus areas within Innovation Agendas Banking &amp; Capital Markets</vt:lpstr>
      <vt:lpstr>Top 10 focus areas within Innovation Agendas Communications, Media &amp; Entertainment</vt:lpstr>
      <vt:lpstr>Top 10 focus areas within Innovation Agendas Consumer Industries &amp; Retail</vt:lpstr>
      <vt:lpstr>Top 10 focus areas within Innovation Agendas Energy</vt:lpstr>
      <vt:lpstr>Top 10 focus areas within Innovation Agendas Healthcare &amp; Life Sciences</vt:lpstr>
      <vt:lpstr>Top 10 focus areas within Innovation Agendas Insurance</vt:lpstr>
      <vt:lpstr>Top 10 focus areas within Innovation Agendas Manufacturing</vt:lpstr>
      <vt:lpstr>Top 10 focus areas within Innovation Agendas Public Sector</vt:lpstr>
      <vt:lpstr>Top 10 focus areas within Innovation Agendas Travel &amp; Transportation </vt:lpstr>
      <vt:lpstr>Focus Areas by Region</vt:lpstr>
      <vt:lpstr>Top 10 focus areas within Innovation Agendas AMS</vt:lpstr>
      <vt:lpstr>Top 10 focus areas within Innovation Agendas N &amp; C Europe</vt:lpstr>
      <vt:lpstr>Top 10 focus areas within Innovation Agendas UKIIMEA</vt:lpstr>
      <vt:lpstr>Top trends within delivered solutions</vt:lpstr>
      <vt:lpstr>Top 10 trends within solutions Banking &amp; Capital Markets </vt:lpstr>
      <vt:lpstr>Top 10 trends within solutions Communications, Media &amp; Entertainment </vt:lpstr>
      <vt:lpstr>Top 10 trends within solutions Consumer Industries &amp; Retail  </vt:lpstr>
      <vt:lpstr>Top 10 trends within solutions Energy  </vt:lpstr>
      <vt:lpstr>Top 10 trends within solutions Healthcare &amp; Life Sciences  </vt:lpstr>
      <vt:lpstr>Top 10 trends within solutions Insurance </vt:lpstr>
      <vt:lpstr>Top 10 trends within solutions Manufacturing  </vt:lpstr>
      <vt:lpstr>Top 10 trends within solutions Public Sector  </vt:lpstr>
      <vt:lpstr>Top 10 trends within solutions Travel &amp; Transportation  </vt:lpstr>
      <vt:lpstr>Top 10 trends within solutions Pan Industry  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Breakdown of current insights from Digital Explorer</dc:title>
  <dc:subject/>
  <dc:creator>David Stevens</dc:creator>
  <cp:keywords/>
  <dc:description/>
  <cp:lastModifiedBy>David Stevens</cp:lastModifiedBy>
  <cp:revision>34</cp:revision>
  <dcterms:created xsi:type="dcterms:W3CDTF">2018-08-06T06:29:50Z</dcterms:created>
  <dcterms:modified xsi:type="dcterms:W3CDTF">2018-08-09T14:55:49Z</dcterms:modified>
  <cp:category/>
</cp:coreProperties>
</file>