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0" r:id="rId3"/>
    <p:sldId id="447" r:id="rId4"/>
    <p:sldId id="448" r:id="rId5"/>
    <p:sldId id="449" r:id="rId6"/>
    <p:sldId id="450" r:id="rId7"/>
    <p:sldId id="451" r:id="rId8"/>
    <p:sldId id="452" r:id="rId9"/>
    <p:sldId id="461" r:id="rId10"/>
    <p:sldId id="453" r:id="rId11"/>
    <p:sldId id="454" r:id="rId12"/>
    <p:sldId id="455" r:id="rId13"/>
    <p:sldId id="462" r:id="rId14"/>
    <p:sldId id="456" r:id="rId15"/>
    <p:sldId id="457" r:id="rId16"/>
    <p:sldId id="458" r:id="rId17"/>
    <p:sldId id="459" r:id="rId18"/>
  </p:sldIdLst>
  <p:sldSz cx="9144000" cy="5143500" type="screen16x9"/>
  <p:notesSz cx="7010400" cy="92964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tpal Bhatt" initials="" lastIdx="15" clrIdx="0"/>
  <p:cmAuthor id="1" name="Kamille Nixon" initials="" lastIdx="19" clrIdx="1"/>
  <p:cmAuthor id="2" name="Philip Rathle" initials="" lastIdx="8" clrIdx="2"/>
  <p:cmAuthor id="3" name="Bruce Mitchell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BC8583"/>
    <a:srgbClr val="BC5651"/>
    <a:srgbClr val="DE7771"/>
    <a:srgbClr val="1D6F8A"/>
    <a:srgbClr val="82B19A"/>
    <a:srgbClr val="509873"/>
    <a:srgbClr val="8A8A8A"/>
    <a:srgbClr val="8777C2"/>
    <a:srgbClr val="D9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0" autoAdjust="0"/>
    <p:restoredTop sz="87674" autoAdjust="0"/>
  </p:normalViewPr>
  <p:slideViewPr>
    <p:cSldViewPr snapToGrid="0" snapToObjects="1">
      <p:cViewPr varScale="1">
        <p:scale>
          <a:sx n="119" d="100"/>
          <a:sy n="119" d="100"/>
        </p:scale>
        <p:origin x="97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7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Rocha" userId="e38fc41d241ceec1" providerId="LiveId" clId="{F49BFA82-5DBC-4498-9A75-EE1159EFED97}"/>
    <pc:docChg chg="modSld">
      <pc:chgData name="Jose Rocha" userId="e38fc41d241ceec1" providerId="LiveId" clId="{F49BFA82-5DBC-4498-9A75-EE1159EFED97}" dt="2018-01-25T12:05:59.134" v="1" actId="20577"/>
      <pc:docMkLst>
        <pc:docMk/>
      </pc:docMkLst>
      <pc:sldChg chg="modNotesTx">
        <pc:chgData name="Jose Rocha" userId="e38fc41d241ceec1" providerId="LiveId" clId="{F49BFA82-5DBC-4498-9A75-EE1159EFED97}" dt="2018-01-25T12:05:59.134" v="1" actId="20577"/>
        <pc:sldMkLst>
          <pc:docMk/>
          <pc:sldMk cId="2503394992" sldId="460"/>
        </pc:sldMkLst>
      </pc:sldChg>
    </pc:docChg>
  </pc:docChgLst>
  <pc:docChgLst>
    <pc:chgData name="Jose Rocha" userId="e38fc41d241ceec1" providerId="LiveId" clId="{46761B25-0240-4C70-A8F9-32B93C4020DA}"/>
    <pc:docChg chg="modSld">
      <pc:chgData name="Jose Rocha" userId="e38fc41d241ceec1" providerId="LiveId" clId="{46761B25-0240-4C70-A8F9-32B93C4020DA}" dt="2018-01-09T10:59:28.388" v="11" actId="20577"/>
      <pc:docMkLst>
        <pc:docMk/>
      </pc:docMkLst>
      <pc:sldChg chg="modNotesTx">
        <pc:chgData name="Jose Rocha" userId="e38fc41d241ceec1" providerId="LiveId" clId="{46761B25-0240-4C70-A8F9-32B93C4020DA}" dt="2018-01-09T10:59:28.388" v="11" actId="20577"/>
        <pc:sldMkLst>
          <pc:docMk/>
          <pc:sldMk cId="317120800" sldId="4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75D209-C7E4-3C46-8F94-5C6CAFF98832}" type="datetimeFigureOut">
              <a:rPr lang="en-US" smtClean="0">
                <a:latin typeface="Calibri"/>
              </a:rPr>
              <a:pPr/>
              <a:t>2018-01-25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25E1F5-C67D-AA4E-B4F4-906CE469683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674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Calibri"/>
              </a:defRPr>
            </a:lvl1pPr>
          </a:lstStyle>
          <a:p>
            <a:fld id="{A1391737-3298-E54D-B499-82EB57F96943}" type="datetimeFigureOut">
              <a:rPr lang="en-US" smtClean="0"/>
              <a:pPr/>
              <a:t>2018-01-25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Calibri"/>
              </a:defRPr>
            </a:lvl1pPr>
          </a:lstStyle>
          <a:p>
            <a:fld id="{B4204D65-2F72-5A46-9C4F-2AE9523D19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67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8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178" algn="l" defTabSz="457178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355" algn="l" defTabSz="457178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532" algn="l" defTabSz="457178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709" algn="l" defTabSz="457178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5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3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import (quantify)</a:t>
            </a:r>
          </a:p>
          <a:p>
            <a:r>
              <a:rPr lang="en-US" dirty="0"/>
              <a:t>Faster writes (quantify)</a:t>
            </a:r>
            <a:endParaRPr lang="en-US" baseline="0" dirty="0"/>
          </a:p>
          <a:p>
            <a:r>
              <a:rPr lang="en-US" baseline="0" dirty="0"/>
              <a:t>Faster Cypher (</a:t>
            </a:r>
            <a:r>
              <a:rPr lang="en-US" dirty="0"/>
              <a:t>quantify)</a:t>
            </a:r>
          </a:p>
          <a:p>
            <a:r>
              <a:rPr lang="en-US" baseline="0" dirty="0"/>
              <a:t>....even faster for EE</a:t>
            </a:r>
            <a:r>
              <a:rPr lang="en-US" dirty="0"/>
              <a:t> (quantify)</a:t>
            </a:r>
            <a:endParaRPr lang="en-US" baseline="0" dirty="0"/>
          </a:p>
          <a:p>
            <a:r>
              <a:rPr lang="en-US" baseline="0" dirty="0"/>
              <a:t>More utilized clusters (higher throughput) </a:t>
            </a:r>
            <a:r>
              <a:rPr lang="en-US" dirty="0"/>
              <a:t>(quantify)</a:t>
            </a:r>
          </a:p>
          <a:p>
            <a:r>
              <a:rPr lang="en-US" dirty="0"/>
              <a:t>Bigger graphs</a:t>
            </a:r>
          </a:p>
          <a:p>
            <a:r>
              <a:rPr lang="en-US" dirty="0"/>
              <a:t>So what....?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8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03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6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6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8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9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6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9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3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9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import (quantify)</a:t>
            </a:r>
          </a:p>
          <a:p>
            <a:r>
              <a:rPr lang="en-US" dirty="0"/>
              <a:t>Faster writes (quantify)</a:t>
            </a:r>
            <a:endParaRPr lang="en-US" baseline="0" dirty="0"/>
          </a:p>
          <a:p>
            <a:r>
              <a:rPr lang="en-US" baseline="0" dirty="0"/>
              <a:t>Faster Cypher (</a:t>
            </a:r>
            <a:r>
              <a:rPr lang="en-US" dirty="0"/>
              <a:t>quantify)</a:t>
            </a:r>
          </a:p>
          <a:p>
            <a:r>
              <a:rPr lang="en-US" baseline="0" dirty="0"/>
              <a:t>....even faster for EE</a:t>
            </a:r>
            <a:r>
              <a:rPr lang="en-US" dirty="0"/>
              <a:t> (quantify)</a:t>
            </a:r>
            <a:endParaRPr lang="en-US" baseline="0" dirty="0"/>
          </a:p>
          <a:p>
            <a:r>
              <a:rPr lang="en-US" baseline="0" dirty="0"/>
              <a:t>More utilized clusters (higher throughput) </a:t>
            </a:r>
            <a:r>
              <a:rPr lang="en-US" dirty="0"/>
              <a:t>(quantify)</a:t>
            </a:r>
          </a:p>
          <a:p>
            <a:r>
              <a:rPr lang="en-US" dirty="0"/>
              <a:t>Bigger graphs</a:t>
            </a:r>
          </a:p>
          <a:p>
            <a:r>
              <a:rPr lang="en-US" dirty="0"/>
              <a:t>So what....?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4D65-2F72-5A46-9C4F-2AE9523D19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968" y="1293666"/>
            <a:ext cx="8304967" cy="3346067"/>
          </a:xfrm>
        </p:spPr>
        <p:txBody>
          <a:bodyPr>
            <a:normAutofit/>
          </a:bodyPr>
          <a:lstStyle>
            <a:lvl1pPr marL="228576" indent="-228576">
              <a:lnSpc>
                <a:spcPct val="95000"/>
              </a:lnSpc>
              <a:buClr>
                <a:srgbClr val="53585F"/>
              </a:buClr>
              <a:buFont typeface="Arial"/>
              <a:buChar char="•"/>
              <a:defRPr sz="2000">
                <a:solidFill>
                  <a:srgbClr val="53585F"/>
                </a:solidFill>
                <a:latin typeface="Calibri"/>
                <a:cs typeface="Calibri"/>
              </a:defRPr>
            </a:lvl1pPr>
            <a:lvl2pPr marL="517473" indent="-230165">
              <a:lnSpc>
                <a:spcPct val="110000"/>
              </a:lnSpc>
              <a:buClr>
                <a:srgbClr val="53585F"/>
              </a:buClr>
              <a:buFont typeface="Arial"/>
              <a:buChar char="•"/>
              <a:defRPr sz="2000" baseline="0">
                <a:solidFill>
                  <a:srgbClr val="53585F"/>
                </a:solidFill>
                <a:latin typeface="Calibri"/>
                <a:cs typeface="Calibri"/>
              </a:defRPr>
            </a:lvl2pPr>
            <a:lvl3pPr marL="798433" indent="-228576">
              <a:lnSpc>
                <a:spcPct val="110000"/>
              </a:lnSpc>
              <a:buClr>
                <a:srgbClr val="53585F"/>
              </a:buClr>
              <a:buFont typeface="Arial"/>
              <a:buChar char="•"/>
              <a:defRPr sz="2000" baseline="0">
                <a:solidFill>
                  <a:srgbClr val="53585F"/>
                </a:solidFill>
                <a:latin typeface="Calibri"/>
                <a:cs typeface="Calibri"/>
              </a:defRPr>
            </a:lvl3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5" y="4704666"/>
            <a:ext cx="741304" cy="252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07" y="5039556"/>
            <a:ext cx="9162288" cy="12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Enter Title</a:t>
            </a:r>
          </a:p>
        </p:txBody>
      </p:sp>
    </p:spTree>
    <p:extLst>
      <p:ext uri="{BB962C8B-B14F-4D97-AF65-F5344CB8AC3E}">
        <p14:creationId xmlns:p14="http://schemas.microsoft.com/office/powerpoint/2010/main" val="148220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14147"/>
            <a:ext cx="9144000" cy="12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4590815" cy="5143500"/>
          </a:xfrm>
          <a:prstGeom prst="rect">
            <a:avLst/>
          </a:prstGeom>
          <a:gradFill flip="none" rotWithShape="1">
            <a:gsLst>
              <a:gs pos="0">
                <a:srgbClr val="70B9F0"/>
              </a:gs>
              <a:gs pos="100000">
                <a:srgbClr val="E2B944"/>
              </a:gs>
            </a:gsLst>
            <a:lin ang="1986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423" y="392257"/>
            <a:ext cx="3791181" cy="5296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0C1AA15-2BF2-0646-BA32-AB31F0628123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2350" y="1069451"/>
            <a:ext cx="4026243" cy="3399071"/>
          </a:xfrm>
        </p:spPr>
        <p:txBody>
          <a:bodyPr>
            <a:normAutofit/>
          </a:bodyPr>
          <a:lstStyle>
            <a:lvl1pPr marL="225419" indent="-225419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517512" indent="-292093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2pPr>
            <a:lvl3pPr marL="742931" indent="-225419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3pPr>
            <a:lvl4pPr marL="1714457" indent="-342892">
              <a:buFont typeface="Arial"/>
              <a:buChar char="•"/>
              <a:defRPr/>
            </a:lvl4pPr>
            <a:lvl5pPr marL="2171646" indent="-342892">
              <a:buFont typeface="Arial"/>
              <a:buChar char="•"/>
              <a:defRPr/>
            </a:lvl5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4" y="4704666"/>
            <a:ext cx="741304" cy="2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14147"/>
            <a:ext cx="9144000" cy="12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4590815" cy="5143500"/>
          </a:xfrm>
          <a:prstGeom prst="rect">
            <a:avLst/>
          </a:prstGeom>
          <a:gradFill flip="none" rotWithShape="1">
            <a:gsLst>
              <a:gs pos="0">
                <a:srgbClr val="70B9F0"/>
              </a:gs>
              <a:gs pos="100000">
                <a:srgbClr val="DB96F7"/>
              </a:gs>
            </a:gsLst>
            <a:lin ang="1986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423" y="392257"/>
            <a:ext cx="3791181" cy="5296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2350" y="1069451"/>
            <a:ext cx="4026243" cy="3399071"/>
          </a:xfrm>
        </p:spPr>
        <p:txBody>
          <a:bodyPr>
            <a:normAutofit/>
          </a:bodyPr>
          <a:lstStyle>
            <a:lvl1pPr marL="225419" indent="-225419">
              <a:buClrTx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517512" indent="-292093">
              <a:buClrTx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2pPr>
            <a:lvl3pPr marL="742931" indent="-225419">
              <a:buClrTx/>
              <a:buFont typeface="Arial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3pPr>
            <a:lvl4pPr marL="1714457" indent="-342892">
              <a:buFont typeface="Arial"/>
              <a:buChar char="•"/>
              <a:defRPr/>
            </a:lvl4pPr>
            <a:lvl5pPr marL="2171646" indent="-342892">
              <a:buFont typeface="Arial"/>
              <a:buChar char="•"/>
              <a:defRPr/>
            </a:lvl5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4" y="4704666"/>
            <a:ext cx="741304" cy="2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4" y="1288817"/>
            <a:ext cx="4048946" cy="3226741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1pPr>
            <a:lvl2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2pPr>
            <a:lvl3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3704" y="1288817"/>
            <a:ext cx="3966386" cy="3226741"/>
          </a:xfrm>
        </p:spPr>
        <p:txBody>
          <a:bodyPr>
            <a:normAutofit/>
          </a:bodyPr>
          <a:lstStyle>
            <a:lvl1pPr marL="225401" indent="-225401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rgbClr val="53585F"/>
                </a:solidFill>
                <a:latin typeface="Calibri"/>
                <a:cs typeface="Calibri"/>
              </a:defRPr>
            </a:lvl1pPr>
            <a:lvl2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2pPr>
            <a:lvl3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>
              <a:defRPr sz="18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5" y="4704666"/>
            <a:ext cx="741304" cy="252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07" y="5039556"/>
            <a:ext cx="9162288" cy="12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Enter Title</a:t>
            </a:r>
          </a:p>
        </p:txBody>
      </p:sp>
    </p:spTree>
    <p:extLst>
      <p:ext uri="{BB962C8B-B14F-4D97-AF65-F5344CB8AC3E}">
        <p14:creationId xmlns:p14="http://schemas.microsoft.com/office/powerpoint/2010/main" val="367720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1563" y="1235974"/>
            <a:ext cx="3998143" cy="479822"/>
          </a:xfrm>
        </p:spPr>
        <p:txBody>
          <a:bodyPr anchor="b"/>
          <a:lstStyle>
            <a:lvl1pPr marL="0" indent="0">
              <a:lnSpc>
                <a:spcPct val="95000"/>
              </a:lnSpc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 dirty="0"/>
              <a:t>Column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0881" y="1226563"/>
            <a:ext cx="4041775" cy="479822"/>
          </a:xfrm>
        </p:spPr>
        <p:txBody>
          <a:bodyPr anchor="b"/>
          <a:lstStyle>
            <a:lvl1pPr marL="0" indent="0">
              <a:lnSpc>
                <a:spcPct val="95000"/>
              </a:lnSpc>
              <a:buNone/>
              <a:defRPr sz="2400" b="1" i="1">
                <a:solidFill>
                  <a:srgbClr val="949494"/>
                </a:solidFill>
              </a:defRPr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 dirty="0"/>
              <a:t>Column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5" y="4704666"/>
            <a:ext cx="741304" cy="252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07" y="5039556"/>
            <a:ext cx="9162288" cy="12074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1566" y="1815640"/>
            <a:ext cx="3998140" cy="2643476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1pPr>
            <a:lvl2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2pPr>
            <a:lvl3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0879" y="1815640"/>
            <a:ext cx="4025062" cy="2643476"/>
          </a:xfrm>
        </p:spPr>
        <p:txBody>
          <a:bodyPr>
            <a:normAutofit/>
          </a:bodyPr>
          <a:lstStyle>
            <a:lvl1pPr marL="225401" indent="-225401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rgbClr val="53585F"/>
                </a:solidFill>
                <a:latin typeface="Calibri"/>
                <a:cs typeface="Calibri"/>
              </a:defRPr>
            </a:lvl1pPr>
            <a:lvl2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2pPr>
            <a:lvl3pPr>
              <a:lnSpc>
                <a:spcPct val="95000"/>
              </a:lnSpc>
              <a:buClrTx/>
              <a:defRPr sz="2000">
                <a:solidFill>
                  <a:srgbClr val="53585F"/>
                </a:solidFill>
                <a:latin typeface="Calibri"/>
                <a:cs typeface="Calibri"/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>
              <a:defRPr sz="18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206375"/>
            <a:ext cx="8295453" cy="857250"/>
          </a:xfrm>
        </p:spPr>
        <p:txBody>
          <a:bodyPr/>
          <a:lstStyle/>
          <a:p>
            <a:r>
              <a:rPr lang="en-US" dirty="0"/>
              <a:t>Click to Enter Title</a:t>
            </a:r>
          </a:p>
        </p:txBody>
      </p:sp>
    </p:spTree>
    <p:extLst>
      <p:ext uri="{BB962C8B-B14F-4D97-AF65-F5344CB8AC3E}">
        <p14:creationId xmlns:p14="http://schemas.microsoft.com/office/powerpoint/2010/main" val="18715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8020" y="4755512"/>
            <a:ext cx="428803" cy="274637"/>
          </a:xfrm>
        </p:spPr>
        <p:txBody>
          <a:bodyPr/>
          <a:lstStyle/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5" y="4704666"/>
            <a:ext cx="741304" cy="252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07" y="5039556"/>
            <a:ext cx="9162288" cy="1207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</a:t>
            </a:r>
          </a:p>
        </p:txBody>
      </p:sp>
    </p:spTree>
    <p:extLst>
      <p:ext uri="{BB962C8B-B14F-4D97-AF65-F5344CB8AC3E}">
        <p14:creationId xmlns:p14="http://schemas.microsoft.com/office/powerpoint/2010/main" val="140204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8020" y="4755512"/>
            <a:ext cx="428803" cy="274637"/>
          </a:xfrm>
        </p:spPr>
        <p:txBody>
          <a:bodyPr/>
          <a:lstStyle/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5" y="4704666"/>
            <a:ext cx="741304" cy="2521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96195" y="1070383"/>
            <a:ext cx="3269224" cy="3239134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/>
            </a:lvl1pPr>
            <a:lvl2pPr>
              <a:lnSpc>
                <a:spcPct val="95000"/>
              </a:lnSpc>
              <a:defRPr/>
            </a:lvl2pPr>
            <a:lvl3pPr>
              <a:lnSpc>
                <a:spcPct val="95000"/>
              </a:lnSpc>
              <a:defRPr/>
            </a:lvl3pPr>
            <a:lvl4pPr>
              <a:lnSpc>
                <a:spcPct val="95000"/>
              </a:lnSpc>
              <a:defRPr/>
            </a:lvl4pPr>
            <a:lvl5pPr>
              <a:lnSpc>
                <a:spcPct val="95000"/>
              </a:lnSpc>
              <a:defRPr/>
            </a:lvl5pPr>
          </a:lstStyle>
          <a:p>
            <a:pPr marL="182863" lvl="0" indent="-182863">
              <a:lnSpc>
                <a:spcPct val="115000"/>
              </a:lnSpc>
              <a:buNone/>
            </a:pPr>
            <a:r>
              <a:rPr lang="en-US" sz="1600" b="1">
                <a:solidFill>
                  <a:schemeClr val="accent1"/>
                </a:solidFill>
              </a:rPr>
              <a:t>Edit Master text styles</a:t>
            </a:r>
          </a:p>
          <a:p>
            <a:pPr marL="182863" lvl="1" indent="-182863">
              <a:lnSpc>
                <a:spcPct val="115000"/>
              </a:lnSpc>
              <a:buNone/>
            </a:pPr>
            <a:r>
              <a:rPr lang="en-US" sz="1600" b="1">
                <a:solidFill>
                  <a:schemeClr val="accent1"/>
                </a:solidFill>
              </a:rPr>
              <a:t>Second level</a:t>
            </a:r>
          </a:p>
          <a:p>
            <a:pPr marL="182863" lvl="2" indent="-182863">
              <a:lnSpc>
                <a:spcPct val="115000"/>
              </a:lnSpc>
              <a:buNone/>
            </a:pPr>
            <a:r>
              <a:rPr lang="en-US" sz="1600" b="1">
                <a:solidFill>
                  <a:schemeClr val="accent1"/>
                </a:solidFill>
              </a:rPr>
              <a:t>Third level</a:t>
            </a:r>
          </a:p>
          <a:p>
            <a:pPr marL="182863" lvl="3" indent="-182863">
              <a:lnSpc>
                <a:spcPct val="115000"/>
              </a:lnSpc>
              <a:buNone/>
            </a:pPr>
            <a:r>
              <a:rPr lang="en-US" sz="1600" b="1">
                <a:solidFill>
                  <a:schemeClr val="accent1"/>
                </a:solidFill>
              </a:rPr>
              <a:t>Fourth level</a:t>
            </a:r>
          </a:p>
          <a:p>
            <a:pPr marL="182863" lvl="4" indent="-182863">
              <a:lnSpc>
                <a:spcPct val="115000"/>
              </a:lnSpc>
              <a:buNone/>
            </a:pPr>
            <a:r>
              <a:rPr lang="en-US" sz="1600" b="1">
                <a:solidFill>
                  <a:schemeClr val="accent1"/>
                </a:solidFill>
              </a:rPr>
              <a:t>Fifth level</a:t>
            </a:r>
            <a:endParaRPr lang="en-US" sz="16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38909041"/>
              </p:ext>
            </p:extLst>
          </p:nvPr>
        </p:nvGraphicFramePr>
        <p:xfrm>
          <a:off x="552477" y="1143407"/>
          <a:ext cx="4844815" cy="3166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  <a:tableStyleId>{5C22544A-7EE6-4342-B048-85BDC9FD1C3A}</a:tableStyleId>
              </a:tblPr>
              <a:tblGrid>
                <a:gridCol w="170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9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lang="en-US" sz="1100" b="0" i="0" baseline="0" dirty="0">
                          <a:latin typeface="Calibri"/>
                          <a:cs typeface="Calibri"/>
                        </a:rPr>
                        <a:t> 1</a:t>
                      </a:r>
                      <a:br>
                        <a:rPr lang="en-US" sz="1100" b="0" i="0" baseline="0" dirty="0">
                          <a:latin typeface="Calibri"/>
                          <a:cs typeface="Calibri"/>
                        </a:rPr>
                      </a:br>
                      <a:r>
                        <a:rPr lang="en-US" sz="1100" b="0" i="0" baseline="0" dirty="0">
                          <a:latin typeface="Calibri"/>
                          <a:cs typeface="Calibri"/>
                        </a:rPr>
                        <a:t>Header</a:t>
                      </a:r>
                      <a:endParaRPr lang="en-US" sz="1100" b="0" i="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A6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/>
                          <a:cs typeface="Calibri"/>
                        </a:rPr>
                        <a:t>Column 2</a:t>
                      </a:r>
                      <a:br>
                        <a:rPr lang="en-US" sz="1100" b="0" i="0" dirty="0">
                          <a:latin typeface="Calibri"/>
                          <a:cs typeface="Calibri"/>
                        </a:rPr>
                      </a:br>
                      <a:r>
                        <a:rPr lang="en-US" sz="1100" b="0" i="0" dirty="0">
                          <a:latin typeface="Calibri"/>
                          <a:cs typeface="Calibri"/>
                        </a:rPr>
                        <a:t>Header</a:t>
                      </a: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lang="en-US" sz="1100" b="0" i="0" baseline="0" dirty="0">
                          <a:latin typeface="Calibri"/>
                          <a:cs typeface="Calibri"/>
                        </a:rPr>
                        <a:t> 3</a:t>
                      </a:r>
                      <a:br>
                        <a:rPr lang="en-US" sz="1100" b="0" i="0" baseline="0" dirty="0">
                          <a:latin typeface="Calibri"/>
                          <a:cs typeface="Calibri"/>
                        </a:rPr>
                      </a:br>
                      <a:r>
                        <a:rPr lang="en-US" sz="1100" b="0" i="0" baseline="0" dirty="0">
                          <a:latin typeface="Calibri"/>
                          <a:cs typeface="Calibri"/>
                        </a:rPr>
                        <a:t>Header</a:t>
                      </a:r>
                      <a:endParaRPr lang="en-US" sz="1100" b="0" i="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lang="en-US" sz="1100" baseline="0" dirty="0">
                          <a:latin typeface="Calibri"/>
                          <a:cs typeface="Calibri"/>
                        </a:rPr>
                        <a:t> 1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3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 2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3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3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3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 4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 5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/>
                          <a:cs typeface="Calibri"/>
                        </a:rPr>
                        <a:t>Comment</a:t>
                      </a: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/>
                          <a:cs typeface="Calibri"/>
                        </a:rPr>
                        <a:t>Comment</a:t>
                      </a: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5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 6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Calibri"/>
                        </a:rPr>
                        <a:t>Comment</a:t>
                      </a: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Calibri"/>
                        </a:rPr>
                        <a:t>Comment</a:t>
                      </a: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5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 7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59A6D9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rgbClr val="59A6D9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3"/>
                          </a:solidFill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3"/>
                        </a:solidFill>
                        <a:latin typeface="+mn-lt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5"/>
                          </a:solidFill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chemeClr val="accent5"/>
                        </a:solidFill>
                        <a:latin typeface="+mn-lt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 8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59A6D9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rgbClr val="59A6D9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Calibri"/>
                        </a:rPr>
                        <a:t>Comment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/>
                          <a:cs typeface="Calibri"/>
                        </a:rPr>
                        <a:t>Feature 9</a:t>
                      </a:r>
                      <a:r>
                        <a:rPr lang="en-US" sz="1100" baseline="0" dirty="0">
                          <a:latin typeface="+mn-lt"/>
                          <a:cs typeface="Calibri"/>
                        </a:rPr>
                        <a:t> copy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59A6D9"/>
                          </a:solidFill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</a:t>
                      </a:r>
                      <a:endParaRPr lang="en-US" sz="1100" b="1" dirty="0">
                        <a:solidFill>
                          <a:srgbClr val="59A6D9"/>
                        </a:solidFill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/>
                        <a:cs typeface="Calibri"/>
                      </a:endParaRPr>
                    </a:p>
                  </a:txBody>
                  <a:tcPr marT="64008" marB="640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07" y="5039556"/>
            <a:ext cx="9162288" cy="1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- Green">
    <p:bg>
      <p:bgPr>
        <a:gradFill flip="none" rotWithShape="1">
          <a:gsLst>
            <a:gs pos="0">
              <a:srgbClr val="70B9F0"/>
            </a:gs>
            <a:gs pos="100000">
              <a:srgbClr val="71CD9C"/>
            </a:gs>
          </a:gsLst>
          <a:lin ang="17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Graph.png"/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19176" r="8981" b="16632"/>
          <a:stretch/>
        </p:blipFill>
        <p:spPr>
          <a:xfrm>
            <a:off x="1382889" y="169336"/>
            <a:ext cx="6698074" cy="4258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0815" y="1154254"/>
            <a:ext cx="7516518" cy="2618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600" b="1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0546" y="4456331"/>
            <a:ext cx="1059454" cy="3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- Yellow">
    <p:bg>
      <p:bgPr>
        <a:gradFill flip="none" rotWithShape="1">
          <a:gsLst>
            <a:gs pos="0">
              <a:srgbClr val="70B9F0"/>
            </a:gs>
            <a:gs pos="100000">
              <a:srgbClr val="E2B944"/>
            </a:gs>
          </a:gsLst>
          <a:lin ang="17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Graph.png"/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19176" r="8981" b="16632"/>
          <a:stretch/>
        </p:blipFill>
        <p:spPr>
          <a:xfrm>
            <a:off x="1382889" y="169336"/>
            <a:ext cx="6698074" cy="4258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0815" y="1154254"/>
            <a:ext cx="7516518" cy="2618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600" b="1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0546" y="4456331"/>
            <a:ext cx="1059454" cy="3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-65849"/>
            <a:ext cx="9144000" cy="5218756"/>
            <a:chOff x="0" y="-65849"/>
            <a:chExt cx="9144000" cy="5218756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407"/>
              <a:ext cx="9144000" cy="5143500"/>
            </a:xfrm>
            <a:prstGeom prst="rect">
              <a:avLst/>
            </a:prstGeom>
            <a:gradFill flip="none" rotWithShape="1">
              <a:gsLst>
                <a:gs pos="0">
                  <a:srgbClr val="70B9F0">
                    <a:alpha val="60000"/>
                  </a:srgbClr>
                </a:gs>
                <a:gs pos="100000">
                  <a:srgbClr val="71CD9C">
                    <a:alpha val="60000"/>
                  </a:srgbClr>
                </a:gs>
                <a:gs pos="33000">
                  <a:srgbClr val="70B9F0">
                    <a:alpha val="40000"/>
                  </a:srgbClr>
                </a:gs>
                <a:gs pos="66000">
                  <a:srgbClr val="71CD9C">
                    <a:alpha val="40000"/>
                  </a:srgb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3975" dir="2700000" algn="t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>
                <a:lnSpc>
                  <a:spcPct val="95000"/>
                </a:lnSpc>
              </a:pPr>
              <a:endParaRPr lang="en-US" dirty="0">
                <a:latin typeface="Calibri"/>
              </a:endParaRPr>
            </a:p>
          </p:txBody>
        </p:sp>
        <p:pic>
          <p:nvPicPr>
            <p:cNvPr id="9" name="Picture 8" descr="BlackGraph.png"/>
            <p:cNvPicPr>
              <a:picLocks noChangeAspect="1"/>
            </p:cNvPicPr>
            <p:nvPr userDrawn="1"/>
          </p:nvPicPr>
          <p:blipFill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2" t="19176" r="8981" b="16632"/>
            <a:stretch/>
          </p:blipFill>
          <p:spPr>
            <a:xfrm>
              <a:off x="610664" y="-65849"/>
              <a:ext cx="8000028" cy="5086587"/>
            </a:xfrm>
            <a:prstGeom prst="rect">
              <a:avLst/>
            </a:prstGeom>
          </p:spPr>
        </p:pic>
      </p:grp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54462" y="4764919"/>
            <a:ext cx="428803" cy="274637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1489" y="1521148"/>
            <a:ext cx="7516518" cy="76486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Text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3532" y="4456330"/>
            <a:ext cx="1059454" cy="355620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9710" y="2417703"/>
            <a:ext cx="7488297" cy="206963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ClrTx/>
              <a:buFont typeface="Arial"/>
              <a:buNone/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225401" indent="0">
              <a:lnSpc>
                <a:spcPct val="120000"/>
              </a:lnSpc>
              <a:buClrTx/>
              <a:buFont typeface="Arial"/>
              <a:buNone/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2pPr>
            <a:lvl3pPr marL="517473" indent="0">
              <a:lnSpc>
                <a:spcPct val="120000"/>
              </a:lnSpc>
              <a:buClrTx/>
              <a:buFont typeface="Arial"/>
              <a:buNone/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3pPr>
            <a:lvl4pPr marL="1714331" indent="-342866">
              <a:buFont typeface="Arial"/>
              <a:buChar char="•"/>
              <a:defRPr/>
            </a:lvl4pPr>
            <a:lvl5pPr marL="2171484" indent="-342866">
              <a:buFont typeface="Arial"/>
              <a:buChar char="•"/>
              <a:defRPr/>
            </a:lvl5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14147"/>
            <a:ext cx="9144000" cy="12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4590815" cy="5143500"/>
          </a:xfrm>
          <a:prstGeom prst="rect">
            <a:avLst/>
          </a:prstGeom>
          <a:gradFill flip="none" rotWithShape="1">
            <a:gsLst>
              <a:gs pos="0">
                <a:srgbClr val="70B9F0"/>
              </a:gs>
              <a:gs pos="100000">
                <a:srgbClr val="71CD9C"/>
              </a:gs>
            </a:gsLst>
            <a:lin ang="1986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423" y="392257"/>
            <a:ext cx="3791181" cy="5296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2350" y="1069451"/>
            <a:ext cx="4026243" cy="3399071"/>
          </a:xfrm>
        </p:spPr>
        <p:txBody>
          <a:bodyPr>
            <a:normAutofit/>
          </a:bodyPr>
          <a:lstStyle>
            <a:lvl1pPr marL="225419" indent="-225419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rgbClr val="404040"/>
                </a:solidFill>
                <a:latin typeface="Calibri"/>
                <a:cs typeface="Calibri"/>
              </a:defRPr>
            </a:lvl1pPr>
            <a:lvl2pPr marL="517512" indent="-292093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rgbClr val="404040"/>
                </a:solidFill>
                <a:latin typeface="Calibri"/>
                <a:cs typeface="Calibri"/>
              </a:defRPr>
            </a:lvl2pPr>
            <a:lvl3pPr marL="742931" indent="-225419">
              <a:lnSpc>
                <a:spcPct val="95000"/>
              </a:lnSpc>
              <a:buClrTx/>
              <a:buFont typeface="Arial"/>
              <a:buChar char="•"/>
              <a:defRPr sz="2000">
                <a:solidFill>
                  <a:srgbClr val="404040"/>
                </a:solidFill>
                <a:latin typeface="Calibri"/>
                <a:cs typeface="Calibri"/>
              </a:defRPr>
            </a:lvl3pPr>
            <a:lvl4pPr marL="1714457" indent="-342892">
              <a:buFont typeface="Arial"/>
              <a:buChar char="•"/>
              <a:defRPr/>
            </a:lvl4pPr>
            <a:lvl5pPr marL="2171646" indent="-342892">
              <a:buFont typeface="Arial"/>
              <a:buChar char="•"/>
              <a:defRPr/>
            </a:lvl5pPr>
          </a:lstStyle>
          <a:p>
            <a:pPr lvl="0"/>
            <a:r>
              <a:rPr lang="en-US" dirty="0"/>
              <a:t>Body level 1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04" y="4704666"/>
            <a:ext cx="741304" cy="2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37224"/>
            <a:ext cx="8308731" cy="3443148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462" y="4764919"/>
            <a:ext cx="428803" cy="274637"/>
          </a:xfrm>
          <a:prstGeom prst="rect">
            <a:avLst/>
          </a:prstGeom>
        </p:spPr>
        <p:txBody>
          <a:bodyPr vert="horz" lIns="91432" tIns="0" rIns="91432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A0C1AA15-2BF2-0646-BA32-AB31F0628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dirty="0"/>
              <a:t>Click to Enter Title</a:t>
            </a:r>
          </a:p>
        </p:txBody>
      </p:sp>
    </p:spTree>
    <p:extLst>
      <p:ext uri="{BB962C8B-B14F-4D97-AF65-F5344CB8AC3E}">
        <p14:creationId xmlns:p14="http://schemas.microsoft.com/office/powerpoint/2010/main" val="10759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78" r:id="rId4"/>
    <p:sldLayoutId id="2147483679" r:id="rId5"/>
    <p:sldLayoutId id="2147483677" r:id="rId6"/>
    <p:sldLayoutId id="2147483675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457154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Calibri"/>
          <a:ea typeface="+mj-ea"/>
          <a:cs typeface="Calibri"/>
        </a:defRPr>
      </a:lvl1pPr>
    </p:titleStyle>
    <p:bodyStyle>
      <a:lvl1pPr marL="228576" indent="-228576" algn="l" defTabSz="457154" rtl="0" eaLnBrk="1" latinLnBrk="0" hangingPunct="1">
        <a:lnSpc>
          <a:spcPct val="95000"/>
        </a:lnSpc>
        <a:spcBef>
          <a:spcPts val="500"/>
        </a:spcBef>
        <a:buClr>
          <a:srgbClr val="53585F"/>
        </a:buClr>
        <a:buFont typeface="Arial"/>
        <a:buChar char="•"/>
        <a:defRPr sz="2200" kern="1200">
          <a:solidFill>
            <a:srgbClr val="53585F"/>
          </a:solidFill>
          <a:latin typeface="Calibri"/>
          <a:ea typeface="+mn-ea"/>
          <a:cs typeface="Calibri"/>
        </a:defRPr>
      </a:lvl1pPr>
      <a:lvl2pPr marL="517473" indent="-230165" algn="l" defTabSz="457154" rtl="0" eaLnBrk="1" latinLnBrk="0" hangingPunct="1">
        <a:lnSpc>
          <a:spcPct val="95000"/>
        </a:lnSpc>
        <a:spcBef>
          <a:spcPts val="500"/>
        </a:spcBef>
        <a:buClr>
          <a:srgbClr val="53585F"/>
        </a:buClr>
        <a:buFont typeface="Arial"/>
        <a:buChar char="•"/>
        <a:defRPr sz="2200" kern="1200">
          <a:solidFill>
            <a:srgbClr val="53585F"/>
          </a:solidFill>
          <a:latin typeface="Calibri"/>
          <a:ea typeface="+mn-ea"/>
          <a:cs typeface="Calibri"/>
        </a:defRPr>
      </a:lvl2pPr>
      <a:lvl3pPr marL="798433" indent="-228576" algn="l" defTabSz="457154" rtl="0" eaLnBrk="1" latinLnBrk="0" hangingPunct="1">
        <a:lnSpc>
          <a:spcPct val="95000"/>
        </a:lnSpc>
        <a:spcBef>
          <a:spcPts val="500"/>
        </a:spcBef>
        <a:buClr>
          <a:srgbClr val="53585F"/>
        </a:buClr>
        <a:buFont typeface="Arial"/>
        <a:buChar char="•"/>
        <a:defRPr sz="2200" i="1" kern="1200">
          <a:solidFill>
            <a:srgbClr val="53585F"/>
          </a:solidFill>
          <a:latin typeface="Calibri"/>
          <a:ea typeface="+mn-ea"/>
          <a:cs typeface="Calibri"/>
        </a:defRPr>
      </a:lvl3pPr>
      <a:lvl4pPr marL="1600040" indent="-228576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195" indent="-228576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348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neo4j.com/log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upport.neo4j.com/hc/en-us/articles/21457825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operations-manual/3.1/installation/linux/tarball/#linux-open-fil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o4j.com/docs/operations-manual/3.1/security/checklist/" TargetMode="External"/><Relationship Id="rId5" Type="http://schemas.openxmlformats.org/officeDocument/2006/relationships/hyperlink" Target="https://neo4j.com/docs/operations-manual/3.1/configuration/ports/" TargetMode="External"/><Relationship Id="rId4" Type="http://schemas.openxmlformats.org/officeDocument/2006/relationships/hyperlink" Target="https://neo4j.com/docs/operations-manual/3.1/performance/linux-file-system-tunin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connect.com/?_ga=1.87701912.1639125439.1429650424" TargetMode="External"/><Relationship Id="rId3" Type="http://schemas.openxmlformats.org/officeDocument/2006/relationships/hyperlink" Target="http://neo4j.com/graphacademy/online-training/" TargetMode="External"/><Relationship Id="rId7" Type="http://schemas.openxmlformats.org/officeDocument/2006/relationships/hyperlink" Target="http://neo4j.com/docs/stabl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raphgist.neo4j.com/#!/gists/all" TargetMode="External"/><Relationship Id="rId5" Type="http://schemas.openxmlformats.org/officeDocument/2006/relationships/hyperlink" Target="http://neo4j.com/blog/" TargetMode="External"/><Relationship Id="rId4" Type="http://schemas.openxmlformats.org/officeDocument/2006/relationships/hyperlink" Target="http://neo4j.com/developer/get-starte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cs/operations-manual/3.0/tutorial/local-cluste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o4j-users.slack.com/" TargetMode="External"/><Relationship Id="rId4" Type="http://schemas.openxmlformats.org/officeDocument/2006/relationships/hyperlink" Target="http://neo4j.com/developer/resourc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neo4j.com/hc/en-us/articles/2175131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488" y="1287670"/>
            <a:ext cx="7846711" cy="123181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Neo4j Deployment Success: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Getting Started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9710" y="2817382"/>
            <a:ext cx="7488297" cy="2060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Onboarding Kickoff</a:t>
            </a:r>
          </a:p>
        </p:txBody>
      </p:sp>
    </p:spTree>
    <p:extLst>
      <p:ext uri="{BB962C8B-B14F-4D97-AF65-F5344CB8AC3E}">
        <p14:creationId xmlns:p14="http://schemas.microsoft.com/office/powerpoint/2010/main" val="36845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Support Account Email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16B407-A91D-4680-8909-EE3EA4A32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75" y="1310662"/>
            <a:ext cx="8305800" cy="331275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5A1929B4-2AB7-440A-8A23-F1F3B4805030}"/>
              </a:ext>
            </a:extLst>
          </p:cNvPr>
          <p:cNvSpPr/>
          <p:nvPr/>
        </p:nvSpPr>
        <p:spPr>
          <a:xfrm>
            <a:off x="419792" y="4126630"/>
            <a:ext cx="3957566" cy="304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93D5011-41AD-4395-992B-5798BA809521}"/>
              </a:ext>
            </a:extLst>
          </p:cNvPr>
          <p:cNvSpPr txBox="1"/>
          <p:nvPr/>
        </p:nvSpPr>
        <p:spPr>
          <a:xfrm>
            <a:off x="4382192" y="406209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ym typeface="Wingdings"/>
              </a:rPr>
              <a:t> </a:t>
            </a:r>
            <a:r>
              <a:rPr lang="en-US" b="1" dirty="0"/>
              <a:t>Click this link to verify &amp; set a password</a:t>
            </a:r>
          </a:p>
        </p:txBody>
      </p:sp>
    </p:spTree>
    <p:extLst>
      <p:ext uri="{BB962C8B-B14F-4D97-AF65-F5344CB8AC3E}">
        <p14:creationId xmlns:p14="http://schemas.microsoft.com/office/powerpoint/2010/main" val="286285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C4D3-DA02-4C2B-97CF-B0C4E107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Log a ticket, download Enterprise software, and search the KB:</a:t>
            </a:r>
          </a:p>
          <a:p>
            <a:pPr lvl="1"/>
            <a:r>
              <a:rPr lang="en-US" dirty="0">
                <a:hlinkClick r:id="rId3"/>
              </a:rPr>
              <a:t>https://support.neo4j.com/login</a:t>
            </a:r>
            <a:endParaRPr lang="en-US" dirty="0"/>
          </a:p>
          <a:p>
            <a:pPr lvl="1"/>
            <a:r>
              <a:rPr lang="en-US" dirty="0"/>
              <a:t>Note: You will receive an email asking you to verify your account, which has links to useful information. We recommend exploring that.</a:t>
            </a:r>
          </a:p>
          <a:p>
            <a:r>
              <a:rPr lang="en-US" dirty="0"/>
              <a:t>Search the Knowledgebase first: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You can subscribe to Support Notifications to be updated when new releases become available.</a:t>
            </a:r>
          </a:p>
          <a:p>
            <a:pPr lvl="1"/>
            <a:r>
              <a:rPr lang="en-US" dirty="0">
                <a:hlinkClick r:id="rId4"/>
              </a:rPr>
              <a:t>https://support.neo4j.com/hc/en-us/articles/214578257</a:t>
            </a:r>
            <a:r>
              <a:rPr lang="en-US" dirty="0"/>
              <a:t> </a:t>
            </a:r>
          </a:p>
          <a:p>
            <a:r>
              <a:rPr lang="en-US" dirty="0"/>
              <a:t>Include as much info as possible when opening the ticket.</a:t>
            </a:r>
          </a:p>
          <a:p>
            <a:pPr lvl="1"/>
            <a:r>
              <a:rPr lang="en-US" dirty="0"/>
              <a:t>Be sure to report the time the issue started occurring!</a:t>
            </a:r>
          </a:p>
          <a:p>
            <a:r>
              <a:rPr lang="en-US" dirty="0"/>
              <a:t>We will almost always need the debug.log file from each instance in the cluster. Please provide that when opening a ticket in addition to anything else you believe will help.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Engaging Neo4j Support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5BE304-B6A9-4597-AF99-03193230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35" y="2128499"/>
            <a:ext cx="279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C4D3-DA02-4C2B-97CF-B0C4E107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SLAs:</a:t>
            </a:r>
          </a:p>
          <a:p>
            <a:pPr lvl="1"/>
            <a:r>
              <a:rPr lang="en-US" u="sng" dirty="0"/>
              <a:t>Standard Support</a:t>
            </a:r>
            <a:r>
              <a:rPr lang="en-US" dirty="0"/>
              <a:t>: </a:t>
            </a:r>
            <a:r>
              <a:rPr lang="en-US" dirty="0" err="1"/>
              <a:t>Sev</a:t>
            </a:r>
            <a:r>
              <a:rPr lang="en-US" dirty="0"/>
              <a:t> 1 = 1 hour response (local business hours), </a:t>
            </a:r>
            <a:r>
              <a:rPr lang="en-US" dirty="0" err="1"/>
              <a:t>Sev</a:t>
            </a:r>
            <a:r>
              <a:rPr lang="en-US" dirty="0"/>
              <a:t> 2 = 4 hour response (local business hours), </a:t>
            </a:r>
            <a:r>
              <a:rPr lang="en-US" dirty="0" err="1"/>
              <a:t>Sev</a:t>
            </a:r>
            <a:r>
              <a:rPr lang="en-US" dirty="0"/>
              <a:t> 3 and 4 = 8 hour response</a:t>
            </a:r>
          </a:p>
          <a:p>
            <a:pPr lvl="1"/>
            <a:r>
              <a:rPr lang="en-US" u="sng" dirty="0"/>
              <a:t>Premium Support</a:t>
            </a:r>
            <a:r>
              <a:rPr lang="en-US" dirty="0"/>
              <a:t>: Same as Standard except </a:t>
            </a:r>
            <a:r>
              <a:rPr lang="en-US" dirty="0" err="1"/>
              <a:t>Sev</a:t>
            </a:r>
            <a:r>
              <a:rPr lang="en-US" dirty="0"/>
              <a:t> 1 = 1 hour response (24x7x365).</a:t>
            </a:r>
          </a:p>
          <a:p>
            <a:r>
              <a:rPr lang="en-US" dirty="0"/>
              <a:t>Support / patch schedule:</a:t>
            </a:r>
          </a:p>
          <a:p>
            <a:pPr lvl="1"/>
            <a:r>
              <a:rPr lang="en-US" dirty="0"/>
              <a:t>Per our support terms, we support patching a release </a:t>
            </a:r>
            <a:r>
              <a:rPr lang="en-US"/>
              <a:t>for 18 </a:t>
            </a:r>
            <a:r>
              <a:rPr lang="en-US" dirty="0"/>
              <a:t>months after it is released. In simpler terms:</a:t>
            </a:r>
          </a:p>
          <a:p>
            <a:pPr lvl="2"/>
            <a:r>
              <a:rPr lang="en-US" dirty="0"/>
              <a:t>We aim to release 2 major/minor versions of Neo4j yearly (spring and autumn)</a:t>
            </a:r>
          </a:p>
          <a:p>
            <a:pPr lvl="2"/>
            <a:r>
              <a:rPr lang="en-US" dirty="0"/>
              <a:t>We actively patch the current and previous version.</a:t>
            </a:r>
          </a:p>
          <a:p>
            <a:pPr lvl="1"/>
            <a:r>
              <a:rPr lang="en-US" dirty="0"/>
              <a:t>Thus: We recommend you plan to take an upgrade yearly. Plan in advance to allow time for testing and any refactoring needed.</a:t>
            </a:r>
          </a:p>
          <a:p>
            <a:r>
              <a:rPr lang="en-US" dirty="0"/>
              <a:t>Remote assistance: We use GoToMeeting for screen-sharing during support troubleshooting when this is needed. If you have a different screen-share, we will use that (</a:t>
            </a:r>
            <a:r>
              <a:rPr lang="en-US" dirty="0" err="1"/>
              <a:t>Webex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It might be a good idea to make sure that anyone on your end who might open a high priority ticket have the ability to use GoToMeeting or initiate your company’s preferred screen-sharing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Engaging Neo4j Support (continued)</a:t>
            </a:r>
          </a:p>
        </p:txBody>
      </p:sp>
    </p:spTree>
    <p:extLst>
      <p:ext uri="{BB962C8B-B14F-4D97-AF65-F5344CB8AC3E}">
        <p14:creationId xmlns:p14="http://schemas.microsoft.com/office/powerpoint/2010/main" val="37218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BlackGraph.png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50" t="25902" r="23040" b="16632"/>
          <a:stretch/>
        </p:blipFill>
        <p:spPr>
          <a:xfrm rot="5400000">
            <a:off x="-442790" y="95936"/>
            <a:ext cx="5143500" cy="4951628"/>
          </a:xfrm>
          <a:prstGeom prst="rect">
            <a:avLst/>
          </a:prstGeom>
        </p:spPr>
      </p:pic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409677" y="944696"/>
            <a:ext cx="3859162" cy="28512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3E3E3E"/>
                </a:solidFill>
              </a:rPr>
              <a:t>Next Steps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C4D3-DA02-4C2B-97CF-B0C4E107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Please send us your configuration and log files.</a:t>
            </a:r>
          </a:p>
          <a:p>
            <a:pPr lvl="1"/>
            <a:r>
              <a:rPr lang="en-US" dirty="0" err="1"/>
              <a:t>conf</a:t>
            </a:r>
            <a:r>
              <a:rPr lang="en-US" dirty="0"/>
              <a:t>/* (neo4j.conf, neo4j-wrapper.conf (if prior to Neo4j 3.2.x))</a:t>
            </a:r>
          </a:p>
          <a:p>
            <a:pPr lvl="1"/>
            <a:r>
              <a:rPr lang="en-US" dirty="0"/>
              <a:t>logs/*  (debug.log, neo4j.log, queries.log, http.log,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 will review offline, and then share findings in a follow-up call</a:t>
            </a:r>
          </a:p>
          <a:p>
            <a:r>
              <a:rPr lang="en-US" dirty="0"/>
              <a:t>Other items we should review:</a:t>
            </a:r>
          </a:p>
          <a:p>
            <a:pPr lvl="1"/>
            <a:r>
              <a:rPr lang="en-US" dirty="0"/>
              <a:t>Linux Open Files: </a:t>
            </a:r>
            <a:r>
              <a:rPr lang="en-US" dirty="0">
                <a:hlinkClick r:id="rId3"/>
              </a:rPr>
              <a:t>https://neo4j.com/docs/operations-manual/3.1/installation/linux/tarball/#linux-open-files </a:t>
            </a:r>
            <a:endParaRPr lang="en-US" dirty="0"/>
          </a:p>
          <a:p>
            <a:pPr lvl="1"/>
            <a:r>
              <a:rPr lang="en-US" dirty="0"/>
              <a:t>Linux Tuning: </a:t>
            </a:r>
            <a:r>
              <a:rPr lang="en-US" dirty="0">
                <a:hlinkClick r:id="rId4"/>
              </a:rPr>
              <a:t>https://neo4j.com/docs/operations-manual/3.1/performance/linux-file-system-tuning/</a:t>
            </a:r>
            <a:endParaRPr lang="en-US" dirty="0"/>
          </a:p>
          <a:p>
            <a:pPr lvl="1"/>
            <a:r>
              <a:rPr lang="en-US" dirty="0"/>
              <a:t>Ports to open: </a:t>
            </a:r>
            <a:r>
              <a:rPr lang="en-US" dirty="0">
                <a:hlinkClick r:id="rId5"/>
              </a:rPr>
              <a:t>https://neo4j.com/docs/operations-manual/3.1/configuration/ports/</a:t>
            </a:r>
            <a:endParaRPr lang="en-US" dirty="0"/>
          </a:p>
          <a:p>
            <a:pPr lvl="1"/>
            <a:r>
              <a:rPr lang="en-US" dirty="0"/>
              <a:t>Review Security Checklist: </a:t>
            </a:r>
            <a:r>
              <a:rPr lang="en-US" dirty="0">
                <a:hlinkClick r:id="rId6"/>
              </a:rPr>
              <a:t>https://neo4j.com/docs/operations-manual/3.1/security/checklist/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 #1: Technical Review	</a:t>
            </a:r>
          </a:p>
        </p:txBody>
      </p:sp>
    </p:spTree>
    <p:extLst>
      <p:ext uri="{BB962C8B-B14F-4D97-AF65-F5344CB8AC3E}">
        <p14:creationId xmlns:p14="http://schemas.microsoft.com/office/powerpoint/2010/main" val="32884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C4D3-DA02-4C2B-97CF-B0C4E107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establish a cadence with your team.</a:t>
            </a:r>
          </a:p>
          <a:p>
            <a:r>
              <a:rPr lang="en-US" dirty="0"/>
              <a:t>Let’s shoot for once a quarter, unless you need it less often.</a:t>
            </a:r>
          </a:p>
          <a:p>
            <a:r>
              <a:rPr lang="en-US" dirty="0"/>
              <a:t>Items to review during </a:t>
            </a:r>
            <a:r>
              <a:rPr lang="en-US" dirty="0" err="1"/>
              <a:t>healthcheck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Current project status and future plans</a:t>
            </a:r>
          </a:p>
          <a:p>
            <a:pPr lvl="1"/>
            <a:r>
              <a:rPr lang="en-US" dirty="0"/>
              <a:t>Review any open tickets or questions</a:t>
            </a:r>
          </a:p>
          <a:p>
            <a:pPr lvl="1"/>
            <a:r>
              <a:rPr lang="en-US" dirty="0"/>
              <a:t>Option to review roadmap</a:t>
            </a:r>
          </a:p>
          <a:p>
            <a:pPr lvl="1"/>
            <a:r>
              <a:rPr lang="en-US" dirty="0"/>
              <a:t>Discuss upgrade plans/options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 #2: Schedule </a:t>
            </a:r>
            <a:r>
              <a:rPr lang="en-US" dirty="0" err="1"/>
              <a:t>Healthcheck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C4D3-DA02-4C2B-97CF-B0C4E107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Self-paced learning:</a:t>
            </a:r>
          </a:p>
          <a:p>
            <a:pPr lvl="1"/>
            <a:r>
              <a:rPr lang="en-US" dirty="0">
                <a:hlinkClick r:id="rId3"/>
              </a:rPr>
              <a:t>http://neo4j.com/graphacademy/online-training/</a:t>
            </a:r>
            <a:endParaRPr lang="en-US" dirty="0"/>
          </a:p>
          <a:p>
            <a:r>
              <a:rPr lang="en-US" dirty="0"/>
              <a:t>Resources available on Neo4j.com:</a:t>
            </a:r>
          </a:p>
          <a:p>
            <a:pPr lvl="1"/>
            <a:r>
              <a:rPr lang="en-US" dirty="0">
                <a:hlinkClick r:id="rId4"/>
              </a:rPr>
              <a:t>http://neo4j.com/developer/get-started/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http://neo4j.com/blog/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http://graphgist.neo4j.com/#!/gists/all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http://neo4j.com/docs/stable/</a:t>
            </a:r>
            <a:endParaRPr lang="en-US" dirty="0"/>
          </a:p>
          <a:p>
            <a:r>
              <a:rPr lang="en-US" dirty="0"/>
              <a:t>Videos:</a:t>
            </a:r>
          </a:p>
          <a:p>
            <a:pPr lvl="1"/>
            <a:r>
              <a:rPr lang="fr-FR" dirty="0">
                <a:hlinkClick r:id="rId8"/>
              </a:rPr>
              <a:t>http://graphconnect.com/?_ga=1.87701912.1639125439.1429650424</a:t>
            </a:r>
            <a:endParaRPr lang="fr-FR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Neo4j (Training and Materials)</a:t>
            </a:r>
          </a:p>
        </p:txBody>
      </p:sp>
    </p:spTree>
    <p:extLst>
      <p:ext uri="{BB962C8B-B14F-4D97-AF65-F5344CB8AC3E}">
        <p14:creationId xmlns:p14="http://schemas.microsoft.com/office/powerpoint/2010/main" val="13038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3C4D3-DA02-4C2B-97CF-B0C4E107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you break it, move/remove </a:t>
            </a:r>
            <a:r>
              <a:rPr lang="en-US" dirty="0" err="1"/>
              <a:t>graph.db</a:t>
            </a:r>
            <a:r>
              <a:rPr lang="en-US" dirty="0"/>
              <a:t> and restart </a:t>
            </a:r>
          </a:p>
          <a:p>
            <a:pPr lvl="1"/>
            <a:r>
              <a:rPr lang="en-US" dirty="0"/>
              <a:t>A new clean database is built for you</a:t>
            </a:r>
          </a:p>
          <a:p>
            <a:r>
              <a:rPr lang="en-US" dirty="0"/>
              <a:t>You can spin up a test cluster on a single MAC/PC</a:t>
            </a:r>
          </a:p>
          <a:p>
            <a:pPr lvl="1"/>
            <a:r>
              <a:rPr lang="en-US" dirty="0"/>
              <a:t>Instructions in the HA section. 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http://neo4j.com/docs/operations-manual/3.0/tutorial/local-cluster/</a:t>
            </a:r>
            <a:endParaRPr lang="en-US" dirty="0"/>
          </a:p>
          <a:p>
            <a:r>
              <a:rPr lang="en-US" dirty="0"/>
              <a:t>You can move between databases by stopping and changing neo4j.conf to point at the relevant store directory.</a:t>
            </a:r>
          </a:p>
          <a:p>
            <a:r>
              <a:rPr lang="en-US" dirty="0"/>
              <a:t>There are lots of great blogs by Neo4j Staff</a:t>
            </a:r>
          </a:p>
          <a:p>
            <a:pPr lvl="1"/>
            <a:r>
              <a:rPr lang="en-US" dirty="0">
                <a:hlinkClick r:id="rId4"/>
              </a:rPr>
              <a:t>http://neo4j.com/developer/resources/</a:t>
            </a:r>
            <a:endParaRPr lang="en-US" dirty="0"/>
          </a:p>
          <a:p>
            <a:r>
              <a:rPr lang="en-US" dirty="0"/>
              <a:t>Google search will find examples.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, Google Group, blog posts, community posts etc.</a:t>
            </a:r>
          </a:p>
          <a:p>
            <a:r>
              <a:rPr lang="en-US" dirty="0"/>
              <a:t>Public Slack Channel:</a:t>
            </a:r>
          </a:p>
          <a:p>
            <a:pPr lvl="1"/>
            <a:r>
              <a:rPr lang="en-US" dirty="0">
                <a:hlinkClick r:id="rId5"/>
              </a:rPr>
              <a:t>https://neo4j-users.slack.com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on playing with neo4j</a:t>
            </a:r>
          </a:p>
        </p:txBody>
      </p:sp>
    </p:spTree>
    <p:extLst>
      <p:ext uri="{BB962C8B-B14F-4D97-AF65-F5344CB8AC3E}">
        <p14:creationId xmlns:p14="http://schemas.microsoft.com/office/powerpoint/2010/main" val="7303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BlackGraph.png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50" t="25902" r="23040" b="16632"/>
          <a:stretch/>
        </p:blipFill>
        <p:spPr>
          <a:xfrm rot="5400000">
            <a:off x="-442790" y="95936"/>
            <a:ext cx="5143500" cy="4951628"/>
          </a:xfrm>
          <a:prstGeom prst="rect">
            <a:avLst/>
          </a:prstGeom>
        </p:spPr>
      </p:pic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409677" y="944696"/>
            <a:ext cx="3859162" cy="28512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Kick-off Meeting Agenda</a:t>
            </a:r>
            <a:endParaRPr lang="en-US" sz="2800" dirty="0">
              <a:solidFill>
                <a:srgbClr val="3E3E3E"/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A697DE-7898-46E8-8539-720206A481C8}"/>
              </a:ext>
            </a:extLst>
          </p:cNvPr>
          <p:cNvSpPr txBox="1">
            <a:spLocks/>
          </p:cNvSpPr>
          <p:nvPr/>
        </p:nvSpPr>
        <p:spPr>
          <a:xfrm>
            <a:off x="4900353" y="1293666"/>
            <a:ext cx="3865582" cy="3346067"/>
          </a:xfrm>
          <a:prstGeom prst="rect">
            <a:avLst/>
          </a:prstGeom>
          <a:noFill/>
        </p:spPr>
        <p:txBody>
          <a:bodyPr/>
          <a:lstStyle>
            <a:lvl1pPr marL="228576" indent="-228576" algn="l" defTabSz="457154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53585F"/>
              </a:buClr>
              <a:buFont typeface="Arial"/>
              <a:buChar char="•"/>
              <a:defRPr sz="2200" kern="1200">
                <a:solidFill>
                  <a:srgbClr val="53585F"/>
                </a:solidFill>
                <a:latin typeface="Calibri"/>
                <a:ea typeface="+mn-ea"/>
                <a:cs typeface="Calibri"/>
              </a:defRPr>
            </a:lvl1pPr>
            <a:lvl2pPr marL="517473" indent="-230165" algn="l" defTabSz="457154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53585F"/>
              </a:buClr>
              <a:buFont typeface="Arial"/>
              <a:buChar char="•"/>
              <a:defRPr sz="2200" kern="1200">
                <a:solidFill>
                  <a:srgbClr val="53585F"/>
                </a:solidFill>
                <a:latin typeface="Calibri"/>
                <a:ea typeface="+mn-ea"/>
                <a:cs typeface="Calibri"/>
              </a:defRPr>
            </a:lvl2pPr>
            <a:lvl3pPr marL="798433" indent="-228576" algn="l" defTabSz="457154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53585F"/>
              </a:buClr>
              <a:buFont typeface="Arial"/>
              <a:buChar char="•"/>
              <a:defRPr sz="2200" i="1" kern="1200">
                <a:solidFill>
                  <a:srgbClr val="53585F"/>
                </a:solidFill>
                <a:latin typeface="Calibri"/>
                <a:ea typeface="+mn-ea"/>
                <a:cs typeface="Calibri"/>
              </a:defRPr>
            </a:lvl3pPr>
            <a:lvl4pPr marL="1600040" indent="-228576" algn="l" defTabSz="45715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195" indent="-228576" algn="l" defTabSz="45715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348" indent="-228576" algn="l" defTabSz="4571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6" algn="l" defTabSz="4571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6" algn="l" defTabSz="4571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6" algn="l" defTabSz="4571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Introductions</a:t>
            </a:r>
          </a:p>
          <a:p>
            <a:r>
              <a:rPr lang="en-US"/>
              <a:t>Understanding the project</a:t>
            </a:r>
          </a:p>
          <a:p>
            <a:r>
              <a:rPr lang="en-US"/>
              <a:t>Checklist of Topics Offered During Onboarding</a:t>
            </a:r>
          </a:p>
          <a:p>
            <a:r>
              <a:rPr lang="en-US"/>
              <a:t>Priority Items</a:t>
            </a:r>
          </a:p>
          <a:p>
            <a:r>
              <a:rPr lang="en-US"/>
              <a:t>Burning Questions?</a:t>
            </a:r>
          </a:p>
          <a:p>
            <a:r>
              <a:rPr lang="en-US"/>
              <a:t>Engaging Support</a:t>
            </a:r>
          </a:p>
          <a:p>
            <a:r>
              <a:rPr lang="en-US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68" y="1293666"/>
            <a:ext cx="8304967" cy="3346067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dirty="0"/>
              <a:t>How are you using Neo4j?</a:t>
            </a:r>
          </a:p>
          <a:p>
            <a:pPr lvl="1"/>
            <a:r>
              <a:rPr lang="en-US" dirty="0"/>
              <a:t>Business Challenge and Use case(s)</a:t>
            </a:r>
          </a:p>
          <a:p>
            <a:pPr lvl="1"/>
            <a:r>
              <a:rPr lang="en-US" dirty="0"/>
              <a:t>Data model (share diagram later?)</a:t>
            </a:r>
          </a:p>
          <a:p>
            <a:pPr lvl="1"/>
            <a:r>
              <a:rPr lang="en-US" dirty="0"/>
              <a:t>Types of queries (what are the primary questions you ask the database?)</a:t>
            </a:r>
          </a:p>
          <a:p>
            <a:pPr lvl="1"/>
            <a:r>
              <a:rPr lang="en-US" dirty="0"/>
              <a:t>Any other databases used alongside Neo4j? (Polyglot model?)</a:t>
            </a:r>
          </a:p>
          <a:p>
            <a:pPr lvl="1"/>
            <a:r>
              <a:rPr lang="en-US" dirty="0"/>
              <a:t>How are you connecting to the graph? (Bolt Drivers vs. REST, Cypher vs. Core API, etc.)</a:t>
            </a:r>
          </a:p>
          <a:p>
            <a:r>
              <a:rPr lang="en-US" dirty="0"/>
              <a:t>Who are the end users (of Neo4j or the application)?</a:t>
            </a:r>
          </a:p>
          <a:p>
            <a:r>
              <a:rPr lang="en-US" dirty="0"/>
              <a:t>How big is the graph?</a:t>
            </a:r>
          </a:p>
          <a:p>
            <a:pPr lvl="1"/>
            <a:r>
              <a:rPr lang="en-US" dirty="0"/>
              <a:t>Now?</a:t>
            </a:r>
          </a:p>
          <a:p>
            <a:pPr lvl="1"/>
            <a:r>
              <a:rPr lang="en-US" dirty="0"/>
              <a:t>Future?</a:t>
            </a:r>
          </a:p>
          <a:p>
            <a:pPr lvl="1"/>
            <a:r>
              <a:rPr lang="en-US" dirty="0"/>
              <a:t>Note: # Nodes, # Relationships, # Properties</a:t>
            </a:r>
          </a:p>
          <a:p>
            <a:pPr lvl="2"/>
            <a:r>
              <a:rPr lang="en-US" dirty="0"/>
              <a:t>Or size, output of </a:t>
            </a:r>
            <a:r>
              <a:rPr lang="en-US" b="1" dirty="0"/>
              <a:t>:play </a:t>
            </a:r>
            <a:r>
              <a:rPr lang="en-US" b="1" dirty="0" err="1"/>
              <a:t>sysinfo</a:t>
            </a:r>
            <a:r>
              <a:rPr lang="en-US" b="1" dirty="0"/>
              <a:t> </a:t>
            </a:r>
            <a:r>
              <a:rPr lang="en-US" dirty="0"/>
              <a:t>in Browser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11101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68" y="1293666"/>
            <a:ext cx="8304967" cy="334606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environments do you have currently? Future?</a:t>
            </a:r>
          </a:p>
          <a:p>
            <a:pPr lvl="1"/>
            <a:r>
              <a:rPr lang="en-US" dirty="0"/>
              <a:t>Current Neo4j versions of each</a:t>
            </a:r>
          </a:p>
          <a:p>
            <a:pPr lvl="1"/>
            <a:r>
              <a:rPr lang="en-US" dirty="0"/>
              <a:t>Clustered? (CC or HA) LB or Proxy?</a:t>
            </a:r>
          </a:p>
          <a:p>
            <a:pPr lvl="1"/>
            <a:r>
              <a:rPr lang="en-US" dirty="0"/>
              <a:t>If clustered, multiple DCs or regions? Is there a DR requirement?</a:t>
            </a:r>
          </a:p>
          <a:p>
            <a:r>
              <a:rPr lang="en-US" dirty="0"/>
              <a:t>What is the expected read/write workload on prod?</a:t>
            </a:r>
          </a:p>
          <a:p>
            <a:r>
              <a:rPr lang="en-US" dirty="0"/>
              <a:t>How often is data loaded and/or updated?</a:t>
            </a:r>
          </a:p>
          <a:p>
            <a:r>
              <a:rPr lang="en-US" dirty="0"/>
              <a:t>What are the specs of the systems you have Neo4j installed on?</a:t>
            </a:r>
          </a:p>
          <a:p>
            <a:pPr lvl="2"/>
            <a:r>
              <a:rPr lang="en-US" dirty="0"/>
              <a:t>Bare metal, virtual, cloud (AWS,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pPr lvl="2"/>
            <a:r>
              <a:rPr lang="en-US" dirty="0"/>
              <a:t>OS</a:t>
            </a:r>
          </a:p>
          <a:p>
            <a:pPr lvl="2"/>
            <a:r>
              <a:rPr lang="en-US" dirty="0"/>
              <a:t># of CPU cores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Disks </a:t>
            </a:r>
          </a:p>
          <a:p>
            <a:pPr lvl="2"/>
            <a:r>
              <a:rPr lang="en-US" dirty="0"/>
              <a:t>Java (version and distribution [OpenJDK, Oracle, IBM])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5006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68" y="1293666"/>
            <a:ext cx="8304967" cy="3346067"/>
          </a:xfrm>
          <a:noFill/>
        </p:spPr>
        <p:txBody>
          <a:bodyPr>
            <a:normAutofit/>
          </a:bodyPr>
          <a:lstStyle/>
          <a:p>
            <a:r>
              <a:rPr lang="en-US" dirty="0"/>
              <a:t>When did you start using Neo4j on this project?</a:t>
            </a:r>
          </a:p>
          <a:p>
            <a:pPr lvl="1"/>
            <a:r>
              <a:rPr lang="en-US" dirty="0"/>
              <a:t>Any significant challenges to-date?</a:t>
            </a:r>
          </a:p>
          <a:p>
            <a:r>
              <a:rPr lang="en-US" dirty="0"/>
              <a:t>What is the project timeline?</a:t>
            </a:r>
          </a:p>
          <a:p>
            <a:pPr lvl="1"/>
            <a:r>
              <a:rPr lang="en-US" dirty="0"/>
              <a:t>Production go-live</a:t>
            </a:r>
          </a:p>
          <a:p>
            <a:pPr lvl="1"/>
            <a:r>
              <a:rPr lang="en-US" dirty="0"/>
              <a:t>Next steps after the initial launch?</a:t>
            </a:r>
          </a:p>
          <a:p>
            <a:pPr lvl="1"/>
            <a:r>
              <a:rPr lang="en-US" dirty="0"/>
              <a:t>Other use cases </a:t>
            </a:r>
            <a:r>
              <a:rPr lang="en-US" dirty="0" err="1"/>
              <a:t>forseen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70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68" y="1293666"/>
            <a:ext cx="8304967" cy="334606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These topics are covered in detail in the Customer Success Handbook: </a:t>
            </a:r>
            <a:r>
              <a:rPr lang="en-US" dirty="0">
                <a:hlinkClick r:id="rId3"/>
              </a:rPr>
              <a:t>https://support.neo4j.com/hc/en-us/articles/217513118</a:t>
            </a:r>
            <a:endParaRPr lang="en-US" dirty="0"/>
          </a:p>
          <a:p>
            <a:pPr lvl="1"/>
            <a:r>
              <a:rPr lang="en-US" dirty="0"/>
              <a:t>Install and Upgrade</a:t>
            </a:r>
          </a:p>
          <a:p>
            <a:pPr lvl="1"/>
            <a:r>
              <a:rPr lang="en-US" dirty="0"/>
              <a:t>Tuning and Configuration (Memory, Cache, JVM)</a:t>
            </a:r>
          </a:p>
          <a:p>
            <a:pPr lvl="1"/>
            <a:r>
              <a:rPr lang="en-US" dirty="0"/>
              <a:t>Clustering / DR</a:t>
            </a:r>
          </a:p>
          <a:p>
            <a:pPr lvl="1"/>
            <a:r>
              <a:rPr lang="en-US" dirty="0"/>
              <a:t>Proxy Servers / Load Balancing</a:t>
            </a:r>
          </a:p>
          <a:p>
            <a:pPr lvl="1"/>
            <a:r>
              <a:rPr lang="en-US" dirty="0"/>
              <a:t>Backup and Restore</a:t>
            </a:r>
          </a:p>
          <a:p>
            <a:pPr lvl="1"/>
            <a:r>
              <a:rPr lang="en-US" dirty="0"/>
              <a:t>Cypher Tuning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Concurrency and Isolation</a:t>
            </a:r>
          </a:p>
          <a:p>
            <a:pPr lvl="1"/>
            <a:r>
              <a:rPr lang="en-US" dirty="0"/>
              <a:t>Monitoring </a:t>
            </a:r>
          </a:p>
          <a:p>
            <a:pPr lvl="1"/>
            <a:r>
              <a:rPr lang="en-US" dirty="0"/>
              <a:t>Importing data</a:t>
            </a:r>
          </a:p>
          <a:p>
            <a:pPr lvl="1"/>
            <a:r>
              <a:rPr lang="en-US" dirty="0"/>
              <a:t>Logging and Common Errors (what to collect when debugging)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Checklist of Topics Offered During Onboarding	</a:t>
            </a:r>
          </a:p>
        </p:txBody>
      </p:sp>
    </p:spTree>
    <p:extLst>
      <p:ext uri="{BB962C8B-B14F-4D97-AF65-F5344CB8AC3E}">
        <p14:creationId xmlns:p14="http://schemas.microsoft.com/office/powerpoint/2010/main" val="14691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68" y="1293666"/>
            <a:ext cx="8304967" cy="3346067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Top items to review now or ahead of Technical Review:</a:t>
            </a:r>
          </a:p>
          <a:p>
            <a:pPr lvl="1"/>
            <a:r>
              <a:rPr lang="en-US" dirty="0"/>
              <a:t>Make sure JVM </a:t>
            </a:r>
            <a:r>
              <a:rPr lang="en-US" dirty="0" err="1"/>
              <a:t>init</a:t>
            </a:r>
            <a:r>
              <a:rPr lang="en-US" dirty="0"/>
              <a:t> and max heap is set</a:t>
            </a:r>
          </a:p>
          <a:p>
            <a:pPr lvl="2"/>
            <a:r>
              <a:rPr lang="en-US" dirty="0"/>
              <a:t>Start with 6-8GB, increase or decrease after monitoring during load testing</a:t>
            </a:r>
          </a:p>
          <a:p>
            <a:pPr lvl="2"/>
            <a:r>
              <a:rPr lang="en-US" dirty="0"/>
              <a:t>Should be same value as well (</a:t>
            </a:r>
            <a:r>
              <a:rPr lang="en-US" dirty="0" err="1"/>
              <a:t>init</a:t>
            </a:r>
            <a:r>
              <a:rPr lang="en-US" dirty="0"/>
              <a:t> = max) to prevent long GCs</a:t>
            </a:r>
          </a:p>
          <a:p>
            <a:pPr lvl="1"/>
            <a:r>
              <a:rPr lang="en-US" dirty="0"/>
              <a:t>Make sure page cache is set</a:t>
            </a:r>
          </a:p>
          <a:p>
            <a:pPr lvl="2"/>
            <a:r>
              <a:rPr lang="en-US" b="1" dirty="0"/>
              <a:t>:play </a:t>
            </a:r>
            <a:r>
              <a:rPr lang="en-US" b="1" dirty="0" err="1"/>
              <a:t>sysinfo</a:t>
            </a:r>
            <a:r>
              <a:rPr lang="en-US" b="1" dirty="0"/>
              <a:t> </a:t>
            </a:r>
            <a:r>
              <a:rPr lang="en-US" dirty="0"/>
              <a:t>in Browser to see what current store size is</a:t>
            </a:r>
          </a:p>
          <a:p>
            <a:pPr lvl="2"/>
            <a:r>
              <a:rPr lang="en-US" dirty="0"/>
              <a:t>Set this to store size + 10% if possible</a:t>
            </a:r>
          </a:p>
          <a:p>
            <a:pPr lvl="2"/>
            <a:r>
              <a:rPr lang="en-US" dirty="0"/>
              <a:t>Leave 3-5GB for OS and Lucene caching</a:t>
            </a:r>
          </a:p>
          <a:p>
            <a:pPr lvl="1"/>
            <a:r>
              <a:rPr lang="en-US" dirty="0"/>
              <a:t>Identify whether you are seeing long GCs, and take action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blocked debug.log</a:t>
            </a:r>
          </a:p>
          <a:p>
            <a:pPr lvl="2"/>
            <a:r>
              <a:rPr lang="en-US" dirty="0">
                <a:ea typeface="Courier New" charset="0"/>
                <a:cs typeface="Courier New" charset="0"/>
              </a:rPr>
              <a:t>For anything over a couple seconds, let’s review</a:t>
            </a:r>
          </a:p>
          <a:p>
            <a:pPr lvl="1"/>
            <a:r>
              <a:rPr lang="en-US" dirty="0"/>
              <a:t>If you are running a cluster, make sure it is configured properly</a:t>
            </a:r>
          </a:p>
          <a:p>
            <a:pPr lvl="2"/>
            <a:r>
              <a:rPr lang="en-US" dirty="0"/>
              <a:t>Technical Review to cover this</a:t>
            </a:r>
          </a:p>
          <a:p>
            <a:pPr lvl="1"/>
            <a:r>
              <a:rPr lang="en-US" dirty="0"/>
              <a:t>Know how to take backups and restore the database</a:t>
            </a:r>
          </a:p>
          <a:p>
            <a:pPr lvl="1"/>
            <a:r>
              <a:rPr lang="en-US" dirty="0"/>
              <a:t>Make sure pre-production is identical to production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Items</a:t>
            </a:r>
          </a:p>
        </p:txBody>
      </p:sp>
    </p:spTree>
    <p:extLst>
      <p:ext uri="{BB962C8B-B14F-4D97-AF65-F5344CB8AC3E}">
        <p14:creationId xmlns:p14="http://schemas.microsoft.com/office/powerpoint/2010/main" val="32709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2" y="1154254"/>
            <a:ext cx="8623495" cy="2618125"/>
          </a:xfrm>
        </p:spPr>
        <p:txBody>
          <a:bodyPr/>
          <a:lstStyle/>
          <a:p>
            <a:r>
              <a:rPr lang="en-US" sz="3200" dirty="0"/>
              <a:t>Burning Questions?</a:t>
            </a:r>
            <a:br>
              <a:rPr lang="en-US" sz="3200" dirty="0"/>
            </a:br>
            <a:r>
              <a:rPr lang="en-US" sz="2000" dirty="0"/>
              <a:t>(technical or otherwise?)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BlackGraph.png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50" t="25902" r="23040" b="16632"/>
          <a:stretch/>
        </p:blipFill>
        <p:spPr>
          <a:xfrm rot="5400000">
            <a:off x="-442790" y="95936"/>
            <a:ext cx="5143500" cy="4951628"/>
          </a:xfrm>
          <a:prstGeom prst="rect">
            <a:avLst/>
          </a:prstGeom>
        </p:spPr>
      </p:pic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409677" y="944696"/>
            <a:ext cx="3859162" cy="28512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3E3E3E"/>
                </a:solidFill>
              </a:rPr>
              <a:t>Support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1AA15-2BF2-0646-BA32-AB31F06281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o4j Master">
  <a:themeElements>
    <a:clrScheme name="Neo4j 2017">
      <a:dk1>
        <a:srgbClr val="282828"/>
      </a:dk1>
      <a:lt1>
        <a:sysClr val="window" lastClr="FFFFFF"/>
      </a:lt1>
      <a:dk2>
        <a:srgbClr val="9599A1"/>
      </a:dk2>
      <a:lt2>
        <a:srgbClr val="BFC8D2"/>
      </a:lt2>
      <a:accent1>
        <a:srgbClr val="59A6D9"/>
      </a:accent1>
      <a:accent2>
        <a:srgbClr val="92CDF4"/>
      </a:accent2>
      <a:accent3>
        <a:srgbClr val="5DB388"/>
      </a:accent3>
      <a:accent4>
        <a:srgbClr val="8FD2B1"/>
      </a:accent4>
      <a:accent5>
        <a:srgbClr val="D56C67"/>
      </a:accent5>
      <a:accent6>
        <a:srgbClr val="EB817C"/>
      </a:accent6>
      <a:hlink>
        <a:srgbClr val="5CA6D9"/>
      </a:hlink>
      <a:folHlink>
        <a:srgbClr val="A683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Neo4j-PPT-Master-Fall-2017[13394]</Template>
  <TotalTime>93</TotalTime>
  <Words>1234</Words>
  <Application>Microsoft Office PowerPoint</Application>
  <PresentationFormat>On-screen Show (16:9)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Neo4j Master</vt:lpstr>
      <vt:lpstr>Neo4j Deployment Success:  Getting Started</vt:lpstr>
      <vt:lpstr>Kick-off Meeting Agenda</vt:lpstr>
      <vt:lpstr>Understanding the Project</vt:lpstr>
      <vt:lpstr>Understanding the Project</vt:lpstr>
      <vt:lpstr>Understanding the Project</vt:lpstr>
      <vt:lpstr>Checklist of Topics Offered During Onboarding </vt:lpstr>
      <vt:lpstr>Priority Items</vt:lpstr>
      <vt:lpstr>Burning Questions? (technical or otherwise?)</vt:lpstr>
      <vt:lpstr>Support</vt:lpstr>
      <vt:lpstr>New Support Account Email</vt:lpstr>
      <vt:lpstr>Engaging Neo4j Support </vt:lpstr>
      <vt:lpstr>Engaging Neo4j Support (continued)</vt:lpstr>
      <vt:lpstr>Next Steps</vt:lpstr>
      <vt:lpstr>Next Step #1: Technical Review </vt:lpstr>
      <vt:lpstr>Next Step #2: Schedule Healthcheck</vt:lpstr>
      <vt:lpstr>Intro to Neo4j (Training and Materials)</vt:lpstr>
      <vt:lpstr>Tips on playing with neo4j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Deployment Success:  Getting Started</dc:title>
  <dc:creator>Jose Rocha</dc:creator>
  <cp:lastModifiedBy>Jose Rocha</cp:lastModifiedBy>
  <cp:revision>4</cp:revision>
  <cp:lastPrinted>2017-10-02T21:38:53Z</cp:lastPrinted>
  <dcterms:created xsi:type="dcterms:W3CDTF">2017-11-09T17:57:16Z</dcterms:created>
  <dcterms:modified xsi:type="dcterms:W3CDTF">2018-01-25T12:06:05Z</dcterms:modified>
</cp:coreProperties>
</file>