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5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6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3" r:id="rId6"/>
    <p:sldId id="269" r:id="rId7"/>
    <p:sldId id="264" r:id="rId8"/>
    <p:sldId id="261" r:id="rId9"/>
    <p:sldId id="262" r:id="rId10"/>
    <p:sldId id="260" r:id="rId11"/>
    <p:sldId id="268" r:id="rId12"/>
    <p:sldId id="265" r:id="rId13"/>
    <p:sldId id="266" r:id="rId14"/>
    <p:sldId id="267" r:id="rId1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0113" autoAdjust="0"/>
  </p:normalViewPr>
  <p:slideViewPr>
    <p:cSldViewPr snapToGrid="0" snapToObjects="1" showGuides="1">
      <p:cViewPr varScale="1">
        <p:scale>
          <a:sx n="95" d="100"/>
          <a:sy n="95" d="100"/>
        </p:scale>
        <p:origin x="210" y="120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2\Desktop\DE_Queries%20f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2\Desktop\DE_Queries%20f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2\Desktop\DE_Queries%20for%20PP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2\Desktop\DE_Queries%20for%20PP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nav2\Desktop\DE_Queries%20for%20PP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nav2\Desktop\DE_Queries%20for%20PP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nav2\Desktop\DE_Queries%20for%20PPT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nav2\Desktop\DE_Queries%20for%20PPT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nav2\Desktop\DE_Queries%20for%20PPT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nav2\Desktop\DE_Queries%20for%20PP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'agendas by Ind&amp;Reg'!$B$1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'agendas by Ind&amp;Reg'!$A$2:$A$10</c:f>
              <c:strCache>
                <c:ptCount val="9"/>
                <c:pt idx="0">
                  <c:v>Manufacturing</c:v>
                </c:pt>
                <c:pt idx="1">
                  <c:v>Banking &amp; Capital Markets</c:v>
                </c:pt>
                <c:pt idx="2">
                  <c:v>Consumer Industries &amp; Retail</c:v>
                </c:pt>
                <c:pt idx="3">
                  <c:v>Energy</c:v>
                </c:pt>
                <c:pt idx="4">
                  <c:v>Communications, Media &amp; Entertainment</c:v>
                </c:pt>
                <c:pt idx="5">
                  <c:v>Public Sector</c:v>
                </c:pt>
                <c:pt idx="6">
                  <c:v>Travel &amp; Transportation</c:v>
                </c:pt>
                <c:pt idx="7">
                  <c:v>Healthcare &amp; Life Sciences</c:v>
                </c:pt>
                <c:pt idx="8">
                  <c:v>Insurance</c:v>
                </c:pt>
              </c:strCache>
            </c:strRef>
          </c:cat>
          <c:val>
            <c:numRef>
              <c:f>'agendas by Ind&amp;Reg'!$B$2:$B$10</c:f>
              <c:numCache>
                <c:formatCode>General</c:formatCode>
                <c:ptCount val="9"/>
                <c:pt idx="0">
                  <c:v>18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9-41D9-955D-75A43ABEE1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8843944"/>
        <c:axId val="488847552"/>
      </c:barChart>
      <c:catAx>
        <c:axId val="48884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847552"/>
        <c:crosses val="autoZero"/>
        <c:auto val="1"/>
        <c:lblAlgn val="ctr"/>
        <c:lblOffset val="100"/>
        <c:noMultiLvlLbl val="0"/>
      </c:catAx>
      <c:valAx>
        <c:axId val="48884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843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'agendas by Ind&amp;Reg'!$E$1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F16-4E8B-82C7-DECE35A734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'agendas by Ind&amp;Reg'!$D$2:$D$5</c:f>
              <c:strCache>
                <c:ptCount val="4"/>
                <c:pt idx="0">
                  <c:v>AMS</c:v>
                </c:pt>
                <c:pt idx="1">
                  <c:v>UKIIMEA</c:v>
                </c:pt>
                <c:pt idx="2">
                  <c:v>N &amp; C Europe</c:v>
                </c:pt>
                <c:pt idx="3">
                  <c:v>USPS</c:v>
                </c:pt>
              </c:strCache>
            </c:strRef>
          </c:cat>
          <c:val>
            <c:numRef>
              <c:f>'agendas by Ind&amp;Reg'!$E$2:$E$5</c:f>
              <c:numCache>
                <c:formatCode>General</c:formatCode>
                <c:ptCount val="4"/>
                <c:pt idx="0">
                  <c:v>36</c:v>
                </c:pt>
                <c:pt idx="1">
                  <c:v>34</c:v>
                </c:pt>
                <c:pt idx="2">
                  <c:v>19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16-4E8B-82C7-DECE35A7343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8843944"/>
        <c:axId val="488847552"/>
      </c:barChart>
      <c:catAx>
        <c:axId val="48884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47552"/>
        <c:crosses val="autoZero"/>
        <c:auto val="1"/>
        <c:lblAlgn val="ctr"/>
        <c:lblOffset val="100"/>
        <c:noMultiLvlLbl val="0"/>
      </c:catAx>
      <c:valAx>
        <c:axId val="48884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843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'Ideas-Reg&amp;Ind'!$B$1</c:f>
              <c:strCache>
                <c:ptCount val="1"/>
                <c:pt idx="0">
                  <c:v>nt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819179918488718E-17"/>
                  <c:y val="0.416808821159536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47-4097-A0E7-1EA2E9668768}"/>
                </c:ext>
              </c:extLst>
            </c:dLbl>
            <c:dLbl>
              <c:idx val="1"/>
              <c:layout>
                <c:manualLayout>
                  <c:x val="-7.1276719673954872E-17"/>
                  <c:y val="0.1656476886521295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47-4097-A0E7-1EA2E96687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'Ideas-Reg&amp;Ind'!$A$2:$A$4</c:f>
              <c:strCache>
                <c:ptCount val="3"/>
                <c:pt idx="0">
                  <c:v>UKIIMEA</c:v>
                </c:pt>
                <c:pt idx="1">
                  <c:v>AMS</c:v>
                </c:pt>
                <c:pt idx="2">
                  <c:v>N &amp; C Europe</c:v>
                </c:pt>
              </c:strCache>
            </c:strRef>
          </c:cat>
          <c:val>
            <c:numRef>
              <c:f>'Ideas-Reg&amp;Ind'!$B$2:$B$4</c:f>
              <c:numCache>
                <c:formatCode>General</c:formatCode>
                <c:ptCount val="3"/>
                <c:pt idx="0">
                  <c:v>231</c:v>
                </c:pt>
                <c:pt idx="1">
                  <c:v>75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7-4097-A0E7-1EA2E96687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8843944"/>
        <c:axId val="488847552"/>
      </c:barChart>
      <c:catAx>
        <c:axId val="48884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847552"/>
        <c:crosses val="autoZero"/>
        <c:auto val="1"/>
        <c:lblAlgn val="ctr"/>
        <c:lblOffset val="100"/>
        <c:noMultiLvlLbl val="0"/>
      </c:catAx>
      <c:valAx>
        <c:axId val="48884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843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072796934865901E-2"/>
          <c:y val="2.7648797336690508E-2"/>
          <c:w val="0.95785440613026818"/>
          <c:h val="0.51057215198090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'Ideas-Reg&amp;Ind'!$E$1</c:f>
              <c:strCache>
                <c:ptCount val="1"/>
                <c:pt idx="0">
                  <c:v>nt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0"/>
                  <c:y val="8.23590987731539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FBB-4FAB-9350-679055AEB8B7}"/>
                </c:ext>
              </c:extLst>
            </c:dLbl>
            <c:dLbl>
              <c:idx val="7"/>
              <c:layout>
                <c:manualLayout>
                  <c:x val="0"/>
                  <c:y val="-2.7367326582029876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BB-4FAB-9350-679055AEB8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'Ideas-Reg&amp;Ind'!$D$2:$D$9</c:f>
              <c:strCache>
                <c:ptCount val="8"/>
                <c:pt idx="0">
                  <c:v>Energy</c:v>
                </c:pt>
                <c:pt idx="1">
                  <c:v>Public Sector</c:v>
                </c:pt>
                <c:pt idx="2">
                  <c:v>Consumer Industries &amp; Retail</c:v>
                </c:pt>
                <c:pt idx="3">
                  <c:v>Communications, Media &amp; Entertainment</c:v>
                </c:pt>
                <c:pt idx="4">
                  <c:v>Manufacturing</c:v>
                </c:pt>
                <c:pt idx="5">
                  <c:v>Banking &amp; Capital Markets</c:v>
                </c:pt>
                <c:pt idx="6">
                  <c:v>Travel &amp; Transportation</c:v>
                </c:pt>
                <c:pt idx="7">
                  <c:v>Healthcare &amp; Life Sciences</c:v>
                </c:pt>
              </c:strCache>
            </c:strRef>
          </c:cat>
          <c:val>
            <c:numRef>
              <c:f>'Ideas-Reg&amp;Ind'!$E$2:$E$9</c:f>
              <c:numCache>
                <c:formatCode>General</c:formatCode>
                <c:ptCount val="8"/>
                <c:pt idx="0">
                  <c:v>164</c:v>
                </c:pt>
                <c:pt idx="1">
                  <c:v>49</c:v>
                </c:pt>
                <c:pt idx="2">
                  <c:v>29</c:v>
                </c:pt>
                <c:pt idx="3">
                  <c:v>29</c:v>
                </c:pt>
                <c:pt idx="4">
                  <c:v>27</c:v>
                </c:pt>
                <c:pt idx="5">
                  <c:v>17</c:v>
                </c:pt>
                <c:pt idx="6">
                  <c:v>10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BB-4FAB-9350-679055AEB8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8843944"/>
        <c:axId val="488847552"/>
      </c:barChart>
      <c:catAx>
        <c:axId val="48884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847552"/>
        <c:crosses val="autoZero"/>
        <c:auto val="1"/>
        <c:lblAlgn val="ctr"/>
        <c:lblOffset val="100"/>
        <c:noMultiLvlLbl val="0"/>
      </c:catAx>
      <c:valAx>
        <c:axId val="48884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843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Trends'!$A$2:$A$11</cx:f>
        <cx:lvl ptCount="10">
          <cx:pt idx="0">Robotic Process Automation</cx:pt>
          <cx:pt idx="1">Augmented Reality</cx:pt>
          <cx:pt idx="2">Open APIs</cx:pt>
          <cx:pt idx="3">Predictive Maintenance</cx:pt>
          <cx:pt idx="4">Artificial Intelligence</cx:pt>
          <cx:pt idx="5">Industry 4.0</cx:pt>
          <cx:pt idx="6">Machine Learning</cx:pt>
          <cx:pt idx="7">API-based Microservices (Containers are applicable here)</cx:pt>
          <cx:pt idx="8">API analytics platforms</cx:pt>
          <cx:pt idx="9">API economy</cx:pt>
        </cx:lvl>
      </cx:strDim>
      <cx:numDim type="size">
        <cx:f>'Top Trends'!$B$2:$B$11</cx:f>
        <cx:lvl ptCount="10" formatCode="General">
          <cx:pt idx="0">52</cx:pt>
          <cx:pt idx="1">50</cx:pt>
          <cx:pt idx="2">26</cx:pt>
          <cx:pt idx="3">26</cx:pt>
          <cx:pt idx="4">24</cx:pt>
          <cx:pt idx="5">24</cx:pt>
          <cx:pt idx="6">23</cx:pt>
          <cx:pt idx="7">21</cx:pt>
          <cx:pt idx="8">18</cx:pt>
          <cx:pt idx="9">16</cx:pt>
        </cx:lvl>
      </cx:numDim>
    </cx:data>
  </cx:chartData>
  <cx:chart>
    <cx:title pos="t" align="ctr" overlay="0">
      <cx:tx>
        <cx:txData>
          <cx:v>Top 10 TRENDS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n-US" sz="2400" b="1" i="0" u="none" strike="noStrike" cap="all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TRENDS</a:t>
          </a:r>
        </a:p>
      </cx:txPr>
    </cx:title>
    <cx:plotArea>
      <cx:plotAreaRegion>
        <cx:series layoutId="treemap" uniqueId="{0E53976A-014C-4467-8D31-7A3AD51CF841}">
          <cx:tx>
            <cx:txData>
              <cx:f>'Top Trends'!$B$1</cx:f>
              <cx:v>total</cx:v>
            </cx:txData>
          </cx:tx>
          <cx:dataLabels pos="ctr">
            <cx:numFmt formatCode="0.00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n-US" sz="1800" b="1" i="0" u="none" strike="noStrike" baseline="0">
                  <a:solidFill>
                    <a:srgbClr val="FFFFFF"/>
                  </a:solidFill>
                  <a:latin typeface="Arial"/>
                </a:endParaRPr>
              </a:p>
            </cx:txPr>
            <cx:visibility seriesName="0" categoryName="1" value="0"/>
            <cx:separator>, 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'Trends-Idea'!$A$2:$B$11</cx:f>
        <cx:lvl ptCount="10">
          <cx:pt idx="0">Robotic Process Automation</cx:pt>
          <cx:pt idx="1">Digitised field workforce</cx:pt>
          <cx:pt idx="2">IoT data and analytics</cx:pt>
          <cx:pt idx="3">Predictive Maintenance</cx:pt>
          <cx:pt idx="4">Risk analytics</cx:pt>
          <cx:pt idx="5">Industry 4.0</cx:pt>
          <cx:pt idx="6">Geo-fencing</cx:pt>
          <cx:pt idx="7">IT &amp; OT convergence - resilient security</cx:pt>
          <cx:pt idx="8">API-based Microservices (Containers are applicable here)</cx:pt>
          <cx:pt idx="9">Augmented Reality</cx:pt>
        </cx:lvl>
      </cx:strDim>
      <cx:numDim type="size">
        <cx:f>'Trends-Idea'!$C$2:$C$11</cx:f>
        <cx:lvl ptCount="10" formatCode="General">
          <cx:pt idx="0">12</cx:pt>
          <cx:pt idx="1">8</cx:pt>
          <cx:pt idx="2">7</cx:pt>
          <cx:pt idx="3">6</cx:pt>
          <cx:pt idx="4">6</cx:pt>
          <cx:pt idx="5">6</cx:pt>
          <cx:pt idx="6">5</cx:pt>
          <cx:pt idx="7">5</cx:pt>
          <cx:pt idx="8">5</cx:pt>
          <cx:pt idx="9">5</cx:pt>
        </cx:lvl>
      </cx:numDim>
    </cx:data>
  </cx:chartData>
  <cx:chart>
    <cx:title pos="t" align="ctr" overlay="0">
      <cx:tx>
        <cx:txData>
          <cx:v>Top 10 Busines Trends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 b="1"/>
          </a:pPr>
          <a:r>
            <a:rPr lang="en-US" sz="2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Busines Trends</a:t>
          </a:r>
        </a:p>
      </cx:txPr>
    </cx:title>
    <cx:plotArea>
      <cx:plotAreaRegion>
        <cx:series layoutId="treemap" uniqueId="{44068965-1BAE-47FF-87D5-21244B10C111}">
          <cx:tx>
            <cx:txData>
              <cx:f>'Trends-Idea'!$C$1</cx:f>
              <cx:v>total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 b="1"/>
                </a:pPr>
                <a:endParaRPr lang="en-US" sz="1600" b="1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</cx:dataLabels>
          <cx:dataId val="0"/>
          <cx:layoutPr/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'Trends-Idea'!$F$2:$G$11</cx:f>
        <cx:lvl ptCount="10">
          <cx:pt idx="0">Augmented Reality</cx:pt>
          <cx:pt idx="1">Hybrid cloud hosting</cx:pt>
          <cx:pt idx="2">Wi-Fi provision</cx:pt>
          <cx:pt idx="3">Use of mobile devices for field operations</cx:pt>
          <cx:pt idx="4">Cloud Native Applications</cx:pt>
          <cx:pt idx="5">Private cloud and virtual private cloud for critical systems</cx:pt>
          <cx:pt idx="6">API analytics platforms</cx:pt>
          <cx:pt idx="7">Advanced analytics</cx:pt>
          <cx:pt idx="8">Mobile ERP</cx:pt>
          <cx:pt idx="9">Distributed mesh computing</cx:pt>
        </cx:lvl>
      </cx:strDim>
      <cx:numDim type="size">
        <cx:f>'Trends-Idea'!$H$2:$H$11</cx:f>
        <cx:lvl ptCount="10" formatCode="General">
          <cx:pt idx="0">16</cx:pt>
          <cx:pt idx="1">8</cx:pt>
          <cx:pt idx="2">7</cx:pt>
          <cx:pt idx="3">5</cx:pt>
          <cx:pt idx="4">5</cx:pt>
          <cx:pt idx="5">4</cx:pt>
          <cx:pt idx="6">4</cx:pt>
          <cx:pt idx="7">3</cx:pt>
          <cx:pt idx="8">3</cx:pt>
          <cx:pt idx="9">3</cx:pt>
        </cx:lvl>
      </cx:numDim>
    </cx:data>
  </cx:chartData>
  <cx:chart>
    <cx:title pos="t" align="ctr" overlay="0">
      <cx:tx>
        <cx:txData>
          <cx:v>Top 10 Technology Trends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Technology Trends</a:t>
          </a:r>
        </a:p>
      </cx:txPr>
    </cx:title>
    <cx:plotArea>
      <cx:plotAreaRegion>
        <cx:series layoutId="treemap" uniqueId="{ADDD3BCE-4348-4257-B184-FE46DC487C40}">
          <cx:tx>
            <cx:txData>
              <cx:f>'Trends-Idea'!$H$1</cx:f>
              <cx:v>total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 b="1"/>
                </a:pPr>
                <a:endParaRPr lang="en-US" sz="1600" b="1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</cx:dataLabels>
          <cx:dataId val="0"/>
          <cx:layoutPr/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'Client Idea'!$D$2:$D$11</cx:f>
        <cx:lvl ptCount="10">
          <cx:pt idx="0">Augmented Reality</cx:pt>
          <cx:pt idx="1">Application Modernise</cx:pt>
          <cx:pt idx="2">Robotic Process Automation</cx:pt>
          <cx:pt idx="3">Hybrid cloud hosting</cx:pt>
          <cx:pt idx="4">IoT data and analytics</cx:pt>
          <cx:pt idx="5">Risk analytics</cx:pt>
          <cx:pt idx="6">Geo-fencing</cx:pt>
          <cx:pt idx="7">Cloud Native Applications</cx:pt>
          <cx:pt idx="8">Mobile Enablement</cx:pt>
          <cx:pt idx="9">Digital Support Services</cx:pt>
        </cx:lvl>
      </cx:strDim>
      <cx:numDim type="size">
        <cx:f>'Client Idea'!$E$2:$E$11</cx:f>
        <cx:lvl ptCount="10" formatCode="General">
          <cx:pt idx="0">14</cx:pt>
          <cx:pt idx="1">11</cx:pt>
          <cx:pt idx="2">9</cx:pt>
          <cx:pt idx="3">8</cx:pt>
          <cx:pt idx="4">7</cx:pt>
          <cx:pt idx="5">6</cx:pt>
          <cx:pt idx="6">5</cx:pt>
          <cx:pt idx="7">5</cx:pt>
          <cx:pt idx="8">5</cx:pt>
          <cx:pt idx="9">5</cx:pt>
        </cx:lvl>
      </cx:numDim>
    </cx:data>
  </cx:chartData>
  <cx:chart>
    <cx:title pos="t" align="ctr" overlay="0">
      <cx:tx>
        <cx:txData>
          <cx:v>Top 10 Trends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n-US" sz="2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Trends</a:t>
          </a:r>
        </a:p>
      </cx:txPr>
    </cx:title>
    <cx:plotArea>
      <cx:plotAreaRegion>
        <cx:series layoutId="treemap" uniqueId="{358EB041-BBE2-497A-8975-57C97C33B2FF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/>
                </a:pPr>
                <a:endParaRPr lang="en-US" sz="1800" b="1" i="0" u="none" strike="noStrike" baseline="0">
                  <a:solidFill>
                    <a:srgbClr val="FFFFFF"/>
                  </a:solidFill>
                  <a:latin typeface="Arial"/>
                </a:endParaRPr>
              </a:p>
            </cx:txP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800" b="1"/>
                  </a:pPr>
                  <a:r>
                    <a:rPr lang="en-US" sz="1800" b="1" i="0" u="none" strike="noStrike" baseline="0">
                      <a:solidFill>
                        <a:srgbClr val="FFFFFF"/>
                      </a:solidFill>
                      <a:latin typeface="Arial"/>
                    </a:rPr>
                    <a:t>Application Modernise</a:t>
                  </a:r>
                </a:p>
              </cx:txPr>
            </cx:dataLabel>
          </cx:dataLabels>
          <cx:dataId val="0"/>
          <cx:layoutPr/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'Trends-Idea'!$A$2:$B$11</cx:f>
        <cx:lvl ptCount="10">
          <cx:pt idx="0">Robotic Process Automation</cx:pt>
          <cx:pt idx="1">Digitised field workforce</cx:pt>
          <cx:pt idx="2">IoT data and analytics</cx:pt>
          <cx:pt idx="3">Predictive Maintenance</cx:pt>
          <cx:pt idx="4">Risk analytics</cx:pt>
          <cx:pt idx="5">Industry 4.0</cx:pt>
          <cx:pt idx="6">Geo-fencing</cx:pt>
          <cx:pt idx="7">IT &amp; OT convergence - resilient security</cx:pt>
          <cx:pt idx="8">API-based Microservices (Containers are applicable here)</cx:pt>
          <cx:pt idx="9">Augmented Reality</cx:pt>
        </cx:lvl>
      </cx:strDim>
      <cx:numDim type="size">
        <cx:f>'Trends-Idea'!$C$2:$C$11</cx:f>
        <cx:lvl ptCount="10" formatCode="General">
          <cx:pt idx="0">12</cx:pt>
          <cx:pt idx="1">8</cx:pt>
          <cx:pt idx="2">7</cx:pt>
          <cx:pt idx="3">6</cx:pt>
          <cx:pt idx="4">6</cx:pt>
          <cx:pt idx="5">6</cx:pt>
          <cx:pt idx="6">5</cx:pt>
          <cx:pt idx="7">5</cx:pt>
          <cx:pt idx="8">5</cx:pt>
          <cx:pt idx="9">5</cx:pt>
        </cx:lvl>
      </cx:numDim>
    </cx:data>
  </cx:chartData>
  <cx:chart>
    <cx:title pos="t" align="ctr" overlay="0">
      <cx:tx>
        <cx:txData>
          <cx:v>Top 10 Business Trends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Business Trends</a:t>
          </a:r>
        </a:p>
      </cx:txPr>
    </cx:title>
    <cx:plotArea>
      <cx:plotAreaRegion>
        <cx:series layoutId="treemap" uniqueId="{44068965-1BAE-47FF-87D5-21244B10C111}">
          <cx:tx>
            <cx:txData>
              <cx:f>'Trends-Idea'!$C$1</cx:f>
              <cx:v>total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 b="1"/>
                </a:pPr>
                <a:endParaRPr lang="en-US" sz="1600" b="1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</cx:dataLabels>
          <cx:dataId val="0"/>
          <cx:layoutPr/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'Trends-Idea'!$F$2:$G$11</cx:f>
        <cx:lvl ptCount="10">
          <cx:pt idx="0">Augmented Reality</cx:pt>
          <cx:pt idx="1">Hybrid cloud hosting</cx:pt>
          <cx:pt idx="2">Wi-Fi provision</cx:pt>
          <cx:pt idx="3">Use of mobile devices for field operations</cx:pt>
          <cx:pt idx="4">Cloud Native Applications</cx:pt>
          <cx:pt idx="5">Private cloud and virtual private cloud for critical systems</cx:pt>
          <cx:pt idx="6">API analytics platforms</cx:pt>
          <cx:pt idx="7">Advanced analytics</cx:pt>
          <cx:pt idx="8">Mobile ERP</cx:pt>
          <cx:pt idx="9">Distributed mesh computing</cx:pt>
        </cx:lvl>
      </cx:strDim>
      <cx:numDim type="size">
        <cx:f>'Trends-Idea'!$H$2:$H$11</cx:f>
        <cx:lvl ptCount="10" formatCode="General">
          <cx:pt idx="0">16</cx:pt>
          <cx:pt idx="1">8</cx:pt>
          <cx:pt idx="2">7</cx:pt>
          <cx:pt idx="3">5</cx:pt>
          <cx:pt idx="4">5</cx:pt>
          <cx:pt idx="5">4</cx:pt>
          <cx:pt idx="6">4</cx:pt>
          <cx:pt idx="7">3</cx:pt>
          <cx:pt idx="8">3</cx:pt>
          <cx:pt idx="9">3</cx:pt>
        </cx:lvl>
      </cx:numDim>
    </cx:data>
  </cx:chartData>
  <cx:chart>
    <cx:title pos="t" align="ctr" overlay="0">
      <cx:tx>
        <cx:txData>
          <cx:v>Top 10 Technology Trends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Technology Trends</a:t>
          </a:r>
        </a:p>
      </cx:txPr>
    </cx:title>
    <cx:plotArea>
      <cx:plotAreaRegion>
        <cx:series layoutId="treemap" uniqueId="{ADDD3BCE-4348-4257-B184-FE46DC487C40}">
          <cx:tx>
            <cx:txData>
              <cx:f>'Trends-Idea'!$H$1</cx:f>
              <cx:v>total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/>
                </a:pPr>
                <a:endParaRPr lang="en-US" sz="1800" b="1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</cx:dataLabels>
          <cx:dataId val="0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100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12/5/2018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 count would be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 of 3 grouped trends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microsoft.com/office/2014/relationships/chartEx" Target="../charts/chartEx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explorer.dxc.com/bvr/insights" TargetMode="Externa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microsoft.com/office/2014/relationships/chartEx" Target="../charts/chartEx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/>
          <a:lstStyle/>
          <a:p>
            <a:r>
              <a:rPr lang="en-US" dirty="0"/>
              <a:t>Digital Insights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insights from the DXC Digital Explorer Platform</a:t>
            </a:r>
          </a:p>
          <a:p>
            <a:r>
              <a:rPr lang="en-US" dirty="0"/>
              <a:t>As of Dec 1</a:t>
            </a:r>
            <a:r>
              <a:rPr lang="en-US" baseline="30000" dirty="0"/>
              <a:t>st</a:t>
            </a:r>
            <a:r>
              <a:rPr lang="en-US" dirty="0"/>
              <a:t> 2018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9B71C4-95F6-479C-93F7-642B25977310}"/>
              </a:ext>
            </a:extLst>
          </p:cNvPr>
          <p:cNvSpPr/>
          <p:nvPr/>
        </p:nvSpPr>
        <p:spPr>
          <a:xfrm>
            <a:off x="609600" y="6183161"/>
            <a:ext cx="3156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David Stevens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DXC Distinguished Architect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Digital Explorer Product Owner &amp; Architect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 of key trends within Ideas</a:t>
            </a:r>
            <a:br>
              <a:rPr lang="en-GB" dirty="0"/>
            </a:br>
            <a:endParaRPr lang="en-GB" b="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F81B123-6877-450B-9F5D-C94026C709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45785296"/>
                  </p:ext>
                </p:extLst>
              </p:nvPr>
            </p:nvGraphicFramePr>
            <p:xfrm>
              <a:off x="685800" y="1143000"/>
              <a:ext cx="13258800" cy="62684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F81B123-6877-450B-9F5D-C94026C709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143000"/>
                <a:ext cx="13258800" cy="62684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7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key trends within Ideas</a:t>
            </a:r>
            <a:br>
              <a:rPr lang="en-GB" dirty="0"/>
            </a:br>
            <a:endParaRPr lang="en-GB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00FCE-9343-40CC-80A6-9E09E587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43" y="1276389"/>
            <a:ext cx="4714286" cy="254285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B7805-84B1-4E68-ACED-84F8CF34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37" y="3984543"/>
            <a:ext cx="10768263" cy="3605294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16939B1-ED8D-4F5C-B591-F33AE525DA8C}"/>
              </a:ext>
            </a:extLst>
          </p:cNvPr>
          <p:cNvSpPr/>
          <p:nvPr/>
        </p:nvSpPr>
        <p:spPr>
          <a:xfrm>
            <a:off x="10550769" y="682664"/>
            <a:ext cx="3393831" cy="2542857"/>
          </a:xfrm>
          <a:prstGeom prst="wedgeRoundRectCallout">
            <a:avLst>
              <a:gd name="adj1" fmla="val -39486"/>
              <a:gd name="adj2" fmla="val 75935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Positive validation of the blueprint approach.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Ideas should be pulling in focus trends from the near term, whereas mid and long term are the targets for next year and beyond.</a:t>
            </a:r>
          </a:p>
        </p:txBody>
      </p:sp>
    </p:spTree>
    <p:extLst>
      <p:ext uri="{BB962C8B-B14F-4D97-AF65-F5344CB8AC3E}">
        <p14:creationId xmlns:p14="http://schemas.microsoft.com/office/powerpoint/2010/main" val="8266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of key trends within Ideas</a:t>
            </a:r>
            <a:br>
              <a:rPr lang="en-GB" dirty="0"/>
            </a:br>
            <a:endParaRPr lang="en-GB" b="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F7358A86-FBC2-46B7-AF7B-1210497B57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1826337"/>
                  </p:ext>
                </p:extLst>
              </p:nvPr>
            </p:nvGraphicFramePr>
            <p:xfrm>
              <a:off x="685799" y="1239252"/>
              <a:ext cx="6364705" cy="61361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F7358A86-FBC2-46B7-AF7B-1210497B57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99" y="1239252"/>
                <a:ext cx="6364705" cy="6136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5EA88CCC-3833-4172-9C99-BF6DF8A74D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94975203"/>
                  </p:ext>
                </p:extLst>
              </p:nvPr>
            </p:nvGraphicFramePr>
            <p:xfrm>
              <a:off x="7050503" y="1239252"/>
              <a:ext cx="6509085" cy="61361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5EA88CCC-3833-4172-9C99-BF6DF8A74D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0503" y="1239252"/>
                <a:ext cx="6509085" cy="61361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8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Recommendations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4E358-89E4-4FD4-AF8A-D2E458F2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Clear demand for automation and cloud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New user interfaces and AR demand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Digital signals are strong (mobile, digital agents, cloud native)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Dataset is still too limiting - DXC Digital Explorer needs to be mandatory for all DXC account teams</a:t>
            </a:r>
          </a:p>
          <a:p>
            <a:pPr marL="984250" lvl="1" indent="-441325">
              <a:buFont typeface="Arial" panose="020B0604020202020204" pitchFamily="34" charset="0"/>
              <a:buChar char="•"/>
            </a:pPr>
            <a:r>
              <a:rPr lang="en-GB" dirty="0"/>
              <a:t>Adoption within the Energy sector is good to see, but this has put a strong bias on the results shown here.</a:t>
            </a:r>
          </a:p>
        </p:txBody>
      </p:sp>
    </p:spTree>
    <p:extLst>
      <p:ext uri="{BB962C8B-B14F-4D97-AF65-F5344CB8AC3E}">
        <p14:creationId xmlns:p14="http://schemas.microsoft.com/office/powerpoint/2010/main" val="19358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BE4A3E-500B-488E-81C2-378E2EF26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945" y="1554163"/>
            <a:ext cx="13246510" cy="5121275"/>
          </a:xfrm>
        </p:spPr>
        <p:txBody>
          <a:bodyPr anchor="ctr"/>
          <a:lstStyle/>
          <a:p>
            <a:pPr algn="ctr"/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Explorer Insights</a:t>
            </a:r>
            <a:endParaRPr lang="en-GB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A45B998-95BF-4909-A064-AEE076265214}"/>
              </a:ext>
            </a:extLst>
          </p:cNvPr>
          <p:cNvSpPr/>
          <p:nvPr/>
        </p:nvSpPr>
        <p:spPr>
          <a:xfrm>
            <a:off x="10550769" y="381213"/>
            <a:ext cx="3393831" cy="2542857"/>
          </a:xfrm>
          <a:prstGeom prst="wedgeRoundRectCallout">
            <a:avLst>
              <a:gd name="adj1" fmla="val -39486"/>
              <a:gd name="adj2" fmla="val 75935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All these insights are available </a:t>
            </a:r>
            <a:r>
              <a:rPr lang="en-GB" sz="1600" dirty="0" err="1">
                <a:solidFill>
                  <a:schemeClr val="tx1"/>
                </a:solidFill>
              </a:rPr>
              <a:t>realtime</a:t>
            </a:r>
            <a:r>
              <a:rPr lang="en-GB" sz="1600" dirty="0">
                <a:solidFill>
                  <a:schemeClr val="tx1"/>
                </a:solidFill>
              </a:rPr>
              <a:t> on the DXC Digital Explorer platform, click here to view</a:t>
            </a:r>
          </a:p>
        </p:txBody>
      </p:sp>
    </p:spTree>
    <p:extLst>
      <p:ext uri="{BB962C8B-B14F-4D97-AF65-F5344CB8AC3E}">
        <p14:creationId xmlns:p14="http://schemas.microsoft.com/office/powerpoint/2010/main" val="339431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88A0-082E-4C29-AE8F-641C2ECE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2CD-4F56-44F5-AFFB-0024D00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Top level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Heatmap of top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Timeline of top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Clusters of top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Summary of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Heatmap of trends associated to account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Timeline of trends associated to account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Clusters of key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 and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34CC-7026-4BB0-AAEA-3304B313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552-F64D-4F24-B23E-15F9BAFD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DXC Digital Explorer is the enabling platform for the DXC Digital Transformation methodology; capturing the key aspects of the DXC Digital Blueprint</a:t>
            </a:r>
          </a:p>
        </p:txBody>
      </p:sp>
    </p:spTree>
    <p:extLst>
      <p:ext uri="{BB962C8B-B14F-4D97-AF65-F5344CB8AC3E}">
        <p14:creationId xmlns:p14="http://schemas.microsoft.com/office/powerpoint/2010/main" val="20920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34CC-7026-4BB0-AAEA-3304B313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blueprints : 90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F08A-4EBB-41F8-8F3C-CDC95EC5A391}"/>
              </a:ext>
            </a:extLst>
          </p:cNvPr>
          <p:cNvSpPr/>
          <p:nvPr/>
        </p:nvSpPr>
        <p:spPr>
          <a:xfrm>
            <a:off x="685800" y="1455174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Industry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32569-DBF4-4564-9015-ED399789C49A}"/>
              </a:ext>
            </a:extLst>
          </p:cNvPr>
          <p:cNvSpPr/>
          <p:nvPr/>
        </p:nvSpPr>
        <p:spPr>
          <a:xfrm>
            <a:off x="7543800" y="1455173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Region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60D1492-7EB0-4DA5-806D-1037A42A7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872884"/>
              </p:ext>
            </p:extLst>
          </p:nvPr>
        </p:nvGraphicFramePr>
        <p:xfrm>
          <a:off x="782053" y="2719136"/>
          <a:ext cx="6124073" cy="431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6F51048-913A-4493-AB97-30CBA016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415019"/>
              </p:ext>
            </p:extLst>
          </p:nvPr>
        </p:nvGraphicFramePr>
        <p:xfrm>
          <a:off x="8181474" y="2872807"/>
          <a:ext cx="55826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44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 of top trends</a:t>
            </a:r>
            <a:br>
              <a:rPr lang="en-GB" dirty="0"/>
            </a:br>
            <a:endParaRPr lang="en-GB" b="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55034DA-0CCD-43D1-A931-62FF52A5E32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23745370"/>
                  </p:ext>
                </p:extLst>
              </p:nvPr>
            </p:nvGraphicFramePr>
            <p:xfrm>
              <a:off x="794084" y="1155031"/>
              <a:ext cx="13150516" cy="62925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55034DA-0CCD-43D1-A931-62FF52A5E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084" y="1155031"/>
                <a:ext cx="13150516" cy="62925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7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top trends</a:t>
            </a:r>
            <a:br>
              <a:rPr lang="en-GB" dirty="0"/>
            </a:br>
            <a:endParaRPr lang="en-GB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69EA8-7609-4B80-8FC9-6CBCDEB7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30" y="1240293"/>
            <a:ext cx="6409524" cy="254285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E12729-0D2F-452D-B9CE-1F7D572A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885" y="3886200"/>
            <a:ext cx="11117178" cy="35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Clusters of top trends</a:t>
            </a:r>
            <a:br>
              <a:rPr lang="en-GB" dirty="0"/>
            </a:br>
            <a:endParaRPr lang="en-GB" b="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F7358A86-FBC2-46B7-AF7B-1210497B57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9860725"/>
                  </p:ext>
                </p:extLst>
              </p:nvPr>
            </p:nvGraphicFramePr>
            <p:xfrm>
              <a:off x="786864" y="1348580"/>
              <a:ext cx="6155357" cy="59666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F7358A86-FBC2-46B7-AF7B-1210497B57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864" y="1348580"/>
                <a:ext cx="6155357" cy="5966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5EA88CCC-3833-4172-9C99-BF6DF8A74D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60722366"/>
                  </p:ext>
                </p:extLst>
              </p:nvPr>
            </p:nvGraphicFramePr>
            <p:xfrm>
              <a:off x="6841156" y="1348579"/>
              <a:ext cx="6826718" cy="58703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5EA88CCC-3833-4172-9C99-BF6DF8A74D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1156" y="1348579"/>
                <a:ext cx="6826718" cy="58703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8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Ideas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59EC29-6681-494B-879C-310D7302A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10788445" cy="914400"/>
          </a:xfrm>
        </p:spPr>
        <p:txBody>
          <a:bodyPr/>
          <a:lstStyle/>
          <a:p>
            <a:r>
              <a:rPr lang="en-GB" dirty="0"/>
              <a:t>An Idea is captured through the refinement of the DXC Digital Transformation Map or DXC Innovation Agenda.</a:t>
            </a:r>
          </a:p>
          <a:p>
            <a:r>
              <a:rPr lang="en-GB" dirty="0"/>
              <a:t>Trends within the blueprint are tagged as “focus trends” and assigned to one or more ideas</a:t>
            </a:r>
          </a:p>
        </p:txBody>
      </p:sp>
    </p:spTree>
    <p:extLst>
      <p:ext uri="{BB962C8B-B14F-4D97-AF65-F5344CB8AC3E}">
        <p14:creationId xmlns:p14="http://schemas.microsoft.com/office/powerpoint/2010/main" val="24944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number of ideas : 162 </a:t>
            </a:r>
            <a:endParaRPr lang="en-GB" b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04549-E9E0-4AB9-A52E-D860F5CBFCB0}"/>
              </a:ext>
            </a:extLst>
          </p:cNvPr>
          <p:cNvSpPr/>
          <p:nvPr/>
        </p:nvSpPr>
        <p:spPr>
          <a:xfrm>
            <a:off x="685800" y="1455174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Industry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4CBF3-631B-4249-99DC-008292C9FB20}"/>
              </a:ext>
            </a:extLst>
          </p:cNvPr>
          <p:cNvSpPr/>
          <p:nvPr/>
        </p:nvSpPr>
        <p:spPr>
          <a:xfrm>
            <a:off x="7543800" y="1455173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Region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6CF1ED-6727-46E7-BBEB-C9CFAB798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484807"/>
              </p:ext>
            </p:extLst>
          </p:nvPr>
        </p:nvGraphicFramePr>
        <p:xfrm>
          <a:off x="7182855" y="2430379"/>
          <a:ext cx="6533147" cy="309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F2FBC83-83CF-4F81-A43C-91B80E940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231766"/>
              </p:ext>
            </p:extLst>
          </p:nvPr>
        </p:nvGraphicFramePr>
        <p:xfrm>
          <a:off x="457200" y="2142222"/>
          <a:ext cx="6629400" cy="567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63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579</TotalTime>
  <Words>335</Words>
  <Application>Microsoft Office PowerPoint</Application>
  <PresentationFormat>Custom</PresentationFormat>
  <Paragraphs>59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DXC</vt:lpstr>
      <vt:lpstr>Digital Insights</vt:lpstr>
      <vt:lpstr>Contents</vt:lpstr>
      <vt:lpstr>Introduction</vt:lpstr>
      <vt:lpstr>Total blueprints : 90</vt:lpstr>
      <vt:lpstr>Heatmap of top trends </vt:lpstr>
      <vt:lpstr>Timeline of top trends </vt:lpstr>
      <vt:lpstr>Clusters of top trends </vt:lpstr>
      <vt:lpstr>Ideas </vt:lpstr>
      <vt:lpstr>Total number of ideas : 162 </vt:lpstr>
      <vt:lpstr>Heatmap of key trends within Ideas </vt:lpstr>
      <vt:lpstr>Timeline of key trends within Ideas </vt:lpstr>
      <vt:lpstr>Cluster of key trends within Ideas </vt:lpstr>
      <vt:lpstr>Conclusion and Recommendations 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Insights</dc:title>
  <dc:subject/>
  <dc:creator>David Stevens</dc:creator>
  <cp:keywords/>
  <dc:description/>
  <cp:lastModifiedBy>David Stevens</cp:lastModifiedBy>
  <cp:revision>15</cp:revision>
  <cp:lastPrinted>2018-07-20T15:33:39Z</cp:lastPrinted>
  <dcterms:created xsi:type="dcterms:W3CDTF">2018-11-28T07:38:41Z</dcterms:created>
  <dcterms:modified xsi:type="dcterms:W3CDTF">2018-12-05T13:35:29Z</dcterms:modified>
  <cp:category/>
</cp:coreProperties>
</file>