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80" r:id="rId14"/>
    <p:sldId id="267" r:id="rId15"/>
    <p:sldId id="269" r:id="rId16"/>
    <p:sldId id="270" r:id="rId17"/>
    <p:sldId id="272" r:id="rId18"/>
    <p:sldId id="271" r:id="rId19"/>
    <p:sldId id="273" r:id="rId20"/>
    <p:sldId id="274" r:id="rId21"/>
    <p:sldId id="275" r:id="rId22"/>
    <p:sldId id="276" r:id="rId23"/>
    <p:sldId id="277" r:id="rId24"/>
    <p:sldId id="281" r:id="rId25"/>
    <p:sldId id="278" r:id="rId26"/>
    <p:sldId id="279" r:id="rId27"/>
    <p:sldId id="282" r:id="rId28"/>
    <p:sldId id="283" r:id="rId29"/>
    <p:sldId id="284" r:id="rId30"/>
    <p:sldId id="285" r:id="rId31"/>
    <p:sldId id="287" r:id="rId32"/>
    <p:sldId id="286" r:id="rId3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50"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89A31B-F068-4E0A-9A9F-471CF076516C}" type="datetimeFigureOut">
              <a:rPr lang="fr-FR" smtClean="0"/>
              <a:t>24/11/2020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70E1E7-9751-4134-8846-497D04F31EE0}" type="slidenum">
              <a:rPr lang="fr-FR" smtClean="0"/>
              <a:t>‹N°›</a:t>
            </a:fld>
            <a:endParaRPr lang="fr-FR"/>
          </a:p>
        </p:txBody>
      </p:sp>
    </p:spTree>
    <p:extLst>
      <p:ext uri="{BB962C8B-B14F-4D97-AF65-F5344CB8AC3E}">
        <p14:creationId xmlns:p14="http://schemas.microsoft.com/office/powerpoint/2010/main" val="2853862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F70E1E7-9751-4134-8846-497D04F31EE0}" type="slidenum">
              <a:rPr lang="fr-FR" smtClean="0"/>
              <a:t>19</a:t>
            </a:fld>
            <a:endParaRPr lang="fr-FR"/>
          </a:p>
        </p:txBody>
      </p:sp>
    </p:spTree>
    <p:extLst>
      <p:ext uri="{BB962C8B-B14F-4D97-AF65-F5344CB8AC3E}">
        <p14:creationId xmlns:p14="http://schemas.microsoft.com/office/powerpoint/2010/main" val="2520742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fr-FR" smtClean="0"/>
              <a:t>Modifiez le style du titre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Date Placeholder 6"/>
          <p:cNvSpPr>
            <a:spLocks noGrp="1"/>
          </p:cNvSpPr>
          <p:nvPr>
            <p:ph type="dt" sz="half" idx="10"/>
          </p:nvPr>
        </p:nvSpPr>
        <p:spPr/>
        <p:txBody>
          <a:bodyPr/>
          <a:lstStyle/>
          <a:p>
            <a:fld id="{AA309A6D-C09C-4548-B29A-6CF363A7E532}" type="datetimeFigureOut">
              <a:rPr lang="fr-FR" smtClean="0"/>
              <a:t>24/11/2020</a:t>
            </a:fld>
            <a:endParaRPr lang="fr-BE"/>
          </a:p>
        </p:txBody>
      </p:sp>
      <p:sp>
        <p:nvSpPr>
          <p:cNvPr id="8" name="Slide Number Placeholder 7"/>
          <p:cNvSpPr>
            <a:spLocks noGrp="1"/>
          </p:cNvSpPr>
          <p:nvPr>
            <p:ph type="sldNum" sz="quarter" idx="11"/>
          </p:nvPr>
        </p:nvSpPr>
        <p:spPr/>
        <p:txBody>
          <a:bodyPr/>
          <a:lstStyle/>
          <a:p>
            <a:fld id="{CF4668DC-857F-487D-BFFA-8C0CA5037977}" type="slidenum">
              <a:rPr lang="fr-BE" smtClean="0"/>
              <a:t>‹N°›</a:t>
            </a:fld>
            <a:endParaRPr lang="fr-BE"/>
          </a:p>
        </p:txBody>
      </p:sp>
      <p:sp>
        <p:nvSpPr>
          <p:cNvPr id="9" name="Footer Placeholder 8"/>
          <p:cNvSpPr>
            <a:spLocks noGrp="1"/>
          </p:cNvSpPr>
          <p:nvPr>
            <p:ph type="ftr" sz="quarter" idx="12"/>
          </p:nvPr>
        </p:nvSpPr>
        <p:spPr/>
        <p:txBody>
          <a:bodyPr/>
          <a:lstStyle/>
          <a:p>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AA309A6D-C09C-4548-B29A-6CF363A7E532}" type="datetimeFigureOut">
              <a:rPr lang="fr-FR" smtClean="0"/>
              <a:t>24/11/2020</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AA309A6D-C09C-4548-B29A-6CF363A7E532}" type="datetimeFigureOut">
              <a:rPr lang="fr-FR" smtClean="0"/>
              <a:t>24/11/2020</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4" name="Date Placeholder 3"/>
          <p:cNvSpPr>
            <a:spLocks noGrp="1"/>
          </p:cNvSpPr>
          <p:nvPr>
            <p:ph type="dt" sz="half" idx="10"/>
          </p:nvPr>
        </p:nvSpPr>
        <p:spPr/>
        <p:txBody>
          <a:bodyPr/>
          <a:lstStyle/>
          <a:p>
            <a:fld id="{AA309A6D-C09C-4548-B29A-6CF363A7E532}" type="datetimeFigureOut">
              <a:rPr lang="fr-FR" smtClean="0"/>
              <a:t>24/11/2020</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fr-FR" smtClean="0"/>
              <a:t>Modifiez le style du titre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A309A6D-C09C-4548-B29A-6CF363A7E532}" type="datetimeFigureOut">
              <a:rPr lang="fr-FR" smtClean="0"/>
              <a:t>24/11/2020</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5" name="Date Placeholder 4"/>
          <p:cNvSpPr>
            <a:spLocks noGrp="1"/>
          </p:cNvSpPr>
          <p:nvPr>
            <p:ph type="dt" sz="half" idx="10"/>
          </p:nvPr>
        </p:nvSpPr>
        <p:spPr/>
        <p:txBody>
          <a:bodyPr/>
          <a:lstStyle/>
          <a:p>
            <a:fld id="{AA309A6D-C09C-4548-B29A-6CF363A7E532}" type="datetimeFigureOut">
              <a:rPr lang="fr-FR" smtClean="0"/>
              <a:t>24/11/2020</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t>‹N°›</a:t>
            </a:fld>
            <a:endParaRPr lang="fr-BE"/>
          </a:p>
        </p:txBody>
      </p:sp>
      <p:sp>
        <p:nvSpPr>
          <p:cNvPr id="9" name="Content Placeholder 8"/>
          <p:cNvSpPr>
            <a:spLocks noGrp="1"/>
          </p:cNvSpPr>
          <p:nvPr>
            <p:ph sz="quarter" idx="13"/>
          </p:nvPr>
        </p:nvSpPr>
        <p:spPr>
          <a:xfrm>
            <a:off x="365760" y="1600200"/>
            <a:ext cx="4041648" cy="452628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7" name="Date Placeholder 6"/>
          <p:cNvSpPr>
            <a:spLocks noGrp="1"/>
          </p:cNvSpPr>
          <p:nvPr>
            <p:ph type="dt" sz="half" idx="10"/>
          </p:nvPr>
        </p:nvSpPr>
        <p:spPr/>
        <p:txBody>
          <a:bodyPr/>
          <a:lstStyle/>
          <a:p>
            <a:fld id="{AA309A6D-C09C-4548-B29A-6CF363A7E532}" type="datetimeFigureOut">
              <a:rPr lang="fr-FR" smtClean="0"/>
              <a:t>24/11/2020</a:t>
            </a:fld>
            <a:endParaRPr lang="fr-BE"/>
          </a:p>
        </p:txBody>
      </p:sp>
      <p:sp>
        <p:nvSpPr>
          <p:cNvPr id="8" name="Footer Placeholder 7"/>
          <p:cNvSpPr>
            <a:spLocks noGrp="1"/>
          </p:cNvSpPr>
          <p:nvPr>
            <p:ph type="ftr" sz="quarter" idx="11"/>
          </p:nvPr>
        </p:nvSpPr>
        <p:spPr/>
        <p:txBody>
          <a:bodyPr/>
          <a:lstStyle/>
          <a:p>
            <a:endParaRPr lang="fr-BE"/>
          </a:p>
        </p:txBody>
      </p:sp>
      <p:sp>
        <p:nvSpPr>
          <p:cNvPr id="9" name="Slide Number Placeholder 8"/>
          <p:cNvSpPr>
            <a:spLocks noGrp="1"/>
          </p:cNvSpPr>
          <p:nvPr>
            <p:ph type="sldNum" sz="quarter" idx="12"/>
          </p:nvPr>
        </p:nvSpPr>
        <p:spPr/>
        <p:txBody>
          <a:bodyPr/>
          <a:lstStyle/>
          <a:p>
            <a:fld id="{CF4668DC-857F-487D-BFFA-8C0CA5037977}" type="slidenum">
              <a:rPr lang="fr-BE" smtClean="0"/>
              <a:t>‹N°›</a:t>
            </a:fld>
            <a:endParaRPr lang="fr-BE"/>
          </a:p>
        </p:txBody>
      </p:sp>
      <p:sp>
        <p:nvSpPr>
          <p:cNvPr id="11" name="Content Placeholder 10"/>
          <p:cNvSpPr>
            <a:spLocks noGrp="1"/>
          </p:cNvSpPr>
          <p:nvPr>
            <p:ph sz="quarter" idx="13"/>
          </p:nvPr>
        </p:nvSpPr>
        <p:spPr>
          <a:xfrm>
            <a:off x="457200" y="2212848"/>
            <a:ext cx="4041648" cy="391363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AA309A6D-C09C-4548-B29A-6CF363A7E532}" type="datetimeFigureOut">
              <a:rPr lang="fr-FR" smtClean="0"/>
              <a:t>24/11/2020</a:t>
            </a:fld>
            <a:endParaRPr lang="fr-BE"/>
          </a:p>
        </p:txBody>
      </p:sp>
      <p:sp>
        <p:nvSpPr>
          <p:cNvPr id="4" name="Footer Placeholder 3"/>
          <p:cNvSpPr>
            <a:spLocks noGrp="1"/>
          </p:cNvSpPr>
          <p:nvPr>
            <p:ph type="ftr" sz="quarter" idx="11"/>
          </p:nvPr>
        </p:nvSpPr>
        <p:spPr/>
        <p:txBody>
          <a:bodyPr/>
          <a:lstStyle/>
          <a:p>
            <a:endParaRPr lang="fr-BE"/>
          </a:p>
        </p:txBody>
      </p:sp>
      <p:sp>
        <p:nvSpPr>
          <p:cNvPr id="5" name="Slide Number Placeholder 4"/>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309A6D-C09C-4548-B29A-6CF363A7E532}" type="datetimeFigureOut">
              <a:rPr lang="fr-FR" smtClean="0"/>
              <a:t>24/11/2020</a:t>
            </a:fld>
            <a:endParaRPr lang="fr-BE"/>
          </a:p>
        </p:txBody>
      </p:sp>
      <p:sp>
        <p:nvSpPr>
          <p:cNvPr id="3" name="Footer Placeholder 2"/>
          <p:cNvSpPr>
            <a:spLocks noGrp="1"/>
          </p:cNvSpPr>
          <p:nvPr>
            <p:ph type="ftr" sz="quarter" idx="11"/>
          </p:nvPr>
        </p:nvSpPr>
        <p:spPr/>
        <p:txBody>
          <a:bodyPr/>
          <a:lstStyle/>
          <a:p>
            <a:endParaRPr lang="fr-BE"/>
          </a:p>
        </p:txBody>
      </p:sp>
      <p:sp>
        <p:nvSpPr>
          <p:cNvPr id="4" name="Slide Number Placeholder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fr-FR" smtClean="0"/>
              <a:t>Modifiez le style du titre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A309A6D-C09C-4548-B29A-6CF363A7E532}" type="datetimeFigureOut">
              <a:rPr lang="fr-FR" smtClean="0"/>
              <a:t>24/11/2020</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fr-FR" smtClean="0"/>
              <a:t>Modifiez le style du titre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A309A6D-C09C-4548-B29A-6CF363A7E532}" type="datetimeFigureOut">
              <a:rPr lang="fr-FR" smtClean="0"/>
              <a:t>24/11/2020</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fr-FR" smtClean="0"/>
              <a:t>Modifiez le style du titre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AA309A6D-C09C-4548-B29A-6CF363A7E532}" type="datetimeFigureOut">
              <a:rPr lang="fr-FR" smtClean="0"/>
              <a:t>24/11/2020</a:t>
            </a:fld>
            <a:endParaRPr lang="fr-BE"/>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fr-BE"/>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CF4668DC-857F-487D-BFFA-8C0CA5037977}" type="slidenum">
              <a:rPr lang="fr-BE" smtClean="0"/>
              <a:t>‹N°›</a:t>
            </a:fld>
            <a:endParaRPr lang="fr-BE"/>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image" Target="../media/image170.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0.png"/></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260648"/>
            <a:ext cx="9144000" cy="1470025"/>
          </a:xfrm>
        </p:spPr>
        <p:txBody>
          <a:bodyPr>
            <a:normAutofit/>
          </a:bodyPr>
          <a:lstStyle/>
          <a:p>
            <a:r>
              <a:rPr lang="fr-FR" sz="4000" dirty="0">
                <a:solidFill>
                  <a:schemeClr val="tx2">
                    <a:lumMod val="50000"/>
                  </a:schemeClr>
                </a:solidFill>
              </a:rPr>
              <a:t>Conception d'antennes pour réseaux </a:t>
            </a:r>
            <a:r>
              <a:rPr lang="fr-FR" sz="4000" dirty="0">
                <a:solidFill>
                  <a:srgbClr val="FF0000"/>
                </a:solidFill>
              </a:rPr>
              <a:t>5G</a:t>
            </a:r>
            <a:r>
              <a:rPr lang="fr-FR" sz="4000" dirty="0"/>
              <a:t> </a:t>
            </a:r>
            <a:r>
              <a:rPr lang="fr-FR" sz="4000" dirty="0">
                <a:solidFill>
                  <a:schemeClr val="tx2">
                    <a:lumMod val="50000"/>
                  </a:schemeClr>
                </a:solidFill>
              </a:rPr>
              <a:t>bande microwave </a:t>
            </a:r>
            <a:r>
              <a:rPr lang="fr-FR" sz="4000" dirty="0" smtClean="0">
                <a:solidFill>
                  <a:srgbClr val="FF0000"/>
                </a:solidFill>
              </a:rPr>
              <a:t>[2, 6]</a:t>
            </a:r>
            <a:endParaRPr lang="en-US" sz="4000" dirty="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844824"/>
            <a:ext cx="6952481" cy="4600756"/>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350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0"/>
            <a:ext cx="8229600" cy="980728"/>
          </a:xfrm>
        </p:spPr>
        <p:txBody>
          <a:bodyPr/>
          <a:lstStyle/>
          <a:p>
            <a:r>
              <a:rPr lang="en-US" sz="4000" dirty="0" smtClean="0"/>
              <a:t>Diagramme de rayonnement</a:t>
            </a:r>
            <a:endParaRPr lang="en-US" sz="4000"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484784"/>
            <a:ext cx="8928992" cy="455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9" y="1534625"/>
            <a:ext cx="3168352" cy="2542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ZoneTexte 3"/>
          <p:cNvSpPr txBox="1"/>
          <p:nvPr/>
        </p:nvSpPr>
        <p:spPr>
          <a:xfrm>
            <a:off x="6588224" y="1017347"/>
            <a:ext cx="1696298" cy="369332"/>
          </a:xfrm>
          <a:prstGeom prst="rect">
            <a:avLst/>
          </a:prstGeom>
          <a:noFill/>
        </p:spPr>
        <p:txBody>
          <a:bodyPr wrap="none" rtlCol="0">
            <a:spAutoFit/>
          </a:bodyPr>
          <a:lstStyle/>
          <a:p>
            <a:r>
              <a:rPr lang="en-US" b="1" dirty="0" smtClean="0">
                <a:solidFill>
                  <a:srgbClr val="FF0000"/>
                </a:solidFill>
              </a:rPr>
              <a:t>Gain = 7.21 dB</a:t>
            </a:r>
            <a:endParaRPr lang="en-US" b="1" dirty="0">
              <a:solidFill>
                <a:srgbClr val="FF0000"/>
              </a:solidFill>
            </a:endParaRPr>
          </a:p>
        </p:txBody>
      </p:sp>
      <p:cxnSp>
        <p:nvCxnSpPr>
          <p:cNvPr id="6" name="Connecteur droit avec flèche 5"/>
          <p:cNvCxnSpPr/>
          <p:nvPr/>
        </p:nvCxnSpPr>
        <p:spPr>
          <a:xfrm>
            <a:off x="7740352" y="1386679"/>
            <a:ext cx="544170" cy="386137"/>
          </a:xfrm>
          <a:prstGeom prst="straightConnector1">
            <a:avLst/>
          </a:prstGeom>
          <a:ln>
            <a:solidFill>
              <a:srgbClr val="FF0000"/>
            </a:solidFill>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1606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0"/>
            <a:ext cx="8229600" cy="980728"/>
          </a:xfrm>
        </p:spPr>
        <p:txBody>
          <a:bodyPr/>
          <a:lstStyle/>
          <a:p>
            <a:r>
              <a:rPr lang="en-US" sz="4000" dirty="0" smtClean="0"/>
              <a:t>Diagramme de rayonnement</a:t>
            </a:r>
            <a:endParaRPr lang="en-US" sz="4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843088"/>
            <a:ext cx="4050572" cy="3314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7124" y="1843088"/>
            <a:ext cx="4003275" cy="3314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ZoneTexte 2"/>
          <p:cNvSpPr txBox="1"/>
          <p:nvPr/>
        </p:nvSpPr>
        <p:spPr>
          <a:xfrm>
            <a:off x="6227397" y="1386721"/>
            <a:ext cx="1288366" cy="369332"/>
          </a:xfrm>
          <a:prstGeom prst="rect">
            <a:avLst/>
          </a:prstGeom>
          <a:noFill/>
        </p:spPr>
        <p:txBody>
          <a:bodyPr wrap="none" rtlCol="0">
            <a:spAutoFit/>
          </a:bodyPr>
          <a:lstStyle/>
          <a:p>
            <a:r>
              <a:rPr lang="en-US" dirty="0" smtClean="0"/>
              <a:t>Vue en bas</a:t>
            </a:r>
            <a:endParaRPr lang="en-US" dirty="0"/>
          </a:p>
        </p:txBody>
      </p:sp>
    </p:spTree>
    <p:extLst>
      <p:ext uri="{BB962C8B-B14F-4D97-AF65-F5344CB8AC3E}">
        <p14:creationId xmlns:p14="http://schemas.microsoft.com/office/powerpoint/2010/main" val="1751777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0"/>
            <a:ext cx="8229600" cy="1124744"/>
          </a:xfrm>
        </p:spPr>
        <p:txBody>
          <a:bodyPr/>
          <a:lstStyle/>
          <a:p>
            <a:r>
              <a:rPr lang="fr-FR" dirty="0" smtClean="0"/>
              <a:t>Directivité Phi = 0˚ </a:t>
            </a: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596984"/>
            <a:ext cx="7560840" cy="4659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ZoneTexte 10"/>
          <p:cNvSpPr txBox="1"/>
          <p:nvPr/>
        </p:nvSpPr>
        <p:spPr>
          <a:xfrm>
            <a:off x="5796136" y="5188550"/>
            <a:ext cx="3116559" cy="369332"/>
          </a:xfrm>
          <a:prstGeom prst="rect">
            <a:avLst/>
          </a:prstGeom>
          <a:noFill/>
        </p:spPr>
        <p:txBody>
          <a:bodyPr wrap="none" rtlCol="0">
            <a:spAutoFit/>
          </a:bodyPr>
          <a:lstStyle/>
          <a:p>
            <a:r>
              <a:rPr lang="fr-FR" b="1" dirty="0">
                <a:solidFill>
                  <a:srgbClr val="FF0000"/>
                </a:solidFill>
              </a:rPr>
              <a:t>angle </a:t>
            </a:r>
            <a:r>
              <a:rPr lang="fr-FR" b="1" dirty="0" smtClean="0">
                <a:solidFill>
                  <a:srgbClr val="FF0000"/>
                </a:solidFill>
              </a:rPr>
              <a:t>d'ouverture : 75.7 deg.</a:t>
            </a:r>
            <a:endParaRPr lang="en-US" b="1" dirty="0"/>
          </a:p>
        </p:txBody>
      </p:sp>
      <p:cxnSp>
        <p:nvCxnSpPr>
          <p:cNvPr id="13" name="Connecteur droit avec flèche 12"/>
          <p:cNvCxnSpPr/>
          <p:nvPr/>
        </p:nvCxnSpPr>
        <p:spPr>
          <a:xfrm flipV="1">
            <a:off x="7740352" y="3926930"/>
            <a:ext cx="0" cy="1152128"/>
          </a:xfrm>
          <a:prstGeom prst="straightConnector1">
            <a:avLst/>
          </a:prstGeom>
          <a:ln>
            <a:solidFill>
              <a:srgbClr val="FF0000"/>
            </a:solidFill>
            <a:tailEnd type="arrow"/>
          </a:ln>
        </p:spPr>
        <p:style>
          <a:lnRef idx="3">
            <a:schemeClr val="accent1"/>
          </a:lnRef>
          <a:fillRef idx="0">
            <a:schemeClr val="accent1"/>
          </a:fillRef>
          <a:effectRef idx="2">
            <a:schemeClr val="accent1"/>
          </a:effectRef>
          <a:fontRef idx="minor">
            <a:schemeClr val="tx1"/>
          </a:fontRef>
        </p:style>
      </p:cxnSp>
      <p:cxnSp>
        <p:nvCxnSpPr>
          <p:cNvPr id="16" name="Connecteur droit 15"/>
          <p:cNvCxnSpPr/>
          <p:nvPr/>
        </p:nvCxnSpPr>
        <p:spPr>
          <a:xfrm flipV="1">
            <a:off x="3442193" y="1558408"/>
            <a:ext cx="1633863" cy="2378241"/>
          </a:xfrm>
          <a:prstGeom prst="line">
            <a:avLst/>
          </a:prstGeom>
        </p:spPr>
        <p:style>
          <a:lnRef idx="3">
            <a:schemeClr val="dk1"/>
          </a:lnRef>
          <a:fillRef idx="0">
            <a:schemeClr val="dk1"/>
          </a:fillRef>
          <a:effectRef idx="2">
            <a:schemeClr val="dk1"/>
          </a:effectRef>
          <a:fontRef idx="minor">
            <a:schemeClr val="tx1"/>
          </a:fontRef>
        </p:style>
      </p:cxnSp>
      <p:cxnSp>
        <p:nvCxnSpPr>
          <p:cNvPr id="17" name="Connecteur droit 16"/>
          <p:cNvCxnSpPr/>
          <p:nvPr/>
        </p:nvCxnSpPr>
        <p:spPr>
          <a:xfrm flipH="1" flipV="1">
            <a:off x="1691680" y="1743074"/>
            <a:ext cx="1715911" cy="2193576"/>
          </a:xfrm>
          <a:prstGeom prst="line">
            <a:avLst/>
          </a:prstGeom>
        </p:spPr>
        <p:style>
          <a:lnRef idx="3">
            <a:schemeClr val="dk1"/>
          </a:lnRef>
          <a:fillRef idx="0">
            <a:schemeClr val="dk1"/>
          </a:fillRef>
          <a:effectRef idx="2">
            <a:schemeClr val="dk1"/>
          </a:effectRef>
          <a:fontRef idx="minor">
            <a:schemeClr val="tx1"/>
          </a:fontRef>
        </p:style>
      </p:cxnSp>
      <p:sp>
        <p:nvSpPr>
          <p:cNvPr id="18" name="Arc 17"/>
          <p:cNvSpPr/>
          <p:nvPr/>
        </p:nvSpPr>
        <p:spPr>
          <a:xfrm>
            <a:off x="1918555" y="1134693"/>
            <a:ext cx="3528392" cy="3225669"/>
          </a:xfrm>
          <a:prstGeom prst="arc">
            <a:avLst>
              <a:gd name="adj1" fmla="val 11905412"/>
              <a:gd name="adj2" fmla="val 19162669"/>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9" name="ZoneTexte 18"/>
          <p:cNvSpPr txBox="1"/>
          <p:nvPr/>
        </p:nvSpPr>
        <p:spPr>
          <a:xfrm>
            <a:off x="3167226" y="1373742"/>
            <a:ext cx="1088760" cy="369332"/>
          </a:xfrm>
          <a:prstGeom prst="rect">
            <a:avLst/>
          </a:prstGeom>
          <a:noFill/>
        </p:spPr>
        <p:txBody>
          <a:bodyPr wrap="none" rtlCol="0">
            <a:spAutoFit/>
          </a:bodyPr>
          <a:lstStyle/>
          <a:p>
            <a:r>
              <a:rPr lang="fr-FR" b="1" dirty="0">
                <a:solidFill>
                  <a:srgbClr val="FF0000"/>
                </a:solidFill>
              </a:rPr>
              <a:t>75.7 </a:t>
            </a:r>
            <a:r>
              <a:rPr lang="fr-FR" b="1" dirty="0" smtClean="0">
                <a:solidFill>
                  <a:srgbClr val="FF0000"/>
                </a:solidFill>
              </a:rPr>
              <a:t>deg.</a:t>
            </a:r>
            <a:endParaRPr lang="en-US" dirty="0"/>
          </a:p>
        </p:txBody>
      </p:sp>
    </p:spTree>
    <p:extLst>
      <p:ext uri="{BB962C8B-B14F-4D97-AF65-F5344CB8AC3E}">
        <p14:creationId xmlns:p14="http://schemas.microsoft.com/office/powerpoint/2010/main" val="2410070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0"/>
            <a:ext cx="8229600" cy="1124744"/>
          </a:xfrm>
        </p:spPr>
        <p:txBody>
          <a:bodyPr/>
          <a:lstStyle/>
          <a:p>
            <a:r>
              <a:rPr lang="fr-FR" dirty="0" smtClean="0"/>
              <a:t>Directivité Phi </a:t>
            </a:r>
            <a:r>
              <a:rPr lang="fr-FR" dirty="0"/>
              <a:t>= </a:t>
            </a:r>
            <a:r>
              <a:rPr lang="fr-FR" dirty="0" smtClean="0"/>
              <a:t>90˚ </a:t>
            </a:r>
            <a:endParaRPr lang="fr-F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743074"/>
            <a:ext cx="8784976" cy="4134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ZoneTexte 3"/>
          <p:cNvSpPr txBox="1"/>
          <p:nvPr/>
        </p:nvSpPr>
        <p:spPr>
          <a:xfrm>
            <a:off x="6031664" y="5373216"/>
            <a:ext cx="3116559" cy="369332"/>
          </a:xfrm>
          <a:prstGeom prst="rect">
            <a:avLst/>
          </a:prstGeom>
          <a:noFill/>
        </p:spPr>
        <p:txBody>
          <a:bodyPr wrap="none" rtlCol="0">
            <a:spAutoFit/>
          </a:bodyPr>
          <a:lstStyle/>
          <a:p>
            <a:r>
              <a:rPr lang="fr-FR" b="1" dirty="0">
                <a:solidFill>
                  <a:srgbClr val="FF0000"/>
                </a:solidFill>
              </a:rPr>
              <a:t>angle </a:t>
            </a:r>
            <a:r>
              <a:rPr lang="fr-FR" b="1" dirty="0" smtClean="0">
                <a:solidFill>
                  <a:srgbClr val="FF0000"/>
                </a:solidFill>
              </a:rPr>
              <a:t>d'ouverture : 68.6 deg.</a:t>
            </a:r>
            <a:endParaRPr lang="en-US" b="1" dirty="0"/>
          </a:p>
        </p:txBody>
      </p:sp>
      <p:cxnSp>
        <p:nvCxnSpPr>
          <p:cNvPr id="8" name="Connecteur droit avec flèche 7"/>
          <p:cNvCxnSpPr/>
          <p:nvPr/>
        </p:nvCxnSpPr>
        <p:spPr>
          <a:xfrm flipV="1">
            <a:off x="8100392" y="4221088"/>
            <a:ext cx="0" cy="1152128"/>
          </a:xfrm>
          <a:prstGeom prst="straightConnector1">
            <a:avLst/>
          </a:prstGeom>
          <a:ln>
            <a:solidFill>
              <a:srgbClr val="FF0000"/>
            </a:solidFill>
            <a:tailEnd type="arrow"/>
          </a:ln>
        </p:spPr>
        <p:style>
          <a:lnRef idx="3">
            <a:schemeClr val="accent1"/>
          </a:lnRef>
          <a:fillRef idx="0">
            <a:schemeClr val="accent1"/>
          </a:fillRef>
          <a:effectRef idx="2">
            <a:schemeClr val="accent1"/>
          </a:effectRef>
          <a:fontRef idx="minor">
            <a:schemeClr val="tx1"/>
          </a:fontRef>
        </p:style>
      </p:cxnSp>
      <p:cxnSp>
        <p:nvCxnSpPr>
          <p:cNvPr id="10" name="Connecteur droit 9"/>
          <p:cNvCxnSpPr/>
          <p:nvPr/>
        </p:nvCxnSpPr>
        <p:spPr>
          <a:xfrm flipV="1">
            <a:off x="3707904" y="1268760"/>
            <a:ext cx="1512168" cy="2541412"/>
          </a:xfrm>
          <a:prstGeom prst="line">
            <a:avLst/>
          </a:prstGeom>
        </p:spPr>
        <p:style>
          <a:lnRef idx="3">
            <a:schemeClr val="dk1"/>
          </a:lnRef>
          <a:fillRef idx="0">
            <a:schemeClr val="dk1"/>
          </a:fillRef>
          <a:effectRef idx="2">
            <a:schemeClr val="dk1"/>
          </a:effectRef>
          <a:fontRef idx="minor">
            <a:schemeClr val="tx1"/>
          </a:fontRef>
        </p:style>
      </p:cxnSp>
      <p:cxnSp>
        <p:nvCxnSpPr>
          <p:cNvPr id="12" name="Connecteur droit 11"/>
          <p:cNvCxnSpPr/>
          <p:nvPr/>
        </p:nvCxnSpPr>
        <p:spPr>
          <a:xfrm flipH="1" flipV="1">
            <a:off x="2195736" y="1268760"/>
            <a:ext cx="1487016" cy="2562907"/>
          </a:xfrm>
          <a:prstGeom prst="line">
            <a:avLst/>
          </a:prstGeom>
        </p:spPr>
        <p:style>
          <a:lnRef idx="3">
            <a:schemeClr val="dk1"/>
          </a:lnRef>
          <a:fillRef idx="0">
            <a:schemeClr val="dk1"/>
          </a:fillRef>
          <a:effectRef idx="2">
            <a:schemeClr val="dk1"/>
          </a:effectRef>
          <a:fontRef idx="minor">
            <a:schemeClr val="tx1"/>
          </a:fontRef>
        </p:style>
      </p:cxnSp>
      <p:sp>
        <p:nvSpPr>
          <p:cNvPr id="14" name="Arc 13"/>
          <p:cNvSpPr/>
          <p:nvPr/>
        </p:nvSpPr>
        <p:spPr>
          <a:xfrm>
            <a:off x="1943708" y="1268759"/>
            <a:ext cx="3528392" cy="3225669"/>
          </a:xfrm>
          <a:prstGeom prst="arc">
            <a:avLst>
              <a:gd name="adj1" fmla="val 13367475"/>
              <a:gd name="adj2" fmla="val 18957332"/>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5" name="ZoneTexte 14"/>
          <p:cNvSpPr txBox="1"/>
          <p:nvPr/>
        </p:nvSpPr>
        <p:spPr>
          <a:xfrm>
            <a:off x="3167226" y="1373742"/>
            <a:ext cx="1031051" cy="369332"/>
          </a:xfrm>
          <a:prstGeom prst="rect">
            <a:avLst/>
          </a:prstGeom>
          <a:noFill/>
        </p:spPr>
        <p:txBody>
          <a:bodyPr wrap="none" rtlCol="0">
            <a:spAutoFit/>
          </a:bodyPr>
          <a:lstStyle/>
          <a:p>
            <a:r>
              <a:rPr lang="fr-FR" b="1" dirty="0">
                <a:solidFill>
                  <a:srgbClr val="FF0000"/>
                </a:solidFill>
              </a:rPr>
              <a:t>68.6 deg</a:t>
            </a:r>
            <a:endParaRPr lang="en-US" dirty="0"/>
          </a:p>
        </p:txBody>
      </p:sp>
    </p:spTree>
    <p:extLst>
      <p:ext uri="{BB962C8B-B14F-4D97-AF65-F5344CB8AC3E}">
        <p14:creationId xmlns:p14="http://schemas.microsoft.com/office/powerpoint/2010/main" val="94916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291480"/>
            <a:ext cx="7772400" cy="329208"/>
          </a:xfrm>
        </p:spPr>
        <p:txBody>
          <a:bodyPr/>
          <a:lstStyle/>
          <a:p>
            <a:r>
              <a:rPr lang="en-US" sz="4000" dirty="0" smtClean="0"/>
              <a:t>Tableau </a:t>
            </a:r>
            <a:r>
              <a:rPr lang="fr-FR" sz="4000" dirty="0"/>
              <a:t>récapitulatif</a:t>
            </a:r>
          </a:p>
        </p:txBody>
      </p:sp>
      <p:sp>
        <p:nvSpPr>
          <p:cNvPr id="3" name="Espace réservé du texte 2"/>
          <p:cNvSpPr>
            <a:spLocks noGrp="1"/>
          </p:cNvSpPr>
          <p:nvPr>
            <p:ph type="body" idx="1"/>
          </p:nvPr>
        </p:nvSpPr>
        <p:spPr>
          <a:xfrm>
            <a:off x="19860" y="2996952"/>
            <a:ext cx="7772400" cy="1872208"/>
          </a:xfrm>
        </p:spPr>
        <p:txBody>
          <a:bodyPr>
            <a:noAutofit/>
          </a:bodyPr>
          <a:lstStyle/>
          <a:p>
            <a:pPr algn="l"/>
            <a:r>
              <a:rPr lang="en-US" sz="2800" dirty="0">
                <a:solidFill>
                  <a:schemeClr val="tx1">
                    <a:lumMod val="95000"/>
                    <a:lumOff val="5000"/>
                  </a:schemeClr>
                </a:solidFill>
                <a:effectLst>
                  <a:outerShdw blurRad="38100" dist="38100" dir="2700000" algn="tl">
                    <a:srgbClr val="000000">
                      <a:alpha val="43137"/>
                    </a:srgbClr>
                  </a:outerShdw>
                </a:effectLst>
              </a:rPr>
              <a:t>Objectives</a:t>
            </a:r>
            <a:r>
              <a:rPr lang="fr-FR" sz="1400" b="1" dirty="0">
                <a:solidFill>
                  <a:schemeClr val="tx1">
                    <a:lumMod val="95000"/>
                    <a:lumOff val="5000"/>
                  </a:schemeClr>
                </a:solidFill>
              </a:rPr>
              <a:t>:  </a:t>
            </a:r>
            <a:endParaRPr lang="fr-FR" sz="1400" b="1" dirty="0" smtClean="0">
              <a:solidFill>
                <a:schemeClr val="tx1">
                  <a:lumMod val="95000"/>
                  <a:lumOff val="5000"/>
                </a:schemeClr>
              </a:solidFill>
            </a:endParaRPr>
          </a:p>
          <a:p>
            <a:pPr algn="l"/>
            <a:endParaRPr lang="fr-FR" sz="1400" b="1" dirty="0">
              <a:solidFill>
                <a:schemeClr val="tx1">
                  <a:lumMod val="95000"/>
                  <a:lumOff val="5000"/>
                </a:schemeClr>
              </a:solidFill>
            </a:endParaRPr>
          </a:p>
          <a:p>
            <a:pPr marL="342900" indent="-342900" algn="l">
              <a:buFont typeface="Arial" pitchFamily="34" charset="0"/>
              <a:buChar char="•"/>
            </a:pPr>
            <a:r>
              <a:rPr lang="fr-FR" sz="1600" b="1" dirty="0">
                <a:solidFill>
                  <a:srgbClr val="FF0000"/>
                </a:solidFill>
              </a:rPr>
              <a:t>Augmenter le </a:t>
            </a:r>
            <a:r>
              <a:rPr lang="fr-FR" sz="1600" b="1" dirty="0" smtClean="0">
                <a:solidFill>
                  <a:srgbClr val="FF0000"/>
                </a:solidFill>
              </a:rPr>
              <a:t>gain</a:t>
            </a:r>
          </a:p>
          <a:p>
            <a:pPr marL="342900" indent="-342900" algn="l">
              <a:buFont typeface="Arial" pitchFamily="34" charset="0"/>
              <a:buChar char="•"/>
            </a:pPr>
            <a:r>
              <a:rPr lang="fr-FR" sz="1600" b="1" dirty="0">
                <a:solidFill>
                  <a:srgbClr val="FF0000"/>
                </a:solidFill>
              </a:rPr>
              <a:t>Décaler la fréquence de résonance</a:t>
            </a:r>
          </a:p>
          <a:p>
            <a:pPr marL="342900" indent="-342900" algn="l">
              <a:buFont typeface="Arial" pitchFamily="34" charset="0"/>
              <a:buChar char="•"/>
            </a:pPr>
            <a:r>
              <a:rPr lang="en-US" sz="1600" b="1" dirty="0" smtClean="0">
                <a:solidFill>
                  <a:srgbClr val="FF0000"/>
                </a:solidFill>
              </a:rPr>
              <a:t>Élargir</a:t>
            </a:r>
            <a:r>
              <a:rPr lang="en-US" sz="1600" b="1" dirty="0">
                <a:solidFill>
                  <a:srgbClr val="FF0000"/>
                </a:solidFill>
              </a:rPr>
              <a:t> </a:t>
            </a:r>
            <a:r>
              <a:rPr lang="fr-FR" sz="1600" b="1" dirty="0" smtClean="0">
                <a:solidFill>
                  <a:srgbClr val="FF0000"/>
                </a:solidFill>
              </a:rPr>
              <a:t>la bande passante</a:t>
            </a:r>
          </a:p>
          <a:p>
            <a:pPr marL="342900" indent="-342900" algn="l">
              <a:buFont typeface="Arial" pitchFamily="34" charset="0"/>
              <a:buChar char="•"/>
            </a:pPr>
            <a:r>
              <a:rPr lang="fr-FR" sz="1600" b="1" dirty="0" smtClean="0">
                <a:solidFill>
                  <a:srgbClr val="FF0000"/>
                </a:solidFill>
              </a:rPr>
              <a:t>Réduire l’angle d’ouverture</a:t>
            </a:r>
            <a:endParaRPr lang="fr-FR" sz="1600" b="1" dirty="0">
              <a:solidFill>
                <a:srgbClr val="FF0000"/>
              </a:solidFill>
            </a:endParaRPr>
          </a:p>
          <a:p>
            <a:pPr marL="342900" indent="-342900" algn="l">
              <a:buFont typeface="Arial" pitchFamily="34" charset="0"/>
              <a:buChar char="•"/>
            </a:pPr>
            <a:endParaRPr lang="fr-FR" sz="1400" b="1" dirty="0">
              <a:solidFill>
                <a:schemeClr val="tx1">
                  <a:lumMod val="95000"/>
                  <a:lumOff val="5000"/>
                </a:schemeClr>
              </a:solidFill>
            </a:endParaRPr>
          </a:p>
          <a:p>
            <a:pPr algn="l"/>
            <a:r>
              <a:rPr lang="fr-FR" sz="1400" b="1" dirty="0">
                <a:solidFill>
                  <a:schemeClr val="tx1">
                    <a:lumMod val="95000"/>
                    <a:lumOff val="5000"/>
                  </a:schemeClr>
                </a:solidFill>
              </a:rPr>
              <a:t> </a:t>
            </a:r>
            <a:r>
              <a:rPr lang="en-US" sz="1400" b="1" dirty="0">
                <a:solidFill>
                  <a:schemeClr val="tx1">
                    <a:lumMod val="95000"/>
                    <a:lumOff val="5000"/>
                  </a:schemeClr>
                </a:solidFill>
              </a:rPr>
              <a:t> </a:t>
            </a:r>
            <a:r>
              <a:rPr lang="fr-FR" sz="1400" b="1" dirty="0">
                <a:solidFill>
                  <a:schemeClr val="tx1">
                    <a:lumMod val="95000"/>
                    <a:lumOff val="5000"/>
                  </a:schemeClr>
                </a:solidFill>
              </a:rPr>
              <a:t> </a:t>
            </a:r>
          </a:p>
          <a:p>
            <a:endParaRPr lang="en-US" sz="1400" dirty="0"/>
          </a:p>
        </p:txBody>
      </p:sp>
      <p:graphicFrame>
        <p:nvGraphicFramePr>
          <p:cNvPr id="5" name="Tableau 4"/>
          <p:cNvGraphicFramePr>
            <a:graphicFrameLocks noGrp="1"/>
          </p:cNvGraphicFramePr>
          <p:nvPr>
            <p:extLst>
              <p:ext uri="{D42A27DB-BD31-4B8C-83A1-F6EECF244321}">
                <p14:modId xmlns:p14="http://schemas.microsoft.com/office/powerpoint/2010/main" val="3387300173"/>
              </p:ext>
            </p:extLst>
          </p:nvPr>
        </p:nvGraphicFramePr>
        <p:xfrm>
          <a:off x="107503" y="5373216"/>
          <a:ext cx="8784976" cy="1010920"/>
        </p:xfrm>
        <a:graphic>
          <a:graphicData uri="http://schemas.openxmlformats.org/drawingml/2006/table">
            <a:tbl>
              <a:tblPr firstRow="1" bandRow="1">
                <a:tableStyleId>{5C22544A-7EE6-4342-B048-85BDC9FD1C3A}</a:tableStyleId>
              </a:tblPr>
              <a:tblGrid>
                <a:gridCol w="2196244"/>
                <a:gridCol w="2196244"/>
                <a:gridCol w="2196244"/>
                <a:gridCol w="2196244"/>
              </a:tblGrid>
              <a:tr h="370840">
                <a:tc>
                  <a:txBody>
                    <a:bodyPr/>
                    <a:lstStyle/>
                    <a:p>
                      <a:r>
                        <a:rPr lang="fr-FR" b="1" dirty="0" smtClean="0">
                          <a:solidFill>
                            <a:schemeClr val="bg1"/>
                          </a:solidFill>
                        </a:rPr>
                        <a:t>Fréquence</a:t>
                      </a:r>
                      <a:r>
                        <a:rPr lang="en-US" b="1" baseline="0" dirty="0" smtClean="0">
                          <a:solidFill>
                            <a:schemeClr val="bg1"/>
                          </a:solidFill>
                        </a:rPr>
                        <a:t> </a:t>
                      </a:r>
                      <a:r>
                        <a:rPr lang="en-US" b="1" dirty="0" smtClean="0">
                          <a:solidFill>
                            <a:schemeClr val="bg1"/>
                          </a:solidFill>
                        </a:rPr>
                        <a:t>centrale </a:t>
                      </a:r>
                      <a:endParaRPr lang="en-US" dirty="0">
                        <a:solidFill>
                          <a:schemeClr val="bg1"/>
                        </a:solidFill>
                      </a:endParaRPr>
                    </a:p>
                  </a:txBody>
                  <a:tcPr/>
                </a:tc>
                <a:tc>
                  <a:txBody>
                    <a:bodyPr/>
                    <a:lstStyle/>
                    <a:p>
                      <a:r>
                        <a:rPr lang="en-US" dirty="0" smtClean="0"/>
                        <a:t>Bande passante</a:t>
                      </a:r>
                      <a:endParaRPr lang="en-US" dirty="0"/>
                    </a:p>
                  </a:txBody>
                  <a:tcPr/>
                </a:tc>
                <a:tc>
                  <a:txBody>
                    <a:bodyPr/>
                    <a:lstStyle/>
                    <a:p>
                      <a:r>
                        <a:rPr lang="en-US" smtClean="0"/>
                        <a:t>Gain</a:t>
                      </a:r>
                      <a:endParaRPr lang="en-US" dirty="0"/>
                    </a:p>
                  </a:txBody>
                  <a:tcPr/>
                </a:tc>
                <a:tc>
                  <a:txBody>
                    <a:bodyPr/>
                    <a:lstStyle/>
                    <a:p>
                      <a:r>
                        <a:rPr lang="en-US" dirty="0" smtClean="0">
                          <a:solidFill>
                            <a:schemeClr val="bg1"/>
                          </a:solidFill>
                        </a:rPr>
                        <a:t>Angle d</a:t>
                      </a:r>
                      <a:r>
                        <a:rPr lang="fr-FR" b="1" dirty="0" smtClean="0">
                          <a:solidFill>
                            <a:schemeClr val="bg1"/>
                          </a:solidFill>
                        </a:rPr>
                        <a:t>'ouverture</a:t>
                      </a:r>
                      <a:endParaRPr lang="en-US" dirty="0">
                        <a:solidFill>
                          <a:schemeClr val="bg1"/>
                        </a:solidFill>
                      </a:endParaRPr>
                    </a:p>
                  </a:txBody>
                  <a:tcPr/>
                </a:tc>
              </a:tr>
              <a:tr h="370840">
                <a:tc>
                  <a:txBody>
                    <a:bodyPr/>
                    <a:lstStyle/>
                    <a:p>
                      <a:pPr algn="ctr"/>
                      <a:r>
                        <a:rPr lang="en-US" b="1" dirty="0" smtClean="0">
                          <a:solidFill>
                            <a:srgbClr val="FF0000"/>
                          </a:solidFill>
                        </a:rPr>
                        <a:t>3.6 GHz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400 MHZ</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&gt;12dB</a:t>
                      </a:r>
                    </a:p>
                  </a:txBody>
                  <a:tcPr/>
                </a:tc>
                <a:tc>
                  <a:txBody>
                    <a:bodyPr/>
                    <a:lstStyle/>
                    <a:p>
                      <a:r>
                        <a:rPr lang="fr-FR" b="1" dirty="0" smtClean="0">
                          <a:solidFill>
                            <a:srgbClr val="FF0000"/>
                          </a:solidFill>
                        </a:rPr>
                        <a:t>&lt;30deg </a:t>
                      </a:r>
                    </a:p>
                    <a:p>
                      <a:r>
                        <a:rPr lang="fr-FR" b="1" dirty="0" smtClean="0">
                          <a:solidFill>
                            <a:srgbClr val="FF0000"/>
                          </a:solidFill>
                        </a:rPr>
                        <a:t>(Phi : 0˚ et</a:t>
                      </a:r>
                      <a:r>
                        <a:rPr lang="fr-FR" b="1" baseline="0" dirty="0" smtClean="0">
                          <a:solidFill>
                            <a:srgbClr val="FF0000"/>
                          </a:solidFill>
                        </a:rPr>
                        <a:t> </a:t>
                      </a:r>
                      <a:r>
                        <a:rPr lang="fr-FR" b="1" dirty="0" smtClean="0">
                          <a:solidFill>
                            <a:srgbClr val="FF0000"/>
                          </a:solidFill>
                        </a:rPr>
                        <a:t>90˚)</a:t>
                      </a:r>
                      <a:endParaRPr lang="en-US" dirty="0" smtClean="0"/>
                    </a:p>
                  </a:txBody>
                  <a:tcPr/>
                </a:tc>
              </a:tr>
            </a:tbl>
          </a:graphicData>
        </a:graphic>
      </p:graphicFrame>
      <p:graphicFrame>
        <p:nvGraphicFramePr>
          <p:cNvPr id="6" name="Tableau 5"/>
          <p:cNvGraphicFramePr>
            <a:graphicFrameLocks noGrp="1"/>
          </p:cNvGraphicFramePr>
          <p:nvPr>
            <p:extLst>
              <p:ext uri="{D42A27DB-BD31-4B8C-83A1-F6EECF244321}">
                <p14:modId xmlns:p14="http://schemas.microsoft.com/office/powerpoint/2010/main" val="1002946993"/>
              </p:ext>
            </p:extLst>
          </p:nvPr>
        </p:nvGraphicFramePr>
        <p:xfrm>
          <a:off x="251520" y="1628800"/>
          <a:ext cx="8784976" cy="1005840"/>
        </p:xfrm>
        <a:graphic>
          <a:graphicData uri="http://schemas.openxmlformats.org/drawingml/2006/table">
            <a:tbl>
              <a:tblPr firstRow="1" bandRow="1">
                <a:tableStyleId>{5C22544A-7EE6-4342-B048-85BDC9FD1C3A}</a:tableStyleId>
              </a:tblPr>
              <a:tblGrid>
                <a:gridCol w="2196244"/>
                <a:gridCol w="2196244"/>
                <a:gridCol w="2196244"/>
                <a:gridCol w="2196244"/>
              </a:tblGrid>
              <a:tr h="206532">
                <a:tc>
                  <a:txBody>
                    <a:bodyPr/>
                    <a:lstStyle/>
                    <a:p>
                      <a:r>
                        <a:rPr lang="fr-FR" b="1" dirty="0" smtClean="0">
                          <a:solidFill>
                            <a:schemeClr val="bg1"/>
                          </a:solidFill>
                        </a:rPr>
                        <a:t>Fréquence</a:t>
                      </a:r>
                      <a:r>
                        <a:rPr lang="en-US" b="1" baseline="0" dirty="0" smtClean="0">
                          <a:solidFill>
                            <a:schemeClr val="bg1"/>
                          </a:solidFill>
                        </a:rPr>
                        <a:t> </a:t>
                      </a:r>
                      <a:r>
                        <a:rPr lang="en-US" b="1" dirty="0" smtClean="0">
                          <a:solidFill>
                            <a:schemeClr val="bg1"/>
                          </a:solidFill>
                        </a:rPr>
                        <a:t>centrale </a:t>
                      </a:r>
                      <a:endParaRPr lang="en-US" dirty="0">
                        <a:solidFill>
                          <a:schemeClr val="bg1"/>
                        </a:solidFill>
                      </a:endParaRPr>
                    </a:p>
                  </a:txBody>
                  <a:tcPr/>
                </a:tc>
                <a:tc>
                  <a:txBody>
                    <a:bodyPr/>
                    <a:lstStyle/>
                    <a:p>
                      <a:r>
                        <a:rPr lang="en-US" dirty="0" smtClean="0"/>
                        <a:t>Bande passante</a:t>
                      </a:r>
                      <a:endParaRPr lang="en-US" dirty="0"/>
                    </a:p>
                  </a:txBody>
                  <a:tcPr/>
                </a:tc>
                <a:tc>
                  <a:txBody>
                    <a:bodyPr/>
                    <a:lstStyle/>
                    <a:p>
                      <a:r>
                        <a:rPr lang="en-US" dirty="0" smtClean="0"/>
                        <a:t>Gain</a:t>
                      </a:r>
                      <a:endParaRPr lang="en-US" dirty="0"/>
                    </a:p>
                  </a:txBody>
                  <a:tcPr/>
                </a:tc>
                <a:tc>
                  <a:txBody>
                    <a:bodyPr/>
                    <a:lstStyle/>
                    <a:p>
                      <a:r>
                        <a:rPr lang="en-US" dirty="0" smtClean="0">
                          <a:solidFill>
                            <a:schemeClr val="bg1"/>
                          </a:solidFill>
                        </a:rPr>
                        <a:t>Angle d</a:t>
                      </a:r>
                      <a:r>
                        <a:rPr lang="fr-FR" b="1" dirty="0" smtClean="0">
                          <a:solidFill>
                            <a:schemeClr val="bg1"/>
                          </a:solidFill>
                        </a:rPr>
                        <a:t>'ouverture</a:t>
                      </a:r>
                      <a:endParaRPr lang="en-US" dirty="0">
                        <a:solidFill>
                          <a:schemeClr val="bg1"/>
                        </a:solidFill>
                      </a:endParaRPr>
                    </a:p>
                  </a:txBody>
                  <a:tcPr/>
                </a:tc>
              </a:tr>
              <a:tr h="370840">
                <a:tc>
                  <a:txBody>
                    <a:bodyPr/>
                    <a:lstStyle/>
                    <a:p>
                      <a:pPr algn="ctr"/>
                      <a:r>
                        <a:rPr lang="en-US" b="1" dirty="0" smtClean="0">
                          <a:solidFill>
                            <a:srgbClr val="FF0000"/>
                          </a:solidFill>
                        </a:rPr>
                        <a:t>3.58 GHz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110.79 MHZ</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7.21 dB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1" dirty="0" smtClean="0">
                          <a:solidFill>
                            <a:srgbClr val="FF0000"/>
                          </a:solidFill>
                        </a:rPr>
                        <a:t>75.7 deg(Phi : 0</a:t>
                      </a:r>
                      <a:r>
                        <a:rPr lang="fr-FR" dirty="0" smtClean="0">
                          <a:solidFill>
                            <a:srgbClr val="FF0000"/>
                          </a:solidFill>
                        </a:rPr>
                        <a:t>˚</a:t>
                      </a:r>
                      <a:r>
                        <a:rPr lang="fr-FR" b="1" dirty="0" smtClean="0">
                          <a:solidFill>
                            <a:srgbClr val="FF0000"/>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lang="fr-FR" b="1" dirty="0" smtClean="0">
                          <a:solidFill>
                            <a:srgbClr val="FF0000"/>
                          </a:solidFill>
                        </a:rPr>
                        <a:t>68.6 deg(Phi : 90</a:t>
                      </a:r>
                      <a:r>
                        <a:rPr lang="fr-FR" dirty="0" smtClean="0">
                          <a:solidFill>
                            <a:srgbClr val="FF0000"/>
                          </a:solidFill>
                        </a:rPr>
                        <a:t>˚</a:t>
                      </a:r>
                      <a:r>
                        <a:rPr lang="fr-FR" b="1" dirty="0" smtClean="0">
                          <a:solidFill>
                            <a:srgbClr val="FF0000"/>
                          </a:solidFill>
                        </a:rPr>
                        <a:t>)</a:t>
                      </a:r>
                      <a:endParaRPr lang="en-US" dirty="0" smtClean="0"/>
                    </a:p>
                  </a:txBody>
                  <a:tcPr/>
                </a:tc>
              </a:tr>
            </a:tbl>
          </a:graphicData>
        </a:graphic>
      </p:graphicFrame>
      <p:sp>
        <p:nvSpPr>
          <p:cNvPr id="7" name="Titre 1"/>
          <p:cNvSpPr txBox="1">
            <a:spLocks/>
          </p:cNvSpPr>
          <p:nvPr/>
        </p:nvSpPr>
        <p:spPr>
          <a:xfrm>
            <a:off x="0" y="694554"/>
            <a:ext cx="2759192" cy="720080"/>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2800" dirty="0" smtClean="0">
                <a:solidFill>
                  <a:schemeClr val="tx1">
                    <a:lumMod val="95000"/>
                    <a:lumOff val="5000"/>
                  </a:schemeClr>
                </a:solidFill>
                <a:latin typeface="+mj-lt"/>
              </a:rPr>
              <a:t>R</a:t>
            </a:r>
            <a:r>
              <a:rPr lang="fr-FR" sz="2800" dirty="0" smtClean="0">
                <a:solidFill>
                  <a:schemeClr val="tx1">
                    <a:lumMod val="95000"/>
                    <a:lumOff val="5000"/>
                  </a:schemeClr>
                </a:solidFill>
                <a:latin typeface="+mj-lt"/>
              </a:rPr>
              <a:t>ésultats : </a:t>
            </a:r>
            <a:endParaRPr lang="fr-FR" sz="2800" dirty="0">
              <a:solidFill>
                <a:schemeClr val="tx1">
                  <a:lumMod val="95000"/>
                  <a:lumOff val="5000"/>
                </a:schemeClr>
              </a:solidFill>
              <a:latin typeface="+mj-lt"/>
            </a:endParaRPr>
          </a:p>
        </p:txBody>
      </p:sp>
    </p:spTree>
    <p:extLst>
      <p:ext uri="{BB962C8B-B14F-4D97-AF65-F5344CB8AC3E}">
        <p14:creationId xmlns:p14="http://schemas.microsoft.com/office/powerpoint/2010/main" val="3572391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55576" y="908720"/>
            <a:ext cx="7772400" cy="792088"/>
          </a:xfrm>
        </p:spPr>
        <p:txBody>
          <a:bodyPr/>
          <a:lstStyle/>
          <a:p>
            <a:r>
              <a:rPr lang="en-US" dirty="0" smtClean="0"/>
              <a:t>Comment </a:t>
            </a:r>
            <a:r>
              <a:rPr lang="fr-FR" dirty="0" smtClean="0"/>
              <a:t>on</a:t>
            </a:r>
            <a:r>
              <a:rPr lang="en-US" dirty="0" smtClean="0"/>
              <a:t> va </a:t>
            </a:r>
            <a:r>
              <a:rPr lang="fr-FR" dirty="0" smtClean="0"/>
              <a:t>procéder?</a:t>
            </a:r>
            <a:endParaRPr lang="fr-FR" dirty="0"/>
          </a:p>
        </p:txBody>
      </p:sp>
      <p:sp>
        <p:nvSpPr>
          <p:cNvPr id="3" name="Espace réservé du texte 2"/>
          <p:cNvSpPr>
            <a:spLocks noGrp="1"/>
          </p:cNvSpPr>
          <p:nvPr>
            <p:ph type="body" idx="1"/>
          </p:nvPr>
        </p:nvSpPr>
        <p:spPr>
          <a:xfrm>
            <a:off x="539552" y="2420888"/>
            <a:ext cx="8064896" cy="3600400"/>
          </a:xfrm>
        </p:spPr>
        <p:txBody>
          <a:bodyPr>
            <a:normAutofit/>
          </a:bodyPr>
          <a:lstStyle/>
          <a:p>
            <a:pPr marL="342900" indent="-342900">
              <a:buFont typeface="Arial" pitchFamily="34" charset="0"/>
              <a:buChar char="•"/>
            </a:pPr>
            <a:r>
              <a:rPr lang="fr-FR" sz="2400" b="1" dirty="0" smtClean="0">
                <a:solidFill>
                  <a:srgbClr val="FF0000"/>
                </a:solidFill>
              </a:rPr>
              <a:t>Jouer sur les paramètres pour changer</a:t>
            </a:r>
            <a:r>
              <a:rPr lang="fr-FR" sz="2400" dirty="0" smtClean="0"/>
              <a:t>:</a:t>
            </a:r>
          </a:p>
          <a:p>
            <a:pPr marL="342900" indent="-342900">
              <a:buFont typeface="Wingdings" pitchFamily="2" charset="2"/>
              <a:buChar char="q"/>
            </a:pPr>
            <a:r>
              <a:rPr lang="fr-FR" b="1" dirty="0">
                <a:solidFill>
                  <a:schemeClr val="bg2">
                    <a:lumMod val="10000"/>
                  </a:schemeClr>
                </a:solidFill>
                <a:effectLst>
                  <a:outerShdw blurRad="38100" dist="38100" dir="2700000" algn="tl">
                    <a:srgbClr val="000000">
                      <a:alpha val="43137"/>
                    </a:srgbClr>
                  </a:outerShdw>
                </a:effectLst>
              </a:rPr>
              <a:t>L</a:t>
            </a:r>
            <a:r>
              <a:rPr lang="fr-FR" b="1" dirty="0" smtClean="0">
                <a:solidFill>
                  <a:schemeClr val="bg2">
                    <a:lumMod val="10000"/>
                  </a:schemeClr>
                </a:solidFill>
                <a:effectLst>
                  <a:outerShdw blurRad="38100" dist="38100" dir="2700000" algn="tl">
                    <a:srgbClr val="000000">
                      <a:alpha val="43137"/>
                    </a:srgbClr>
                  </a:outerShdw>
                </a:effectLst>
              </a:rPr>
              <a:t>a fréquence de résonnance.</a:t>
            </a:r>
          </a:p>
          <a:p>
            <a:pPr marL="342900" indent="-342900">
              <a:buFont typeface="Wingdings" pitchFamily="2" charset="2"/>
              <a:buChar char="q"/>
            </a:pPr>
            <a:r>
              <a:rPr lang="fr-FR" b="1" dirty="0" smtClean="0">
                <a:solidFill>
                  <a:schemeClr val="bg2">
                    <a:lumMod val="10000"/>
                  </a:schemeClr>
                </a:solidFill>
                <a:effectLst>
                  <a:outerShdw blurRad="38100" dist="38100" dir="2700000" algn="tl">
                    <a:srgbClr val="000000">
                      <a:alpha val="43137"/>
                    </a:srgbClr>
                  </a:outerShdw>
                </a:effectLst>
              </a:rPr>
              <a:t>La bande passante</a:t>
            </a:r>
            <a:r>
              <a:rPr lang="fr-FR" b="1" dirty="0" smtClean="0">
                <a:effectLst>
                  <a:outerShdw blurRad="38100" dist="38100" dir="2700000" algn="tl">
                    <a:srgbClr val="000000">
                      <a:alpha val="43137"/>
                    </a:srgbClr>
                  </a:outerShdw>
                </a:effectLst>
              </a:rPr>
              <a:t>.</a:t>
            </a:r>
          </a:p>
          <a:p>
            <a:pPr marL="342900" indent="-342900">
              <a:buFont typeface="Wingdings" pitchFamily="2" charset="2"/>
              <a:buChar char="q"/>
            </a:pPr>
            <a:endParaRPr lang="fr-FR" dirty="0"/>
          </a:p>
          <a:p>
            <a:endParaRPr lang="fr-FR" dirty="0" smtClean="0"/>
          </a:p>
          <a:p>
            <a:pPr marL="342900" indent="-342900">
              <a:buFont typeface="Arial" pitchFamily="34" charset="0"/>
              <a:buChar char="•"/>
            </a:pPr>
            <a:r>
              <a:rPr lang="fr-FR" sz="2400" b="1" dirty="0" smtClean="0">
                <a:solidFill>
                  <a:srgbClr val="FF0000"/>
                </a:solidFill>
              </a:rPr>
              <a:t>Utiliser</a:t>
            </a:r>
            <a:r>
              <a:rPr lang="en-US" sz="2400" b="1" dirty="0" smtClean="0">
                <a:solidFill>
                  <a:srgbClr val="FF0000"/>
                </a:solidFill>
              </a:rPr>
              <a:t> un </a:t>
            </a:r>
            <a:r>
              <a:rPr lang="fr-FR" sz="2400" b="1" dirty="0" smtClean="0">
                <a:solidFill>
                  <a:srgbClr val="FF0000"/>
                </a:solidFill>
              </a:rPr>
              <a:t>réseau</a:t>
            </a:r>
            <a:r>
              <a:rPr lang="en-US" sz="2400" b="1" dirty="0" smtClean="0">
                <a:solidFill>
                  <a:srgbClr val="FF0000"/>
                </a:solidFill>
              </a:rPr>
              <a:t> </a:t>
            </a:r>
            <a:r>
              <a:rPr lang="fr-FR" sz="2400" b="1" dirty="0" smtClean="0">
                <a:solidFill>
                  <a:srgbClr val="FF0000"/>
                </a:solidFill>
              </a:rPr>
              <a:t>d’antenne pour changer</a:t>
            </a:r>
            <a:r>
              <a:rPr lang="fr-FR" sz="2400" dirty="0" smtClean="0"/>
              <a:t>:</a:t>
            </a:r>
          </a:p>
          <a:p>
            <a:pPr marL="342900" indent="-342900">
              <a:buFont typeface="Wingdings" pitchFamily="2" charset="2"/>
              <a:buChar char="q"/>
            </a:pPr>
            <a:r>
              <a:rPr lang="fr-FR" b="1" dirty="0" smtClean="0">
                <a:solidFill>
                  <a:schemeClr val="bg2">
                    <a:lumMod val="10000"/>
                  </a:schemeClr>
                </a:solidFill>
                <a:effectLst>
                  <a:outerShdw blurRad="38100" dist="38100" dir="2700000" algn="tl">
                    <a:srgbClr val="000000">
                      <a:alpha val="43137"/>
                    </a:srgbClr>
                  </a:outerShdw>
                </a:effectLst>
              </a:rPr>
              <a:t>Le gain.</a:t>
            </a:r>
          </a:p>
          <a:p>
            <a:pPr marL="342900" indent="-342900">
              <a:buFont typeface="Wingdings" pitchFamily="2" charset="2"/>
              <a:buChar char="q"/>
            </a:pPr>
            <a:r>
              <a:rPr lang="fr-FR" b="1" dirty="0" smtClean="0">
                <a:solidFill>
                  <a:schemeClr val="bg2">
                    <a:lumMod val="10000"/>
                  </a:schemeClr>
                </a:solidFill>
                <a:effectLst>
                  <a:outerShdw blurRad="38100" dist="38100" dir="2700000" algn="tl">
                    <a:srgbClr val="000000">
                      <a:alpha val="43137"/>
                    </a:srgbClr>
                  </a:outerShdw>
                </a:effectLst>
              </a:rPr>
              <a:t>L’angle d’ouverture.</a:t>
            </a:r>
            <a:endParaRPr lang="fr-FR" b="1" dirty="0">
              <a:solidFill>
                <a:schemeClr val="bg2">
                  <a:lumMod val="1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1142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0"/>
            <a:ext cx="7772400" cy="1268760"/>
          </a:xfrm>
        </p:spPr>
        <p:txBody>
          <a:bodyPr/>
          <a:lstStyle/>
          <a:p>
            <a:r>
              <a:rPr lang="en-US" sz="3600" dirty="0" smtClean="0"/>
              <a:t>La </a:t>
            </a:r>
            <a:r>
              <a:rPr lang="fr-FR" sz="3600" dirty="0" smtClean="0"/>
              <a:t>fréquence</a:t>
            </a:r>
            <a:r>
              <a:rPr lang="en-US" sz="3600" dirty="0" smtClean="0"/>
              <a:t> de </a:t>
            </a:r>
            <a:r>
              <a:rPr lang="fr-FR" sz="3600" dirty="0" smtClean="0"/>
              <a:t>résonance et la bande passante</a:t>
            </a:r>
            <a:endParaRPr lang="fr-FR" sz="3600" dirty="0"/>
          </a:p>
        </p:txBody>
      </p:sp>
      <mc:AlternateContent xmlns:mc="http://schemas.openxmlformats.org/markup-compatibility/2006" xmlns:a14="http://schemas.microsoft.com/office/drawing/2010/main">
        <mc:Choice Requires="a14">
          <p:sp>
            <p:nvSpPr>
              <p:cNvPr id="3" name="Espace réservé du texte 2"/>
              <p:cNvSpPr>
                <a:spLocks noGrp="1"/>
              </p:cNvSpPr>
              <p:nvPr>
                <p:ph type="body" idx="1"/>
              </p:nvPr>
            </p:nvSpPr>
            <p:spPr>
              <a:xfrm>
                <a:off x="251520" y="1412776"/>
                <a:ext cx="8640960" cy="1098219"/>
              </a:xfrm>
            </p:spPr>
            <p:txBody>
              <a:bodyPr>
                <a:normAutofit fontScale="92500"/>
              </a:bodyPr>
              <a:lstStyle/>
              <a:p>
                <a:r>
                  <a:rPr lang="en-US" i="1" dirty="0" smtClean="0">
                    <a:solidFill>
                      <a:srgbClr val="FF0000"/>
                    </a:solidFill>
                    <a:ea typeface="Cambria Math"/>
                  </a:rPr>
                  <a:t>B </a:t>
                </a:r>
                <a:r>
                  <a:rPr lang="en-US" i="1" dirty="0" smtClean="0">
                    <a:solidFill>
                      <a:schemeClr val="tx1">
                        <a:lumMod val="95000"/>
                        <a:lumOff val="5000"/>
                      </a:schemeClr>
                    </a:solidFill>
                    <a:ea typeface="Cambria Math"/>
                  </a:rPr>
                  <a:t> </a:t>
                </a:r>
                <a:r>
                  <a:rPr lang="fr-FR" i="1" dirty="0" smtClean="0">
                    <a:solidFill>
                      <a:schemeClr val="tx1">
                        <a:lumMod val="95000"/>
                        <a:lumOff val="5000"/>
                      </a:schemeClr>
                    </a:solidFill>
                    <a:ea typeface="Cambria Math"/>
                  </a:rPr>
                  <a:t>est </a:t>
                </a:r>
                <a:r>
                  <a:rPr lang="fr-FR" i="1" dirty="0">
                    <a:solidFill>
                      <a:schemeClr val="tx1">
                        <a:lumMod val="95000"/>
                        <a:lumOff val="5000"/>
                      </a:schemeClr>
                    </a:solidFill>
                    <a:ea typeface="Cambria Math"/>
                  </a:rPr>
                  <a:t>directement proportionnelle à </a:t>
                </a:r>
                <a:r>
                  <a:rPr lang="fr-FR" i="1" dirty="0">
                    <a:solidFill>
                      <a:srgbClr val="FF0000"/>
                    </a:solidFill>
                    <a:ea typeface="Cambria Math"/>
                  </a:rPr>
                  <a:t>l'épaisseur du substrat</a:t>
                </a:r>
                <a14:m>
                  <m:oMath xmlns:m="http://schemas.openxmlformats.org/officeDocument/2006/math">
                    <m:r>
                      <a:rPr lang="en-US" i="1">
                        <a:solidFill>
                          <a:schemeClr val="tx1">
                            <a:lumMod val="95000"/>
                            <a:lumOff val="5000"/>
                          </a:schemeClr>
                        </a:solidFill>
                        <a:latin typeface="Cambria Math"/>
                        <a:ea typeface="Cambria Math"/>
                      </a:rPr>
                      <m:t>→</m:t>
                    </m:r>
                  </m:oMath>
                </a14:m>
                <a:r>
                  <a:rPr lang="en-US" i="1" dirty="0">
                    <a:solidFill>
                      <a:schemeClr val="tx1">
                        <a:lumMod val="95000"/>
                        <a:lumOff val="5000"/>
                      </a:schemeClr>
                    </a:solidFill>
                    <a:ea typeface="Cambria Math"/>
                  </a:rPr>
                  <a:t> </a:t>
                </a:r>
                <a14:m>
                  <m:oMath xmlns:m="http://schemas.openxmlformats.org/officeDocument/2006/math">
                    <m:r>
                      <a:rPr lang="en-US" i="1" smtClean="0">
                        <a:solidFill>
                          <a:srgbClr val="FF0000"/>
                        </a:solidFill>
                        <a:latin typeface="Cambria Math"/>
                        <a:ea typeface="Cambria Math"/>
                      </a:rPr>
                      <m:t>h</m:t>
                    </m:r>
                    <m:r>
                      <a:rPr lang="en-US" i="1">
                        <a:solidFill>
                          <a:schemeClr val="tx1">
                            <a:lumMod val="95000"/>
                            <a:lumOff val="5000"/>
                          </a:schemeClr>
                        </a:solidFill>
                        <a:latin typeface="Cambria Math"/>
                        <a:ea typeface="Cambria Math"/>
                      </a:rPr>
                      <m:t>=2.5 </m:t>
                    </m:r>
                    <m:r>
                      <a:rPr lang="en-US" i="1">
                        <a:solidFill>
                          <a:schemeClr val="tx1">
                            <a:lumMod val="95000"/>
                            <a:lumOff val="5000"/>
                          </a:schemeClr>
                        </a:solidFill>
                        <a:latin typeface="Cambria Math"/>
                        <a:ea typeface="Cambria Math"/>
                      </a:rPr>
                      <m:t>𝑚𝑚</m:t>
                    </m:r>
                  </m:oMath>
                </a14:m>
                <a:endParaRPr lang="en-US" i="1" dirty="0" smtClean="0">
                  <a:solidFill>
                    <a:schemeClr val="tx1">
                      <a:lumMod val="95000"/>
                      <a:lumOff val="5000"/>
                    </a:schemeClr>
                  </a:solidFill>
                </a:endParaRPr>
              </a:p>
              <a:p>
                <a:r>
                  <a:rPr lang="en-US" i="1" dirty="0" smtClean="0">
                    <a:solidFill>
                      <a:srgbClr val="FF0000"/>
                    </a:solidFill>
                  </a:rPr>
                  <a:t>L</a:t>
                </a:r>
                <a:r>
                  <a:rPr lang="en-US" i="1" dirty="0" smtClean="0">
                    <a:solidFill>
                      <a:schemeClr val="tx1">
                        <a:lumMod val="95000"/>
                        <a:lumOff val="5000"/>
                      </a:schemeClr>
                    </a:solidFill>
                  </a:rPr>
                  <a:t> = </a:t>
                </a:r>
                <a14:m>
                  <m:oMath xmlns:m="http://schemas.openxmlformats.org/officeDocument/2006/math">
                    <m:f>
                      <m:fPr>
                        <m:ctrlPr>
                          <a:rPr lang="en-US" i="1" smtClean="0">
                            <a:solidFill>
                              <a:schemeClr val="tx1">
                                <a:lumMod val="95000"/>
                                <a:lumOff val="5000"/>
                              </a:schemeClr>
                            </a:solidFill>
                            <a:latin typeface="Cambria Math"/>
                          </a:rPr>
                        </m:ctrlPr>
                      </m:fPr>
                      <m:num>
                        <m:r>
                          <a:rPr lang="en-US" b="0" i="1" smtClean="0">
                            <a:solidFill>
                              <a:schemeClr val="tx1">
                                <a:lumMod val="95000"/>
                                <a:lumOff val="5000"/>
                              </a:schemeClr>
                            </a:solidFill>
                            <a:latin typeface="Cambria Math"/>
                          </a:rPr>
                          <m:t>𝑐</m:t>
                        </m:r>
                      </m:num>
                      <m:den>
                        <m:r>
                          <a:rPr lang="en-US" b="0" i="1" smtClean="0">
                            <a:solidFill>
                              <a:schemeClr val="tx1">
                                <a:lumMod val="95000"/>
                                <a:lumOff val="5000"/>
                              </a:schemeClr>
                            </a:solidFill>
                            <a:latin typeface="Cambria Math"/>
                          </a:rPr>
                          <m:t>2</m:t>
                        </m:r>
                        <m:r>
                          <a:rPr lang="en-US" b="0" i="1" smtClean="0">
                            <a:solidFill>
                              <a:schemeClr val="tx1">
                                <a:lumMod val="95000"/>
                                <a:lumOff val="5000"/>
                              </a:schemeClr>
                            </a:solidFill>
                            <a:latin typeface="Cambria Math"/>
                            <a:ea typeface="Cambria Math"/>
                          </a:rPr>
                          <m:t>×</m:t>
                        </m:r>
                        <m:r>
                          <a:rPr lang="en-US" b="0" i="1" smtClean="0">
                            <a:solidFill>
                              <a:srgbClr val="FF0000"/>
                            </a:solidFill>
                            <a:latin typeface="Cambria Math"/>
                            <a:ea typeface="Cambria Math"/>
                          </a:rPr>
                          <m:t>𝑓</m:t>
                        </m:r>
                        <m:r>
                          <a:rPr lang="en-US" b="0" i="1" baseline="-25000" smtClean="0">
                            <a:solidFill>
                              <a:srgbClr val="FF0000"/>
                            </a:solidFill>
                            <a:latin typeface="Cambria Math"/>
                            <a:ea typeface="Cambria Math"/>
                          </a:rPr>
                          <m:t>0</m:t>
                        </m:r>
                        <m:r>
                          <a:rPr lang="en-US" b="0" i="1" smtClean="0">
                            <a:solidFill>
                              <a:schemeClr val="tx1">
                                <a:lumMod val="95000"/>
                                <a:lumOff val="5000"/>
                              </a:schemeClr>
                            </a:solidFill>
                            <a:latin typeface="Cambria Math"/>
                            <a:ea typeface="Cambria Math"/>
                          </a:rPr>
                          <m:t>×</m:t>
                        </m:r>
                        <m:rad>
                          <m:radPr>
                            <m:degHide m:val="on"/>
                            <m:ctrlPr>
                              <a:rPr lang="en-US" b="0" i="1" smtClean="0">
                                <a:solidFill>
                                  <a:schemeClr val="tx1">
                                    <a:lumMod val="95000"/>
                                    <a:lumOff val="5000"/>
                                  </a:schemeClr>
                                </a:solidFill>
                                <a:latin typeface="Cambria Math"/>
                                <a:ea typeface="Cambria Math"/>
                              </a:rPr>
                            </m:ctrlPr>
                          </m:radPr>
                          <m:deg/>
                          <m:e>
                            <m:r>
                              <a:rPr lang="el-GR" b="0" i="1" smtClean="0">
                                <a:solidFill>
                                  <a:schemeClr val="tx1">
                                    <a:lumMod val="95000"/>
                                    <a:lumOff val="5000"/>
                                  </a:schemeClr>
                                </a:solidFill>
                                <a:latin typeface="Cambria Math"/>
                                <a:ea typeface="Cambria Math"/>
                              </a:rPr>
                              <m:t>𝜀</m:t>
                            </m:r>
                          </m:e>
                        </m:rad>
                        <m:r>
                          <a:rPr lang="en-US" b="0" i="1" smtClean="0">
                            <a:solidFill>
                              <a:schemeClr val="tx1">
                                <a:lumMod val="95000"/>
                                <a:lumOff val="5000"/>
                              </a:schemeClr>
                            </a:solidFill>
                            <a:latin typeface="Cambria Math"/>
                            <a:ea typeface="Cambria Math"/>
                          </a:rPr>
                          <m:t> </m:t>
                        </m:r>
                      </m:den>
                    </m:f>
                    <m:r>
                      <a:rPr lang="en-US" b="0" i="1" smtClean="0">
                        <a:solidFill>
                          <a:schemeClr val="tx1">
                            <a:lumMod val="95000"/>
                            <a:lumOff val="5000"/>
                          </a:schemeClr>
                        </a:solidFill>
                        <a:latin typeface="Cambria Math"/>
                        <a:ea typeface="Cambria Math"/>
                      </a:rPr>
                      <m:t>  → </m:t>
                    </m:r>
                    <m:r>
                      <a:rPr lang="en-US" b="0" i="1" smtClean="0">
                        <a:solidFill>
                          <a:srgbClr val="FF0000"/>
                        </a:solidFill>
                        <a:latin typeface="Cambria Math"/>
                        <a:ea typeface="Cambria Math"/>
                      </a:rPr>
                      <m:t>𝐿</m:t>
                    </m:r>
                    <m:r>
                      <a:rPr lang="en-US" b="0" i="1" smtClean="0">
                        <a:solidFill>
                          <a:schemeClr val="tx1">
                            <a:lumMod val="95000"/>
                            <a:lumOff val="5000"/>
                          </a:schemeClr>
                        </a:solidFill>
                        <a:latin typeface="Cambria Math"/>
                        <a:ea typeface="Cambria Math"/>
                      </a:rPr>
                      <m:t>=26.79</m:t>
                    </m:r>
                    <m:r>
                      <a:rPr lang="en-US" b="0" i="1" smtClean="0">
                        <a:solidFill>
                          <a:schemeClr val="tx1">
                            <a:lumMod val="95000"/>
                            <a:lumOff val="5000"/>
                          </a:schemeClr>
                        </a:solidFill>
                        <a:latin typeface="Cambria Math"/>
                        <a:ea typeface="Cambria Math"/>
                      </a:rPr>
                      <m:t>𝑚𝑚</m:t>
                    </m:r>
                  </m:oMath>
                </a14:m>
                <a:r>
                  <a:rPr lang="en-US" b="0" i="1" dirty="0" smtClean="0">
                    <a:solidFill>
                      <a:schemeClr val="tx1">
                        <a:lumMod val="95000"/>
                        <a:lumOff val="5000"/>
                      </a:schemeClr>
                    </a:solidFill>
                    <a:latin typeface="Cambria Math"/>
                    <a:ea typeface="Cambria Math"/>
                  </a:rPr>
                  <a:t> </a:t>
                </a:r>
                <a14:m>
                  <m:oMath xmlns:m="http://schemas.openxmlformats.org/officeDocument/2006/math">
                    <m:r>
                      <a:rPr lang="en-US" b="0" i="1" smtClean="0">
                        <a:solidFill>
                          <a:schemeClr val="tx1">
                            <a:lumMod val="95000"/>
                            <a:lumOff val="5000"/>
                          </a:schemeClr>
                        </a:solidFill>
                        <a:latin typeface="Cambria Math"/>
                        <a:ea typeface="Cambria Math"/>
                      </a:rPr>
                      <m:t> </m:t>
                    </m:r>
                  </m:oMath>
                </a14:m>
                <a:endParaRPr lang="en-US" b="0" i="1" dirty="0" smtClean="0">
                  <a:solidFill>
                    <a:schemeClr val="tx1">
                      <a:lumMod val="95000"/>
                      <a:lumOff val="5000"/>
                    </a:schemeClr>
                  </a:solidFill>
                  <a:latin typeface="Cambria Math"/>
                  <a:ea typeface="Cambria Math"/>
                </a:endParaRPr>
              </a:p>
            </p:txBody>
          </p:sp>
        </mc:Choice>
        <mc:Fallback xmlns="">
          <p:sp>
            <p:nvSpPr>
              <p:cNvPr id="3" name="Espace réservé du texte 2"/>
              <p:cNvSpPr>
                <a:spLocks noGrp="1" noRot="1" noChangeAspect="1" noMove="1" noResize="1" noEditPoints="1" noAdjustHandles="1" noChangeArrowheads="1" noChangeShapeType="1" noTextEdit="1"/>
              </p:cNvSpPr>
              <p:nvPr>
                <p:ph type="body" idx="1"/>
              </p:nvPr>
            </p:nvSpPr>
            <p:spPr>
              <a:xfrm>
                <a:off x="251520" y="1412776"/>
                <a:ext cx="8640960" cy="1098219"/>
              </a:xfrm>
              <a:blipFill rotWithShape="1">
                <a:blip r:embed="rId2"/>
                <a:stretch>
                  <a:fillRect t="-2778"/>
                </a:stretch>
              </a:blipFill>
            </p:spPr>
            <p:txBody>
              <a:bodyPr/>
              <a:lstStyle/>
              <a:p>
                <a:r>
                  <a:rPr lang="fr-FR">
                    <a:noFill/>
                  </a:rPr>
                  <a:t> </a:t>
                </a:r>
              </a:p>
            </p:txBody>
          </p:sp>
        </mc:Fallback>
      </mc:AlternateContent>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388" y="2510995"/>
            <a:ext cx="6898402" cy="4325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4404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800" y="275853"/>
            <a:ext cx="7772400" cy="488851"/>
          </a:xfrm>
        </p:spPr>
        <p:txBody>
          <a:bodyPr/>
          <a:lstStyle/>
          <a:p>
            <a:r>
              <a:rPr lang="fr-FR" dirty="0" smtClean="0"/>
              <a:t>Résultats</a:t>
            </a:r>
            <a:endParaRPr lang="fr-FR"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356992"/>
            <a:ext cx="8784976" cy="3340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Tableau 4"/>
          <p:cNvGraphicFramePr>
            <a:graphicFrameLocks noGrp="1"/>
          </p:cNvGraphicFramePr>
          <p:nvPr>
            <p:extLst>
              <p:ext uri="{D42A27DB-BD31-4B8C-83A1-F6EECF244321}">
                <p14:modId xmlns:p14="http://schemas.microsoft.com/office/powerpoint/2010/main" val="2450574197"/>
              </p:ext>
            </p:extLst>
          </p:nvPr>
        </p:nvGraphicFramePr>
        <p:xfrm>
          <a:off x="179512" y="908720"/>
          <a:ext cx="8856985" cy="1402080"/>
        </p:xfrm>
        <a:graphic>
          <a:graphicData uri="http://schemas.openxmlformats.org/drawingml/2006/table">
            <a:tbl>
              <a:tblPr firstRow="1" bandRow="1">
                <a:tableStyleId>{5C22544A-7EE6-4342-B048-85BDC9FD1C3A}</a:tableStyleId>
              </a:tblPr>
              <a:tblGrid>
                <a:gridCol w="1771397"/>
                <a:gridCol w="1771397"/>
                <a:gridCol w="1771397"/>
                <a:gridCol w="1771397"/>
                <a:gridCol w="1771397"/>
              </a:tblGrid>
              <a:tr h="0">
                <a:tc>
                  <a:txBody>
                    <a:bodyPr/>
                    <a:lstStyle/>
                    <a:p>
                      <a:pPr algn="ctr"/>
                      <a:r>
                        <a:rPr lang="fr-FR" sz="1600" b="0" noProof="0" dirty="0" smtClean="0"/>
                        <a:t>Longueur</a:t>
                      </a:r>
                      <a:r>
                        <a:rPr lang="en-US" sz="1600" b="0" baseline="0" dirty="0" smtClean="0"/>
                        <a:t> du patch(mm)</a:t>
                      </a:r>
                      <a:endParaRPr lang="en-US" sz="1600" b="0" dirty="0"/>
                    </a:p>
                  </a:txBody>
                  <a:tcPr/>
                </a:tc>
                <a:tc>
                  <a:txBody>
                    <a:bodyPr/>
                    <a:lstStyle/>
                    <a:p>
                      <a:pPr algn="ctr"/>
                      <a:r>
                        <a:rPr lang="fr-FR" sz="1600" b="0" noProof="0" dirty="0" smtClean="0"/>
                        <a:t>Fréquence</a:t>
                      </a:r>
                      <a:r>
                        <a:rPr lang="en-US" sz="1600" b="0" dirty="0" smtClean="0"/>
                        <a:t> centrale(GHz)</a:t>
                      </a:r>
                      <a:endParaRPr lang="en-US" sz="1600" b="0" dirty="0"/>
                    </a:p>
                  </a:txBody>
                  <a:tcPr/>
                </a:tc>
                <a:tc>
                  <a:txBody>
                    <a:bodyPr/>
                    <a:lstStyle/>
                    <a:p>
                      <a:pPr algn="ctr"/>
                      <a:r>
                        <a:rPr lang="en-US" sz="1600" b="0" dirty="0" smtClean="0"/>
                        <a:t>Bande passante(MHz)</a:t>
                      </a:r>
                      <a:endParaRPr lang="en-US" sz="1600" b="0" dirty="0"/>
                    </a:p>
                  </a:txBody>
                  <a:tcPr/>
                </a:tc>
                <a:tc>
                  <a:txBody>
                    <a:bodyPr/>
                    <a:lstStyle/>
                    <a:p>
                      <a:pPr algn="ctr"/>
                      <a:r>
                        <a:rPr lang="en-US" sz="1600" b="0" dirty="0" smtClean="0"/>
                        <a:t>Gain(dB)</a:t>
                      </a:r>
                      <a:endParaRPr lang="en-US" sz="1600" b="0" dirty="0"/>
                    </a:p>
                  </a:txBody>
                  <a:tcPr/>
                </a:tc>
                <a:tc>
                  <a:txBody>
                    <a:bodyPr/>
                    <a:lstStyle/>
                    <a:p>
                      <a:pPr algn="ctr"/>
                      <a:r>
                        <a:rPr lang="en-US" sz="1600" b="0" dirty="0" smtClean="0"/>
                        <a:t>L’angle </a:t>
                      </a:r>
                      <a:r>
                        <a:rPr lang="fr-FR" sz="1600" b="0" noProof="0" dirty="0" smtClean="0"/>
                        <a:t>d’ouverture</a:t>
                      </a:r>
                    </a:p>
                    <a:p>
                      <a:pPr algn="ctr"/>
                      <a:r>
                        <a:rPr lang="fr-FR" sz="1600" b="0" noProof="0" dirty="0" smtClean="0"/>
                        <a:t>(deg</a:t>
                      </a:r>
                      <a:r>
                        <a:rPr lang="en-US" sz="1600" b="0" dirty="0" smtClean="0"/>
                        <a:t>)</a:t>
                      </a:r>
                      <a:endParaRPr lang="en-US" sz="1600" b="0" dirty="0"/>
                    </a:p>
                  </a:txBody>
                  <a:tcPr/>
                </a:tc>
              </a:tr>
              <a:tr h="370840">
                <a:tc>
                  <a:txBody>
                    <a:bodyPr/>
                    <a:lstStyle/>
                    <a:p>
                      <a:pPr algn="ctr"/>
                      <a:r>
                        <a:rPr lang="en-US" sz="1600" b="0" dirty="0" smtClean="0">
                          <a:solidFill>
                            <a:srgbClr val="FF0000"/>
                          </a:solidFill>
                        </a:rPr>
                        <a:t>27.23</a:t>
                      </a:r>
                      <a:endParaRPr lang="en-US" sz="1600" b="0" dirty="0">
                        <a:solidFill>
                          <a:srgbClr val="FF0000"/>
                        </a:solidFill>
                      </a:endParaRPr>
                    </a:p>
                  </a:txBody>
                  <a:tcPr/>
                </a:tc>
                <a:tc>
                  <a:txBody>
                    <a:bodyPr/>
                    <a:lstStyle/>
                    <a:p>
                      <a:pPr algn="ctr"/>
                      <a:r>
                        <a:rPr lang="en-US" sz="1600" b="0" dirty="0" smtClean="0">
                          <a:solidFill>
                            <a:srgbClr val="FF0000"/>
                          </a:solidFill>
                        </a:rPr>
                        <a:t>3.58</a:t>
                      </a:r>
                      <a:endParaRPr lang="en-US" sz="1600" b="0" dirty="0">
                        <a:solidFill>
                          <a:srgbClr val="FF0000"/>
                        </a:solidFill>
                      </a:endParaRPr>
                    </a:p>
                  </a:txBody>
                  <a:tcPr/>
                </a:tc>
                <a:tc>
                  <a:txBody>
                    <a:bodyPr/>
                    <a:lstStyle/>
                    <a:p>
                      <a:pPr algn="ctr"/>
                      <a:r>
                        <a:rPr lang="en-US" sz="1600" b="0" dirty="0" smtClean="0">
                          <a:solidFill>
                            <a:srgbClr val="FF0000"/>
                          </a:solidFill>
                        </a:rPr>
                        <a:t>110.79</a:t>
                      </a:r>
                      <a:endParaRPr lang="en-US" sz="1600" b="0" dirty="0">
                        <a:solidFill>
                          <a:srgbClr val="FF0000"/>
                        </a:solidFill>
                      </a:endParaRPr>
                    </a:p>
                  </a:txBody>
                  <a:tcPr/>
                </a:tc>
                <a:tc>
                  <a:txBody>
                    <a:bodyPr/>
                    <a:lstStyle/>
                    <a:p>
                      <a:pPr algn="ctr"/>
                      <a:r>
                        <a:rPr lang="en-US" sz="1600" b="0" dirty="0" smtClean="0">
                          <a:solidFill>
                            <a:srgbClr val="FF0000"/>
                          </a:solidFill>
                        </a:rPr>
                        <a:t>7.21</a:t>
                      </a:r>
                      <a:endParaRPr lang="en-US" sz="1600" b="0"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600" b="0" dirty="0" smtClean="0">
                          <a:solidFill>
                            <a:srgbClr val="FF0000"/>
                          </a:solidFill>
                        </a:rPr>
                        <a:t>75.7 deg( 0˚)</a:t>
                      </a:r>
                    </a:p>
                    <a:p>
                      <a:pPr marL="0" marR="0" indent="0" algn="l" defTabSz="914400" rtl="0" eaLnBrk="1" fontAlgn="auto" latinLnBrk="0" hangingPunct="1">
                        <a:lnSpc>
                          <a:spcPct val="100000"/>
                        </a:lnSpc>
                        <a:spcBef>
                          <a:spcPts val="0"/>
                        </a:spcBef>
                        <a:spcAft>
                          <a:spcPts val="0"/>
                        </a:spcAft>
                        <a:buClrTx/>
                        <a:buSzTx/>
                        <a:buFontTx/>
                        <a:buNone/>
                        <a:tabLst/>
                        <a:defRPr/>
                      </a:pPr>
                      <a:r>
                        <a:rPr lang="fr-FR" sz="1600" b="0" dirty="0" smtClean="0">
                          <a:solidFill>
                            <a:srgbClr val="FF0000"/>
                          </a:solidFill>
                        </a:rPr>
                        <a:t>68.6 deg( 90˚)</a:t>
                      </a:r>
                      <a:endParaRPr lang="en-US" sz="1600" b="0" dirty="0" smtClean="0"/>
                    </a:p>
                  </a:txBody>
                  <a:tcPr/>
                </a:tc>
              </a:tr>
            </a:tbl>
          </a:graphicData>
        </a:graphic>
      </p:graphicFrame>
      <p:graphicFrame>
        <p:nvGraphicFramePr>
          <p:cNvPr id="6" name="Tableau 5"/>
          <p:cNvGraphicFramePr>
            <a:graphicFrameLocks noGrp="1"/>
          </p:cNvGraphicFramePr>
          <p:nvPr>
            <p:extLst>
              <p:ext uri="{D42A27DB-BD31-4B8C-83A1-F6EECF244321}">
                <p14:modId xmlns:p14="http://schemas.microsoft.com/office/powerpoint/2010/main" val="2334982385"/>
              </p:ext>
            </p:extLst>
          </p:nvPr>
        </p:nvGraphicFramePr>
        <p:xfrm>
          <a:off x="143507" y="2300993"/>
          <a:ext cx="8856985" cy="1036320"/>
        </p:xfrm>
        <a:graphic>
          <a:graphicData uri="http://schemas.openxmlformats.org/drawingml/2006/table">
            <a:tbl>
              <a:tblPr firstRow="1" bandRow="1">
                <a:tableStyleId>{5C22544A-7EE6-4342-B048-85BDC9FD1C3A}</a:tableStyleId>
              </a:tblPr>
              <a:tblGrid>
                <a:gridCol w="1771397"/>
                <a:gridCol w="1771397"/>
                <a:gridCol w="1771397"/>
                <a:gridCol w="1771397"/>
                <a:gridCol w="1771397"/>
              </a:tblGrid>
              <a:tr h="0">
                <a:tc>
                  <a:txBody>
                    <a:bodyPr/>
                    <a:lstStyle/>
                    <a:p>
                      <a:pPr algn="ctr"/>
                      <a:r>
                        <a:rPr lang="fr-FR" sz="1400" noProof="0" dirty="0" smtClean="0"/>
                        <a:t>Longueur</a:t>
                      </a:r>
                      <a:r>
                        <a:rPr lang="en-US" sz="1400" baseline="0" dirty="0" smtClean="0"/>
                        <a:t> du patch(mm)</a:t>
                      </a:r>
                      <a:endParaRPr lang="en-US" sz="1400" dirty="0"/>
                    </a:p>
                  </a:txBody>
                  <a:tcPr/>
                </a:tc>
                <a:tc>
                  <a:txBody>
                    <a:bodyPr/>
                    <a:lstStyle/>
                    <a:p>
                      <a:pPr algn="ctr"/>
                      <a:r>
                        <a:rPr lang="fr-FR" sz="1400" noProof="0" dirty="0" smtClean="0"/>
                        <a:t>Fréquence</a:t>
                      </a:r>
                      <a:r>
                        <a:rPr lang="en-US" sz="1400" dirty="0" smtClean="0"/>
                        <a:t> centrale(GHz)</a:t>
                      </a:r>
                      <a:endParaRPr lang="en-US" sz="1400" dirty="0"/>
                    </a:p>
                  </a:txBody>
                  <a:tcPr/>
                </a:tc>
                <a:tc>
                  <a:txBody>
                    <a:bodyPr/>
                    <a:lstStyle/>
                    <a:p>
                      <a:pPr algn="ctr"/>
                      <a:r>
                        <a:rPr lang="en-US" sz="1400" dirty="0" smtClean="0"/>
                        <a:t>Bande passante(MHz)</a:t>
                      </a:r>
                      <a:endParaRPr lang="en-US" sz="1400" dirty="0"/>
                    </a:p>
                  </a:txBody>
                  <a:tcPr/>
                </a:tc>
                <a:tc>
                  <a:txBody>
                    <a:bodyPr/>
                    <a:lstStyle/>
                    <a:p>
                      <a:pPr algn="ctr"/>
                      <a:r>
                        <a:rPr lang="en-US" sz="1400" dirty="0" smtClean="0"/>
                        <a:t>Gain(dB)</a:t>
                      </a:r>
                      <a:endParaRPr lang="en-US" sz="1400" dirty="0"/>
                    </a:p>
                  </a:txBody>
                  <a:tcPr/>
                </a:tc>
                <a:tc>
                  <a:txBody>
                    <a:bodyPr/>
                    <a:lstStyle/>
                    <a:p>
                      <a:pPr algn="ctr"/>
                      <a:r>
                        <a:rPr lang="en-US" sz="1400" dirty="0" smtClean="0"/>
                        <a:t>L’angle d’ouverture</a:t>
                      </a:r>
                    </a:p>
                    <a:p>
                      <a:pPr algn="ctr"/>
                      <a:r>
                        <a:rPr lang="en-US" sz="1400" dirty="0" smtClean="0"/>
                        <a:t>(deg)</a:t>
                      </a:r>
                      <a:endParaRPr lang="en-US" sz="1400" dirty="0"/>
                    </a:p>
                  </a:txBody>
                  <a:tcPr/>
                </a:tc>
              </a:tr>
              <a:tr h="370840">
                <a:tc>
                  <a:txBody>
                    <a:bodyPr/>
                    <a:lstStyle/>
                    <a:p>
                      <a:pPr algn="ctr"/>
                      <a:r>
                        <a:rPr lang="en-US" sz="1400" dirty="0" smtClean="0">
                          <a:solidFill>
                            <a:srgbClr val="FF0000"/>
                          </a:solidFill>
                        </a:rPr>
                        <a:t>26.79</a:t>
                      </a:r>
                      <a:endParaRPr lang="en-US" sz="1400" dirty="0">
                        <a:solidFill>
                          <a:srgbClr val="FF0000"/>
                        </a:solidFill>
                      </a:endParaRPr>
                    </a:p>
                  </a:txBody>
                  <a:tcPr/>
                </a:tc>
                <a:tc>
                  <a:txBody>
                    <a:bodyPr/>
                    <a:lstStyle/>
                    <a:p>
                      <a:pPr algn="ctr"/>
                      <a:r>
                        <a:rPr lang="en-US" sz="1400" dirty="0" smtClean="0">
                          <a:solidFill>
                            <a:srgbClr val="FF0000"/>
                          </a:solidFill>
                        </a:rPr>
                        <a:t>3.596</a:t>
                      </a:r>
                    </a:p>
                  </a:txBody>
                  <a:tcPr/>
                </a:tc>
                <a:tc>
                  <a:txBody>
                    <a:bodyPr/>
                    <a:lstStyle/>
                    <a:p>
                      <a:pPr algn="ctr"/>
                      <a:r>
                        <a:rPr lang="en-US" sz="1400" dirty="0" smtClean="0">
                          <a:solidFill>
                            <a:srgbClr val="FF0000"/>
                          </a:solidFill>
                        </a:rPr>
                        <a:t>143.06</a:t>
                      </a:r>
                      <a:endParaRPr lang="en-US" sz="1400" dirty="0">
                        <a:solidFill>
                          <a:srgbClr val="FF0000"/>
                        </a:solidFill>
                      </a:endParaRPr>
                    </a:p>
                  </a:txBody>
                  <a:tcPr/>
                </a:tc>
                <a:tc>
                  <a:txBody>
                    <a:bodyPr/>
                    <a:lstStyle/>
                    <a:p>
                      <a:pPr algn="ctr"/>
                      <a:r>
                        <a:rPr lang="en-US" sz="1400" dirty="0" smtClean="0">
                          <a:solidFill>
                            <a:srgbClr val="FF0000"/>
                          </a:solidFill>
                        </a:rPr>
                        <a:t>7.24</a:t>
                      </a:r>
                      <a:endParaRPr lang="en-US" sz="1400"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FF0000"/>
                          </a:solidFill>
                        </a:rPr>
                        <a:t>73.9 deg( 0˚)</a:t>
                      </a:r>
                    </a:p>
                    <a:p>
                      <a:pPr marL="0" marR="0" indent="0" algn="l"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FF0000"/>
                          </a:solidFill>
                        </a:rPr>
                        <a:t>70 deg( 90˚)</a:t>
                      </a:r>
                      <a:endParaRPr lang="en-US" sz="1400" b="0" dirty="0" smtClean="0"/>
                    </a:p>
                  </a:txBody>
                  <a:tcPr/>
                </a:tc>
              </a:tr>
            </a:tbl>
          </a:graphicData>
        </a:graphic>
      </p:graphicFrame>
    </p:spTree>
    <p:extLst>
      <p:ext uri="{BB962C8B-B14F-4D97-AF65-F5344CB8AC3E}">
        <p14:creationId xmlns:p14="http://schemas.microsoft.com/office/powerpoint/2010/main" val="2939666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188640"/>
            <a:ext cx="7772400" cy="833264"/>
          </a:xfrm>
        </p:spPr>
        <p:txBody>
          <a:bodyPr/>
          <a:lstStyle/>
          <a:p>
            <a:r>
              <a:rPr lang="fr-FR" sz="4000" dirty="0" smtClean="0"/>
              <a:t>Résultats : Gain et Directivité</a:t>
            </a:r>
            <a:endParaRPr lang="fr-FR" sz="4000" dirty="0"/>
          </a:p>
        </p:txBody>
      </p:sp>
      <p:pic>
        <p:nvPicPr>
          <p:cNvPr id="2052"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3583"/>
          <a:stretch/>
        </p:blipFill>
        <p:spPr bwMode="auto">
          <a:xfrm>
            <a:off x="33674" y="1268760"/>
            <a:ext cx="3895428"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3789040"/>
            <a:ext cx="494347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7991" y="1104505"/>
            <a:ext cx="4583435"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3421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6116" y="-16988"/>
            <a:ext cx="9010380" cy="853700"/>
          </a:xfrm>
        </p:spPr>
        <p:txBody>
          <a:bodyPr/>
          <a:lstStyle/>
          <a:p>
            <a:r>
              <a:rPr lang="fr-FR" sz="3600" dirty="0" smtClean="0"/>
              <a:t>Optimisation</a:t>
            </a:r>
            <a:r>
              <a:rPr lang="en-US" sz="3600" dirty="0" smtClean="0"/>
              <a:t> du gain et l’angle d’ouverture</a:t>
            </a:r>
            <a:endParaRPr lang="fr-FR" sz="3600" dirty="0"/>
          </a:p>
        </p:txBody>
      </p:sp>
      <p:sp>
        <p:nvSpPr>
          <p:cNvPr id="3" name="Espace réservé du texte 2"/>
          <p:cNvSpPr>
            <a:spLocks noGrp="1"/>
          </p:cNvSpPr>
          <p:nvPr>
            <p:ph type="body" idx="1"/>
          </p:nvPr>
        </p:nvSpPr>
        <p:spPr>
          <a:xfrm>
            <a:off x="107504" y="1268760"/>
            <a:ext cx="5256584" cy="4896544"/>
          </a:xfrm>
        </p:spPr>
        <p:txBody>
          <a:bodyPr>
            <a:normAutofit/>
          </a:bodyPr>
          <a:lstStyle/>
          <a:p>
            <a:pPr marL="342900" indent="-342900">
              <a:buFont typeface="Wingdings" pitchFamily="2" charset="2"/>
              <a:buChar char="q"/>
            </a:pPr>
            <a:r>
              <a:rPr lang="fr-FR" i="1" dirty="0" smtClean="0">
                <a:solidFill>
                  <a:schemeClr val="tx1">
                    <a:lumMod val="95000"/>
                    <a:lumOff val="5000"/>
                  </a:schemeClr>
                </a:solidFill>
                <a:ea typeface="Cambria Math"/>
              </a:rPr>
              <a:t>Pour </a:t>
            </a:r>
            <a:r>
              <a:rPr lang="fr-FR" i="1" dirty="0" smtClean="0">
                <a:solidFill>
                  <a:srgbClr val="FF0000"/>
                </a:solidFill>
                <a:ea typeface="Cambria Math"/>
              </a:rPr>
              <a:t>augmenter</a:t>
            </a:r>
            <a:r>
              <a:rPr lang="fr-FR" i="1" dirty="0" smtClean="0">
                <a:solidFill>
                  <a:schemeClr val="tx1">
                    <a:lumMod val="95000"/>
                    <a:lumOff val="5000"/>
                  </a:schemeClr>
                </a:solidFill>
                <a:ea typeface="Cambria Math"/>
              </a:rPr>
              <a:t> le </a:t>
            </a:r>
            <a:r>
              <a:rPr lang="fr-FR" i="1" dirty="0" smtClean="0">
                <a:solidFill>
                  <a:srgbClr val="FF0000"/>
                </a:solidFill>
                <a:ea typeface="Cambria Math"/>
              </a:rPr>
              <a:t>gain</a:t>
            </a:r>
            <a:r>
              <a:rPr lang="fr-FR" i="1" dirty="0" smtClean="0">
                <a:solidFill>
                  <a:schemeClr val="tx1">
                    <a:lumMod val="95000"/>
                    <a:lumOff val="5000"/>
                  </a:schemeClr>
                </a:solidFill>
                <a:ea typeface="Cambria Math"/>
              </a:rPr>
              <a:t> et </a:t>
            </a:r>
            <a:r>
              <a:rPr lang="fr-FR" i="1" dirty="0" smtClean="0">
                <a:solidFill>
                  <a:srgbClr val="FF0000"/>
                </a:solidFill>
                <a:ea typeface="Cambria Math"/>
              </a:rPr>
              <a:t>réduire</a:t>
            </a:r>
            <a:r>
              <a:rPr lang="fr-FR" i="1" dirty="0" smtClean="0">
                <a:solidFill>
                  <a:schemeClr val="tx1">
                    <a:lumMod val="95000"/>
                    <a:lumOff val="5000"/>
                  </a:schemeClr>
                </a:solidFill>
                <a:ea typeface="Cambria Math"/>
              </a:rPr>
              <a:t> </a:t>
            </a:r>
            <a:r>
              <a:rPr lang="fr-FR" i="1" dirty="0" smtClean="0">
                <a:solidFill>
                  <a:srgbClr val="FF0000"/>
                </a:solidFill>
                <a:ea typeface="Cambria Math"/>
              </a:rPr>
              <a:t>l’angle</a:t>
            </a:r>
            <a:r>
              <a:rPr lang="fr-FR" i="1" dirty="0" smtClean="0">
                <a:solidFill>
                  <a:schemeClr val="tx1">
                    <a:lumMod val="95000"/>
                    <a:lumOff val="5000"/>
                  </a:schemeClr>
                </a:solidFill>
                <a:ea typeface="Cambria Math"/>
              </a:rPr>
              <a:t> </a:t>
            </a:r>
            <a:r>
              <a:rPr lang="fr-FR" i="1" dirty="0" smtClean="0">
                <a:solidFill>
                  <a:srgbClr val="FF0000"/>
                </a:solidFill>
                <a:ea typeface="Cambria Math"/>
              </a:rPr>
              <a:t>d’ouverture</a:t>
            </a:r>
            <a:r>
              <a:rPr lang="fr-FR" i="1" dirty="0" smtClean="0">
                <a:solidFill>
                  <a:schemeClr val="tx1">
                    <a:lumMod val="95000"/>
                    <a:lumOff val="5000"/>
                  </a:schemeClr>
                </a:solidFill>
                <a:ea typeface="Cambria Math"/>
              </a:rPr>
              <a:t> on doit utiliser un </a:t>
            </a:r>
            <a:r>
              <a:rPr lang="fr-FR" i="1" dirty="0" smtClean="0">
                <a:solidFill>
                  <a:srgbClr val="FF0000"/>
                </a:solidFill>
                <a:ea typeface="Cambria Math"/>
              </a:rPr>
              <a:t>réseau</a:t>
            </a:r>
            <a:r>
              <a:rPr lang="fr-FR" i="1" dirty="0" smtClean="0">
                <a:solidFill>
                  <a:schemeClr val="tx1">
                    <a:lumMod val="95000"/>
                    <a:lumOff val="5000"/>
                  </a:schemeClr>
                </a:solidFill>
                <a:ea typeface="Cambria Math"/>
              </a:rPr>
              <a:t> </a:t>
            </a:r>
            <a:r>
              <a:rPr lang="fr-FR" i="1" dirty="0" smtClean="0">
                <a:solidFill>
                  <a:srgbClr val="FF0000"/>
                </a:solidFill>
                <a:ea typeface="Cambria Math"/>
              </a:rPr>
              <a:t>d’antenne</a:t>
            </a:r>
            <a:r>
              <a:rPr lang="fr-FR" i="1" dirty="0" smtClean="0">
                <a:solidFill>
                  <a:schemeClr val="tx1">
                    <a:lumMod val="95000"/>
                    <a:lumOff val="5000"/>
                  </a:schemeClr>
                </a:solidFill>
                <a:ea typeface="Cambria Math"/>
              </a:rPr>
              <a:t>.</a:t>
            </a:r>
          </a:p>
          <a:p>
            <a:endParaRPr lang="fr-FR" i="1" dirty="0" smtClean="0">
              <a:solidFill>
                <a:schemeClr val="tx1">
                  <a:lumMod val="95000"/>
                  <a:lumOff val="5000"/>
                </a:schemeClr>
              </a:solidFill>
              <a:ea typeface="Cambria Math"/>
            </a:endParaRPr>
          </a:p>
          <a:p>
            <a:pPr marL="342900" indent="-342900">
              <a:buFont typeface="Wingdings" pitchFamily="2" charset="2"/>
              <a:buChar char="q"/>
            </a:pPr>
            <a:r>
              <a:rPr lang="fr-FR" i="1" dirty="0" smtClean="0">
                <a:solidFill>
                  <a:schemeClr val="tx1">
                    <a:lumMod val="95000"/>
                    <a:lumOff val="5000"/>
                  </a:schemeClr>
                </a:solidFill>
                <a:ea typeface="Cambria Math"/>
              </a:rPr>
              <a:t>Un alignement de </a:t>
            </a:r>
            <a:r>
              <a:rPr lang="fr-FR" b="1" dirty="0">
                <a:solidFill>
                  <a:schemeClr val="accent1">
                    <a:lumMod val="50000"/>
                  </a:schemeClr>
                </a:solidFill>
                <a:ea typeface="Cambria Math"/>
              </a:rPr>
              <a:t>n</a:t>
            </a:r>
            <a:r>
              <a:rPr lang="fr-FR" i="1" dirty="0" smtClean="0">
                <a:solidFill>
                  <a:schemeClr val="tx1">
                    <a:lumMod val="95000"/>
                    <a:lumOff val="5000"/>
                  </a:schemeClr>
                </a:solidFill>
                <a:ea typeface="Cambria Math"/>
              </a:rPr>
              <a:t> antennes suivant </a:t>
            </a:r>
            <a:r>
              <a:rPr lang="fr-FR" i="1" dirty="0" smtClean="0">
                <a:solidFill>
                  <a:srgbClr val="FF0000"/>
                </a:solidFill>
                <a:ea typeface="Cambria Math"/>
              </a:rPr>
              <a:t>l’axe x (</a:t>
            </a:r>
            <a:r>
              <a:rPr lang="fr-FR" b="1" dirty="0" smtClean="0">
                <a:solidFill>
                  <a:schemeClr val="accent1">
                    <a:lumMod val="50000"/>
                  </a:schemeClr>
                </a:solidFill>
                <a:ea typeface="Cambria Math"/>
              </a:rPr>
              <a:t>réseau nx1</a:t>
            </a:r>
            <a:r>
              <a:rPr lang="fr-FR" i="1" dirty="0" smtClean="0">
                <a:solidFill>
                  <a:srgbClr val="FF0000"/>
                </a:solidFill>
                <a:ea typeface="Cambria Math"/>
              </a:rPr>
              <a:t>) </a:t>
            </a:r>
            <a:r>
              <a:rPr lang="fr-FR" i="1" dirty="0" smtClean="0">
                <a:solidFill>
                  <a:schemeClr val="tx1">
                    <a:lumMod val="95000"/>
                    <a:lumOff val="5000"/>
                  </a:schemeClr>
                </a:solidFill>
                <a:ea typeface="Cambria Math"/>
              </a:rPr>
              <a:t>va réduire </a:t>
            </a:r>
            <a:r>
              <a:rPr lang="fr-FR" i="1" dirty="0">
                <a:solidFill>
                  <a:schemeClr val="tx1">
                    <a:lumMod val="95000"/>
                    <a:lumOff val="5000"/>
                  </a:schemeClr>
                </a:solidFill>
                <a:ea typeface="Cambria Math"/>
              </a:rPr>
              <a:t>l’angle d’ouverture </a:t>
            </a:r>
            <a:r>
              <a:rPr lang="fr-FR" i="1" dirty="0" smtClean="0">
                <a:solidFill>
                  <a:schemeClr val="tx1">
                    <a:lumMod val="95000"/>
                    <a:lumOff val="5000"/>
                  </a:schemeClr>
                </a:solidFill>
                <a:ea typeface="Cambria Math"/>
              </a:rPr>
              <a:t>pour </a:t>
            </a:r>
            <a:r>
              <a:rPr lang="fr-FR" i="1" dirty="0" smtClean="0">
                <a:solidFill>
                  <a:srgbClr val="FF0000"/>
                </a:solidFill>
                <a:ea typeface="Cambria Math"/>
              </a:rPr>
              <a:t>Phi = </a:t>
            </a:r>
            <a:r>
              <a:rPr lang="fr-FR" i="1" dirty="0" smtClean="0">
                <a:solidFill>
                  <a:srgbClr val="FF0000"/>
                </a:solidFill>
              </a:rPr>
              <a:t>0</a:t>
            </a:r>
            <a:r>
              <a:rPr lang="fr-FR" i="1" dirty="0">
                <a:solidFill>
                  <a:srgbClr val="FF0000"/>
                </a:solidFill>
              </a:rPr>
              <a:t>˚ </a:t>
            </a:r>
            <a:r>
              <a:rPr lang="fr-FR" i="1" dirty="0" smtClean="0">
                <a:solidFill>
                  <a:schemeClr val="tx1">
                    <a:lumMod val="95000"/>
                    <a:lumOff val="5000"/>
                  </a:schemeClr>
                </a:solidFill>
              </a:rPr>
              <a:t>.</a:t>
            </a:r>
          </a:p>
          <a:p>
            <a:endParaRPr lang="fr-FR" i="1" dirty="0" smtClean="0">
              <a:solidFill>
                <a:schemeClr val="tx1">
                  <a:lumMod val="95000"/>
                  <a:lumOff val="5000"/>
                </a:schemeClr>
              </a:solidFill>
            </a:endParaRPr>
          </a:p>
          <a:p>
            <a:pPr marL="342900" indent="-342900">
              <a:buFont typeface="Wingdings" pitchFamily="2" charset="2"/>
              <a:buChar char="q"/>
            </a:pPr>
            <a:r>
              <a:rPr lang="fr-FR" i="1" dirty="0">
                <a:solidFill>
                  <a:schemeClr val="tx1">
                    <a:lumMod val="95000"/>
                    <a:lumOff val="5000"/>
                  </a:schemeClr>
                </a:solidFill>
                <a:ea typeface="Cambria Math"/>
              </a:rPr>
              <a:t>Un alignement </a:t>
            </a:r>
            <a:r>
              <a:rPr lang="fr-FR" i="1" dirty="0" smtClean="0">
                <a:solidFill>
                  <a:schemeClr val="tx1">
                    <a:lumMod val="95000"/>
                    <a:lumOff val="5000"/>
                  </a:schemeClr>
                </a:solidFill>
                <a:ea typeface="Cambria Math"/>
              </a:rPr>
              <a:t>de </a:t>
            </a:r>
            <a:r>
              <a:rPr lang="fr-FR" b="1" dirty="0">
                <a:solidFill>
                  <a:schemeClr val="accent1">
                    <a:lumMod val="50000"/>
                  </a:schemeClr>
                </a:solidFill>
                <a:ea typeface="Cambria Math"/>
              </a:rPr>
              <a:t>n</a:t>
            </a:r>
            <a:r>
              <a:rPr lang="fr-FR" i="1" dirty="0" smtClean="0">
                <a:solidFill>
                  <a:schemeClr val="tx1">
                    <a:lumMod val="95000"/>
                    <a:lumOff val="5000"/>
                  </a:schemeClr>
                </a:solidFill>
                <a:ea typeface="Cambria Math"/>
              </a:rPr>
              <a:t> </a:t>
            </a:r>
            <a:r>
              <a:rPr lang="fr-FR" i="1" dirty="0">
                <a:solidFill>
                  <a:schemeClr val="tx1">
                    <a:lumMod val="95000"/>
                    <a:lumOff val="5000"/>
                  </a:schemeClr>
                </a:solidFill>
                <a:ea typeface="Cambria Math"/>
              </a:rPr>
              <a:t>antennes </a:t>
            </a:r>
            <a:r>
              <a:rPr lang="fr-FR" i="1" dirty="0" smtClean="0">
                <a:solidFill>
                  <a:schemeClr val="tx1">
                    <a:lumMod val="95000"/>
                    <a:lumOff val="5000"/>
                  </a:schemeClr>
                </a:solidFill>
                <a:ea typeface="Cambria Math"/>
              </a:rPr>
              <a:t>suivant </a:t>
            </a:r>
            <a:r>
              <a:rPr lang="fr-FR" i="1" dirty="0">
                <a:solidFill>
                  <a:srgbClr val="FF0000"/>
                </a:solidFill>
                <a:ea typeface="Cambria Math"/>
              </a:rPr>
              <a:t>l’axe </a:t>
            </a:r>
            <a:r>
              <a:rPr lang="fr-FR" i="1" dirty="0" smtClean="0">
                <a:solidFill>
                  <a:srgbClr val="FF0000"/>
                </a:solidFill>
                <a:ea typeface="Cambria Math"/>
              </a:rPr>
              <a:t>y</a:t>
            </a:r>
            <a:r>
              <a:rPr lang="fr-FR" i="1" dirty="0">
                <a:solidFill>
                  <a:srgbClr val="FF0000"/>
                </a:solidFill>
                <a:ea typeface="Cambria Math"/>
              </a:rPr>
              <a:t> </a:t>
            </a:r>
            <a:r>
              <a:rPr lang="fr-FR" i="1" dirty="0" smtClean="0">
                <a:solidFill>
                  <a:srgbClr val="FF0000"/>
                </a:solidFill>
                <a:ea typeface="Cambria Math"/>
              </a:rPr>
              <a:t>(</a:t>
            </a:r>
            <a:r>
              <a:rPr lang="fr-FR" b="1" dirty="0">
                <a:solidFill>
                  <a:schemeClr val="accent1">
                    <a:lumMod val="50000"/>
                  </a:schemeClr>
                </a:solidFill>
                <a:ea typeface="Cambria Math"/>
              </a:rPr>
              <a:t>réseau </a:t>
            </a:r>
            <a:r>
              <a:rPr lang="fr-FR" b="1" dirty="0" smtClean="0">
                <a:solidFill>
                  <a:schemeClr val="accent1">
                    <a:lumMod val="50000"/>
                  </a:schemeClr>
                </a:solidFill>
                <a:ea typeface="Cambria Math"/>
              </a:rPr>
              <a:t>1xn</a:t>
            </a:r>
            <a:r>
              <a:rPr lang="fr-FR" i="1" dirty="0" smtClean="0">
                <a:solidFill>
                  <a:srgbClr val="FF0000"/>
                </a:solidFill>
                <a:ea typeface="Cambria Math"/>
              </a:rPr>
              <a:t>) </a:t>
            </a:r>
            <a:r>
              <a:rPr lang="fr-FR" i="1" dirty="0">
                <a:solidFill>
                  <a:schemeClr val="tx1">
                    <a:lumMod val="95000"/>
                    <a:lumOff val="5000"/>
                  </a:schemeClr>
                </a:solidFill>
                <a:ea typeface="Cambria Math"/>
              </a:rPr>
              <a:t>va réduire l’angle d’ouverture pour </a:t>
            </a:r>
            <a:r>
              <a:rPr lang="fr-FR" i="1" dirty="0">
                <a:solidFill>
                  <a:srgbClr val="FF0000"/>
                </a:solidFill>
                <a:ea typeface="Cambria Math"/>
              </a:rPr>
              <a:t>Phi = </a:t>
            </a:r>
            <a:r>
              <a:rPr lang="fr-FR" i="1" dirty="0" smtClean="0">
                <a:solidFill>
                  <a:srgbClr val="FF0000"/>
                </a:solidFill>
                <a:ea typeface="Cambria Math"/>
              </a:rPr>
              <a:t>9</a:t>
            </a:r>
            <a:r>
              <a:rPr lang="fr-FR" i="1" dirty="0" smtClean="0">
                <a:solidFill>
                  <a:srgbClr val="FF0000"/>
                </a:solidFill>
              </a:rPr>
              <a:t>0</a:t>
            </a:r>
            <a:r>
              <a:rPr lang="fr-FR" i="1" dirty="0">
                <a:solidFill>
                  <a:srgbClr val="FF0000"/>
                </a:solidFill>
              </a:rPr>
              <a:t>˚ </a:t>
            </a:r>
            <a:r>
              <a:rPr lang="fr-FR" i="1" dirty="0" smtClean="0">
                <a:solidFill>
                  <a:schemeClr val="tx1">
                    <a:lumMod val="95000"/>
                    <a:lumOff val="5000"/>
                  </a:schemeClr>
                </a:solidFill>
              </a:rPr>
              <a:t>.</a:t>
            </a:r>
          </a:p>
          <a:p>
            <a:endParaRPr lang="fr-FR" i="1" dirty="0" smtClean="0">
              <a:solidFill>
                <a:schemeClr val="tx1">
                  <a:lumMod val="95000"/>
                  <a:lumOff val="5000"/>
                </a:schemeClr>
              </a:solidFill>
            </a:endParaRPr>
          </a:p>
          <a:p>
            <a:r>
              <a:rPr lang="fr-FR" i="1" dirty="0" smtClean="0">
                <a:solidFill>
                  <a:schemeClr val="tx1">
                    <a:lumMod val="95000"/>
                    <a:lumOff val="5000"/>
                  </a:schemeClr>
                </a:solidFill>
                <a:ea typeface="Cambria Math"/>
                <a:sym typeface="Wingdings" pitchFamily="2" charset="2"/>
              </a:rPr>
              <a:t></a:t>
            </a:r>
            <a:r>
              <a:rPr lang="fr-FR" i="1" dirty="0" smtClean="0">
                <a:solidFill>
                  <a:schemeClr val="tx1">
                    <a:lumMod val="95000"/>
                    <a:lumOff val="5000"/>
                  </a:schemeClr>
                </a:solidFill>
                <a:ea typeface="Cambria Math"/>
              </a:rPr>
              <a:t>Donc l’objective est de construire un </a:t>
            </a:r>
            <a:r>
              <a:rPr lang="fr-FR" b="1" dirty="0" smtClean="0">
                <a:solidFill>
                  <a:schemeClr val="accent1">
                    <a:lumMod val="50000"/>
                  </a:schemeClr>
                </a:solidFill>
                <a:ea typeface="Cambria Math"/>
              </a:rPr>
              <a:t>réseau nxn</a:t>
            </a:r>
            <a:endParaRPr lang="fr-FR" i="1" dirty="0" smtClean="0">
              <a:solidFill>
                <a:schemeClr val="tx1">
                  <a:lumMod val="95000"/>
                  <a:lumOff val="5000"/>
                </a:schemeClr>
              </a:solidFill>
              <a:ea typeface="Cambria Math"/>
            </a:endParaRPr>
          </a:p>
          <a:p>
            <a:endParaRPr lang="fr-FR" i="1" dirty="0" smtClean="0">
              <a:solidFill>
                <a:schemeClr val="tx1">
                  <a:lumMod val="95000"/>
                  <a:lumOff val="5000"/>
                </a:schemeClr>
              </a:solidFill>
              <a:ea typeface="Cambria Math"/>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1340768"/>
            <a:ext cx="3714750" cy="265747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0124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tx2">
                    <a:lumMod val="50000"/>
                  </a:schemeClr>
                </a:solidFill>
              </a:rPr>
              <a:t>Plan</a:t>
            </a:r>
            <a:r>
              <a:rPr lang="en-US" dirty="0" smtClean="0"/>
              <a:t>	</a:t>
            </a:r>
            <a:endParaRPr lang="en-US" dirty="0"/>
          </a:p>
        </p:txBody>
      </p:sp>
      <p:sp>
        <p:nvSpPr>
          <p:cNvPr id="3" name="Espace réservé du contenu 2"/>
          <p:cNvSpPr>
            <a:spLocks noGrp="1"/>
          </p:cNvSpPr>
          <p:nvPr>
            <p:ph idx="1"/>
          </p:nvPr>
        </p:nvSpPr>
        <p:spPr/>
        <p:txBody>
          <a:bodyPr>
            <a:normAutofit/>
          </a:bodyPr>
          <a:lstStyle/>
          <a:p>
            <a:endParaRPr lang="en-US" dirty="0" smtClean="0"/>
          </a:p>
          <a:p>
            <a:r>
              <a:rPr lang="en-US" sz="3200" dirty="0" smtClean="0">
                <a:solidFill>
                  <a:schemeClr val="tx1">
                    <a:lumMod val="75000"/>
                    <a:lumOff val="25000"/>
                  </a:schemeClr>
                </a:solidFill>
              </a:rPr>
              <a:t>Introduction : La 5G</a:t>
            </a:r>
          </a:p>
          <a:p>
            <a:r>
              <a:rPr lang="en-US" sz="3200" dirty="0" smtClean="0">
                <a:solidFill>
                  <a:schemeClr val="tx1">
                    <a:lumMod val="75000"/>
                    <a:lumOff val="25000"/>
                  </a:schemeClr>
                </a:solidFill>
              </a:rPr>
              <a:t>Antenne 5G</a:t>
            </a:r>
          </a:p>
          <a:p>
            <a:r>
              <a:rPr lang="en-US" sz="3200" dirty="0">
                <a:solidFill>
                  <a:schemeClr val="tx1">
                    <a:lumMod val="75000"/>
                    <a:lumOff val="25000"/>
                  </a:schemeClr>
                </a:solidFill>
              </a:rPr>
              <a:t>Logiciel de </a:t>
            </a:r>
            <a:r>
              <a:rPr lang="en-US" sz="3200" dirty="0" smtClean="0">
                <a:solidFill>
                  <a:schemeClr val="tx1">
                    <a:lumMod val="75000"/>
                    <a:lumOff val="25000"/>
                  </a:schemeClr>
                </a:solidFill>
              </a:rPr>
              <a:t>simulation</a:t>
            </a:r>
          </a:p>
          <a:p>
            <a:r>
              <a:rPr lang="en-US" sz="3200" dirty="0">
                <a:solidFill>
                  <a:schemeClr val="tx1">
                    <a:lumMod val="75000"/>
                    <a:lumOff val="25000"/>
                  </a:schemeClr>
                </a:solidFill>
              </a:rPr>
              <a:t>Caractéristiques </a:t>
            </a:r>
            <a:r>
              <a:rPr lang="fr-FR" sz="3200" dirty="0" smtClean="0">
                <a:solidFill>
                  <a:schemeClr val="tx1">
                    <a:lumMod val="75000"/>
                    <a:lumOff val="25000"/>
                  </a:schemeClr>
                </a:solidFill>
              </a:rPr>
              <a:t>d'antenne</a:t>
            </a:r>
          </a:p>
          <a:p>
            <a:r>
              <a:rPr lang="en-US" sz="3200" dirty="0" smtClean="0">
                <a:solidFill>
                  <a:schemeClr val="tx1">
                    <a:lumMod val="75000"/>
                    <a:lumOff val="25000"/>
                  </a:schemeClr>
                </a:solidFill>
              </a:rPr>
              <a:t>Simulation d’un </a:t>
            </a:r>
            <a:r>
              <a:rPr lang="fr-FR" sz="3200" dirty="0" smtClean="0">
                <a:solidFill>
                  <a:schemeClr val="tx1">
                    <a:lumMod val="75000"/>
                    <a:lumOff val="25000"/>
                  </a:schemeClr>
                </a:solidFill>
              </a:rPr>
              <a:t>seul</a:t>
            </a:r>
            <a:r>
              <a:rPr lang="en-US" sz="3200" dirty="0" smtClean="0">
                <a:solidFill>
                  <a:schemeClr val="tx1">
                    <a:lumMod val="75000"/>
                    <a:lumOff val="25000"/>
                  </a:schemeClr>
                </a:solidFill>
              </a:rPr>
              <a:t> </a:t>
            </a:r>
            <a:r>
              <a:rPr lang="fr-FR" sz="3200" dirty="0" smtClean="0">
                <a:solidFill>
                  <a:schemeClr val="tx1">
                    <a:lumMod val="75000"/>
                    <a:lumOff val="25000"/>
                  </a:schemeClr>
                </a:solidFill>
              </a:rPr>
              <a:t>antenne</a:t>
            </a:r>
          </a:p>
          <a:p>
            <a:r>
              <a:rPr lang="en-US" sz="3200" dirty="0">
                <a:solidFill>
                  <a:schemeClr val="tx1">
                    <a:lumMod val="75000"/>
                    <a:lumOff val="25000"/>
                  </a:schemeClr>
                </a:solidFill>
              </a:rPr>
              <a:t>Simulation d’un </a:t>
            </a:r>
            <a:r>
              <a:rPr lang="fr-FR" sz="3200" dirty="0" smtClean="0">
                <a:solidFill>
                  <a:schemeClr val="tx1">
                    <a:lumMod val="75000"/>
                    <a:lumOff val="25000"/>
                  </a:schemeClr>
                </a:solidFill>
              </a:rPr>
              <a:t>réseau d’antenne</a:t>
            </a:r>
            <a:r>
              <a:rPr lang="fr-FR" sz="3200" dirty="0">
                <a:solidFill>
                  <a:schemeClr val="tx1">
                    <a:lumMod val="75000"/>
                    <a:lumOff val="25000"/>
                  </a:schemeClr>
                </a:solidFill>
              </a:rPr>
              <a:t>s</a:t>
            </a:r>
          </a:p>
        </p:txBody>
      </p:sp>
    </p:spTree>
    <p:extLst>
      <p:ext uri="{BB962C8B-B14F-4D97-AF65-F5344CB8AC3E}">
        <p14:creationId xmlns:p14="http://schemas.microsoft.com/office/powerpoint/2010/main" val="1189490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re 1"/>
              <p:cNvSpPr>
                <a:spLocks noGrp="1"/>
              </p:cNvSpPr>
              <p:nvPr>
                <p:ph type="title"/>
              </p:nvPr>
            </p:nvSpPr>
            <p:spPr>
              <a:xfrm>
                <a:off x="685868" y="260648"/>
                <a:ext cx="7772400" cy="743406"/>
              </a:xfrm>
            </p:spPr>
            <p:txBody>
              <a:bodyPr/>
              <a:lstStyle/>
              <a:p>
                <a:r>
                  <a:rPr lang="fr-FR" sz="3600" dirty="0" smtClean="0"/>
                  <a:t>Ré</a:t>
                </a:r>
                <a:r>
                  <a:rPr lang="en-US" sz="3600" dirty="0" smtClean="0"/>
                  <a:t>seau </a:t>
                </a:r>
                <a:r>
                  <a:rPr lang="fr-FR" sz="3600" dirty="0"/>
                  <a:t>1x2</a:t>
                </a:r>
                <a:r>
                  <a:rPr lang="en-US" sz="3600" dirty="0" smtClean="0"/>
                  <a:t> d’antennes L= </a:t>
                </a:r>
                <a14:m>
                  <m:oMath xmlns:m="http://schemas.openxmlformats.org/officeDocument/2006/math">
                    <m:f>
                      <m:fPr>
                        <m:ctrlPr>
                          <a:rPr lang="en-US" sz="3600" i="1" dirty="0">
                            <a:latin typeface="Cambria Math"/>
                          </a:rPr>
                        </m:ctrlPr>
                      </m:fPr>
                      <m:num>
                        <m:r>
                          <m:rPr>
                            <m:nor/>
                          </m:rPr>
                          <a:rPr lang="el-GR" sz="3600" dirty="0"/>
                          <m:t>λ</m:t>
                        </m:r>
                      </m:num>
                      <m:den>
                        <m:r>
                          <a:rPr lang="en-US" sz="3600" i="1" dirty="0">
                            <a:latin typeface="Cambria Math"/>
                          </a:rPr>
                          <m:t>2</m:t>
                        </m:r>
                      </m:den>
                    </m:f>
                  </m:oMath>
                </a14:m>
                <a:endParaRPr lang="fr-FR" sz="3600" dirty="0"/>
              </a:p>
            </p:txBody>
          </p:sp>
        </mc:Choice>
        <mc:Fallback xmlns="">
          <p:sp>
            <p:nvSpPr>
              <p:cNvPr id="2" name="Titre 1"/>
              <p:cNvSpPr>
                <a:spLocks noGrp="1" noRot="1" noChangeAspect="1" noMove="1" noResize="1" noEditPoints="1" noAdjustHandles="1" noChangeArrowheads="1" noChangeShapeType="1" noTextEdit="1"/>
              </p:cNvSpPr>
              <p:nvPr>
                <p:ph type="title"/>
              </p:nvPr>
            </p:nvSpPr>
            <p:spPr>
              <a:xfrm>
                <a:off x="685868" y="260648"/>
                <a:ext cx="7772400" cy="743406"/>
              </a:xfrm>
              <a:blipFill rotWithShape="1">
                <a:blip r:embed="rId2"/>
                <a:stretch>
                  <a:fillRect t="-18852" b="-27869"/>
                </a:stretch>
              </a:blipFill>
            </p:spPr>
            <p:txBody>
              <a:bodyPr/>
              <a:lstStyle/>
              <a:p>
                <a:r>
                  <a:rPr lang="fr-FR">
                    <a:noFill/>
                  </a:rPr>
                  <a:t> </a:t>
                </a:r>
              </a:p>
            </p:txBody>
          </p:sp>
        </mc:Fallback>
      </mc:AlternateContent>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787" t="2265" r="8628" b="4671"/>
          <a:stretch/>
        </p:blipFill>
        <p:spPr bwMode="auto">
          <a:xfrm>
            <a:off x="1630016" y="2517913"/>
            <a:ext cx="6398368" cy="3988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ZoneTexte 3"/>
          <p:cNvSpPr txBox="1"/>
          <p:nvPr/>
        </p:nvSpPr>
        <p:spPr>
          <a:xfrm>
            <a:off x="6156176" y="4852130"/>
            <a:ext cx="1107996" cy="369332"/>
          </a:xfrm>
          <a:prstGeom prst="rect">
            <a:avLst/>
          </a:prstGeom>
          <a:noFill/>
        </p:spPr>
        <p:txBody>
          <a:bodyPr wrap="none" rtlCol="0">
            <a:spAutoFit/>
          </a:bodyPr>
          <a:lstStyle/>
          <a:p>
            <a:r>
              <a:rPr lang="en-US" dirty="0" smtClean="0"/>
              <a:t>100 Ohm</a:t>
            </a:r>
            <a:endParaRPr lang="fr-FR" dirty="0"/>
          </a:p>
        </p:txBody>
      </p:sp>
      <p:sp>
        <p:nvSpPr>
          <p:cNvPr id="5" name="Rectangle 4"/>
          <p:cNvSpPr/>
          <p:nvPr/>
        </p:nvSpPr>
        <p:spPr>
          <a:xfrm>
            <a:off x="5051681" y="5723754"/>
            <a:ext cx="992579" cy="369332"/>
          </a:xfrm>
          <a:prstGeom prst="rect">
            <a:avLst/>
          </a:prstGeom>
        </p:spPr>
        <p:txBody>
          <a:bodyPr wrap="none">
            <a:spAutoFit/>
          </a:bodyPr>
          <a:lstStyle/>
          <a:p>
            <a:r>
              <a:rPr lang="en-US" dirty="0" smtClean="0"/>
              <a:t>50 </a:t>
            </a:r>
            <a:r>
              <a:rPr lang="en-US" dirty="0"/>
              <a:t>Ohm</a:t>
            </a:r>
            <a:endParaRPr lang="fr-FR" dirty="0"/>
          </a:p>
        </p:txBody>
      </p:sp>
      <mc:AlternateContent xmlns:mc="http://schemas.openxmlformats.org/markup-compatibility/2006" xmlns:a14="http://schemas.microsoft.com/office/drawing/2010/main">
        <mc:Choice Requires="a14">
          <p:sp>
            <p:nvSpPr>
              <p:cNvPr id="6" name="ZoneTexte 5"/>
              <p:cNvSpPr txBox="1"/>
              <p:nvPr/>
            </p:nvSpPr>
            <p:spPr>
              <a:xfrm>
                <a:off x="701756" y="1221090"/>
                <a:ext cx="6845079" cy="2148280"/>
              </a:xfrm>
              <a:prstGeom prst="rect">
                <a:avLst/>
              </a:prstGeom>
              <a:noFill/>
            </p:spPr>
            <p:txBody>
              <a:bodyPr wrap="none" rtlCol="0">
                <a:spAutoFit/>
              </a:bodyPr>
              <a:lstStyle/>
              <a:p>
                <a:r>
                  <a:rPr lang="en-US" dirty="0" smtClean="0"/>
                  <a:t>W = </a:t>
                </a:r>
                <a14:m>
                  <m:oMath xmlns:m="http://schemas.openxmlformats.org/officeDocument/2006/math">
                    <m:d>
                      <m:dPr>
                        <m:ctrlPr>
                          <a:rPr lang="en-US" b="0" i="1" smtClean="0">
                            <a:latin typeface="Cambria Math"/>
                          </a:rPr>
                        </m:ctrlPr>
                      </m:dPr>
                      <m:e>
                        <m:f>
                          <m:fPr>
                            <m:ctrlPr>
                              <a:rPr lang="en-US" i="1" smtClean="0">
                                <a:latin typeface="Cambria Math"/>
                              </a:rPr>
                            </m:ctrlPr>
                          </m:fPr>
                          <m:num>
                            <m:r>
                              <a:rPr lang="en-US" b="0" i="1" smtClean="0">
                                <a:latin typeface="Cambria Math"/>
                              </a:rPr>
                              <m:t>377</m:t>
                            </m:r>
                          </m:num>
                          <m:den>
                            <m:r>
                              <a:rPr lang="en-US" b="0" i="1" smtClean="0">
                                <a:latin typeface="Cambria Math"/>
                              </a:rPr>
                              <m:t>𝑍</m:t>
                            </m:r>
                            <m:r>
                              <a:rPr lang="en-US" b="0" i="1" baseline="-25000" smtClean="0">
                                <a:latin typeface="Cambria Math"/>
                              </a:rPr>
                              <m:t>0</m:t>
                            </m:r>
                            <m:rad>
                              <m:radPr>
                                <m:degHide m:val="on"/>
                                <m:ctrlPr>
                                  <a:rPr lang="en-US" b="0" i="1" smtClean="0">
                                    <a:latin typeface="Cambria Math"/>
                                  </a:rPr>
                                </m:ctrlPr>
                              </m:radPr>
                              <m:deg/>
                              <m:e>
                                <m:r>
                                  <m:rPr>
                                    <m:sty m:val="p"/>
                                  </m:rPr>
                                  <a:rPr lang="el-GR" b="0" i="1" smtClean="0">
                                    <a:latin typeface="Cambria Math"/>
                                  </a:rPr>
                                  <m:t>ε</m:t>
                                </m:r>
                              </m:e>
                            </m:rad>
                          </m:den>
                        </m:f>
                        <m:r>
                          <a:rPr lang="en-US" b="0" i="1" smtClean="0">
                            <a:latin typeface="Cambria Math"/>
                          </a:rPr>
                          <m:t>−2</m:t>
                        </m:r>
                      </m:e>
                    </m:d>
                    <m:r>
                      <a:rPr lang="en-US" b="0" i="1" smtClean="0">
                        <a:latin typeface="Cambria Math"/>
                      </a:rPr>
                      <m:t>h</m:t>
                    </m:r>
                    <m:r>
                      <a:rPr lang="en-US" b="0" i="1" smtClean="0">
                        <a:latin typeface="Cambria Math"/>
                      </a:rPr>
                      <m:t>   </m:t>
                    </m:r>
                    <m:r>
                      <a:rPr lang="en-US" b="0" i="1" smtClean="0">
                        <a:latin typeface="Cambria Math"/>
                      </a:rPr>
                      <m:t>𝑍</m:t>
                    </m:r>
                    <m:r>
                      <a:rPr lang="en-US" b="0" i="1" smtClean="0">
                        <a:latin typeface="Cambria Math"/>
                      </a:rPr>
                      <m:t>=100Ω →</m:t>
                    </m:r>
                    <m:r>
                      <a:rPr lang="en-US" b="0" i="1" smtClean="0">
                        <a:solidFill>
                          <a:srgbClr val="FF0000"/>
                        </a:solidFill>
                        <a:latin typeface="Cambria Math"/>
                      </a:rPr>
                      <m:t>𝑊</m:t>
                    </m:r>
                    <m:r>
                      <a:rPr lang="en-US" b="0" i="1" baseline="-25000" smtClean="0">
                        <a:solidFill>
                          <a:srgbClr val="FF0000"/>
                        </a:solidFill>
                        <a:latin typeface="Cambria Math"/>
                      </a:rPr>
                      <m:t>1</m:t>
                    </m:r>
                    <m:r>
                      <a:rPr lang="en-US" b="0" i="1" smtClean="0">
                        <a:latin typeface="Cambria Math"/>
                      </a:rPr>
                      <m:t>=</m:t>
                    </m:r>
                    <m:d>
                      <m:dPr>
                        <m:ctrlPr>
                          <a:rPr lang="en-US" i="1">
                            <a:latin typeface="Cambria Math"/>
                          </a:rPr>
                        </m:ctrlPr>
                      </m:dPr>
                      <m:e>
                        <m:f>
                          <m:fPr>
                            <m:ctrlPr>
                              <a:rPr lang="en-US" i="1">
                                <a:latin typeface="Cambria Math"/>
                              </a:rPr>
                            </m:ctrlPr>
                          </m:fPr>
                          <m:num>
                            <m:r>
                              <a:rPr lang="en-US" i="1">
                                <a:latin typeface="Cambria Math"/>
                              </a:rPr>
                              <m:t>377</m:t>
                            </m:r>
                          </m:num>
                          <m:den>
                            <m:r>
                              <a:rPr lang="en-US" b="0" i="1" smtClean="0">
                                <a:latin typeface="Cambria Math"/>
                              </a:rPr>
                              <m:t>100</m:t>
                            </m:r>
                            <m:rad>
                              <m:radPr>
                                <m:degHide m:val="on"/>
                                <m:ctrlPr>
                                  <a:rPr lang="en-US" i="1">
                                    <a:latin typeface="Cambria Math"/>
                                  </a:rPr>
                                </m:ctrlPr>
                              </m:radPr>
                              <m:deg/>
                              <m:e>
                                <m:r>
                                  <a:rPr lang="en-US" b="0" i="1" smtClean="0">
                                    <a:latin typeface="Cambria Math"/>
                                  </a:rPr>
                                  <m:t>2.2</m:t>
                                </m:r>
                              </m:e>
                            </m:rad>
                          </m:den>
                        </m:f>
                        <m:r>
                          <a:rPr lang="en-US" i="1">
                            <a:latin typeface="Cambria Math"/>
                          </a:rPr>
                          <m:t>−2</m:t>
                        </m:r>
                      </m:e>
                    </m:d>
                    <m:r>
                      <a:rPr lang="en-US" b="0" i="1" smtClean="0">
                        <a:latin typeface="Cambria Math"/>
                      </a:rPr>
                      <m:t>2.2=1.354 </m:t>
                    </m:r>
                    <m:r>
                      <a:rPr lang="en-US" b="0" i="1" smtClean="0">
                        <a:latin typeface="Cambria Math"/>
                      </a:rPr>
                      <m:t>𝑚𝑚</m:t>
                    </m:r>
                  </m:oMath>
                </a14:m>
                <a:endParaRPr lang="fr-FR" dirty="0" smtClean="0"/>
              </a:p>
              <a:p>
                <a:pPr/>
                <a14:m>
                  <m:oMathPara xmlns:m="http://schemas.openxmlformats.org/officeDocument/2006/math">
                    <m:oMathParaPr>
                      <m:jc m:val="centerGroup"/>
                    </m:oMathParaPr>
                    <m:oMath xmlns:m="http://schemas.openxmlformats.org/officeDocument/2006/math">
                      <m:r>
                        <a:rPr lang="en-US" i="1">
                          <a:latin typeface="Cambria Math"/>
                        </a:rPr>
                        <m:t>𝑍</m:t>
                      </m:r>
                      <m:r>
                        <a:rPr lang="en-US" i="1">
                          <a:latin typeface="Cambria Math"/>
                        </a:rPr>
                        <m:t>=50Ω →</m:t>
                      </m:r>
                      <m:r>
                        <a:rPr lang="en-US" i="1" smtClean="0">
                          <a:solidFill>
                            <a:srgbClr val="FF0000"/>
                          </a:solidFill>
                          <a:latin typeface="Cambria Math"/>
                        </a:rPr>
                        <m:t>𝑊</m:t>
                      </m:r>
                      <m:r>
                        <a:rPr lang="en-US" b="0" i="1" baseline="-25000" smtClean="0">
                          <a:solidFill>
                            <a:srgbClr val="FF0000"/>
                          </a:solidFill>
                          <a:latin typeface="Cambria Math"/>
                        </a:rPr>
                        <m:t>2</m:t>
                      </m:r>
                      <m:r>
                        <a:rPr lang="en-US" i="1">
                          <a:latin typeface="Cambria Math"/>
                        </a:rPr>
                        <m:t>=</m:t>
                      </m:r>
                      <m:d>
                        <m:dPr>
                          <m:ctrlPr>
                            <a:rPr lang="en-US" i="1">
                              <a:latin typeface="Cambria Math"/>
                            </a:rPr>
                          </m:ctrlPr>
                        </m:dPr>
                        <m:e>
                          <m:f>
                            <m:fPr>
                              <m:ctrlPr>
                                <a:rPr lang="en-US" i="1">
                                  <a:latin typeface="Cambria Math"/>
                                </a:rPr>
                              </m:ctrlPr>
                            </m:fPr>
                            <m:num>
                              <m:r>
                                <a:rPr lang="en-US" i="1">
                                  <a:latin typeface="Cambria Math"/>
                                </a:rPr>
                                <m:t>377</m:t>
                              </m:r>
                            </m:num>
                            <m:den>
                              <m:r>
                                <a:rPr lang="en-US" i="1">
                                  <a:latin typeface="Cambria Math"/>
                                </a:rPr>
                                <m:t>50</m:t>
                              </m:r>
                              <m:rad>
                                <m:radPr>
                                  <m:degHide m:val="on"/>
                                  <m:ctrlPr>
                                    <a:rPr lang="en-US" i="1">
                                      <a:latin typeface="Cambria Math"/>
                                    </a:rPr>
                                  </m:ctrlPr>
                                </m:radPr>
                                <m:deg/>
                                <m:e>
                                  <m:r>
                                    <a:rPr lang="en-US" i="1">
                                      <a:latin typeface="Cambria Math"/>
                                    </a:rPr>
                                    <m:t>2.2</m:t>
                                  </m:r>
                                </m:e>
                              </m:rad>
                            </m:den>
                          </m:f>
                          <m:r>
                            <a:rPr lang="en-US" i="1">
                              <a:latin typeface="Cambria Math"/>
                            </a:rPr>
                            <m:t>−2</m:t>
                          </m:r>
                        </m:e>
                      </m:d>
                      <m:r>
                        <a:rPr lang="en-US" i="1">
                          <a:latin typeface="Cambria Math"/>
                        </a:rPr>
                        <m:t>2.2=7.708 </m:t>
                      </m:r>
                      <m:r>
                        <a:rPr lang="en-US" i="1">
                          <a:latin typeface="Cambria Math"/>
                        </a:rPr>
                        <m:t>𝑚𝑚</m:t>
                      </m:r>
                    </m:oMath>
                  </m:oMathPara>
                </a14:m>
                <a:endParaRPr lang="fr-FR" dirty="0" smtClean="0"/>
              </a:p>
              <a:p>
                <a:r>
                  <a:rPr lang="fr-FR" dirty="0" smtClean="0">
                    <a:solidFill>
                      <a:srgbClr val="FF0000"/>
                    </a:solidFill>
                  </a:rPr>
                  <a:t>Lp</a:t>
                </a:r>
                <a:r>
                  <a:rPr lang="fr-FR" dirty="0" smtClean="0"/>
                  <a:t> = 25</a:t>
                </a:r>
              </a:p>
              <a:p>
                <a:r>
                  <a:rPr lang="en-US" dirty="0" smtClean="0">
                    <a:solidFill>
                      <a:srgbClr val="FF0000"/>
                    </a:solidFill>
                  </a:rPr>
                  <a:t>L</a:t>
                </a:r>
                <a:r>
                  <a:rPr lang="en-US" dirty="0" smtClean="0"/>
                  <a:t> = </a:t>
                </a:r>
                <a14:m>
                  <m:oMath xmlns:m="http://schemas.openxmlformats.org/officeDocument/2006/math">
                    <m:f>
                      <m:fPr>
                        <m:ctrlPr>
                          <a:rPr lang="en-US" i="1" dirty="0" smtClean="0">
                            <a:latin typeface="Cambria Math"/>
                          </a:rPr>
                        </m:ctrlPr>
                      </m:fPr>
                      <m:num>
                        <m:r>
                          <m:rPr>
                            <m:nor/>
                          </m:rPr>
                          <a:rPr lang="el-GR" dirty="0"/>
                          <m:t>λ</m:t>
                        </m:r>
                      </m:num>
                      <m:den>
                        <m:r>
                          <a:rPr lang="en-US" b="0" i="1" dirty="0" smtClean="0">
                            <a:latin typeface="Cambria Math"/>
                          </a:rPr>
                          <m:t>2</m:t>
                        </m:r>
                      </m:den>
                    </m:f>
                  </m:oMath>
                </a14:m>
                <a:r>
                  <a:rPr lang="en-US" dirty="0" smtClean="0"/>
                  <a:t>avec </a:t>
                </a:r>
                <a:r>
                  <a:rPr lang="el-GR" dirty="0" smtClean="0"/>
                  <a:t>λ</a:t>
                </a:r>
                <a:r>
                  <a:rPr lang="en-US" dirty="0" smtClean="0"/>
                  <a:t> = c</a:t>
                </a:r>
                <a14:m>
                  <m:oMath xmlns:m="http://schemas.openxmlformats.org/officeDocument/2006/math">
                    <m:r>
                      <a:rPr lang="en-US" i="1">
                        <a:latin typeface="Cambria Math"/>
                      </a:rPr>
                      <m:t>×</m:t>
                    </m:r>
                  </m:oMath>
                </a14:m>
                <a:r>
                  <a:rPr lang="en-US" dirty="0" smtClean="0"/>
                  <a:t>f = 3.10</a:t>
                </a:r>
                <a:r>
                  <a:rPr lang="en-US" baseline="30000" dirty="0" smtClean="0"/>
                  <a:t>8</a:t>
                </a:r>
                <a14:m>
                  <m:oMath xmlns:m="http://schemas.openxmlformats.org/officeDocument/2006/math">
                    <m:r>
                      <a:rPr lang="en-US" i="1">
                        <a:latin typeface="Cambria Math"/>
                      </a:rPr>
                      <m:t>×</m:t>
                    </m:r>
                  </m:oMath>
                </a14:m>
                <a:r>
                  <a:rPr lang="en-US" dirty="0" smtClean="0"/>
                  <a:t>3.6 = 83.33 mm</a:t>
                </a:r>
                <a:endParaRPr lang="fr-FR" baseline="30000" dirty="0"/>
              </a:p>
              <a:p>
                <a:endParaRPr lang="fr-FR" dirty="0"/>
              </a:p>
            </p:txBody>
          </p:sp>
        </mc:Choice>
        <mc:Fallback xmlns="">
          <p:sp>
            <p:nvSpPr>
              <p:cNvPr id="6" name="ZoneTexte 5"/>
              <p:cNvSpPr txBox="1">
                <a:spLocks noRot="1" noChangeAspect="1" noMove="1" noResize="1" noEditPoints="1" noAdjustHandles="1" noChangeArrowheads="1" noChangeShapeType="1" noTextEdit="1"/>
              </p:cNvSpPr>
              <p:nvPr/>
            </p:nvSpPr>
            <p:spPr>
              <a:xfrm>
                <a:off x="701756" y="1221090"/>
                <a:ext cx="6845079" cy="2148280"/>
              </a:xfrm>
              <a:prstGeom prst="rect">
                <a:avLst/>
              </a:prstGeom>
              <a:blipFill rotWithShape="1">
                <a:blip r:embed="rId4"/>
                <a:stretch>
                  <a:fillRect l="-712"/>
                </a:stretch>
              </a:blipFill>
            </p:spPr>
            <p:txBody>
              <a:bodyPr/>
              <a:lstStyle/>
              <a:p>
                <a:r>
                  <a:rPr lang="fr-FR">
                    <a:noFill/>
                  </a:rPr>
                  <a:t> </a:t>
                </a:r>
              </a:p>
            </p:txBody>
          </p:sp>
        </mc:Fallback>
      </mc:AlternateContent>
      <p:sp>
        <p:nvSpPr>
          <p:cNvPr id="9" name="ZoneTexte 8"/>
          <p:cNvSpPr txBox="1"/>
          <p:nvPr/>
        </p:nvSpPr>
        <p:spPr>
          <a:xfrm>
            <a:off x="2366168" y="4843572"/>
            <a:ext cx="1107996" cy="369332"/>
          </a:xfrm>
          <a:prstGeom prst="rect">
            <a:avLst/>
          </a:prstGeom>
          <a:noFill/>
        </p:spPr>
        <p:txBody>
          <a:bodyPr wrap="none" rtlCol="0">
            <a:spAutoFit/>
          </a:bodyPr>
          <a:lstStyle/>
          <a:p>
            <a:r>
              <a:rPr lang="en-US" dirty="0" smtClean="0"/>
              <a:t>100 Ohm</a:t>
            </a:r>
            <a:endParaRPr lang="fr-FR" dirty="0"/>
          </a:p>
        </p:txBody>
      </p:sp>
      <p:cxnSp>
        <p:nvCxnSpPr>
          <p:cNvPr id="10" name="Connecteur droit avec flèche 9"/>
          <p:cNvCxnSpPr/>
          <p:nvPr/>
        </p:nvCxnSpPr>
        <p:spPr>
          <a:xfrm flipV="1">
            <a:off x="2369813" y="3501008"/>
            <a:ext cx="0" cy="1308958"/>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1900976" y="3786155"/>
            <a:ext cx="465192" cy="369332"/>
          </a:xfrm>
          <a:prstGeom prst="rect">
            <a:avLst/>
          </a:prstGeom>
        </p:spPr>
        <p:txBody>
          <a:bodyPr wrap="none">
            <a:spAutoFit/>
          </a:bodyPr>
          <a:lstStyle/>
          <a:p>
            <a:r>
              <a:rPr lang="fr-FR" dirty="0">
                <a:solidFill>
                  <a:srgbClr val="FF0000"/>
                </a:solidFill>
              </a:rPr>
              <a:t>Lp</a:t>
            </a:r>
            <a:endParaRPr lang="fr-FR" dirty="0"/>
          </a:p>
        </p:txBody>
      </p:sp>
      <p:cxnSp>
        <p:nvCxnSpPr>
          <p:cNvPr id="13" name="Connecteur droit avec flèche 12"/>
          <p:cNvCxnSpPr/>
          <p:nvPr/>
        </p:nvCxnSpPr>
        <p:spPr>
          <a:xfrm flipH="1">
            <a:off x="3474164" y="4243926"/>
            <a:ext cx="2726570" cy="0"/>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p:cNvSpPr/>
              <p:nvPr/>
            </p:nvSpPr>
            <p:spPr>
              <a:xfrm>
                <a:off x="4464285" y="4243926"/>
                <a:ext cx="636713" cy="536878"/>
              </a:xfrm>
              <a:prstGeom prst="rect">
                <a:avLst/>
              </a:prstGeom>
            </p:spPr>
            <p:txBody>
              <a:bodyPr wrap="none">
                <a:spAutoFit/>
              </a:bodyPr>
              <a:lstStyle/>
              <a:p>
                <a:r>
                  <a:rPr lang="en-US" b="1" dirty="0" smtClean="0">
                    <a:solidFill>
                      <a:srgbClr val="FF0000"/>
                    </a:solidFill>
                  </a:rPr>
                  <a:t>L=</a:t>
                </a:r>
                <a:r>
                  <a:rPr lang="en-US" b="1" dirty="0">
                    <a:solidFill>
                      <a:srgbClr val="FF0000"/>
                    </a:solidFill>
                  </a:rPr>
                  <a:t> </a:t>
                </a:r>
                <a14:m>
                  <m:oMath xmlns:m="http://schemas.openxmlformats.org/officeDocument/2006/math">
                    <m:f>
                      <m:fPr>
                        <m:ctrlPr>
                          <a:rPr lang="en-US" b="1" i="1" dirty="0">
                            <a:solidFill>
                              <a:srgbClr val="FF0000"/>
                            </a:solidFill>
                            <a:latin typeface="Cambria Math"/>
                          </a:rPr>
                        </m:ctrlPr>
                      </m:fPr>
                      <m:num>
                        <m:r>
                          <m:rPr>
                            <m:nor/>
                          </m:rPr>
                          <a:rPr lang="el-GR" b="1" dirty="0">
                            <a:solidFill>
                              <a:srgbClr val="FF0000"/>
                            </a:solidFill>
                          </a:rPr>
                          <m:t>λ</m:t>
                        </m:r>
                      </m:num>
                      <m:den>
                        <m:r>
                          <a:rPr lang="en-US" b="1" i="1" dirty="0">
                            <a:solidFill>
                              <a:srgbClr val="FF0000"/>
                            </a:solidFill>
                            <a:latin typeface="Cambria Math"/>
                          </a:rPr>
                          <m:t>𝟐</m:t>
                        </m:r>
                      </m:den>
                    </m:f>
                  </m:oMath>
                </a14:m>
                <a:endParaRPr lang="fr-FR" b="1" dirty="0">
                  <a:solidFill>
                    <a:srgbClr val="FF0000"/>
                  </a:solidFill>
                </a:endParaRPr>
              </a:p>
            </p:txBody>
          </p:sp>
        </mc:Choice>
        <mc:Fallback xmlns="">
          <p:sp>
            <p:nvSpPr>
              <p:cNvPr id="15" name="Rectangle 14"/>
              <p:cNvSpPr>
                <a:spLocks noRot="1" noChangeAspect="1" noMove="1" noResize="1" noEditPoints="1" noAdjustHandles="1" noChangeArrowheads="1" noChangeShapeType="1" noTextEdit="1"/>
              </p:cNvSpPr>
              <p:nvPr/>
            </p:nvSpPr>
            <p:spPr>
              <a:xfrm>
                <a:off x="4464285" y="4243926"/>
                <a:ext cx="636713" cy="536878"/>
              </a:xfrm>
              <a:prstGeom prst="rect">
                <a:avLst/>
              </a:prstGeom>
              <a:blipFill rotWithShape="1">
                <a:blip r:embed="rId5"/>
                <a:stretch>
                  <a:fillRect l="-7619" b="-6818"/>
                </a:stretch>
              </a:blipFill>
            </p:spPr>
            <p:txBody>
              <a:bodyPr/>
              <a:lstStyle/>
              <a:p>
                <a:r>
                  <a:rPr lang="fr-FR">
                    <a:noFill/>
                  </a:rPr>
                  <a:t> </a:t>
                </a:r>
              </a:p>
            </p:txBody>
          </p:sp>
        </mc:Fallback>
      </mc:AlternateContent>
      <p:cxnSp>
        <p:nvCxnSpPr>
          <p:cNvPr id="17" name="Connecteur droit avec flèche 16"/>
          <p:cNvCxnSpPr/>
          <p:nvPr/>
        </p:nvCxnSpPr>
        <p:spPr>
          <a:xfrm flipH="1">
            <a:off x="4560183" y="5901104"/>
            <a:ext cx="540815" cy="7316"/>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8" name="Rectangle 17"/>
              <p:cNvSpPr/>
              <p:nvPr/>
            </p:nvSpPr>
            <p:spPr>
              <a:xfrm>
                <a:off x="4560182" y="5531772"/>
                <a:ext cx="54694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rgbClr val="FF0000"/>
                          </a:solidFill>
                          <a:latin typeface="Cambria Math"/>
                        </a:rPr>
                        <m:t>𝑊</m:t>
                      </m:r>
                      <m:r>
                        <a:rPr lang="en-US" i="1" baseline="-25000">
                          <a:solidFill>
                            <a:srgbClr val="FF0000"/>
                          </a:solidFill>
                          <a:latin typeface="Cambria Math"/>
                        </a:rPr>
                        <m:t>2</m:t>
                      </m:r>
                    </m:oMath>
                  </m:oMathPara>
                </a14:m>
                <a:endParaRPr lang="fr-FR" dirty="0"/>
              </a:p>
            </p:txBody>
          </p:sp>
        </mc:Choice>
        <mc:Fallback xmlns="">
          <p:sp>
            <p:nvSpPr>
              <p:cNvPr id="18" name="Rectangle 17"/>
              <p:cNvSpPr>
                <a:spLocks noRot="1" noChangeAspect="1" noMove="1" noResize="1" noEditPoints="1" noAdjustHandles="1" noChangeArrowheads="1" noChangeShapeType="1" noTextEdit="1"/>
              </p:cNvSpPr>
              <p:nvPr/>
            </p:nvSpPr>
            <p:spPr>
              <a:xfrm>
                <a:off x="4560182" y="5531772"/>
                <a:ext cx="546945" cy="369332"/>
              </a:xfrm>
              <a:prstGeom prst="rect">
                <a:avLst/>
              </a:prstGeom>
              <a:blipFill rotWithShape="1">
                <a:blip r:embed="rId6"/>
                <a:stretch>
                  <a:fillRect/>
                </a:stretch>
              </a:blipFill>
            </p:spPr>
            <p:txBody>
              <a:bodyPr/>
              <a:lstStyle/>
              <a:p>
                <a:r>
                  <a:rPr lang="fr-FR">
                    <a:noFill/>
                  </a:rPr>
                  <a:t> </a:t>
                </a:r>
              </a:p>
            </p:txBody>
          </p:sp>
        </mc:Fallback>
      </mc:AlternateContent>
      <p:cxnSp>
        <p:nvCxnSpPr>
          <p:cNvPr id="20" name="Connecteur droit avec flèche 19"/>
          <p:cNvCxnSpPr/>
          <p:nvPr/>
        </p:nvCxnSpPr>
        <p:spPr>
          <a:xfrm flipH="1">
            <a:off x="5964855" y="5092060"/>
            <a:ext cx="312946" cy="0"/>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1" name="Rectangle 20"/>
              <p:cNvSpPr/>
              <p:nvPr/>
            </p:nvSpPr>
            <p:spPr>
              <a:xfrm>
                <a:off x="5603377" y="4709852"/>
                <a:ext cx="54694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a:rPr>
                        <m:t>𝑊</m:t>
                      </m:r>
                      <m:r>
                        <a:rPr lang="en-US" b="0" i="1" baseline="-25000" smtClean="0">
                          <a:solidFill>
                            <a:srgbClr val="FF0000"/>
                          </a:solidFill>
                          <a:latin typeface="Cambria Math"/>
                        </a:rPr>
                        <m:t>1</m:t>
                      </m:r>
                    </m:oMath>
                  </m:oMathPara>
                </a14:m>
                <a:endParaRPr lang="fr-FR" dirty="0"/>
              </a:p>
            </p:txBody>
          </p:sp>
        </mc:Choice>
        <mc:Fallback xmlns="">
          <p:sp>
            <p:nvSpPr>
              <p:cNvPr id="21" name="Rectangle 20"/>
              <p:cNvSpPr>
                <a:spLocks noRot="1" noChangeAspect="1" noMove="1" noResize="1" noEditPoints="1" noAdjustHandles="1" noChangeArrowheads="1" noChangeShapeType="1" noTextEdit="1"/>
              </p:cNvSpPr>
              <p:nvPr/>
            </p:nvSpPr>
            <p:spPr>
              <a:xfrm>
                <a:off x="5603377" y="4709852"/>
                <a:ext cx="546945" cy="369332"/>
              </a:xfrm>
              <a:prstGeom prst="rect">
                <a:avLst/>
              </a:prstGeom>
              <a:blipFill rotWithShape="1">
                <a:blip r:embed="rId7"/>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1231811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55576" y="980728"/>
            <a:ext cx="7772400" cy="473224"/>
          </a:xfrm>
        </p:spPr>
        <p:txBody>
          <a:bodyPr/>
          <a:lstStyle/>
          <a:p>
            <a:r>
              <a:rPr lang="en-US" dirty="0" smtClean="0"/>
              <a:t>S11</a:t>
            </a:r>
            <a:endParaRPr lang="fr-F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64" y="1556792"/>
            <a:ext cx="9036497"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6266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55576" y="692696"/>
            <a:ext cx="7772400" cy="545232"/>
          </a:xfrm>
        </p:spPr>
        <p:txBody>
          <a:bodyPr/>
          <a:lstStyle/>
          <a:p>
            <a:r>
              <a:rPr lang="en-US" dirty="0" smtClean="0"/>
              <a:t>Gain</a:t>
            </a:r>
            <a:endParaRPr lang="fr-F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72816"/>
            <a:ext cx="4457700" cy="303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1772816"/>
            <a:ext cx="3267075"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4176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692696"/>
            <a:ext cx="7772400" cy="617240"/>
          </a:xfrm>
        </p:spPr>
        <p:txBody>
          <a:bodyPr/>
          <a:lstStyle/>
          <a:p>
            <a:r>
              <a:rPr lang="fr-FR" dirty="0"/>
              <a:t>Directivité Phi = </a:t>
            </a:r>
            <a:r>
              <a:rPr lang="fr-FR" dirty="0" smtClean="0"/>
              <a:t>0</a:t>
            </a:r>
            <a:r>
              <a:rPr lang="fr-FR" dirty="0"/>
              <a:t>˚ </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84784"/>
            <a:ext cx="7974925" cy="4839484"/>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Connecteur droit 10"/>
          <p:cNvCxnSpPr/>
          <p:nvPr/>
        </p:nvCxnSpPr>
        <p:spPr>
          <a:xfrm flipH="1" flipV="1">
            <a:off x="2051720" y="2250955"/>
            <a:ext cx="770436" cy="161838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2" name="Connecteur droit 11"/>
          <p:cNvCxnSpPr/>
          <p:nvPr/>
        </p:nvCxnSpPr>
        <p:spPr>
          <a:xfrm flipV="1">
            <a:off x="2822156" y="2250955"/>
            <a:ext cx="741732" cy="161838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3" name="Arc 12"/>
          <p:cNvSpPr/>
          <p:nvPr/>
        </p:nvSpPr>
        <p:spPr>
          <a:xfrm>
            <a:off x="1772786" y="2250954"/>
            <a:ext cx="2098739" cy="1898125"/>
          </a:xfrm>
          <a:prstGeom prst="arc">
            <a:avLst>
              <a:gd name="adj1" fmla="val 13769325"/>
              <a:gd name="adj2" fmla="val 18476992"/>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sp>
        <p:nvSpPr>
          <p:cNvPr id="14" name="ZoneTexte 13"/>
          <p:cNvSpPr txBox="1"/>
          <p:nvPr/>
        </p:nvSpPr>
        <p:spPr>
          <a:xfrm>
            <a:off x="2306630" y="1881623"/>
            <a:ext cx="1031051" cy="369332"/>
          </a:xfrm>
          <a:prstGeom prst="rect">
            <a:avLst/>
          </a:prstGeom>
          <a:noFill/>
        </p:spPr>
        <p:txBody>
          <a:bodyPr wrap="none" rtlCol="0">
            <a:spAutoFit/>
          </a:bodyPr>
          <a:lstStyle/>
          <a:p>
            <a:r>
              <a:rPr lang="en-US" b="1" dirty="0" smtClean="0">
                <a:solidFill>
                  <a:srgbClr val="FF0000"/>
                </a:solidFill>
              </a:rPr>
              <a:t>49.4 deg</a:t>
            </a:r>
            <a:endParaRPr lang="fr-FR" b="1" dirty="0">
              <a:solidFill>
                <a:srgbClr val="FF0000"/>
              </a:solidFill>
            </a:endParaRPr>
          </a:p>
        </p:txBody>
      </p:sp>
    </p:spTree>
    <p:extLst>
      <p:ext uri="{BB962C8B-B14F-4D97-AF65-F5344CB8AC3E}">
        <p14:creationId xmlns:p14="http://schemas.microsoft.com/office/powerpoint/2010/main" val="1754153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692696"/>
            <a:ext cx="7772400" cy="617240"/>
          </a:xfrm>
        </p:spPr>
        <p:txBody>
          <a:bodyPr/>
          <a:lstStyle/>
          <a:p>
            <a:r>
              <a:rPr lang="fr-FR" dirty="0"/>
              <a:t>Directivité Phi = 90˚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775" y="1556791"/>
            <a:ext cx="7759501" cy="4532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necteur droit 4"/>
          <p:cNvCxnSpPr/>
          <p:nvPr/>
        </p:nvCxnSpPr>
        <p:spPr>
          <a:xfrm flipH="1" flipV="1">
            <a:off x="4849525" y="2276872"/>
            <a:ext cx="1274492" cy="1546372"/>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7" name="Connecteur droit 6"/>
          <p:cNvCxnSpPr/>
          <p:nvPr/>
        </p:nvCxnSpPr>
        <p:spPr>
          <a:xfrm flipV="1">
            <a:off x="6124017" y="2204864"/>
            <a:ext cx="1040271" cy="161838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9" name="Arc 8"/>
          <p:cNvSpPr/>
          <p:nvPr/>
        </p:nvSpPr>
        <p:spPr>
          <a:xfrm>
            <a:off x="4990647" y="2060848"/>
            <a:ext cx="2098739" cy="720080"/>
          </a:xfrm>
          <a:prstGeom prst="arc">
            <a:avLst>
              <a:gd name="adj1" fmla="val 10838827"/>
              <a:gd name="adj2" fmla="val 21274985"/>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sp>
        <p:nvSpPr>
          <p:cNvPr id="10" name="ZoneTexte 9"/>
          <p:cNvSpPr txBox="1"/>
          <p:nvPr/>
        </p:nvSpPr>
        <p:spPr>
          <a:xfrm>
            <a:off x="7380312" y="1882599"/>
            <a:ext cx="1026243" cy="369332"/>
          </a:xfrm>
          <a:prstGeom prst="rect">
            <a:avLst/>
          </a:prstGeom>
          <a:noFill/>
        </p:spPr>
        <p:txBody>
          <a:bodyPr wrap="none" rtlCol="0">
            <a:spAutoFit/>
          </a:bodyPr>
          <a:lstStyle/>
          <a:p>
            <a:r>
              <a:rPr lang="en-US" b="1" dirty="0" smtClean="0">
                <a:solidFill>
                  <a:srgbClr val="FF0000"/>
                </a:solidFill>
              </a:rPr>
              <a:t>71.9 deg</a:t>
            </a:r>
            <a:endParaRPr lang="fr-FR" b="1" dirty="0">
              <a:solidFill>
                <a:srgbClr val="FF0000"/>
              </a:solidFill>
            </a:endParaRPr>
          </a:p>
        </p:txBody>
      </p:sp>
    </p:spTree>
    <p:extLst>
      <p:ext uri="{BB962C8B-B14F-4D97-AF65-F5344CB8AC3E}">
        <p14:creationId xmlns:p14="http://schemas.microsoft.com/office/powerpoint/2010/main" val="130826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116632"/>
            <a:ext cx="7772400" cy="761256"/>
          </a:xfrm>
        </p:spPr>
        <p:txBody>
          <a:bodyPr/>
          <a:lstStyle/>
          <a:p>
            <a:r>
              <a:rPr lang="en-US" sz="4400" dirty="0" smtClean="0"/>
              <a:t>Tableau </a:t>
            </a:r>
            <a:r>
              <a:rPr lang="fr-FR" sz="4400" dirty="0"/>
              <a:t>récapitulatif</a:t>
            </a:r>
          </a:p>
        </p:txBody>
      </p:sp>
      <p:sp>
        <p:nvSpPr>
          <p:cNvPr id="7" name="Titre 1"/>
          <p:cNvSpPr txBox="1">
            <a:spLocks/>
          </p:cNvSpPr>
          <p:nvPr/>
        </p:nvSpPr>
        <p:spPr>
          <a:xfrm>
            <a:off x="6896" y="908720"/>
            <a:ext cx="2759192" cy="720080"/>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2800" dirty="0" smtClean="0">
                <a:solidFill>
                  <a:schemeClr val="tx1">
                    <a:lumMod val="95000"/>
                    <a:lumOff val="5000"/>
                  </a:schemeClr>
                </a:solidFill>
                <a:latin typeface="+mj-lt"/>
              </a:rPr>
              <a:t>R</a:t>
            </a:r>
            <a:r>
              <a:rPr lang="fr-FR" sz="2800" dirty="0" smtClean="0">
                <a:solidFill>
                  <a:schemeClr val="tx1">
                    <a:lumMod val="95000"/>
                    <a:lumOff val="5000"/>
                  </a:schemeClr>
                </a:solidFill>
                <a:latin typeface="+mj-lt"/>
              </a:rPr>
              <a:t>ésultats : </a:t>
            </a:r>
            <a:endParaRPr lang="fr-FR" sz="2800" dirty="0">
              <a:solidFill>
                <a:schemeClr val="tx1">
                  <a:lumMod val="95000"/>
                  <a:lumOff val="5000"/>
                </a:schemeClr>
              </a:solidFill>
              <a:latin typeface="+mj-lt"/>
            </a:endParaRPr>
          </a:p>
        </p:txBody>
      </p:sp>
      <p:graphicFrame>
        <p:nvGraphicFramePr>
          <p:cNvPr id="8" name="Tableau 7"/>
          <p:cNvGraphicFramePr>
            <a:graphicFrameLocks noGrp="1"/>
          </p:cNvGraphicFramePr>
          <p:nvPr>
            <p:extLst>
              <p:ext uri="{D42A27DB-BD31-4B8C-83A1-F6EECF244321}">
                <p14:modId xmlns:p14="http://schemas.microsoft.com/office/powerpoint/2010/main" val="127613344"/>
              </p:ext>
            </p:extLst>
          </p:nvPr>
        </p:nvGraphicFramePr>
        <p:xfrm>
          <a:off x="179513" y="1772816"/>
          <a:ext cx="8856985" cy="3820864"/>
        </p:xfrm>
        <a:graphic>
          <a:graphicData uri="http://schemas.openxmlformats.org/drawingml/2006/table">
            <a:tbl>
              <a:tblPr firstRow="1" bandRow="1">
                <a:tableStyleId>{5C22544A-7EE6-4342-B048-85BDC9FD1C3A}</a:tableStyleId>
              </a:tblPr>
              <a:tblGrid>
                <a:gridCol w="1771397"/>
                <a:gridCol w="1771397"/>
                <a:gridCol w="1771397"/>
                <a:gridCol w="1771397"/>
                <a:gridCol w="1771397"/>
              </a:tblGrid>
              <a:tr h="436533">
                <a:tc>
                  <a:txBody>
                    <a:bodyPr/>
                    <a:lstStyle/>
                    <a:p>
                      <a:r>
                        <a:rPr lang="fr-FR" noProof="0" dirty="0" smtClean="0"/>
                        <a:t>Paramètre</a:t>
                      </a:r>
                      <a:endParaRPr lang="fr-FR" noProof="0" dirty="0"/>
                    </a:p>
                  </a:txBody>
                  <a:tcPr/>
                </a:tc>
                <a:tc>
                  <a:txBody>
                    <a:bodyPr/>
                    <a:lstStyle/>
                    <a:p>
                      <a:r>
                        <a:rPr lang="en-US" dirty="0" smtClean="0"/>
                        <a:t>Un</a:t>
                      </a:r>
                      <a:r>
                        <a:rPr lang="en-US" baseline="0" dirty="0" smtClean="0"/>
                        <a:t> </a:t>
                      </a:r>
                      <a:r>
                        <a:rPr lang="fr-FR" baseline="0" noProof="0" dirty="0" smtClean="0"/>
                        <a:t>seul</a:t>
                      </a:r>
                      <a:r>
                        <a:rPr lang="en-US" baseline="0" dirty="0" smtClean="0"/>
                        <a:t> antenne</a:t>
                      </a:r>
                      <a:endParaRPr lang="fr-FR" dirty="0"/>
                    </a:p>
                  </a:txBody>
                  <a:tcPr/>
                </a:tc>
                <a:tc>
                  <a:txBody>
                    <a:bodyPr/>
                    <a:lstStyle/>
                    <a:p>
                      <a:pPr algn="ctr"/>
                      <a:r>
                        <a:rPr lang="fr-FR" sz="1800" dirty="0" smtClean="0"/>
                        <a:t>Ré</a:t>
                      </a:r>
                      <a:r>
                        <a:rPr lang="en-US" sz="1800" dirty="0" smtClean="0"/>
                        <a:t>seau </a:t>
                      </a:r>
                      <a:r>
                        <a:rPr lang="fr-FR" sz="1800" dirty="0" smtClean="0"/>
                        <a:t>1x2</a:t>
                      </a:r>
                      <a:r>
                        <a:rPr lang="en-US" sz="1800" dirty="0" smtClean="0"/>
                        <a:t> </a:t>
                      </a:r>
                      <a:endParaRPr lang="fr-FR" dirty="0"/>
                    </a:p>
                  </a:txBody>
                  <a:tcPr/>
                </a:tc>
                <a:tc>
                  <a:txBody>
                    <a:bodyPr/>
                    <a:lstStyle/>
                    <a:p>
                      <a:pPr algn="ctr"/>
                      <a:r>
                        <a:rPr lang="en-US" dirty="0" smtClean="0"/>
                        <a:t>Objective</a:t>
                      </a:r>
                      <a:endParaRPr lang="fr-FR" dirty="0"/>
                    </a:p>
                  </a:txBody>
                  <a:tcPr/>
                </a:tc>
                <a:tc>
                  <a:txBody>
                    <a:bodyPr/>
                    <a:lstStyle/>
                    <a:p>
                      <a:pPr algn="ctr"/>
                      <a:r>
                        <a:rPr lang="fr-FR" dirty="0" smtClean="0"/>
                        <a:t>précision</a:t>
                      </a:r>
                      <a:endParaRPr lang="fr-FR" dirty="0"/>
                    </a:p>
                  </a:txBody>
                  <a:tcPr/>
                </a:tc>
              </a:tr>
              <a:tr h="10763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0" dirty="0" smtClean="0">
                          <a:solidFill>
                            <a:schemeClr val="tx1">
                              <a:lumMod val="95000"/>
                              <a:lumOff val="5000"/>
                            </a:schemeClr>
                          </a:solidFill>
                        </a:rPr>
                        <a:t>Fréquence</a:t>
                      </a:r>
                      <a:r>
                        <a:rPr lang="en-US" b="0" baseline="0" dirty="0" smtClean="0">
                          <a:solidFill>
                            <a:schemeClr val="tx1">
                              <a:lumMod val="95000"/>
                              <a:lumOff val="5000"/>
                            </a:schemeClr>
                          </a:solidFill>
                        </a:rPr>
                        <a:t> </a:t>
                      </a:r>
                      <a:r>
                        <a:rPr lang="en-US" b="0" dirty="0" smtClean="0">
                          <a:solidFill>
                            <a:schemeClr val="tx1">
                              <a:lumMod val="95000"/>
                              <a:lumOff val="5000"/>
                            </a:schemeClr>
                          </a:solidFill>
                        </a:rPr>
                        <a:t>centrale</a:t>
                      </a:r>
                      <a:r>
                        <a:rPr lang="en-US" b="0" baseline="0" dirty="0" smtClean="0">
                          <a:solidFill>
                            <a:schemeClr val="tx1">
                              <a:lumMod val="95000"/>
                              <a:lumOff val="5000"/>
                            </a:schemeClr>
                          </a:solidFill>
                        </a:rPr>
                        <a:t> </a:t>
                      </a:r>
                      <a:r>
                        <a:rPr lang="en-US" b="0" dirty="0" smtClean="0">
                          <a:solidFill>
                            <a:schemeClr val="tx1">
                              <a:lumMod val="95000"/>
                              <a:lumOff val="5000"/>
                            </a:schemeClr>
                          </a:solidFill>
                        </a:rPr>
                        <a:t>(GHz)</a:t>
                      </a:r>
                    </a:p>
                    <a:p>
                      <a:endParaRPr lang="fr-FR" dirty="0"/>
                    </a:p>
                  </a:txBody>
                  <a:tcPr/>
                </a:tc>
                <a:tc>
                  <a:txBody>
                    <a:bodyPr/>
                    <a:lstStyle/>
                    <a:p>
                      <a:r>
                        <a:rPr lang="en-US" sz="1800" b="1" dirty="0" smtClean="0">
                          <a:solidFill>
                            <a:srgbClr val="FF0000"/>
                          </a:solidFill>
                        </a:rPr>
                        <a:t>3.596</a:t>
                      </a:r>
                      <a:endParaRPr lang="fr-FR" b="1" dirty="0"/>
                    </a:p>
                  </a:txBody>
                  <a:tcPr/>
                </a:tc>
                <a:tc>
                  <a:txBody>
                    <a:bodyPr/>
                    <a:lstStyle/>
                    <a:p>
                      <a:r>
                        <a:rPr lang="en-US" sz="1800" b="1" dirty="0" smtClean="0">
                          <a:solidFill>
                            <a:srgbClr val="FF0000"/>
                          </a:solidFill>
                        </a:rPr>
                        <a:t>3.596</a:t>
                      </a:r>
                      <a:endParaRPr lang="fr-FR" dirty="0"/>
                    </a:p>
                  </a:txBody>
                  <a:tcPr/>
                </a:tc>
                <a:tc>
                  <a:txBody>
                    <a:bodyPr/>
                    <a:lstStyle/>
                    <a:p>
                      <a:r>
                        <a:rPr lang="en-US" b="1" dirty="0" smtClean="0">
                          <a:solidFill>
                            <a:srgbClr val="FF0000"/>
                          </a:solidFill>
                        </a:rPr>
                        <a:t>3.6</a:t>
                      </a:r>
                      <a:endParaRPr lang="fr-FR" b="1" dirty="0">
                        <a:solidFill>
                          <a:srgbClr val="FF0000"/>
                        </a:solidFill>
                      </a:endParaRPr>
                    </a:p>
                  </a:txBody>
                  <a:tcPr/>
                </a:tc>
                <a:tc>
                  <a:txBody>
                    <a:bodyPr/>
                    <a:lstStyle/>
                    <a:p>
                      <a:r>
                        <a:rPr lang="en-US" b="1" dirty="0" smtClean="0">
                          <a:solidFill>
                            <a:srgbClr val="FF0000"/>
                          </a:solidFill>
                        </a:rPr>
                        <a:t>-0.004</a:t>
                      </a:r>
                      <a:endParaRPr lang="fr-FR" b="1" dirty="0">
                        <a:solidFill>
                          <a:srgbClr val="FF0000"/>
                        </a:solidFill>
                      </a:endParaRPr>
                    </a:p>
                  </a:txBody>
                  <a:tcPr/>
                </a:tc>
              </a:tr>
              <a:tr h="7534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Bande passante (MHz)</a:t>
                      </a:r>
                    </a:p>
                  </a:txBody>
                  <a:tcPr/>
                </a:tc>
                <a:tc>
                  <a:txBody>
                    <a:bodyPr/>
                    <a:lstStyle/>
                    <a:p>
                      <a:r>
                        <a:rPr lang="en-US" b="1" dirty="0" smtClean="0">
                          <a:solidFill>
                            <a:srgbClr val="FF0000"/>
                          </a:solidFill>
                        </a:rPr>
                        <a:t>110.79 </a:t>
                      </a:r>
                      <a:endParaRPr lang="fr-FR" dirty="0"/>
                    </a:p>
                  </a:txBody>
                  <a:tcPr/>
                </a:tc>
                <a:tc>
                  <a:txBody>
                    <a:bodyPr/>
                    <a:lstStyle/>
                    <a:p>
                      <a:r>
                        <a:rPr lang="en-US" b="1" dirty="0" smtClean="0">
                          <a:solidFill>
                            <a:srgbClr val="FF0000"/>
                          </a:solidFill>
                        </a:rPr>
                        <a:t>385.96</a:t>
                      </a:r>
                      <a:endParaRPr lang="fr-FR" b="1" dirty="0">
                        <a:solidFill>
                          <a:srgbClr val="FF0000"/>
                        </a:solidFill>
                      </a:endParaRPr>
                    </a:p>
                  </a:txBody>
                  <a:tcPr/>
                </a:tc>
                <a:tc>
                  <a:txBody>
                    <a:bodyPr/>
                    <a:lstStyle/>
                    <a:p>
                      <a:r>
                        <a:rPr lang="en-US" b="1" dirty="0" smtClean="0">
                          <a:solidFill>
                            <a:srgbClr val="FF0000"/>
                          </a:solidFill>
                        </a:rPr>
                        <a:t>400</a:t>
                      </a:r>
                      <a:endParaRPr lang="fr-FR" b="1" dirty="0">
                        <a:solidFill>
                          <a:srgbClr val="FF0000"/>
                        </a:solidFill>
                      </a:endParaRPr>
                    </a:p>
                  </a:txBody>
                  <a:tcPr/>
                </a:tc>
                <a:tc>
                  <a:txBody>
                    <a:bodyPr/>
                    <a:lstStyle/>
                    <a:p>
                      <a:r>
                        <a:rPr lang="en-US" b="1" dirty="0" smtClean="0">
                          <a:solidFill>
                            <a:srgbClr val="FF0000"/>
                          </a:solidFill>
                        </a:rPr>
                        <a:t>-12.04</a:t>
                      </a:r>
                      <a:endParaRPr lang="fr-FR" b="1" dirty="0">
                        <a:solidFill>
                          <a:srgbClr val="FF0000"/>
                        </a:solidFill>
                      </a:endParaRPr>
                    </a:p>
                  </a:txBody>
                  <a:tcPr/>
                </a:tc>
              </a:tr>
              <a:tr h="436533">
                <a:tc>
                  <a:txBody>
                    <a:bodyPr/>
                    <a:lstStyle/>
                    <a:p>
                      <a:r>
                        <a:rPr lang="en-US" dirty="0" smtClean="0"/>
                        <a:t>Gain (dB)</a:t>
                      </a:r>
                      <a:endParaRPr lang="en-US" dirty="0"/>
                    </a:p>
                  </a:txBody>
                  <a:tcPr/>
                </a:tc>
                <a:tc>
                  <a:txBody>
                    <a:bodyPr/>
                    <a:lstStyle/>
                    <a:p>
                      <a:r>
                        <a:rPr lang="en-US" b="1" dirty="0" smtClean="0">
                          <a:solidFill>
                            <a:srgbClr val="FF0000"/>
                          </a:solidFill>
                        </a:rPr>
                        <a:t>7.21 </a:t>
                      </a:r>
                      <a:endParaRPr lang="en-US" dirty="0"/>
                    </a:p>
                  </a:txBody>
                  <a:tcPr/>
                </a:tc>
                <a:tc>
                  <a:txBody>
                    <a:bodyPr/>
                    <a:lstStyle/>
                    <a:p>
                      <a:r>
                        <a:rPr lang="en-US" b="1" dirty="0" smtClean="0">
                          <a:solidFill>
                            <a:srgbClr val="FF0000"/>
                          </a:solidFill>
                        </a:rPr>
                        <a:t>9.93</a:t>
                      </a:r>
                      <a:endParaRPr lang="fr-FR" b="1" dirty="0">
                        <a:solidFill>
                          <a:srgbClr val="FF0000"/>
                        </a:solidFill>
                      </a:endParaRPr>
                    </a:p>
                  </a:txBody>
                  <a:tcPr/>
                </a:tc>
                <a:tc>
                  <a:txBody>
                    <a:bodyPr/>
                    <a:lstStyle/>
                    <a:p>
                      <a:r>
                        <a:rPr lang="en-US" b="1" dirty="0" smtClean="0">
                          <a:solidFill>
                            <a:srgbClr val="FF0000"/>
                          </a:solidFill>
                        </a:rPr>
                        <a:t>&gt;12</a:t>
                      </a:r>
                      <a:endParaRPr lang="fr-FR" b="1" dirty="0">
                        <a:solidFill>
                          <a:srgbClr val="FF0000"/>
                        </a:solidFill>
                      </a:endParaRPr>
                    </a:p>
                  </a:txBody>
                  <a:tcPr/>
                </a:tc>
                <a:tc>
                  <a:txBody>
                    <a:bodyPr/>
                    <a:lstStyle/>
                    <a:p>
                      <a:r>
                        <a:rPr lang="en-US" b="1" dirty="0" smtClean="0">
                          <a:solidFill>
                            <a:srgbClr val="FF0000"/>
                          </a:solidFill>
                        </a:rPr>
                        <a:t>-2.07</a:t>
                      </a:r>
                      <a:endParaRPr lang="fr-FR" b="1" dirty="0">
                        <a:solidFill>
                          <a:srgbClr val="FF0000"/>
                        </a:solidFill>
                      </a:endParaRPr>
                    </a:p>
                  </a:txBody>
                  <a:tcPr/>
                </a:tc>
              </a:tr>
              <a:tr h="7534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lumMod val="95000"/>
                              <a:lumOff val="5000"/>
                            </a:schemeClr>
                          </a:solidFill>
                        </a:rPr>
                        <a:t>Angle d</a:t>
                      </a:r>
                      <a:r>
                        <a:rPr lang="fr-FR" b="0" dirty="0" smtClean="0">
                          <a:solidFill>
                            <a:schemeClr val="tx1">
                              <a:lumMod val="95000"/>
                              <a:lumOff val="5000"/>
                            </a:schemeClr>
                          </a:solidFill>
                        </a:rPr>
                        <a:t>'ouverture (deg)</a:t>
                      </a:r>
                      <a:endParaRPr lang="en-US" b="0" dirty="0" smtClean="0">
                        <a:solidFill>
                          <a:schemeClr val="tx1">
                            <a:lumMod val="95000"/>
                            <a:lumOff val="5000"/>
                          </a:schemeClr>
                        </a:solidFill>
                      </a:endParaRPr>
                    </a:p>
                  </a:txBody>
                  <a:tcPr/>
                </a:tc>
                <a:tc>
                  <a:txBody>
                    <a:bodyPr/>
                    <a:lstStyle/>
                    <a:p>
                      <a:r>
                        <a:rPr lang="fr-FR" b="1" dirty="0" smtClean="0">
                          <a:solidFill>
                            <a:srgbClr val="FF0000"/>
                          </a:solidFill>
                        </a:rPr>
                        <a:t>75.7 (0˚)</a:t>
                      </a:r>
                    </a:p>
                    <a:p>
                      <a:r>
                        <a:rPr lang="fr-FR" b="1" dirty="0" smtClean="0">
                          <a:solidFill>
                            <a:srgbClr val="FF0000"/>
                          </a:solidFill>
                        </a:rPr>
                        <a:t>68.6 (90˚)</a:t>
                      </a:r>
                      <a:endParaRPr lang="fr-FR" b="1"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49.4 </a:t>
                      </a:r>
                      <a:r>
                        <a:rPr lang="fr-FR" b="1" dirty="0" smtClean="0">
                          <a:solidFill>
                            <a:srgbClr val="FF0000"/>
                          </a:solidFill>
                        </a:rPr>
                        <a:t>(0˚)</a:t>
                      </a:r>
                      <a:endParaRPr lang="en-US" b="1" dirty="0" smtClean="0">
                        <a:solidFill>
                          <a:srgbClr val="FF0000"/>
                        </a:solidFill>
                      </a:endParaRPr>
                    </a:p>
                    <a:p>
                      <a:r>
                        <a:rPr lang="en-US" b="1" dirty="0" smtClean="0">
                          <a:solidFill>
                            <a:srgbClr val="FF0000"/>
                          </a:solidFill>
                        </a:rPr>
                        <a:t>71.9 </a:t>
                      </a:r>
                      <a:r>
                        <a:rPr lang="fr-FR" b="1" dirty="0" smtClean="0">
                          <a:solidFill>
                            <a:srgbClr val="FF0000"/>
                          </a:solidFill>
                        </a:rPr>
                        <a:t>(90˚)</a:t>
                      </a:r>
                      <a:endParaRPr lang="fr-FR" dirty="0"/>
                    </a:p>
                  </a:txBody>
                  <a:tcPr/>
                </a:tc>
                <a:tc>
                  <a:txBody>
                    <a:bodyPr/>
                    <a:lstStyle/>
                    <a:p>
                      <a:r>
                        <a:rPr lang="en-US" b="1" dirty="0" smtClean="0">
                          <a:solidFill>
                            <a:srgbClr val="FF0000"/>
                          </a:solidFill>
                        </a:rPr>
                        <a:t>&lt;30</a:t>
                      </a:r>
                      <a:endParaRPr lang="fr-FR" b="1"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19.4 </a:t>
                      </a:r>
                      <a:r>
                        <a:rPr lang="fr-FR" b="1" dirty="0" smtClean="0">
                          <a:solidFill>
                            <a:srgbClr val="FF0000"/>
                          </a:solidFill>
                        </a:rPr>
                        <a:t>(0˚)</a:t>
                      </a:r>
                      <a:endParaRPr lang="en-US" b="1" dirty="0" smtClean="0">
                        <a:solidFill>
                          <a:srgbClr val="FF0000"/>
                        </a:solidFill>
                      </a:endParaRPr>
                    </a:p>
                    <a:p>
                      <a:r>
                        <a:rPr lang="en-US" b="1" dirty="0" smtClean="0">
                          <a:solidFill>
                            <a:srgbClr val="FF0000"/>
                          </a:solidFill>
                        </a:rPr>
                        <a:t>41.9  </a:t>
                      </a:r>
                      <a:r>
                        <a:rPr lang="fr-FR" b="1" dirty="0" smtClean="0">
                          <a:solidFill>
                            <a:srgbClr val="FF0000"/>
                          </a:solidFill>
                        </a:rPr>
                        <a:t>(90˚)</a:t>
                      </a:r>
                      <a:endParaRPr lang="fr-FR" dirty="0" smtClean="0"/>
                    </a:p>
                    <a:p>
                      <a:endParaRPr lang="fr-FR" b="1" dirty="0">
                        <a:solidFill>
                          <a:srgbClr val="FF0000"/>
                        </a:solidFill>
                      </a:endParaRPr>
                    </a:p>
                  </a:txBody>
                  <a:tcPr/>
                </a:tc>
              </a:tr>
            </a:tbl>
          </a:graphicData>
        </a:graphic>
      </p:graphicFrame>
    </p:spTree>
    <p:extLst>
      <p:ext uri="{BB962C8B-B14F-4D97-AF65-F5344CB8AC3E}">
        <p14:creationId xmlns:p14="http://schemas.microsoft.com/office/powerpoint/2010/main" val="2708579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188640"/>
            <a:ext cx="7772400" cy="617240"/>
          </a:xfrm>
        </p:spPr>
        <p:txBody>
          <a:bodyPr/>
          <a:lstStyle/>
          <a:p>
            <a:r>
              <a:rPr lang="fr-FR" dirty="0"/>
              <a:t>Ré</a:t>
            </a:r>
            <a:r>
              <a:rPr lang="en-US" dirty="0"/>
              <a:t>seau </a:t>
            </a:r>
            <a:r>
              <a:rPr lang="fr-FR" dirty="0" smtClean="0"/>
              <a:t>2x2</a:t>
            </a:r>
            <a:r>
              <a:rPr lang="en-US" dirty="0" smtClean="0"/>
              <a:t> d’antennes</a:t>
            </a:r>
            <a:endParaRPr lang="fr-FR"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898" r="3078" b="4438"/>
          <a:stretch/>
        </p:blipFill>
        <p:spPr bwMode="auto">
          <a:xfrm>
            <a:off x="2051720" y="1351128"/>
            <a:ext cx="5112568" cy="423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necteur droit avec flèche 4"/>
          <p:cNvCxnSpPr/>
          <p:nvPr/>
        </p:nvCxnSpPr>
        <p:spPr>
          <a:xfrm flipH="1">
            <a:off x="3696086" y="1916832"/>
            <a:ext cx="2016224" cy="0"/>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 name="Rectangle 5"/>
              <p:cNvSpPr/>
              <p:nvPr/>
            </p:nvSpPr>
            <p:spPr>
              <a:xfrm>
                <a:off x="2771800" y="2679435"/>
                <a:ext cx="636713" cy="536878"/>
              </a:xfrm>
              <a:prstGeom prst="rect">
                <a:avLst/>
              </a:prstGeom>
            </p:spPr>
            <p:txBody>
              <a:bodyPr wrap="none">
                <a:spAutoFit/>
              </a:bodyPr>
              <a:lstStyle/>
              <a:p>
                <a:r>
                  <a:rPr lang="en-US" b="1" dirty="0" smtClean="0">
                    <a:solidFill>
                      <a:srgbClr val="FF0000"/>
                    </a:solidFill>
                  </a:rPr>
                  <a:t>L=</a:t>
                </a:r>
                <a:r>
                  <a:rPr lang="en-US" b="1" dirty="0">
                    <a:solidFill>
                      <a:srgbClr val="FF0000"/>
                    </a:solidFill>
                  </a:rPr>
                  <a:t> </a:t>
                </a:r>
                <a14:m>
                  <m:oMath xmlns:m="http://schemas.openxmlformats.org/officeDocument/2006/math">
                    <m:f>
                      <m:fPr>
                        <m:ctrlPr>
                          <a:rPr lang="en-US" b="1" i="1" dirty="0">
                            <a:solidFill>
                              <a:srgbClr val="FF0000"/>
                            </a:solidFill>
                            <a:latin typeface="Cambria Math"/>
                          </a:rPr>
                        </m:ctrlPr>
                      </m:fPr>
                      <m:num>
                        <m:r>
                          <m:rPr>
                            <m:nor/>
                          </m:rPr>
                          <a:rPr lang="el-GR" b="1" dirty="0">
                            <a:solidFill>
                              <a:srgbClr val="FF0000"/>
                            </a:solidFill>
                          </a:rPr>
                          <m:t>λ</m:t>
                        </m:r>
                      </m:num>
                      <m:den>
                        <m:r>
                          <a:rPr lang="en-US" b="1" i="1" dirty="0">
                            <a:solidFill>
                              <a:srgbClr val="FF0000"/>
                            </a:solidFill>
                            <a:latin typeface="Cambria Math"/>
                          </a:rPr>
                          <m:t>𝟐</m:t>
                        </m:r>
                      </m:den>
                    </m:f>
                  </m:oMath>
                </a14:m>
                <a:endParaRPr lang="fr-FR" b="1" dirty="0">
                  <a:solidFill>
                    <a:srgbClr val="FF0000"/>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2771800" y="2679435"/>
                <a:ext cx="636713" cy="536878"/>
              </a:xfrm>
              <a:prstGeom prst="rect">
                <a:avLst/>
              </a:prstGeom>
              <a:blipFill rotWithShape="1">
                <a:blip r:embed="rId3"/>
                <a:stretch>
                  <a:fillRect l="-8654" b="-6818"/>
                </a:stretch>
              </a:blipFill>
            </p:spPr>
            <p:txBody>
              <a:bodyPr/>
              <a:lstStyle/>
              <a:p>
                <a:r>
                  <a:rPr lang="fr-FR">
                    <a:noFill/>
                  </a:rPr>
                  <a:t> </a:t>
                </a:r>
              </a:p>
            </p:txBody>
          </p:sp>
        </mc:Fallback>
      </mc:AlternateContent>
      <p:cxnSp>
        <p:nvCxnSpPr>
          <p:cNvPr id="9" name="Connecteur droit avec flèche 8"/>
          <p:cNvCxnSpPr/>
          <p:nvPr/>
        </p:nvCxnSpPr>
        <p:spPr>
          <a:xfrm flipV="1">
            <a:off x="2593867" y="1619567"/>
            <a:ext cx="3645" cy="945337"/>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501729" y="1904714"/>
            <a:ext cx="1099981" cy="369332"/>
          </a:xfrm>
          <a:prstGeom prst="rect">
            <a:avLst/>
          </a:prstGeom>
        </p:spPr>
        <p:txBody>
          <a:bodyPr wrap="none">
            <a:spAutoFit/>
          </a:bodyPr>
          <a:lstStyle/>
          <a:p>
            <a:r>
              <a:rPr lang="fr-FR" dirty="0" smtClean="0">
                <a:solidFill>
                  <a:srgbClr val="FF0000"/>
                </a:solidFill>
              </a:rPr>
              <a:t>Lp</a:t>
            </a:r>
            <a:r>
              <a:rPr lang="fr-FR" dirty="0">
                <a:solidFill>
                  <a:srgbClr val="FF0000"/>
                </a:solidFill>
              </a:rPr>
              <a:t> </a:t>
            </a:r>
            <a:r>
              <a:rPr lang="fr-FR" dirty="0" smtClean="0">
                <a:solidFill>
                  <a:srgbClr val="FF0000"/>
                </a:solidFill>
              </a:rPr>
              <a:t>= 25.8</a:t>
            </a:r>
            <a:endParaRPr lang="fr-FR" dirty="0"/>
          </a:p>
        </p:txBody>
      </p:sp>
      <p:sp>
        <p:nvSpPr>
          <p:cNvPr id="12" name="ZoneTexte 11"/>
          <p:cNvSpPr txBox="1"/>
          <p:nvPr/>
        </p:nvSpPr>
        <p:spPr>
          <a:xfrm>
            <a:off x="7148425" y="2578542"/>
            <a:ext cx="1107996" cy="369332"/>
          </a:xfrm>
          <a:prstGeom prst="rect">
            <a:avLst/>
          </a:prstGeom>
          <a:noFill/>
        </p:spPr>
        <p:txBody>
          <a:bodyPr wrap="none" rtlCol="0">
            <a:spAutoFit/>
          </a:bodyPr>
          <a:lstStyle/>
          <a:p>
            <a:r>
              <a:rPr lang="en-US" dirty="0" smtClean="0"/>
              <a:t>100 Ohm</a:t>
            </a:r>
            <a:endParaRPr lang="fr-FR" dirty="0"/>
          </a:p>
        </p:txBody>
      </p:sp>
      <p:sp>
        <p:nvSpPr>
          <p:cNvPr id="13" name="Rectangle 12"/>
          <p:cNvSpPr/>
          <p:nvPr/>
        </p:nvSpPr>
        <p:spPr>
          <a:xfrm>
            <a:off x="6010585" y="5040584"/>
            <a:ext cx="992579" cy="369332"/>
          </a:xfrm>
          <a:prstGeom prst="rect">
            <a:avLst/>
          </a:prstGeom>
        </p:spPr>
        <p:txBody>
          <a:bodyPr wrap="none">
            <a:spAutoFit/>
          </a:bodyPr>
          <a:lstStyle/>
          <a:p>
            <a:r>
              <a:rPr lang="en-US" dirty="0" smtClean="0"/>
              <a:t>50 </a:t>
            </a:r>
            <a:r>
              <a:rPr lang="en-US" dirty="0"/>
              <a:t>Ohm</a:t>
            </a:r>
            <a:endParaRPr lang="fr-FR" dirty="0"/>
          </a:p>
        </p:txBody>
      </p:sp>
      <p:cxnSp>
        <p:nvCxnSpPr>
          <p:cNvPr id="14" name="Connecteur droit avec flèche 13"/>
          <p:cNvCxnSpPr/>
          <p:nvPr/>
        </p:nvCxnSpPr>
        <p:spPr>
          <a:xfrm flipH="1">
            <a:off x="5796136" y="2763208"/>
            <a:ext cx="1152128" cy="0"/>
          </a:xfrm>
          <a:prstGeom prst="straightConnector1">
            <a:avLst/>
          </a:prstGeom>
          <a:ln>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16" name="Connecteur droit avec flèche 15"/>
          <p:cNvCxnSpPr>
            <a:stCxn id="12" idx="2"/>
          </p:cNvCxnSpPr>
          <p:nvPr/>
        </p:nvCxnSpPr>
        <p:spPr>
          <a:xfrm flipH="1">
            <a:off x="5796137" y="2947874"/>
            <a:ext cx="1906286" cy="1705262"/>
          </a:xfrm>
          <a:prstGeom prst="straightConnector1">
            <a:avLst/>
          </a:prstGeom>
          <a:ln>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19" name="Connecteur droit avec flèche 18"/>
          <p:cNvCxnSpPr/>
          <p:nvPr/>
        </p:nvCxnSpPr>
        <p:spPr>
          <a:xfrm flipH="1">
            <a:off x="4858457" y="5225250"/>
            <a:ext cx="1152128" cy="0"/>
          </a:xfrm>
          <a:prstGeom prst="straightConnector1">
            <a:avLst/>
          </a:prstGeom>
          <a:ln>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0" name="Connecteur droit avec flèche 19"/>
          <p:cNvCxnSpPr/>
          <p:nvPr/>
        </p:nvCxnSpPr>
        <p:spPr>
          <a:xfrm flipV="1">
            <a:off x="3563888" y="2089380"/>
            <a:ext cx="0" cy="1711126"/>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3" name="Rectangle 22"/>
              <p:cNvSpPr/>
              <p:nvPr/>
            </p:nvSpPr>
            <p:spPr>
              <a:xfrm>
                <a:off x="4289647" y="1103127"/>
                <a:ext cx="636713" cy="536878"/>
              </a:xfrm>
              <a:prstGeom prst="rect">
                <a:avLst/>
              </a:prstGeom>
            </p:spPr>
            <p:txBody>
              <a:bodyPr wrap="none">
                <a:spAutoFit/>
              </a:bodyPr>
              <a:lstStyle/>
              <a:p>
                <a:r>
                  <a:rPr lang="en-US" b="1" dirty="0" smtClean="0">
                    <a:solidFill>
                      <a:srgbClr val="FF0000"/>
                    </a:solidFill>
                  </a:rPr>
                  <a:t>L=</a:t>
                </a:r>
                <a:r>
                  <a:rPr lang="en-US" b="1" dirty="0">
                    <a:solidFill>
                      <a:srgbClr val="FF0000"/>
                    </a:solidFill>
                  </a:rPr>
                  <a:t> </a:t>
                </a:r>
                <a14:m>
                  <m:oMath xmlns:m="http://schemas.openxmlformats.org/officeDocument/2006/math">
                    <m:f>
                      <m:fPr>
                        <m:ctrlPr>
                          <a:rPr lang="en-US" b="1" i="1" dirty="0">
                            <a:solidFill>
                              <a:srgbClr val="FF0000"/>
                            </a:solidFill>
                            <a:latin typeface="Cambria Math"/>
                          </a:rPr>
                        </m:ctrlPr>
                      </m:fPr>
                      <m:num>
                        <m:r>
                          <m:rPr>
                            <m:nor/>
                          </m:rPr>
                          <a:rPr lang="el-GR" b="1" dirty="0">
                            <a:solidFill>
                              <a:srgbClr val="FF0000"/>
                            </a:solidFill>
                          </a:rPr>
                          <m:t>λ</m:t>
                        </m:r>
                      </m:num>
                      <m:den>
                        <m:r>
                          <a:rPr lang="en-US" b="1" i="1" dirty="0">
                            <a:solidFill>
                              <a:srgbClr val="FF0000"/>
                            </a:solidFill>
                            <a:latin typeface="Cambria Math"/>
                          </a:rPr>
                          <m:t>𝟐</m:t>
                        </m:r>
                      </m:den>
                    </m:f>
                  </m:oMath>
                </a14:m>
                <a:endParaRPr lang="fr-FR" b="1" dirty="0">
                  <a:solidFill>
                    <a:srgbClr val="FF0000"/>
                  </a:solidFill>
                </a:endParaRPr>
              </a:p>
            </p:txBody>
          </p:sp>
        </mc:Choice>
        <mc:Fallback xmlns="">
          <p:sp>
            <p:nvSpPr>
              <p:cNvPr id="23" name="Rectangle 22"/>
              <p:cNvSpPr>
                <a:spLocks noRot="1" noChangeAspect="1" noMove="1" noResize="1" noEditPoints="1" noAdjustHandles="1" noChangeArrowheads="1" noChangeShapeType="1" noTextEdit="1"/>
              </p:cNvSpPr>
              <p:nvPr/>
            </p:nvSpPr>
            <p:spPr>
              <a:xfrm>
                <a:off x="4289647" y="1103127"/>
                <a:ext cx="636713" cy="536878"/>
              </a:xfrm>
              <a:prstGeom prst="rect">
                <a:avLst/>
              </a:prstGeom>
              <a:blipFill rotWithShape="1">
                <a:blip r:embed="rId4"/>
                <a:stretch>
                  <a:fillRect l="-8654" b="-6818"/>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6112567" y="800535"/>
                <a:ext cx="1362874" cy="369332"/>
              </a:xfrm>
              <a:prstGeom prst="rect">
                <a:avLst/>
              </a:prstGeom>
            </p:spPr>
            <p:txBody>
              <a:bodyPr wrap="none">
                <a:spAutoFit/>
              </a:bodyPr>
              <a:lstStyle/>
              <a:p>
                <a14:m>
                  <m:oMath xmlns:m="http://schemas.openxmlformats.org/officeDocument/2006/math">
                    <m:r>
                      <m:rPr>
                        <m:sty m:val="p"/>
                      </m:rPr>
                      <a:rPr lang="el-GR" b="1" i="1" dirty="0" smtClean="0">
                        <a:solidFill>
                          <a:srgbClr val="FF0000"/>
                        </a:solidFill>
                        <a:latin typeface="Cambria Math"/>
                      </a:rPr>
                      <m:t>λ</m:t>
                    </m:r>
                  </m:oMath>
                </a14:m>
                <a:r>
                  <a:rPr lang="fr-FR" b="1" dirty="0" smtClean="0">
                    <a:solidFill>
                      <a:srgbClr val="FF0000"/>
                    </a:solidFill>
                  </a:rPr>
                  <a:t> = 83.3333 </a:t>
                </a:r>
                <a:endParaRPr lang="fr-FR" b="1" dirty="0">
                  <a:solidFill>
                    <a:srgbClr val="FF0000"/>
                  </a:solidFill>
                </a:endParaRPr>
              </a:p>
            </p:txBody>
          </p:sp>
        </mc:Choice>
        <mc:Fallback xmlns="">
          <p:sp>
            <p:nvSpPr>
              <p:cNvPr id="24" name="Rectangle 23"/>
              <p:cNvSpPr>
                <a:spLocks noRot="1" noChangeAspect="1" noMove="1" noResize="1" noEditPoints="1" noAdjustHandles="1" noChangeArrowheads="1" noChangeShapeType="1" noTextEdit="1"/>
              </p:cNvSpPr>
              <p:nvPr/>
            </p:nvSpPr>
            <p:spPr>
              <a:xfrm>
                <a:off x="6112567" y="800535"/>
                <a:ext cx="1362874" cy="369332"/>
              </a:xfrm>
              <a:prstGeom prst="rect">
                <a:avLst/>
              </a:prstGeom>
              <a:blipFill rotWithShape="1">
                <a:blip r:embed="rId5"/>
                <a:stretch>
                  <a:fillRect t="-8197" r="-897" b="-24590"/>
                </a:stretch>
              </a:blipFill>
            </p:spPr>
            <p:txBody>
              <a:bodyPr/>
              <a:lstStyle/>
              <a:p>
                <a:r>
                  <a:rPr lang="fr-FR">
                    <a:noFill/>
                  </a:rPr>
                  <a:t> </a:t>
                </a:r>
              </a:p>
            </p:txBody>
          </p:sp>
        </mc:Fallback>
      </mc:AlternateContent>
    </p:spTree>
    <p:extLst>
      <p:ext uri="{BB962C8B-B14F-4D97-AF65-F5344CB8AC3E}">
        <p14:creationId xmlns:p14="http://schemas.microsoft.com/office/powerpoint/2010/main" val="1073869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3812" y="404664"/>
            <a:ext cx="7772400" cy="473224"/>
          </a:xfrm>
        </p:spPr>
        <p:txBody>
          <a:bodyPr/>
          <a:lstStyle/>
          <a:p>
            <a:r>
              <a:rPr lang="en-US" dirty="0" smtClean="0"/>
              <a:t>S11</a:t>
            </a: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33" y="1458733"/>
            <a:ext cx="9036496" cy="3684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ZoneTexte 8"/>
          <p:cNvSpPr txBox="1"/>
          <p:nvPr/>
        </p:nvSpPr>
        <p:spPr>
          <a:xfrm>
            <a:off x="611560" y="3300953"/>
            <a:ext cx="3289683" cy="707886"/>
          </a:xfrm>
          <a:prstGeom prst="rect">
            <a:avLst/>
          </a:prstGeom>
          <a:noFill/>
        </p:spPr>
        <p:txBody>
          <a:bodyPr wrap="none" rtlCol="0">
            <a:spAutoFit/>
          </a:bodyPr>
          <a:lstStyle/>
          <a:p>
            <a:r>
              <a:rPr lang="fr-FR" sz="2000" b="1" dirty="0" smtClean="0">
                <a:solidFill>
                  <a:schemeClr val="tx1">
                    <a:lumMod val="95000"/>
                    <a:lumOff val="5000"/>
                  </a:schemeClr>
                </a:solidFill>
              </a:rPr>
              <a:t>Une fréquence indésirable</a:t>
            </a:r>
          </a:p>
          <a:p>
            <a:r>
              <a:rPr lang="fr-FR" sz="2000" b="1" dirty="0" smtClean="0">
                <a:solidFill>
                  <a:schemeClr val="tx1">
                    <a:lumMod val="95000"/>
                    <a:lumOff val="5000"/>
                  </a:schemeClr>
                </a:solidFill>
              </a:rPr>
              <a:t>S</a:t>
            </a:r>
            <a:r>
              <a:rPr lang="fr-FR" sz="2000" b="1" baseline="-25000" dirty="0" smtClean="0">
                <a:solidFill>
                  <a:schemeClr val="tx1">
                    <a:lumMod val="95000"/>
                    <a:lumOff val="5000"/>
                  </a:schemeClr>
                </a:solidFill>
              </a:rPr>
              <a:t>11</a:t>
            </a:r>
            <a:r>
              <a:rPr lang="fr-FR" sz="2000" b="1" dirty="0" smtClean="0">
                <a:solidFill>
                  <a:schemeClr val="tx1">
                    <a:lumMod val="95000"/>
                    <a:lumOff val="5000"/>
                  </a:schemeClr>
                </a:solidFill>
              </a:rPr>
              <a:t> = -7.1541 dB</a:t>
            </a:r>
            <a:endParaRPr lang="fr-FR" sz="2000" b="1" dirty="0">
              <a:solidFill>
                <a:schemeClr val="tx1">
                  <a:lumMod val="95000"/>
                  <a:lumOff val="5000"/>
                </a:schemeClr>
              </a:solidFill>
            </a:endParaRPr>
          </a:p>
        </p:txBody>
      </p:sp>
      <p:cxnSp>
        <p:nvCxnSpPr>
          <p:cNvPr id="10" name="Connecteur droit avec flèche 9"/>
          <p:cNvCxnSpPr/>
          <p:nvPr/>
        </p:nvCxnSpPr>
        <p:spPr>
          <a:xfrm flipV="1">
            <a:off x="3275856" y="2902966"/>
            <a:ext cx="1008112" cy="41007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4437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55576" y="692696"/>
            <a:ext cx="7772400" cy="545232"/>
          </a:xfrm>
        </p:spPr>
        <p:txBody>
          <a:bodyPr/>
          <a:lstStyle/>
          <a:p>
            <a:r>
              <a:rPr lang="en-US" dirty="0" smtClean="0"/>
              <a:t>Gain</a:t>
            </a:r>
            <a:endParaRPr lang="fr-F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687894"/>
            <a:ext cx="4976359" cy="3325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2964" y="1687894"/>
            <a:ext cx="3723532" cy="3325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1064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692696"/>
            <a:ext cx="7772400" cy="617240"/>
          </a:xfrm>
        </p:spPr>
        <p:txBody>
          <a:bodyPr/>
          <a:lstStyle/>
          <a:p>
            <a:r>
              <a:rPr lang="fr-FR" dirty="0"/>
              <a:t>Directivité Phi = </a:t>
            </a:r>
            <a:r>
              <a:rPr lang="fr-FR" dirty="0" smtClean="0"/>
              <a:t>0</a:t>
            </a:r>
            <a:r>
              <a:rPr lang="fr-FR" dirty="0"/>
              <a: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060848"/>
            <a:ext cx="6984776"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7308304" y="3429000"/>
            <a:ext cx="864096" cy="288032"/>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3563549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0"/>
            <a:ext cx="8229600" cy="1196752"/>
          </a:xfrm>
        </p:spPr>
        <p:txBody>
          <a:bodyPr/>
          <a:lstStyle/>
          <a:p>
            <a:r>
              <a:rPr lang="en-US" dirty="0">
                <a:solidFill>
                  <a:schemeClr val="tx2">
                    <a:lumMod val="50000"/>
                  </a:schemeClr>
                </a:solidFill>
              </a:rPr>
              <a:t>Introduction </a:t>
            </a:r>
            <a:r>
              <a:rPr lang="en-US" dirty="0" smtClean="0">
                <a:solidFill>
                  <a:schemeClr val="tx2">
                    <a:lumMod val="50000"/>
                  </a:schemeClr>
                </a:solidFill>
              </a:rPr>
              <a:t>: La 5G</a:t>
            </a:r>
            <a:endParaRPr lang="en-US" dirty="0">
              <a:solidFill>
                <a:schemeClr val="tx2">
                  <a:lumMod val="50000"/>
                </a:schemeClr>
              </a:solidFill>
            </a:endParaRPr>
          </a:p>
        </p:txBody>
      </p:sp>
      <p:sp>
        <p:nvSpPr>
          <p:cNvPr id="3" name="Espace réservé du contenu 2"/>
          <p:cNvSpPr>
            <a:spLocks noGrp="1"/>
          </p:cNvSpPr>
          <p:nvPr>
            <p:ph idx="1"/>
          </p:nvPr>
        </p:nvSpPr>
        <p:spPr>
          <a:xfrm>
            <a:off x="251520" y="1600200"/>
            <a:ext cx="8712968" cy="4525963"/>
          </a:xfrm>
        </p:spPr>
        <p:txBody>
          <a:bodyPr>
            <a:normAutofit/>
          </a:bodyPr>
          <a:lstStyle/>
          <a:p>
            <a:pPr marL="0" indent="0">
              <a:buNone/>
            </a:pPr>
            <a:r>
              <a:rPr lang="fr-FR" dirty="0" smtClean="0">
                <a:solidFill>
                  <a:srgbClr val="FF0000"/>
                </a:solidFill>
              </a:rPr>
              <a:t>            La</a:t>
            </a:r>
            <a:r>
              <a:rPr lang="fr-FR" dirty="0">
                <a:solidFill>
                  <a:srgbClr val="FF0000"/>
                </a:solidFill>
              </a:rPr>
              <a:t> 5G</a:t>
            </a:r>
            <a:r>
              <a:rPr lang="fr-FR" dirty="0">
                <a:solidFill>
                  <a:schemeClr val="tx1">
                    <a:lumMod val="95000"/>
                    <a:lumOff val="5000"/>
                  </a:schemeClr>
                </a:solidFill>
              </a:rPr>
              <a:t> est la cinquième génération des standards pour </a:t>
            </a:r>
            <a:r>
              <a:rPr lang="fr-FR" dirty="0" smtClean="0">
                <a:solidFill>
                  <a:schemeClr val="tx1">
                    <a:lumMod val="95000"/>
                    <a:lumOff val="5000"/>
                  </a:schemeClr>
                </a:solidFill>
              </a:rPr>
              <a:t>la</a:t>
            </a:r>
            <a:r>
              <a:rPr lang="fr-FR" dirty="0">
                <a:solidFill>
                  <a:schemeClr val="tx1">
                    <a:lumMod val="95000"/>
                    <a:lumOff val="5000"/>
                  </a:schemeClr>
                </a:solidFill>
              </a:rPr>
              <a:t> </a:t>
            </a:r>
            <a:r>
              <a:rPr lang="fr-FR" dirty="0" smtClean="0">
                <a:solidFill>
                  <a:schemeClr val="tx1">
                    <a:lumMod val="95000"/>
                    <a:lumOff val="5000"/>
                  </a:schemeClr>
                </a:solidFill>
              </a:rPr>
              <a:t>téléphonie </a:t>
            </a:r>
            <a:r>
              <a:rPr lang="fr-FR" dirty="0">
                <a:solidFill>
                  <a:schemeClr val="tx1">
                    <a:lumMod val="95000"/>
                    <a:lumOff val="5000"/>
                  </a:schemeClr>
                </a:solidFill>
              </a:rPr>
              <a:t>mobile</a:t>
            </a:r>
            <a:r>
              <a:rPr lang="fr-FR" dirty="0" smtClean="0">
                <a:solidFill>
                  <a:schemeClr val="tx1">
                    <a:lumMod val="95000"/>
                    <a:lumOff val="5000"/>
                  </a:schemeClr>
                </a:solidFill>
              </a:rPr>
              <a:t>, elle donnera un </a:t>
            </a:r>
            <a:r>
              <a:rPr lang="fr-FR" dirty="0">
                <a:solidFill>
                  <a:schemeClr val="tx1">
                    <a:lumMod val="95000"/>
                    <a:lumOff val="5000"/>
                  </a:schemeClr>
                </a:solidFill>
              </a:rPr>
              <a:t>accès à </a:t>
            </a:r>
            <a:r>
              <a:rPr lang="fr-FR" dirty="0" smtClean="0">
                <a:solidFill>
                  <a:schemeClr val="tx1">
                    <a:lumMod val="95000"/>
                    <a:lumOff val="5000"/>
                  </a:schemeClr>
                </a:solidFill>
              </a:rPr>
              <a:t>un </a:t>
            </a:r>
            <a:r>
              <a:rPr lang="fr-FR" dirty="0">
                <a:solidFill>
                  <a:schemeClr val="tx1">
                    <a:lumMod val="95000"/>
                    <a:lumOff val="5000"/>
                  </a:schemeClr>
                </a:solidFill>
              </a:rPr>
              <a:t>transfert élevé </a:t>
            </a:r>
            <a:r>
              <a:rPr lang="fr-FR" dirty="0" smtClean="0">
                <a:solidFill>
                  <a:schemeClr val="tx1">
                    <a:lumMod val="95000"/>
                    <a:lumOff val="5000"/>
                  </a:schemeClr>
                </a:solidFill>
              </a:rPr>
              <a:t>de, </a:t>
            </a:r>
            <a:r>
              <a:rPr lang="fr-FR" dirty="0">
                <a:solidFill>
                  <a:schemeClr val="tx1">
                    <a:lumMod val="95000"/>
                    <a:lumOff val="5000"/>
                  </a:schemeClr>
                </a:solidFill>
              </a:rPr>
              <a:t>avec des temps de </a:t>
            </a:r>
            <a:r>
              <a:rPr lang="fr-FR" dirty="0" smtClean="0">
                <a:solidFill>
                  <a:srgbClr val="FF0000"/>
                </a:solidFill>
              </a:rPr>
              <a:t>latence</a:t>
            </a:r>
            <a:r>
              <a:rPr lang="fr-FR" dirty="0" smtClean="0">
                <a:solidFill>
                  <a:schemeClr val="tx1">
                    <a:lumMod val="95000"/>
                    <a:lumOff val="5000"/>
                  </a:schemeClr>
                </a:solidFill>
              </a:rPr>
              <a:t> très courts</a:t>
            </a:r>
            <a:r>
              <a:rPr lang="fr-FR" dirty="0">
                <a:solidFill>
                  <a:schemeClr val="tx1">
                    <a:lumMod val="95000"/>
                    <a:lumOff val="5000"/>
                  </a:schemeClr>
                </a:solidFill>
              </a:rPr>
              <a:t> et une haute </a:t>
            </a:r>
            <a:r>
              <a:rPr lang="fr-FR" dirty="0" smtClean="0">
                <a:solidFill>
                  <a:schemeClr val="tx1">
                    <a:lumMod val="95000"/>
                    <a:lumOff val="5000"/>
                  </a:schemeClr>
                </a:solidFill>
              </a:rPr>
              <a:t>fiabilité. </a:t>
            </a:r>
          </a:p>
          <a:p>
            <a:pPr marL="0" indent="0">
              <a:buNone/>
            </a:pPr>
            <a:r>
              <a:rPr lang="fr-FR" dirty="0">
                <a:solidFill>
                  <a:schemeClr val="tx1">
                    <a:lumMod val="95000"/>
                    <a:lumOff val="5000"/>
                  </a:schemeClr>
                </a:solidFill>
              </a:rPr>
              <a:t>	</a:t>
            </a:r>
            <a:r>
              <a:rPr lang="fr-FR" dirty="0" smtClean="0">
                <a:solidFill>
                  <a:schemeClr val="tx1">
                    <a:lumMod val="95000"/>
                    <a:lumOff val="5000"/>
                  </a:schemeClr>
                </a:solidFill>
              </a:rPr>
              <a:t>Elle </a:t>
            </a:r>
            <a:r>
              <a:rPr lang="fr-FR" dirty="0">
                <a:solidFill>
                  <a:schemeClr val="tx1">
                    <a:lumMod val="95000"/>
                    <a:lumOff val="5000"/>
                  </a:schemeClr>
                </a:solidFill>
              </a:rPr>
              <a:t>vise à supporter jusqu'à un million de mobiles au kilomètre carré (dix fois plus que la </a:t>
            </a:r>
            <a:r>
              <a:rPr lang="fr-FR" dirty="0">
                <a:solidFill>
                  <a:srgbClr val="FF0000"/>
                </a:solidFill>
              </a:rPr>
              <a:t>4G</a:t>
            </a:r>
            <a:r>
              <a:rPr lang="fr-FR" dirty="0" smtClean="0">
                <a:solidFill>
                  <a:schemeClr val="tx1">
                    <a:lumMod val="95000"/>
                    <a:lumOff val="5000"/>
                  </a:schemeClr>
                </a:solidFill>
              </a:rPr>
              <a:t>). </a:t>
            </a:r>
          </a:p>
          <a:p>
            <a:pPr marL="0" indent="0">
              <a:buNone/>
            </a:pPr>
            <a:r>
              <a:rPr lang="fr-FR" dirty="0">
                <a:solidFill>
                  <a:schemeClr val="tx1">
                    <a:lumMod val="95000"/>
                    <a:lumOff val="5000"/>
                  </a:schemeClr>
                </a:solidFill>
              </a:rPr>
              <a:t>	</a:t>
            </a:r>
            <a:r>
              <a:rPr lang="fr-FR" dirty="0" smtClean="0">
                <a:solidFill>
                  <a:schemeClr val="tx1">
                    <a:lumMod val="95000"/>
                    <a:lumOff val="5000"/>
                  </a:schemeClr>
                </a:solidFill>
              </a:rPr>
              <a:t>Une </a:t>
            </a:r>
            <a:r>
              <a:rPr lang="fr-FR" dirty="0">
                <a:solidFill>
                  <a:schemeClr val="tx1">
                    <a:lumMod val="95000"/>
                    <a:lumOff val="5000"/>
                  </a:schemeClr>
                </a:solidFill>
              </a:rPr>
              <a:t>fois déployée, elle doit permettre des débits de télécommunications mobiles de plusieurs </a:t>
            </a:r>
            <a:r>
              <a:rPr lang="fr-FR" dirty="0" smtClean="0">
                <a:solidFill>
                  <a:schemeClr val="tx1">
                    <a:lumMod val="95000"/>
                    <a:lumOff val="5000"/>
                  </a:schemeClr>
                </a:solidFill>
              </a:rPr>
              <a:t>gigabits de </a:t>
            </a:r>
            <a:r>
              <a:rPr lang="fr-FR" dirty="0">
                <a:solidFill>
                  <a:schemeClr val="tx1">
                    <a:lumMod val="95000"/>
                    <a:lumOff val="5000"/>
                  </a:schemeClr>
                </a:solidFill>
              </a:rPr>
              <a:t>données par seconde, soit </a:t>
            </a:r>
            <a:r>
              <a:rPr lang="fr-FR" dirty="0" smtClean="0">
                <a:solidFill>
                  <a:schemeClr val="tx1">
                    <a:lumMod val="95000"/>
                    <a:lumOff val="5000"/>
                  </a:schemeClr>
                </a:solidFill>
              </a:rPr>
              <a:t>jusqu'à </a:t>
            </a:r>
            <a:r>
              <a:rPr lang="fr-FR" dirty="0">
                <a:solidFill>
                  <a:srgbClr val="FF0000"/>
                </a:solidFill>
              </a:rPr>
              <a:t>100 fois</a:t>
            </a:r>
            <a:r>
              <a:rPr lang="fr-FR" dirty="0">
                <a:solidFill>
                  <a:schemeClr val="tx1">
                    <a:lumMod val="95000"/>
                    <a:lumOff val="5000"/>
                  </a:schemeClr>
                </a:solidFill>
              </a:rPr>
              <a:t> plus rapides que la </a:t>
            </a:r>
            <a:r>
              <a:rPr lang="fr-FR" dirty="0">
                <a:solidFill>
                  <a:srgbClr val="FF0000"/>
                </a:solidFill>
              </a:rPr>
              <a:t>4G</a:t>
            </a:r>
            <a:r>
              <a:rPr lang="fr-FR" dirty="0">
                <a:solidFill>
                  <a:schemeClr val="tx1">
                    <a:lumMod val="95000"/>
                    <a:lumOff val="5000"/>
                  </a:schemeClr>
                </a:solidFill>
              </a:rPr>
              <a:t> </a:t>
            </a:r>
            <a:r>
              <a:rPr lang="fr-FR" dirty="0" smtClean="0">
                <a:solidFill>
                  <a:schemeClr val="tx1">
                    <a:lumMod val="95000"/>
                    <a:lumOff val="5000"/>
                  </a:schemeClr>
                </a:solidFill>
              </a:rPr>
              <a:t>initiale. </a:t>
            </a:r>
            <a:r>
              <a:rPr lang="fr-FR" dirty="0">
                <a:solidFill>
                  <a:schemeClr val="tx1">
                    <a:lumMod val="95000"/>
                    <a:lumOff val="5000"/>
                  </a:schemeClr>
                </a:solidFill>
              </a:rPr>
              <a:t>La </a:t>
            </a:r>
            <a:r>
              <a:rPr lang="fr-FR" dirty="0">
                <a:solidFill>
                  <a:srgbClr val="FF0000"/>
                </a:solidFill>
              </a:rPr>
              <a:t>5G</a:t>
            </a:r>
            <a:r>
              <a:rPr lang="fr-FR" dirty="0">
                <a:solidFill>
                  <a:schemeClr val="tx1">
                    <a:lumMod val="95000"/>
                    <a:lumOff val="5000"/>
                  </a:schemeClr>
                </a:solidFill>
              </a:rPr>
              <a:t> aura une bande passante plus importante, plus large que la </a:t>
            </a:r>
            <a:r>
              <a:rPr lang="fr-FR" dirty="0" smtClean="0">
                <a:solidFill>
                  <a:schemeClr val="tx1">
                    <a:lumMod val="95000"/>
                    <a:lumOff val="5000"/>
                  </a:schemeClr>
                </a:solidFill>
              </a:rPr>
              <a:t>4G.</a:t>
            </a:r>
            <a:endParaRPr lang="en-US" dirty="0">
              <a:solidFill>
                <a:schemeClr val="tx1">
                  <a:lumMod val="95000"/>
                  <a:lumOff val="5000"/>
                </a:schemeClr>
              </a:solidFill>
            </a:endParaRPr>
          </a:p>
        </p:txBody>
      </p:sp>
    </p:spTree>
    <p:extLst>
      <p:ext uri="{BB962C8B-B14F-4D97-AF65-F5344CB8AC3E}">
        <p14:creationId xmlns:p14="http://schemas.microsoft.com/office/powerpoint/2010/main" val="375041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692696"/>
            <a:ext cx="7772400" cy="617240"/>
          </a:xfrm>
        </p:spPr>
        <p:txBody>
          <a:bodyPr/>
          <a:lstStyle/>
          <a:p>
            <a:r>
              <a:rPr lang="fr-FR" dirty="0"/>
              <a:t>Directivité Phi = 90˚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844824"/>
            <a:ext cx="7272808"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020272" y="3706796"/>
            <a:ext cx="864096" cy="288032"/>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1252714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3" y="188641"/>
            <a:ext cx="8365238" cy="936104"/>
          </a:xfrm>
        </p:spPr>
        <p:txBody>
          <a:bodyPr/>
          <a:lstStyle/>
          <a:p>
            <a:r>
              <a:rPr lang="fr-FR" sz="3200" dirty="0"/>
              <a:t>Rapport d'onde </a:t>
            </a:r>
            <a:r>
              <a:rPr lang="fr-FR" sz="3200" dirty="0" smtClean="0"/>
              <a:t>stationnaire : ROS (VSWR)</a:t>
            </a:r>
            <a:endParaRPr lang="fr-FR" sz="3200" dirty="0"/>
          </a:p>
        </p:txBody>
      </p:sp>
      <p:sp>
        <p:nvSpPr>
          <p:cNvPr id="3" name="Espace réservé du texte 2"/>
          <p:cNvSpPr>
            <a:spLocks noGrp="1"/>
          </p:cNvSpPr>
          <p:nvPr>
            <p:ph type="body" idx="1"/>
          </p:nvPr>
        </p:nvSpPr>
        <p:spPr>
          <a:xfrm>
            <a:off x="899592" y="5157192"/>
            <a:ext cx="7772400" cy="1131887"/>
          </a:xfrm>
        </p:spPr>
        <p:txBody>
          <a:bodyPr/>
          <a:lstStyle/>
          <a:p>
            <a:r>
              <a:rPr lang="fr-FR" b="1" dirty="0" smtClean="0">
                <a:solidFill>
                  <a:schemeClr val="tx1">
                    <a:lumMod val="95000"/>
                    <a:lumOff val="5000"/>
                  </a:schemeClr>
                </a:solidFill>
              </a:rPr>
              <a:t>VSWR = 1.3 &lt; 2</a:t>
            </a:r>
            <a:endParaRPr lang="fr-FR" b="1" dirty="0">
              <a:solidFill>
                <a:schemeClr val="tx1">
                  <a:lumMod val="95000"/>
                  <a:lumOff val="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484784"/>
            <a:ext cx="7933191"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0961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116632"/>
            <a:ext cx="7772400" cy="761256"/>
          </a:xfrm>
        </p:spPr>
        <p:txBody>
          <a:bodyPr/>
          <a:lstStyle/>
          <a:p>
            <a:r>
              <a:rPr lang="en-US" sz="4400" dirty="0" smtClean="0"/>
              <a:t>Tableau </a:t>
            </a:r>
            <a:r>
              <a:rPr lang="fr-FR" sz="4400" dirty="0"/>
              <a:t>récapitulatif</a:t>
            </a:r>
          </a:p>
        </p:txBody>
      </p:sp>
      <p:sp>
        <p:nvSpPr>
          <p:cNvPr id="7" name="Titre 1"/>
          <p:cNvSpPr txBox="1">
            <a:spLocks/>
          </p:cNvSpPr>
          <p:nvPr/>
        </p:nvSpPr>
        <p:spPr>
          <a:xfrm>
            <a:off x="6896" y="908720"/>
            <a:ext cx="2759192" cy="720080"/>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2800" dirty="0" smtClean="0">
                <a:solidFill>
                  <a:schemeClr val="tx1">
                    <a:lumMod val="95000"/>
                    <a:lumOff val="5000"/>
                  </a:schemeClr>
                </a:solidFill>
                <a:latin typeface="+mj-lt"/>
              </a:rPr>
              <a:t>R</a:t>
            </a:r>
            <a:r>
              <a:rPr lang="fr-FR" sz="2800" dirty="0" smtClean="0">
                <a:solidFill>
                  <a:schemeClr val="tx1">
                    <a:lumMod val="95000"/>
                    <a:lumOff val="5000"/>
                  </a:schemeClr>
                </a:solidFill>
                <a:latin typeface="+mj-lt"/>
              </a:rPr>
              <a:t>ésultats : </a:t>
            </a:r>
            <a:endParaRPr lang="fr-FR" sz="2800" dirty="0">
              <a:solidFill>
                <a:schemeClr val="tx1">
                  <a:lumMod val="95000"/>
                  <a:lumOff val="5000"/>
                </a:schemeClr>
              </a:solidFill>
              <a:latin typeface="+mj-lt"/>
            </a:endParaRPr>
          </a:p>
        </p:txBody>
      </p:sp>
      <p:graphicFrame>
        <p:nvGraphicFramePr>
          <p:cNvPr id="8" name="Tableau 7"/>
          <p:cNvGraphicFramePr>
            <a:graphicFrameLocks noGrp="1"/>
          </p:cNvGraphicFramePr>
          <p:nvPr>
            <p:extLst>
              <p:ext uri="{D42A27DB-BD31-4B8C-83A1-F6EECF244321}">
                <p14:modId xmlns:p14="http://schemas.microsoft.com/office/powerpoint/2010/main" val="869034581"/>
              </p:ext>
            </p:extLst>
          </p:nvPr>
        </p:nvGraphicFramePr>
        <p:xfrm>
          <a:off x="179513" y="1772816"/>
          <a:ext cx="8856985" cy="3820864"/>
        </p:xfrm>
        <a:graphic>
          <a:graphicData uri="http://schemas.openxmlformats.org/drawingml/2006/table">
            <a:tbl>
              <a:tblPr firstRow="1" bandRow="1">
                <a:tableStyleId>{5C22544A-7EE6-4342-B048-85BDC9FD1C3A}</a:tableStyleId>
              </a:tblPr>
              <a:tblGrid>
                <a:gridCol w="1771397"/>
                <a:gridCol w="1771397"/>
                <a:gridCol w="1771397"/>
                <a:gridCol w="1771397"/>
                <a:gridCol w="1771397"/>
              </a:tblGrid>
              <a:tr h="436533">
                <a:tc>
                  <a:txBody>
                    <a:bodyPr/>
                    <a:lstStyle/>
                    <a:p>
                      <a:r>
                        <a:rPr lang="fr-FR" noProof="0" dirty="0" smtClean="0"/>
                        <a:t>Paramètre</a:t>
                      </a:r>
                      <a:endParaRPr lang="fr-FR" noProof="0" dirty="0"/>
                    </a:p>
                  </a:txBody>
                  <a:tcPr/>
                </a:tc>
                <a:tc>
                  <a:txBody>
                    <a:bodyPr/>
                    <a:lstStyle/>
                    <a:p>
                      <a:r>
                        <a:rPr lang="en-US" dirty="0" smtClean="0"/>
                        <a:t>Un</a:t>
                      </a:r>
                      <a:r>
                        <a:rPr lang="en-US" baseline="0" dirty="0" smtClean="0"/>
                        <a:t> </a:t>
                      </a:r>
                      <a:r>
                        <a:rPr lang="fr-FR" baseline="0" noProof="0" dirty="0" smtClean="0"/>
                        <a:t>seul</a:t>
                      </a:r>
                      <a:r>
                        <a:rPr lang="en-US" baseline="0" dirty="0" smtClean="0"/>
                        <a:t> antenne</a:t>
                      </a:r>
                      <a:endParaRPr lang="fr-FR" dirty="0"/>
                    </a:p>
                  </a:txBody>
                  <a:tcPr/>
                </a:tc>
                <a:tc>
                  <a:txBody>
                    <a:bodyPr/>
                    <a:lstStyle/>
                    <a:p>
                      <a:pPr algn="ctr"/>
                      <a:r>
                        <a:rPr lang="fr-FR" sz="1800" dirty="0" smtClean="0"/>
                        <a:t>Ré</a:t>
                      </a:r>
                      <a:r>
                        <a:rPr lang="en-US" sz="1800" dirty="0" smtClean="0"/>
                        <a:t>seau </a:t>
                      </a:r>
                      <a:r>
                        <a:rPr lang="fr-FR" sz="1800" dirty="0" smtClean="0"/>
                        <a:t>1x2</a:t>
                      </a:r>
                      <a:r>
                        <a:rPr lang="en-US" sz="1800" dirty="0" smtClean="0"/>
                        <a:t> </a:t>
                      </a:r>
                      <a:endParaRPr lang="fr-FR" dirty="0"/>
                    </a:p>
                  </a:txBody>
                  <a:tcPr/>
                </a:tc>
                <a:tc>
                  <a:txBody>
                    <a:bodyPr/>
                    <a:lstStyle/>
                    <a:p>
                      <a:pPr algn="ctr"/>
                      <a:r>
                        <a:rPr lang="fr-FR" sz="1800" dirty="0" smtClean="0"/>
                        <a:t>Ré</a:t>
                      </a:r>
                      <a:r>
                        <a:rPr lang="en-US" sz="1800" dirty="0" smtClean="0"/>
                        <a:t>seau </a:t>
                      </a:r>
                      <a:r>
                        <a:rPr lang="fr-FR" sz="1800" dirty="0" smtClean="0"/>
                        <a:t>2x2</a:t>
                      </a:r>
                      <a:r>
                        <a:rPr lang="en-US" sz="1800" dirty="0" smtClean="0"/>
                        <a:t> </a:t>
                      </a:r>
                      <a:endParaRPr lang="fr-FR" dirty="0"/>
                    </a:p>
                  </a:txBody>
                  <a:tcPr/>
                </a:tc>
                <a:tc>
                  <a:txBody>
                    <a:bodyPr/>
                    <a:lstStyle/>
                    <a:p>
                      <a:pPr algn="ctr"/>
                      <a:r>
                        <a:rPr lang="en-US" dirty="0" smtClean="0"/>
                        <a:t>Objective</a:t>
                      </a:r>
                      <a:endParaRPr lang="fr-FR" dirty="0"/>
                    </a:p>
                  </a:txBody>
                  <a:tcPr/>
                </a:tc>
              </a:tr>
              <a:tr h="10763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0" dirty="0" smtClean="0">
                          <a:solidFill>
                            <a:schemeClr val="tx1">
                              <a:lumMod val="95000"/>
                              <a:lumOff val="5000"/>
                            </a:schemeClr>
                          </a:solidFill>
                        </a:rPr>
                        <a:t>Fréquence</a:t>
                      </a:r>
                      <a:r>
                        <a:rPr lang="en-US" b="0" baseline="0" dirty="0" smtClean="0">
                          <a:solidFill>
                            <a:schemeClr val="tx1">
                              <a:lumMod val="95000"/>
                              <a:lumOff val="5000"/>
                            </a:schemeClr>
                          </a:solidFill>
                        </a:rPr>
                        <a:t> </a:t>
                      </a:r>
                      <a:r>
                        <a:rPr lang="en-US" b="0" dirty="0" smtClean="0">
                          <a:solidFill>
                            <a:schemeClr val="tx1">
                              <a:lumMod val="95000"/>
                              <a:lumOff val="5000"/>
                            </a:schemeClr>
                          </a:solidFill>
                        </a:rPr>
                        <a:t>centrale</a:t>
                      </a:r>
                      <a:r>
                        <a:rPr lang="en-US" b="0" baseline="0" dirty="0" smtClean="0">
                          <a:solidFill>
                            <a:schemeClr val="tx1">
                              <a:lumMod val="95000"/>
                              <a:lumOff val="5000"/>
                            </a:schemeClr>
                          </a:solidFill>
                        </a:rPr>
                        <a:t> </a:t>
                      </a:r>
                      <a:r>
                        <a:rPr lang="en-US" b="0" dirty="0" smtClean="0">
                          <a:solidFill>
                            <a:schemeClr val="tx1">
                              <a:lumMod val="95000"/>
                              <a:lumOff val="5000"/>
                            </a:schemeClr>
                          </a:solidFill>
                        </a:rPr>
                        <a:t>(GHz)</a:t>
                      </a:r>
                    </a:p>
                    <a:p>
                      <a:endParaRPr lang="fr-FR" dirty="0"/>
                    </a:p>
                  </a:txBody>
                  <a:tcPr/>
                </a:tc>
                <a:tc>
                  <a:txBody>
                    <a:bodyPr/>
                    <a:lstStyle/>
                    <a:p>
                      <a:r>
                        <a:rPr lang="en-US" sz="1800" b="1" dirty="0" smtClean="0">
                          <a:solidFill>
                            <a:srgbClr val="FF0000"/>
                          </a:solidFill>
                        </a:rPr>
                        <a:t>3.596</a:t>
                      </a:r>
                      <a:endParaRPr lang="fr-FR" b="1" dirty="0"/>
                    </a:p>
                  </a:txBody>
                  <a:tcPr/>
                </a:tc>
                <a:tc>
                  <a:txBody>
                    <a:bodyPr/>
                    <a:lstStyle/>
                    <a:p>
                      <a:r>
                        <a:rPr lang="en-US" sz="1800" b="1" dirty="0" smtClean="0">
                          <a:solidFill>
                            <a:srgbClr val="FF0000"/>
                          </a:solidFill>
                        </a:rPr>
                        <a:t>3.596</a:t>
                      </a:r>
                      <a:endParaRPr lang="fr-FR" dirty="0"/>
                    </a:p>
                  </a:txBody>
                  <a:tcPr/>
                </a:tc>
                <a:tc>
                  <a:txBody>
                    <a:bodyPr/>
                    <a:lstStyle/>
                    <a:p>
                      <a:r>
                        <a:rPr lang="en-US" sz="1800" b="1" dirty="0" smtClean="0">
                          <a:solidFill>
                            <a:srgbClr val="FF0000"/>
                          </a:solidFill>
                        </a:rPr>
                        <a:t>3.594</a:t>
                      </a:r>
                      <a:endParaRPr lang="fr-FR" b="1" dirty="0">
                        <a:solidFill>
                          <a:srgbClr val="FF0000"/>
                        </a:solidFill>
                      </a:endParaRPr>
                    </a:p>
                  </a:txBody>
                  <a:tcPr/>
                </a:tc>
                <a:tc>
                  <a:txBody>
                    <a:bodyPr/>
                    <a:lstStyle/>
                    <a:p>
                      <a:r>
                        <a:rPr lang="en-US" b="1" dirty="0" smtClean="0">
                          <a:solidFill>
                            <a:srgbClr val="FF0000"/>
                          </a:solidFill>
                        </a:rPr>
                        <a:t>3.6</a:t>
                      </a:r>
                      <a:endParaRPr lang="fr-FR" b="1" dirty="0">
                        <a:solidFill>
                          <a:srgbClr val="FF0000"/>
                        </a:solidFill>
                      </a:endParaRPr>
                    </a:p>
                  </a:txBody>
                  <a:tcPr/>
                </a:tc>
              </a:tr>
              <a:tr h="7534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Bande passante (MHz)</a:t>
                      </a:r>
                    </a:p>
                  </a:txBody>
                  <a:tcPr/>
                </a:tc>
                <a:tc>
                  <a:txBody>
                    <a:bodyPr/>
                    <a:lstStyle/>
                    <a:p>
                      <a:r>
                        <a:rPr lang="en-US" b="1" dirty="0" smtClean="0">
                          <a:solidFill>
                            <a:srgbClr val="FF0000"/>
                          </a:solidFill>
                        </a:rPr>
                        <a:t>110.79 </a:t>
                      </a:r>
                      <a:endParaRPr lang="fr-FR" dirty="0"/>
                    </a:p>
                  </a:txBody>
                  <a:tcPr/>
                </a:tc>
                <a:tc>
                  <a:txBody>
                    <a:bodyPr/>
                    <a:lstStyle/>
                    <a:p>
                      <a:r>
                        <a:rPr lang="en-US" b="1" dirty="0" smtClean="0">
                          <a:solidFill>
                            <a:srgbClr val="FF0000"/>
                          </a:solidFill>
                        </a:rPr>
                        <a:t>385.96</a:t>
                      </a:r>
                      <a:endParaRPr lang="fr-FR" b="1" dirty="0">
                        <a:solidFill>
                          <a:srgbClr val="FF0000"/>
                        </a:solidFill>
                      </a:endParaRPr>
                    </a:p>
                  </a:txBody>
                  <a:tcPr/>
                </a:tc>
                <a:tc>
                  <a:txBody>
                    <a:bodyPr/>
                    <a:lstStyle/>
                    <a:p>
                      <a:r>
                        <a:rPr lang="en-US" b="1" dirty="0" smtClean="0">
                          <a:solidFill>
                            <a:srgbClr val="FF0000"/>
                          </a:solidFill>
                        </a:rPr>
                        <a:t>388.12</a:t>
                      </a:r>
                      <a:endParaRPr lang="fr-FR" b="1" dirty="0">
                        <a:solidFill>
                          <a:srgbClr val="FF0000"/>
                        </a:solidFill>
                      </a:endParaRPr>
                    </a:p>
                  </a:txBody>
                  <a:tcPr/>
                </a:tc>
                <a:tc>
                  <a:txBody>
                    <a:bodyPr/>
                    <a:lstStyle/>
                    <a:p>
                      <a:r>
                        <a:rPr lang="en-US" b="1" dirty="0" smtClean="0">
                          <a:solidFill>
                            <a:srgbClr val="FF0000"/>
                          </a:solidFill>
                        </a:rPr>
                        <a:t>400</a:t>
                      </a:r>
                      <a:endParaRPr lang="fr-FR" b="1" dirty="0">
                        <a:solidFill>
                          <a:srgbClr val="FF0000"/>
                        </a:solidFill>
                      </a:endParaRPr>
                    </a:p>
                  </a:txBody>
                  <a:tcPr/>
                </a:tc>
              </a:tr>
              <a:tr h="436533">
                <a:tc>
                  <a:txBody>
                    <a:bodyPr/>
                    <a:lstStyle/>
                    <a:p>
                      <a:r>
                        <a:rPr lang="en-US" dirty="0" smtClean="0"/>
                        <a:t>Gain (dB)</a:t>
                      </a:r>
                      <a:endParaRPr lang="en-US" dirty="0"/>
                    </a:p>
                  </a:txBody>
                  <a:tcPr/>
                </a:tc>
                <a:tc>
                  <a:txBody>
                    <a:bodyPr/>
                    <a:lstStyle/>
                    <a:p>
                      <a:r>
                        <a:rPr lang="en-US" b="1" dirty="0" smtClean="0">
                          <a:solidFill>
                            <a:srgbClr val="FF0000"/>
                          </a:solidFill>
                        </a:rPr>
                        <a:t>7.21 </a:t>
                      </a:r>
                      <a:endParaRPr lang="en-US" dirty="0"/>
                    </a:p>
                  </a:txBody>
                  <a:tcPr/>
                </a:tc>
                <a:tc>
                  <a:txBody>
                    <a:bodyPr/>
                    <a:lstStyle/>
                    <a:p>
                      <a:r>
                        <a:rPr lang="en-US" b="1" dirty="0" smtClean="0">
                          <a:solidFill>
                            <a:srgbClr val="FF0000"/>
                          </a:solidFill>
                        </a:rPr>
                        <a:t>9.93</a:t>
                      </a:r>
                      <a:endParaRPr lang="fr-FR" b="1" dirty="0">
                        <a:solidFill>
                          <a:srgbClr val="FF0000"/>
                        </a:solidFill>
                      </a:endParaRPr>
                    </a:p>
                  </a:txBody>
                  <a:tcPr/>
                </a:tc>
                <a:tc>
                  <a:txBody>
                    <a:bodyPr/>
                    <a:lstStyle/>
                    <a:p>
                      <a:r>
                        <a:rPr lang="en-US" b="1" dirty="0" smtClean="0">
                          <a:solidFill>
                            <a:srgbClr val="FF0000"/>
                          </a:solidFill>
                        </a:rPr>
                        <a:t>10.6</a:t>
                      </a:r>
                      <a:endParaRPr lang="fr-FR" b="1" dirty="0">
                        <a:solidFill>
                          <a:srgbClr val="FF0000"/>
                        </a:solidFill>
                      </a:endParaRPr>
                    </a:p>
                  </a:txBody>
                  <a:tcPr/>
                </a:tc>
                <a:tc>
                  <a:txBody>
                    <a:bodyPr/>
                    <a:lstStyle/>
                    <a:p>
                      <a:r>
                        <a:rPr lang="en-US" b="1" dirty="0" smtClean="0">
                          <a:solidFill>
                            <a:srgbClr val="FF0000"/>
                          </a:solidFill>
                        </a:rPr>
                        <a:t>&gt;12</a:t>
                      </a:r>
                      <a:endParaRPr lang="fr-FR" b="1" dirty="0">
                        <a:solidFill>
                          <a:srgbClr val="FF0000"/>
                        </a:solidFill>
                      </a:endParaRPr>
                    </a:p>
                  </a:txBody>
                  <a:tcPr/>
                </a:tc>
              </a:tr>
              <a:tr h="7534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lumMod val="95000"/>
                              <a:lumOff val="5000"/>
                            </a:schemeClr>
                          </a:solidFill>
                        </a:rPr>
                        <a:t>Angle d</a:t>
                      </a:r>
                      <a:r>
                        <a:rPr lang="fr-FR" b="0" dirty="0" smtClean="0">
                          <a:solidFill>
                            <a:schemeClr val="tx1">
                              <a:lumMod val="95000"/>
                              <a:lumOff val="5000"/>
                            </a:schemeClr>
                          </a:solidFill>
                        </a:rPr>
                        <a:t>'ouverture (deg)</a:t>
                      </a:r>
                      <a:endParaRPr lang="en-US" b="0" dirty="0" smtClean="0">
                        <a:solidFill>
                          <a:schemeClr val="tx1">
                            <a:lumMod val="95000"/>
                            <a:lumOff val="5000"/>
                          </a:schemeClr>
                        </a:solidFill>
                      </a:endParaRPr>
                    </a:p>
                  </a:txBody>
                  <a:tcPr/>
                </a:tc>
                <a:tc>
                  <a:txBody>
                    <a:bodyPr/>
                    <a:lstStyle/>
                    <a:p>
                      <a:r>
                        <a:rPr lang="fr-FR" b="1" dirty="0" smtClean="0">
                          <a:solidFill>
                            <a:srgbClr val="FF0000"/>
                          </a:solidFill>
                        </a:rPr>
                        <a:t>75.7 (0˚)</a:t>
                      </a:r>
                    </a:p>
                    <a:p>
                      <a:r>
                        <a:rPr lang="fr-FR" b="1" dirty="0" smtClean="0">
                          <a:solidFill>
                            <a:srgbClr val="FF0000"/>
                          </a:solidFill>
                        </a:rPr>
                        <a:t>68.6 (90˚)</a:t>
                      </a:r>
                      <a:endParaRPr lang="fr-FR" b="1"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49.4 </a:t>
                      </a:r>
                      <a:r>
                        <a:rPr lang="fr-FR" b="1" dirty="0" smtClean="0">
                          <a:solidFill>
                            <a:srgbClr val="FF0000"/>
                          </a:solidFill>
                        </a:rPr>
                        <a:t>(0˚)</a:t>
                      </a:r>
                      <a:endParaRPr lang="en-US" b="1" dirty="0" smtClean="0">
                        <a:solidFill>
                          <a:srgbClr val="FF0000"/>
                        </a:solidFill>
                      </a:endParaRPr>
                    </a:p>
                    <a:p>
                      <a:r>
                        <a:rPr lang="en-US" b="1" dirty="0" smtClean="0">
                          <a:solidFill>
                            <a:srgbClr val="FF0000"/>
                          </a:solidFill>
                        </a:rPr>
                        <a:t>71.9 </a:t>
                      </a:r>
                      <a:r>
                        <a:rPr lang="fr-FR" b="1" dirty="0" smtClean="0">
                          <a:solidFill>
                            <a:srgbClr val="FF0000"/>
                          </a:solidFill>
                        </a:rPr>
                        <a:t>(90˚)</a:t>
                      </a:r>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48.6 </a:t>
                      </a:r>
                      <a:r>
                        <a:rPr lang="fr-FR" b="1" dirty="0" smtClean="0">
                          <a:solidFill>
                            <a:srgbClr val="FF0000"/>
                          </a:solidFill>
                        </a:rPr>
                        <a:t>(0˚)</a:t>
                      </a:r>
                      <a:endParaRPr lang="en-US" b="1" dirty="0" smtClean="0">
                        <a:solidFill>
                          <a:srgbClr val="FF0000"/>
                        </a:solidFill>
                      </a:endParaRPr>
                    </a:p>
                    <a:p>
                      <a:r>
                        <a:rPr lang="en-US" b="1" dirty="0" smtClean="0">
                          <a:solidFill>
                            <a:srgbClr val="FF0000"/>
                          </a:solidFill>
                        </a:rPr>
                        <a:t>56.8</a:t>
                      </a:r>
                      <a:r>
                        <a:rPr lang="fr-FR" b="1" dirty="0" smtClean="0">
                          <a:solidFill>
                            <a:srgbClr val="FF0000"/>
                          </a:solidFill>
                        </a:rPr>
                        <a:t>(90˚)</a:t>
                      </a:r>
                      <a:endParaRPr lang="fr-FR" dirty="0"/>
                    </a:p>
                  </a:txBody>
                  <a:tcPr/>
                </a:tc>
                <a:tc>
                  <a:txBody>
                    <a:bodyPr/>
                    <a:lstStyle/>
                    <a:p>
                      <a:r>
                        <a:rPr lang="en-US" b="1" dirty="0" smtClean="0">
                          <a:solidFill>
                            <a:srgbClr val="FF0000"/>
                          </a:solidFill>
                        </a:rPr>
                        <a:t>&lt;30</a:t>
                      </a:r>
                      <a:endParaRPr lang="fr-FR" b="1" dirty="0">
                        <a:solidFill>
                          <a:srgbClr val="FF0000"/>
                        </a:solidFill>
                      </a:endParaRPr>
                    </a:p>
                  </a:txBody>
                  <a:tcPr/>
                </a:tc>
              </a:tr>
            </a:tbl>
          </a:graphicData>
        </a:graphic>
      </p:graphicFrame>
    </p:spTree>
    <p:extLst>
      <p:ext uri="{BB962C8B-B14F-4D97-AF65-F5344CB8AC3E}">
        <p14:creationId xmlns:p14="http://schemas.microsoft.com/office/powerpoint/2010/main" val="2742965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260648"/>
            <a:ext cx="8229600" cy="1368152"/>
          </a:xfrm>
        </p:spPr>
        <p:txBody>
          <a:bodyPr/>
          <a:lstStyle/>
          <a:p>
            <a:r>
              <a:rPr lang="en-US" sz="2800" dirty="0" smtClean="0"/>
              <a:t/>
            </a:r>
            <a:br>
              <a:rPr lang="en-US" sz="2800" dirty="0" smtClean="0"/>
            </a:br>
            <a:r>
              <a:rPr lang="en-US" sz="3200" dirty="0" smtClean="0"/>
              <a:t>Antenne 5G : </a:t>
            </a:r>
            <a:r>
              <a:rPr lang="fr-FR" sz="3200" b="1" dirty="0" smtClean="0">
                <a:solidFill>
                  <a:schemeClr val="tx1">
                    <a:lumMod val="95000"/>
                    <a:lumOff val="5000"/>
                  </a:schemeClr>
                </a:solidFill>
              </a:rPr>
              <a:t>En quoi les antennes 5G sont-elles différentes des antennes 4G ?</a:t>
            </a:r>
            <a:endParaRPr lang="en-US" sz="3200" dirty="0"/>
          </a:p>
        </p:txBody>
      </p:sp>
      <p:sp>
        <p:nvSpPr>
          <p:cNvPr id="3" name="Espace réservé du contenu 2"/>
          <p:cNvSpPr>
            <a:spLocks noGrp="1"/>
          </p:cNvSpPr>
          <p:nvPr>
            <p:ph idx="1"/>
          </p:nvPr>
        </p:nvSpPr>
        <p:spPr>
          <a:xfrm>
            <a:off x="467544" y="2060848"/>
            <a:ext cx="8229600" cy="4525963"/>
          </a:xfrm>
        </p:spPr>
        <p:txBody>
          <a:bodyPr>
            <a:normAutofit/>
          </a:bodyPr>
          <a:lstStyle/>
          <a:p>
            <a:r>
              <a:rPr lang="fr-FR" dirty="0" smtClean="0">
                <a:solidFill>
                  <a:schemeClr val="tx1">
                    <a:lumMod val="95000"/>
                    <a:lumOff val="5000"/>
                  </a:schemeClr>
                </a:solidFill>
              </a:rPr>
              <a:t>	Les antennes déployées pour la </a:t>
            </a:r>
            <a:r>
              <a:rPr lang="fr-FR" dirty="0" smtClean="0">
                <a:solidFill>
                  <a:srgbClr val="FF0000"/>
                </a:solidFill>
              </a:rPr>
              <a:t>5G</a:t>
            </a:r>
            <a:r>
              <a:rPr lang="fr-FR" dirty="0" smtClean="0">
                <a:solidFill>
                  <a:schemeClr val="tx1">
                    <a:lumMod val="95000"/>
                    <a:lumOff val="5000"/>
                  </a:schemeClr>
                </a:solidFill>
              </a:rPr>
              <a:t> sont différentes de celles utilisées par la </a:t>
            </a:r>
            <a:r>
              <a:rPr lang="fr-FR" dirty="0" smtClean="0">
                <a:solidFill>
                  <a:srgbClr val="FF0000"/>
                </a:solidFill>
              </a:rPr>
              <a:t>4G</a:t>
            </a:r>
            <a:r>
              <a:rPr lang="fr-FR" dirty="0" smtClean="0">
                <a:solidFill>
                  <a:schemeClr val="tx1">
                    <a:lumMod val="95000"/>
                    <a:lumOff val="5000"/>
                  </a:schemeClr>
                </a:solidFill>
              </a:rPr>
              <a:t>. Les </a:t>
            </a:r>
            <a:r>
              <a:rPr lang="fr-FR" dirty="0">
                <a:solidFill>
                  <a:schemeClr val="tx1">
                    <a:lumMod val="95000"/>
                    <a:lumOff val="5000"/>
                  </a:schemeClr>
                </a:solidFill>
              </a:rPr>
              <a:t>antennes </a:t>
            </a:r>
            <a:r>
              <a:rPr lang="fr-FR" dirty="0">
                <a:solidFill>
                  <a:srgbClr val="FF0000"/>
                </a:solidFill>
              </a:rPr>
              <a:t>5G</a:t>
            </a:r>
            <a:r>
              <a:rPr lang="fr-FR" dirty="0">
                <a:solidFill>
                  <a:schemeClr val="tx1">
                    <a:lumMod val="95000"/>
                    <a:lumOff val="5000"/>
                  </a:schemeClr>
                </a:solidFill>
              </a:rPr>
              <a:t> sont plus intelligentes car il s'agit d'antennes qui dirigent un signal dans une direction précise plutôt que dans toutes les directions. En outre, elles émettent un signal adapté aux besoins de chaque utilisateur. Équipées d'un très grand nombre de connecteurs, elles vont aussi permettre de prendre en charge un très grand nombre d'appareils.</a:t>
            </a:r>
          </a:p>
          <a:p>
            <a:endParaRPr lang="en-US" dirty="0"/>
          </a:p>
        </p:txBody>
      </p:sp>
    </p:spTree>
    <p:extLst>
      <p:ext uri="{BB962C8B-B14F-4D97-AF65-F5344CB8AC3E}">
        <p14:creationId xmlns:p14="http://schemas.microsoft.com/office/powerpoint/2010/main" val="180713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3200" dirty="0"/>
              <a:t/>
            </a:r>
            <a:br>
              <a:rPr lang="en-US" sz="3200" dirty="0"/>
            </a:br>
            <a:r>
              <a:rPr lang="en-US" sz="3200" dirty="0"/>
              <a:t>Antenne 5G : </a:t>
            </a:r>
            <a:r>
              <a:rPr lang="fr-FR" sz="3200" b="1" dirty="0">
                <a:solidFill>
                  <a:schemeClr val="bg2">
                    <a:lumMod val="10000"/>
                  </a:schemeClr>
                </a:solidFill>
              </a:rPr>
              <a:t>La 5G nécessitera t-elle plus d'antennes ?</a:t>
            </a:r>
            <a:endParaRPr lang="fr-FR" sz="3200" dirty="0">
              <a:solidFill>
                <a:schemeClr val="bg2">
                  <a:lumMod val="10000"/>
                </a:schemeClr>
              </a:solidFill>
            </a:endParaRPr>
          </a:p>
        </p:txBody>
      </p:sp>
      <p:sp>
        <p:nvSpPr>
          <p:cNvPr id="3" name="Espace réservé du contenu 2"/>
          <p:cNvSpPr>
            <a:spLocks noGrp="1"/>
          </p:cNvSpPr>
          <p:nvPr>
            <p:ph idx="1"/>
          </p:nvPr>
        </p:nvSpPr>
        <p:spPr>
          <a:xfrm>
            <a:off x="467544" y="1988840"/>
            <a:ext cx="8229600" cy="4525963"/>
          </a:xfrm>
        </p:spPr>
        <p:txBody>
          <a:bodyPr/>
          <a:lstStyle/>
          <a:p>
            <a:r>
              <a:rPr lang="fr-FR" dirty="0" smtClean="0">
                <a:solidFill>
                  <a:schemeClr val="tx1">
                    <a:lumMod val="95000"/>
                    <a:lumOff val="5000"/>
                  </a:schemeClr>
                </a:solidFill>
              </a:rPr>
              <a:t> 	La </a:t>
            </a:r>
            <a:r>
              <a:rPr lang="fr-FR" dirty="0">
                <a:solidFill>
                  <a:srgbClr val="FF0000"/>
                </a:solidFill>
              </a:rPr>
              <a:t>5G</a:t>
            </a:r>
            <a:r>
              <a:rPr lang="fr-FR" dirty="0">
                <a:solidFill>
                  <a:schemeClr val="tx1">
                    <a:lumMod val="95000"/>
                    <a:lumOff val="5000"/>
                  </a:schemeClr>
                </a:solidFill>
              </a:rPr>
              <a:t> va nécessiter l'installation de plusieurs dizaines de milliers d'</a:t>
            </a:r>
            <a:r>
              <a:rPr lang="fr-FR" dirty="0">
                <a:solidFill>
                  <a:srgbClr val="FF0000"/>
                </a:solidFill>
              </a:rPr>
              <a:t>antenne</a:t>
            </a:r>
            <a:r>
              <a:rPr lang="fr-FR" dirty="0">
                <a:solidFill>
                  <a:schemeClr val="tx1">
                    <a:lumMod val="95000"/>
                    <a:lumOff val="5000"/>
                  </a:schemeClr>
                </a:solidFill>
              </a:rPr>
              <a:t>s. Tout d'abord des antennes </a:t>
            </a:r>
            <a:r>
              <a:rPr lang="fr-FR" dirty="0">
                <a:solidFill>
                  <a:srgbClr val="FF0000"/>
                </a:solidFill>
              </a:rPr>
              <a:t>macro</a:t>
            </a:r>
            <a:r>
              <a:rPr lang="fr-FR" dirty="0">
                <a:solidFill>
                  <a:schemeClr val="tx1">
                    <a:lumMod val="95000"/>
                    <a:lumOff val="5000"/>
                  </a:schemeClr>
                </a:solidFill>
              </a:rPr>
              <a:t>, généralement des points hauts, comme pour la </a:t>
            </a:r>
            <a:r>
              <a:rPr lang="fr-FR" dirty="0">
                <a:solidFill>
                  <a:srgbClr val="FF0000"/>
                </a:solidFill>
              </a:rPr>
              <a:t>4G</a:t>
            </a:r>
            <a:r>
              <a:rPr lang="fr-FR" dirty="0">
                <a:solidFill>
                  <a:schemeClr val="tx1">
                    <a:lumMod val="95000"/>
                    <a:lumOff val="5000"/>
                  </a:schemeClr>
                </a:solidFill>
              </a:rPr>
              <a:t>, mais aussi des </a:t>
            </a:r>
            <a:r>
              <a:rPr lang="fr-FR" dirty="0">
                <a:solidFill>
                  <a:srgbClr val="FF0000"/>
                </a:solidFill>
              </a:rPr>
              <a:t>antennes</a:t>
            </a:r>
            <a:r>
              <a:rPr lang="fr-FR" dirty="0">
                <a:solidFill>
                  <a:schemeClr val="tx1">
                    <a:lumMod val="95000"/>
                    <a:lumOff val="5000"/>
                  </a:schemeClr>
                </a:solidFill>
              </a:rPr>
              <a:t> </a:t>
            </a:r>
            <a:r>
              <a:rPr lang="fr-FR" dirty="0">
                <a:solidFill>
                  <a:srgbClr val="FF0000"/>
                </a:solidFill>
              </a:rPr>
              <a:t>miniatures</a:t>
            </a:r>
            <a:r>
              <a:rPr lang="fr-FR" dirty="0">
                <a:solidFill>
                  <a:schemeClr val="tx1">
                    <a:lumMod val="95000"/>
                    <a:lumOff val="5000"/>
                  </a:schemeClr>
                </a:solidFill>
              </a:rPr>
              <a:t>. À termes, en effet, la </a:t>
            </a:r>
            <a:r>
              <a:rPr lang="fr-FR" dirty="0">
                <a:solidFill>
                  <a:srgbClr val="FF0000"/>
                </a:solidFill>
              </a:rPr>
              <a:t>5G</a:t>
            </a:r>
            <a:r>
              <a:rPr lang="fr-FR" dirty="0">
                <a:solidFill>
                  <a:schemeClr val="tx1">
                    <a:lumMod val="95000"/>
                    <a:lumOff val="5000"/>
                  </a:schemeClr>
                </a:solidFill>
              </a:rPr>
              <a:t> va en effet utiliser les </a:t>
            </a:r>
            <a:r>
              <a:rPr lang="fr-FR" dirty="0">
                <a:solidFill>
                  <a:srgbClr val="FF0000"/>
                </a:solidFill>
              </a:rPr>
              <a:t>ondes</a:t>
            </a:r>
            <a:r>
              <a:rPr lang="fr-FR" dirty="0">
                <a:solidFill>
                  <a:schemeClr val="tx1">
                    <a:lumMod val="95000"/>
                    <a:lumOff val="5000"/>
                  </a:schemeClr>
                </a:solidFill>
              </a:rPr>
              <a:t> </a:t>
            </a:r>
            <a:r>
              <a:rPr lang="fr-FR" dirty="0">
                <a:solidFill>
                  <a:srgbClr val="FF0000"/>
                </a:solidFill>
              </a:rPr>
              <a:t>millimétriques</a:t>
            </a:r>
            <a:r>
              <a:rPr lang="fr-FR" dirty="0">
                <a:solidFill>
                  <a:schemeClr val="tx1">
                    <a:lumMod val="95000"/>
                    <a:lumOff val="5000"/>
                  </a:schemeClr>
                </a:solidFill>
              </a:rPr>
              <a:t>. Des ondes avec une portée de seulement quelques centaines de mètres. Dans </a:t>
            </a:r>
            <a:r>
              <a:rPr lang="fr-FR" dirty="0">
                <a:solidFill>
                  <a:srgbClr val="FF0000"/>
                </a:solidFill>
              </a:rPr>
              <a:t>les</a:t>
            </a:r>
            <a:r>
              <a:rPr lang="fr-FR" dirty="0">
                <a:solidFill>
                  <a:schemeClr val="tx1">
                    <a:lumMod val="95000"/>
                    <a:lumOff val="5000"/>
                  </a:schemeClr>
                </a:solidFill>
              </a:rPr>
              <a:t> </a:t>
            </a:r>
            <a:r>
              <a:rPr lang="fr-FR" dirty="0">
                <a:solidFill>
                  <a:srgbClr val="FF0000"/>
                </a:solidFill>
              </a:rPr>
              <a:t>villes</a:t>
            </a:r>
            <a:r>
              <a:rPr lang="fr-FR" dirty="0">
                <a:solidFill>
                  <a:schemeClr val="tx1">
                    <a:lumMod val="95000"/>
                    <a:lumOff val="5000"/>
                  </a:schemeClr>
                </a:solidFill>
              </a:rPr>
              <a:t>, cela nécessitera donc l'</a:t>
            </a:r>
            <a:r>
              <a:rPr lang="fr-FR" dirty="0">
                <a:solidFill>
                  <a:srgbClr val="FF0000"/>
                </a:solidFill>
              </a:rPr>
              <a:t>installation</a:t>
            </a:r>
            <a:r>
              <a:rPr lang="fr-FR" dirty="0">
                <a:solidFill>
                  <a:schemeClr val="tx1">
                    <a:lumMod val="95000"/>
                    <a:lumOff val="5000"/>
                  </a:schemeClr>
                </a:solidFill>
              </a:rPr>
              <a:t> de dizaines de milliers de nouvelles </a:t>
            </a:r>
            <a:r>
              <a:rPr lang="fr-FR" dirty="0">
                <a:solidFill>
                  <a:srgbClr val="FF0000"/>
                </a:solidFill>
              </a:rPr>
              <a:t>antennes</a:t>
            </a:r>
            <a:r>
              <a:rPr lang="fr-FR" dirty="0">
                <a:solidFill>
                  <a:schemeClr val="tx1">
                    <a:lumMod val="95000"/>
                    <a:lumOff val="5000"/>
                  </a:schemeClr>
                </a:solidFill>
              </a:rPr>
              <a:t>.</a:t>
            </a:r>
          </a:p>
          <a:p>
            <a:endParaRPr lang="en-US" dirty="0">
              <a:solidFill>
                <a:schemeClr val="tx1">
                  <a:lumMod val="95000"/>
                  <a:lumOff val="5000"/>
                </a:schemeClr>
              </a:solidFill>
            </a:endParaRPr>
          </a:p>
        </p:txBody>
      </p:sp>
    </p:spTree>
    <p:extLst>
      <p:ext uri="{BB962C8B-B14F-4D97-AF65-F5344CB8AC3E}">
        <p14:creationId xmlns:p14="http://schemas.microsoft.com/office/powerpoint/2010/main" val="387879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55576" y="332656"/>
            <a:ext cx="7772400" cy="1023739"/>
          </a:xfrm>
        </p:spPr>
        <p:txBody>
          <a:bodyPr/>
          <a:lstStyle/>
          <a:p>
            <a:r>
              <a:rPr lang="en-US" sz="4400" dirty="0" smtClean="0"/>
              <a:t>Logiciel </a:t>
            </a:r>
            <a:r>
              <a:rPr lang="fr-FR" sz="4400" dirty="0" smtClean="0"/>
              <a:t>choisi</a:t>
            </a:r>
            <a:r>
              <a:rPr lang="en-US" sz="4400" dirty="0" smtClean="0"/>
              <a:t> : </a:t>
            </a:r>
            <a:r>
              <a:rPr lang="en-US" sz="4400" dirty="0" smtClean="0">
                <a:solidFill>
                  <a:schemeClr val="tx2">
                    <a:lumMod val="50000"/>
                  </a:schemeClr>
                </a:solidFill>
              </a:rPr>
              <a:t>CST</a:t>
            </a:r>
            <a:endParaRPr lang="en-US" sz="4400" dirty="0">
              <a:solidFill>
                <a:schemeClr val="tx2">
                  <a:lumMod val="50000"/>
                </a:schemeClr>
              </a:solidFill>
            </a:endParaRPr>
          </a:p>
        </p:txBody>
      </p:sp>
      <p:sp>
        <p:nvSpPr>
          <p:cNvPr id="3" name="Espace réservé du texte 2"/>
          <p:cNvSpPr>
            <a:spLocks noGrp="1"/>
          </p:cNvSpPr>
          <p:nvPr>
            <p:ph type="body" idx="1"/>
          </p:nvPr>
        </p:nvSpPr>
        <p:spPr>
          <a:xfrm>
            <a:off x="4932040" y="2132857"/>
            <a:ext cx="4032448" cy="3067794"/>
          </a:xfrm>
        </p:spPr>
        <p:txBody>
          <a:bodyPr/>
          <a:lstStyle/>
          <a:p>
            <a:pPr marL="342900" indent="-342900">
              <a:buFont typeface="Arial" pitchFamily="34" charset="0"/>
              <a:buChar char="•"/>
            </a:pPr>
            <a:r>
              <a:rPr lang="en-US" sz="2400" dirty="0">
                <a:solidFill>
                  <a:schemeClr val="tx1">
                    <a:lumMod val="95000"/>
                    <a:lumOff val="5000"/>
                  </a:schemeClr>
                </a:solidFill>
              </a:rPr>
              <a:t>Plusieurs </a:t>
            </a:r>
            <a:r>
              <a:rPr lang="en-US" sz="2400" dirty="0" smtClean="0">
                <a:solidFill>
                  <a:schemeClr val="tx1">
                    <a:lumMod val="95000"/>
                    <a:lumOff val="5000"/>
                  </a:schemeClr>
                </a:solidFill>
              </a:rPr>
              <a:t>fonctionnalités</a:t>
            </a:r>
          </a:p>
          <a:p>
            <a:pPr marL="342900" indent="-342900">
              <a:buFont typeface="Arial" pitchFamily="34" charset="0"/>
              <a:buChar char="•"/>
            </a:pPr>
            <a:r>
              <a:rPr lang="fr-FR" sz="2400" dirty="0">
                <a:solidFill>
                  <a:schemeClr val="tx1">
                    <a:lumMod val="95000"/>
                    <a:lumOff val="5000"/>
                  </a:schemeClr>
                </a:solidFill>
              </a:rPr>
              <a:t>Meilleur pour les antennes </a:t>
            </a:r>
            <a:r>
              <a:rPr lang="fr-FR" sz="2400" dirty="0" smtClean="0">
                <a:solidFill>
                  <a:schemeClr val="tx1">
                    <a:lumMod val="95000"/>
                    <a:lumOff val="5000"/>
                  </a:schemeClr>
                </a:solidFill>
              </a:rPr>
              <a:t>patch</a:t>
            </a:r>
          </a:p>
          <a:p>
            <a:pPr marL="342900" indent="-342900">
              <a:buFont typeface="Arial" pitchFamily="34" charset="0"/>
              <a:buChar char="•"/>
            </a:pPr>
            <a:r>
              <a:rPr lang="en-US" sz="2400" dirty="0">
                <a:solidFill>
                  <a:schemeClr val="tx1">
                    <a:lumMod val="95000"/>
                    <a:lumOff val="5000"/>
                  </a:schemeClr>
                </a:solidFill>
              </a:rPr>
              <a:t>Simple à </a:t>
            </a:r>
            <a:r>
              <a:rPr lang="en-US" sz="2400" dirty="0" smtClean="0">
                <a:solidFill>
                  <a:schemeClr val="tx1">
                    <a:lumMod val="95000"/>
                    <a:lumOff val="5000"/>
                  </a:schemeClr>
                </a:solidFill>
              </a:rPr>
              <a:t>utiliser</a:t>
            </a:r>
          </a:p>
          <a:p>
            <a:pPr marL="342900" indent="-342900">
              <a:buFont typeface="Arial" pitchFamily="34" charset="0"/>
              <a:buChar char="•"/>
            </a:pPr>
            <a:r>
              <a:rPr lang="fr-FR" sz="2400" dirty="0">
                <a:solidFill>
                  <a:schemeClr val="tx1">
                    <a:lumMod val="95000"/>
                    <a:lumOff val="5000"/>
                  </a:schemeClr>
                </a:solidFill>
              </a:rPr>
              <a:t>Optimisation des antennes est </a:t>
            </a:r>
            <a:r>
              <a:rPr lang="fr-FR" sz="2400" u="sng" dirty="0">
                <a:solidFill>
                  <a:schemeClr val="tx1">
                    <a:lumMod val="95000"/>
                    <a:lumOff val="5000"/>
                  </a:schemeClr>
                </a:solidFill>
              </a:rPr>
              <a:t>automatique</a:t>
            </a:r>
            <a:endParaRPr lang="fr-FR" sz="2400" dirty="0" smtClean="0">
              <a:solidFill>
                <a:schemeClr val="tx1">
                  <a:lumMod val="95000"/>
                  <a:lumOff val="5000"/>
                </a:schemeClr>
              </a:solidFill>
            </a:endParaRPr>
          </a:p>
          <a:p>
            <a:pPr marL="342900" indent="-342900">
              <a:buFont typeface="Arial" pitchFamily="34" charset="0"/>
              <a:buChar char="•"/>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699351"/>
            <a:ext cx="4088168" cy="4104456"/>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713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0"/>
            <a:ext cx="8784976" cy="792088"/>
          </a:xfrm>
        </p:spPr>
        <p:txBody>
          <a:bodyPr/>
          <a:lstStyle/>
          <a:p>
            <a:r>
              <a:rPr lang="en-US" sz="3600" dirty="0" smtClean="0">
                <a:solidFill>
                  <a:schemeClr val="accent1">
                    <a:lumMod val="75000"/>
                  </a:schemeClr>
                </a:solidFill>
              </a:rPr>
              <a:t>Caracteristiques d'antenne </a:t>
            </a:r>
            <a:endParaRPr lang="fr-FR" sz="3600" dirty="0">
              <a:solidFill>
                <a:schemeClr val="bg2">
                  <a:lumMod val="10000"/>
                </a:schemeClr>
              </a:solidFill>
            </a:endParaRPr>
          </a:p>
        </p:txBody>
      </p:sp>
      <p:sp>
        <p:nvSpPr>
          <p:cNvPr id="3" name="Espace réservé du contenu 2"/>
          <p:cNvSpPr>
            <a:spLocks noGrp="1"/>
          </p:cNvSpPr>
          <p:nvPr>
            <p:ph idx="1"/>
          </p:nvPr>
        </p:nvSpPr>
        <p:spPr>
          <a:xfrm>
            <a:off x="539552" y="1052736"/>
            <a:ext cx="8229600" cy="5112568"/>
          </a:xfrm>
        </p:spPr>
        <p:txBody>
          <a:bodyPr>
            <a:normAutofit fontScale="92500" lnSpcReduction="10000"/>
          </a:bodyPr>
          <a:lstStyle/>
          <a:p>
            <a:r>
              <a:rPr lang="fr-FR" b="1" dirty="0" smtClean="0">
                <a:solidFill>
                  <a:schemeClr val="bg2">
                    <a:lumMod val="10000"/>
                  </a:schemeClr>
                </a:solidFill>
              </a:rPr>
              <a:t>Technologie</a:t>
            </a:r>
            <a:r>
              <a:rPr lang="fr-FR" dirty="0" smtClean="0">
                <a:solidFill>
                  <a:schemeClr val="bg2">
                    <a:lumMod val="10000"/>
                  </a:schemeClr>
                </a:solidFill>
              </a:rPr>
              <a:t> : </a:t>
            </a:r>
            <a:r>
              <a:rPr lang="fr-FR" dirty="0" smtClean="0">
                <a:solidFill>
                  <a:srgbClr val="FF0000"/>
                </a:solidFill>
              </a:rPr>
              <a:t>microstrip </a:t>
            </a:r>
          </a:p>
          <a:p>
            <a:r>
              <a:rPr lang="fr-FR" b="1" dirty="0" smtClean="0">
                <a:solidFill>
                  <a:schemeClr val="tx1">
                    <a:lumMod val="95000"/>
                    <a:lumOff val="5000"/>
                  </a:schemeClr>
                </a:solidFill>
              </a:rPr>
              <a:t>La bande Réseau 5G </a:t>
            </a:r>
            <a:r>
              <a:rPr lang="fr-FR" dirty="0" smtClean="0">
                <a:solidFill>
                  <a:schemeClr val="tx1">
                    <a:lumMod val="95000"/>
                    <a:lumOff val="5000"/>
                  </a:schemeClr>
                </a:solidFill>
              </a:rPr>
              <a:t>:</a:t>
            </a:r>
            <a:r>
              <a:rPr lang="fr-FR" dirty="0" smtClean="0">
                <a:solidFill>
                  <a:srgbClr val="FF0000"/>
                </a:solidFill>
              </a:rPr>
              <a:t> 3.4 à 3.8 GHz, c’est la même bande qui est déjà utilisée pour la 4G. </a:t>
            </a:r>
          </a:p>
          <a:p>
            <a:r>
              <a:rPr lang="fr-FR" b="1" dirty="0" smtClean="0">
                <a:solidFill>
                  <a:schemeClr val="tx1">
                    <a:lumMod val="95000"/>
                    <a:lumOff val="5000"/>
                  </a:schemeClr>
                </a:solidFill>
              </a:rPr>
              <a:t>Fréquence centrale : </a:t>
            </a:r>
            <a:r>
              <a:rPr lang="fr-FR" dirty="0" smtClean="0">
                <a:solidFill>
                  <a:srgbClr val="FF0000"/>
                </a:solidFill>
              </a:rPr>
              <a:t>3.6 GHz</a:t>
            </a:r>
          </a:p>
          <a:p>
            <a:r>
              <a:rPr lang="fr-FR" b="1" dirty="0" smtClean="0">
                <a:solidFill>
                  <a:schemeClr val="tx1">
                    <a:lumMod val="95000"/>
                    <a:lumOff val="5000"/>
                  </a:schemeClr>
                </a:solidFill>
              </a:rPr>
              <a:t>Gain</a:t>
            </a:r>
            <a:r>
              <a:rPr lang="fr-FR" b="1" dirty="0" smtClean="0"/>
              <a:t> </a:t>
            </a:r>
            <a:r>
              <a:rPr lang="fr-FR" dirty="0">
                <a:solidFill>
                  <a:schemeClr val="tx1">
                    <a:lumMod val="95000"/>
                    <a:lumOff val="5000"/>
                  </a:schemeClr>
                </a:solidFill>
              </a:rPr>
              <a:t>:</a:t>
            </a:r>
            <a:r>
              <a:rPr lang="fr-FR" dirty="0"/>
              <a:t> </a:t>
            </a:r>
            <a:r>
              <a:rPr lang="fr-FR" dirty="0" smtClean="0">
                <a:solidFill>
                  <a:schemeClr val="tx1">
                    <a:lumMod val="95000"/>
                    <a:lumOff val="5000"/>
                  </a:schemeClr>
                </a:solidFill>
              </a:rPr>
              <a:t>Antenne doit atteindre un gain </a:t>
            </a:r>
            <a:r>
              <a:rPr lang="fr-FR" dirty="0">
                <a:solidFill>
                  <a:schemeClr val="tx1">
                    <a:lumMod val="95000"/>
                    <a:lumOff val="5000"/>
                  </a:schemeClr>
                </a:solidFill>
              </a:rPr>
              <a:t>élevé allant jusqu’à </a:t>
            </a:r>
            <a:r>
              <a:rPr lang="fr-FR" dirty="0">
                <a:solidFill>
                  <a:srgbClr val="FF0000"/>
                </a:solidFill>
              </a:rPr>
              <a:t>12dB</a:t>
            </a:r>
            <a:r>
              <a:rPr lang="fr-FR" dirty="0">
                <a:solidFill>
                  <a:schemeClr val="tx1">
                    <a:lumMod val="95000"/>
                    <a:lumOff val="5000"/>
                  </a:schemeClr>
                </a:solidFill>
              </a:rPr>
              <a:t> pour une </a:t>
            </a:r>
            <a:r>
              <a:rPr lang="fr-FR" dirty="0" smtClean="0">
                <a:solidFill>
                  <a:schemeClr val="tx1">
                    <a:lumMod val="95000"/>
                    <a:lumOff val="5000"/>
                  </a:schemeClr>
                </a:solidFill>
              </a:rPr>
              <a:t>productivité élevée.</a:t>
            </a:r>
          </a:p>
          <a:p>
            <a:r>
              <a:rPr lang="fr-FR" b="1" dirty="0">
                <a:solidFill>
                  <a:schemeClr val="tx1">
                    <a:lumMod val="95000"/>
                    <a:lumOff val="5000"/>
                  </a:schemeClr>
                </a:solidFill>
              </a:rPr>
              <a:t>Taille</a:t>
            </a:r>
            <a:r>
              <a:rPr lang="fr-FR" dirty="0">
                <a:solidFill>
                  <a:schemeClr val="tx1">
                    <a:lumMod val="95000"/>
                    <a:lumOff val="5000"/>
                  </a:schemeClr>
                </a:solidFill>
              </a:rPr>
              <a:t> </a:t>
            </a:r>
            <a:r>
              <a:rPr lang="fr-FR" dirty="0" smtClean="0">
                <a:solidFill>
                  <a:schemeClr val="tx1">
                    <a:lumMod val="95000"/>
                    <a:lumOff val="5000"/>
                  </a:schemeClr>
                </a:solidFill>
              </a:rPr>
              <a:t>: Antenne pour un </a:t>
            </a:r>
            <a:r>
              <a:rPr lang="fr-FR" dirty="0" smtClean="0">
                <a:solidFill>
                  <a:srgbClr val="FF0000"/>
                </a:solidFill>
              </a:rPr>
              <a:t>Tablette (Ré</a:t>
            </a:r>
            <a:r>
              <a:rPr lang="en-US" dirty="0" err="1" smtClean="0">
                <a:solidFill>
                  <a:srgbClr val="FF0000"/>
                </a:solidFill>
              </a:rPr>
              <a:t>seau</a:t>
            </a:r>
            <a:r>
              <a:rPr lang="en-US" dirty="0" smtClean="0">
                <a:solidFill>
                  <a:srgbClr val="FF0000"/>
                </a:solidFill>
              </a:rPr>
              <a:t> mobile</a:t>
            </a:r>
            <a:r>
              <a:rPr lang="fr-FR" dirty="0" smtClean="0">
                <a:solidFill>
                  <a:srgbClr val="FF0000"/>
                </a:solidFill>
              </a:rPr>
              <a:t>)</a:t>
            </a:r>
          </a:p>
          <a:p>
            <a:r>
              <a:rPr lang="fr-FR" b="1" dirty="0" smtClean="0">
                <a:solidFill>
                  <a:schemeClr val="tx1">
                    <a:lumMod val="95000"/>
                    <a:lumOff val="5000"/>
                  </a:schemeClr>
                </a:solidFill>
              </a:rPr>
              <a:t>Directivité </a:t>
            </a:r>
            <a:r>
              <a:rPr lang="fr-FR" dirty="0" smtClean="0">
                <a:solidFill>
                  <a:schemeClr val="tx1">
                    <a:lumMod val="95000"/>
                    <a:lumOff val="5000"/>
                  </a:schemeClr>
                </a:solidFill>
              </a:rPr>
              <a:t>: L’antenne doit être capable </a:t>
            </a:r>
            <a:r>
              <a:rPr lang="fr-FR" dirty="0">
                <a:solidFill>
                  <a:schemeClr val="tx1">
                    <a:lumMod val="95000"/>
                    <a:lumOff val="5000"/>
                  </a:schemeClr>
                </a:solidFill>
              </a:rPr>
              <a:t>de se </a:t>
            </a:r>
            <a:r>
              <a:rPr lang="fr-FR" dirty="0">
                <a:solidFill>
                  <a:srgbClr val="FF0000"/>
                </a:solidFill>
              </a:rPr>
              <a:t>focaliser</a:t>
            </a:r>
            <a:r>
              <a:rPr lang="fr-FR" dirty="0">
                <a:solidFill>
                  <a:schemeClr val="tx1">
                    <a:lumMod val="95000"/>
                    <a:lumOff val="5000"/>
                  </a:schemeClr>
                </a:solidFill>
              </a:rPr>
              <a:t> directement </a:t>
            </a:r>
            <a:r>
              <a:rPr lang="fr-FR" dirty="0" smtClean="0">
                <a:solidFill>
                  <a:schemeClr val="tx1">
                    <a:lumMod val="95000"/>
                    <a:lumOff val="5000"/>
                  </a:schemeClr>
                </a:solidFill>
              </a:rPr>
              <a:t>sur un emplacement bien spécifique </a:t>
            </a:r>
            <a:r>
              <a:rPr lang="fr-FR" dirty="0">
                <a:solidFill>
                  <a:schemeClr val="tx1">
                    <a:lumMod val="95000"/>
                    <a:lumOff val="5000"/>
                  </a:schemeClr>
                </a:solidFill>
              </a:rPr>
              <a:t>: </a:t>
            </a:r>
            <a:r>
              <a:rPr lang="fr-FR" dirty="0" smtClean="0">
                <a:solidFill>
                  <a:srgbClr val="FF0000"/>
                </a:solidFill>
              </a:rPr>
              <a:t>angle d'ouverture doit être petite</a:t>
            </a:r>
          </a:p>
          <a:p>
            <a:r>
              <a:rPr lang="fr-FR" b="1" dirty="0" smtClean="0">
                <a:solidFill>
                  <a:schemeClr val="tx1">
                    <a:lumMod val="95000"/>
                    <a:lumOff val="5000"/>
                  </a:schemeClr>
                </a:solidFill>
              </a:rPr>
              <a:t>S</a:t>
            </a:r>
            <a:r>
              <a:rPr lang="fr-FR" b="1" baseline="-25000" dirty="0" smtClean="0">
                <a:solidFill>
                  <a:schemeClr val="tx1">
                    <a:lumMod val="95000"/>
                    <a:lumOff val="5000"/>
                  </a:schemeClr>
                </a:solidFill>
              </a:rPr>
              <a:t>11</a:t>
            </a:r>
            <a:r>
              <a:rPr lang="fr-FR" b="1" dirty="0" smtClean="0">
                <a:solidFill>
                  <a:schemeClr val="tx1">
                    <a:lumMod val="95000"/>
                    <a:lumOff val="5000"/>
                  </a:schemeClr>
                </a:solidFill>
              </a:rPr>
              <a:t> </a:t>
            </a:r>
            <a:r>
              <a:rPr lang="fr-FR" dirty="0" smtClean="0">
                <a:solidFill>
                  <a:schemeClr val="tx1">
                    <a:lumMod val="95000"/>
                    <a:lumOff val="5000"/>
                  </a:schemeClr>
                </a:solidFill>
              </a:rPr>
              <a:t>: S</a:t>
            </a:r>
            <a:r>
              <a:rPr lang="fr-FR" baseline="-25000" dirty="0">
                <a:solidFill>
                  <a:schemeClr val="tx1">
                    <a:lumMod val="95000"/>
                    <a:lumOff val="5000"/>
                  </a:schemeClr>
                </a:solidFill>
              </a:rPr>
              <a:t>11</a:t>
            </a:r>
            <a:r>
              <a:rPr lang="fr-FR" b="1" baseline="-25000" dirty="0">
                <a:solidFill>
                  <a:schemeClr val="tx1">
                    <a:lumMod val="95000"/>
                    <a:lumOff val="5000"/>
                  </a:schemeClr>
                </a:solidFill>
              </a:rPr>
              <a:t> </a:t>
            </a:r>
            <a:r>
              <a:rPr lang="fr-FR" dirty="0" smtClean="0">
                <a:solidFill>
                  <a:schemeClr val="tx1">
                    <a:lumMod val="95000"/>
                    <a:lumOff val="5000"/>
                  </a:schemeClr>
                </a:solidFill>
              </a:rPr>
              <a:t>(</a:t>
            </a:r>
            <a:r>
              <a:rPr lang="fr-FR" dirty="0" smtClean="0">
                <a:solidFill>
                  <a:srgbClr val="FF0000"/>
                </a:solidFill>
              </a:rPr>
              <a:t>3.4</a:t>
            </a:r>
            <a:r>
              <a:rPr lang="fr-FR" dirty="0" smtClean="0">
                <a:solidFill>
                  <a:schemeClr val="tx1">
                    <a:lumMod val="95000"/>
                    <a:lumOff val="5000"/>
                  </a:schemeClr>
                </a:solidFill>
              </a:rPr>
              <a:t> </a:t>
            </a:r>
            <a:r>
              <a:rPr lang="fr-FR" dirty="0" smtClean="0">
                <a:solidFill>
                  <a:srgbClr val="FF0000"/>
                </a:solidFill>
              </a:rPr>
              <a:t>GHz</a:t>
            </a:r>
            <a:r>
              <a:rPr lang="fr-FR" dirty="0" smtClean="0">
                <a:solidFill>
                  <a:schemeClr val="tx1">
                    <a:lumMod val="95000"/>
                    <a:lumOff val="5000"/>
                  </a:schemeClr>
                </a:solidFill>
              </a:rPr>
              <a:t>)&lt;</a:t>
            </a:r>
            <a:r>
              <a:rPr lang="fr-FR" dirty="0" smtClean="0">
                <a:solidFill>
                  <a:srgbClr val="FF0000"/>
                </a:solidFill>
              </a:rPr>
              <a:t> -6dB </a:t>
            </a:r>
            <a:r>
              <a:rPr lang="fr-FR" dirty="0" smtClean="0">
                <a:solidFill>
                  <a:schemeClr val="tx1">
                    <a:lumMod val="95000"/>
                    <a:lumOff val="5000"/>
                  </a:schemeClr>
                </a:solidFill>
              </a:rPr>
              <a:t>et S11(</a:t>
            </a:r>
            <a:r>
              <a:rPr lang="fr-FR" dirty="0" smtClean="0">
                <a:solidFill>
                  <a:srgbClr val="FF0000"/>
                </a:solidFill>
              </a:rPr>
              <a:t>3.8 GHz</a:t>
            </a:r>
            <a:r>
              <a:rPr lang="fr-FR">
                <a:solidFill>
                  <a:schemeClr val="tx1">
                    <a:lumMod val="95000"/>
                    <a:lumOff val="5000"/>
                  </a:schemeClr>
                </a:solidFill>
              </a:rPr>
              <a:t>)&lt; </a:t>
            </a:r>
            <a:r>
              <a:rPr lang="fr-FR" smtClean="0">
                <a:solidFill>
                  <a:srgbClr val="FF0000"/>
                </a:solidFill>
              </a:rPr>
              <a:t>-6dB </a:t>
            </a:r>
            <a:endParaRPr lang="fr-FR" dirty="0" smtClean="0">
              <a:solidFill>
                <a:srgbClr val="FF0000"/>
              </a:solidFill>
            </a:endParaRPr>
          </a:p>
          <a:p>
            <a:r>
              <a:rPr lang="fr-FR" b="1" dirty="0" smtClean="0">
                <a:solidFill>
                  <a:schemeClr val="tx1">
                    <a:lumMod val="95000"/>
                    <a:lumOff val="5000"/>
                  </a:schemeClr>
                </a:solidFill>
              </a:rPr>
              <a:t>Matériel de substrat </a:t>
            </a:r>
            <a:r>
              <a:rPr lang="fr-FR" dirty="0">
                <a:solidFill>
                  <a:schemeClr val="tx1">
                    <a:lumMod val="95000"/>
                    <a:lumOff val="5000"/>
                  </a:schemeClr>
                </a:solidFill>
              </a:rPr>
              <a:t>: </a:t>
            </a:r>
            <a:r>
              <a:rPr lang="fr-FR" dirty="0" smtClean="0">
                <a:solidFill>
                  <a:srgbClr val="FF0000"/>
                </a:solidFill>
              </a:rPr>
              <a:t>rogers rt5880 car il est bon pour les fréquences inferieures </a:t>
            </a:r>
            <a:r>
              <a:rPr lang="fr-FR" dirty="0">
                <a:solidFill>
                  <a:srgbClr val="FF0000"/>
                </a:solidFill>
              </a:rPr>
              <a:t>à</a:t>
            </a:r>
            <a:r>
              <a:rPr lang="fr-FR" dirty="0" smtClean="0">
                <a:solidFill>
                  <a:srgbClr val="FF0000"/>
                </a:solidFill>
              </a:rPr>
              <a:t> 10 GHz et permet d’avoir un bon gain. </a:t>
            </a:r>
            <a:endParaRPr lang="en-US" sz="2400" baseline="30000" dirty="0">
              <a:solidFill>
                <a:srgbClr val="FF0000"/>
              </a:solidFill>
            </a:endParaRPr>
          </a:p>
        </p:txBody>
      </p:sp>
    </p:spTree>
    <p:extLst>
      <p:ext uri="{BB962C8B-B14F-4D97-AF65-F5344CB8AC3E}">
        <p14:creationId xmlns:p14="http://schemas.microsoft.com/office/powerpoint/2010/main" val="1638774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0"/>
            <a:ext cx="8229600" cy="692696"/>
          </a:xfrm>
        </p:spPr>
        <p:txBody>
          <a:bodyPr/>
          <a:lstStyle/>
          <a:p>
            <a:r>
              <a:rPr lang="en-US" sz="3200" dirty="0" smtClean="0"/>
              <a:t>Les dimensions : à l'aide du </a:t>
            </a:r>
            <a:r>
              <a:rPr lang="en-US" sz="3200" dirty="0" smtClean="0">
                <a:solidFill>
                  <a:srgbClr val="FF0000"/>
                </a:solidFill>
              </a:rPr>
              <a:t>HFSS ADK</a:t>
            </a:r>
            <a:endParaRPr lang="en-US" sz="3200" dirty="0">
              <a:solidFill>
                <a:srgbClr val="FF0000"/>
              </a:solidFill>
            </a:endParaRPr>
          </a:p>
        </p:txBody>
      </p:sp>
      <p:pic>
        <p:nvPicPr>
          <p:cNvPr id="3" name="Picture 2" descr="C:\Users\AL JADD\Desktop\20201108_182723.jpg"/>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14111" t="8432" r="7104"/>
          <a:stretch/>
        </p:blipFill>
        <p:spPr bwMode="auto">
          <a:xfrm>
            <a:off x="467544" y="717135"/>
            <a:ext cx="8704343" cy="396044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7437" y="4658816"/>
            <a:ext cx="3578162"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ZoneTexte 3"/>
          <p:cNvSpPr txBox="1"/>
          <p:nvPr/>
        </p:nvSpPr>
        <p:spPr>
          <a:xfrm>
            <a:off x="5508104" y="5041310"/>
            <a:ext cx="3484276" cy="646331"/>
          </a:xfrm>
          <a:prstGeom prst="rect">
            <a:avLst/>
          </a:prstGeom>
          <a:noFill/>
        </p:spPr>
        <p:txBody>
          <a:bodyPr wrap="square" rtlCol="0">
            <a:spAutoFit/>
          </a:bodyPr>
          <a:lstStyle/>
          <a:p>
            <a:r>
              <a:rPr lang="en-US" b="1" dirty="0" err="1" smtClean="0">
                <a:solidFill>
                  <a:schemeClr val="tx1">
                    <a:lumMod val="95000"/>
                    <a:lumOff val="5000"/>
                  </a:schemeClr>
                </a:solidFill>
              </a:rPr>
              <a:t>L’alimentation</a:t>
            </a:r>
            <a:r>
              <a:rPr lang="en-US" b="1" dirty="0" smtClean="0">
                <a:solidFill>
                  <a:schemeClr val="tx1">
                    <a:lumMod val="95000"/>
                    <a:lumOff val="5000"/>
                  </a:schemeClr>
                </a:solidFill>
              </a:rPr>
              <a:t> par </a:t>
            </a:r>
            <a:r>
              <a:rPr lang="en-US" b="1" dirty="0" err="1" smtClean="0">
                <a:solidFill>
                  <a:schemeClr val="tx1">
                    <a:lumMod val="95000"/>
                    <a:lumOff val="5000"/>
                  </a:schemeClr>
                </a:solidFill>
              </a:rPr>
              <a:t>ligne</a:t>
            </a:r>
            <a:r>
              <a:rPr lang="en-US" b="1" dirty="0" smtClean="0">
                <a:solidFill>
                  <a:schemeClr val="tx1">
                    <a:lumMod val="95000"/>
                    <a:lumOff val="5000"/>
                  </a:schemeClr>
                </a:solidFill>
              </a:rPr>
              <a:t> </a:t>
            </a:r>
            <a:r>
              <a:rPr lang="en-US" b="1" dirty="0" err="1" smtClean="0">
                <a:solidFill>
                  <a:schemeClr val="tx1">
                    <a:lumMod val="95000"/>
                    <a:lumOff val="5000"/>
                  </a:schemeClr>
                </a:solidFill>
              </a:rPr>
              <a:t>microruban</a:t>
            </a:r>
            <a:endParaRPr lang="en-US" b="1" dirty="0">
              <a:solidFill>
                <a:schemeClr val="tx1">
                  <a:lumMod val="95000"/>
                  <a:lumOff val="5000"/>
                </a:schemeClr>
              </a:solidFill>
            </a:endParaRPr>
          </a:p>
        </p:txBody>
      </p:sp>
      <p:sp>
        <p:nvSpPr>
          <p:cNvPr id="8" name="ZoneTexte 7"/>
          <p:cNvSpPr txBox="1"/>
          <p:nvPr/>
        </p:nvSpPr>
        <p:spPr>
          <a:xfrm>
            <a:off x="485381" y="1268760"/>
            <a:ext cx="2701381" cy="646331"/>
          </a:xfrm>
          <a:prstGeom prst="rect">
            <a:avLst/>
          </a:prstGeom>
          <a:noFill/>
        </p:spPr>
        <p:txBody>
          <a:bodyPr wrap="none" rtlCol="0">
            <a:spAutoFit/>
          </a:bodyPr>
          <a:lstStyle/>
          <a:p>
            <a:r>
              <a:rPr lang="en-US" b="1" dirty="0" smtClean="0">
                <a:solidFill>
                  <a:schemeClr val="tx1">
                    <a:lumMod val="95000"/>
                    <a:lumOff val="5000"/>
                  </a:schemeClr>
                </a:solidFill>
              </a:rPr>
              <a:t>Substrat : RoggerRt5880</a:t>
            </a:r>
          </a:p>
          <a:p>
            <a:r>
              <a:rPr lang="en-US" b="1" dirty="0" smtClean="0">
                <a:solidFill>
                  <a:schemeClr val="tx1">
                    <a:lumMod val="95000"/>
                    <a:lumOff val="5000"/>
                  </a:schemeClr>
                </a:solidFill>
              </a:rPr>
              <a:t>Eps = 2.2</a:t>
            </a:r>
          </a:p>
        </p:txBody>
      </p:sp>
    </p:spTree>
    <p:extLst>
      <p:ext uri="{BB962C8B-B14F-4D97-AF65-F5344CB8AC3E}">
        <p14:creationId xmlns:p14="http://schemas.microsoft.com/office/powerpoint/2010/main" val="398828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0"/>
            <a:ext cx="8229600" cy="908720"/>
          </a:xfrm>
        </p:spPr>
        <p:txBody>
          <a:bodyPr/>
          <a:lstStyle/>
          <a:p>
            <a:r>
              <a:rPr lang="en-US" dirty="0" smtClean="0"/>
              <a:t>S11</a:t>
            </a:r>
            <a:endParaRPr lang="en-US" dirty="0"/>
          </a:p>
        </p:txBody>
      </p:sp>
      <p:sp>
        <p:nvSpPr>
          <p:cNvPr id="7" name="ZoneTexte 6"/>
          <p:cNvSpPr txBox="1"/>
          <p:nvPr/>
        </p:nvSpPr>
        <p:spPr>
          <a:xfrm>
            <a:off x="5590766" y="278654"/>
            <a:ext cx="2234907" cy="923330"/>
          </a:xfrm>
          <a:prstGeom prst="rect">
            <a:avLst/>
          </a:prstGeom>
          <a:noFill/>
        </p:spPr>
        <p:txBody>
          <a:bodyPr wrap="none" rtlCol="0">
            <a:spAutoFit/>
          </a:bodyPr>
          <a:lstStyle/>
          <a:p>
            <a:r>
              <a:rPr lang="en-US" b="1" dirty="0" smtClean="0">
                <a:solidFill>
                  <a:srgbClr val="FF0000"/>
                </a:solidFill>
              </a:rPr>
              <a:t>La </a:t>
            </a:r>
            <a:r>
              <a:rPr lang="en-US" b="1" dirty="0" err="1" smtClean="0">
                <a:solidFill>
                  <a:srgbClr val="FF0000"/>
                </a:solidFill>
              </a:rPr>
              <a:t>bande</a:t>
            </a:r>
            <a:r>
              <a:rPr lang="en-US" b="1" dirty="0" smtClean="0">
                <a:solidFill>
                  <a:srgbClr val="FF0000"/>
                </a:solidFill>
              </a:rPr>
              <a:t> passante :</a:t>
            </a:r>
          </a:p>
          <a:p>
            <a:r>
              <a:rPr lang="en-US" b="1" dirty="0" smtClean="0">
                <a:solidFill>
                  <a:srgbClr val="FF0000"/>
                </a:solidFill>
              </a:rPr>
              <a:t>[3.52, 3.63]</a:t>
            </a:r>
          </a:p>
          <a:p>
            <a:r>
              <a:rPr lang="en-US" b="1" dirty="0" smtClean="0">
                <a:solidFill>
                  <a:srgbClr val="FF0000"/>
                </a:solidFill>
              </a:rPr>
              <a:t>110.79 MHZ</a:t>
            </a:r>
            <a:endParaRPr lang="en-US" b="1" dirty="0">
              <a:solidFill>
                <a:srgbClr val="FF0000"/>
              </a:solidFill>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4" y="1628800"/>
            <a:ext cx="9144000" cy="4158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2483768" y="3244334"/>
            <a:ext cx="3358612" cy="369332"/>
          </a:xfrm>
          <a:prstGeom prst="rect">
            <a:avLst/>
          </a:prstGeom>
        </p:spPr>
        <p:txBody>
          <a:bodyPr wrap="none">
            <a:spAutoFit/>
          </a:bodyPr>
          <a:lstStyle/>
          <a:p>
            <a:r>
              <a:rPr lang="fr-FR" b="1" dirty="0">
                <a:solidFill>
                  <a:srgbClr val="FF0000"/>
                </a:solidFill>
              </a:rPr>
              <a:t>Fréquence</a:t>
            </a:r>
            <a:r>
              <a:rPr lang="en-US" b="1" dirty="0">
                <a:solidFill>
                  <a:srgbClr val="FF0000"/>
                </a:solidFill>
              </a:rPr>
              <a:t> centrale : 3.58 GHz </a:t>
            </a:r>
          </a:p>
        </p:txBody>
      </p:sp>
      <p:cxnSp>
        <p:nvCxnSpPr>
          <p:cNvPr id="11" name="Connecteur droit avec flèche 10"/>
          <p:cNvCxnSpPr/>
          <p:nvPr/>
        </p:nvCxnSpPr>
        <p:spPr>
          <a:xfrm>
            <a:off x="4932040" y="3613666"/>
            <a:ext cx="658726" cy="679430"/>
          </a:xfrm>
          <a:prstGeom prst="straightConnector1">
            <a:avLst/>
          </a:prstGeom>
          <a:ln>
            <a:solidFill>
              <a:srgbClr val="FF0000"/>
            </a:solidFill>
            <a:tailEnd type="arrow"/>
          </a:ln>
        </p:spPr>
        <p:style>
          <a:lnRef idx="3">
            <a:schemeClr val="accent1"/>
          </a:lnRef>
          <a:fillRef idx="0">
            <a:schemeClr val="accent1"/>
          </a:fillRef>
          <a:effectRef idx="2">
            <a:schemeClr val="accent1"/>
          </a:effectRef>
          <a:fontRef idx="minor">
            <a:schemeClr val="tx1"/>
          </a:fontRef>
        </p:style>
      </p:cxnSp>
      <p:cxnSp>
        <p:nvCxnSpPr>
          <p:cNvPr id="16" name="Connecteur droit avec flèche 15"/>
          <p:cNvCxnSpPr/>
          <p:nvPr/>
        </p:nvCxnSpPr>
        <p:spPr>
          <a:xfrm>
            <a:off x="6049493" y="1201984"/>
            <a:ext cx="538731" cy="570832"/>
          </a:xfrm>
          <a:prstGeom prst="straightConnector1">
            <a:avLst/>
          </a:prstGeom>
          <a:ln>
            <a:solidFill>
              <a:srgbClr val="FF0000"/>
            </a:solidFill>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2910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écutif">
  <a:themeElements>
    <a:clrScheme name="Exécutif">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écutif">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écutif">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2015</TotalTime>
  <Words>880</Words>
  <Application>Microsoft Office PowerPoint</Application>
  <PresentationFormat>Affichage à l'écran (4:3)</PresentationFormat>
  <Paragraphs>218</Paragraphs>
  <Slides>32</Slides>
  <Notes>1</Notes>
  <HiddenSlides>0</HiddenSlides>
  <MMClips>0</MMClips>
  <ScaleCrop>false</ScaleCrop>
  <HeadingPairs>
    <vt:vector size="4" baseType="variant">
      <vt:variant>
        <vt:lpstr>Thème</vt:lpstr>
      </vt:variant>
      <vt:variant>
        <vt:i4>1</vt:i4>
      </vt:variant>
      <vt:variant>
        <vt:lpstr>Titres des diapositives</vt:lpstr>
      </vt:variant>
      <vt:variant>
        <vt:i4>32</vt:i4>
      </vt:variant>
    </vt:vector>
  </HeadingPairs>
  <TitlesOfParts>
    <vt:vector size="33" baseType="lpstr">
      <vt:lpstr>Exécutif</vt:lpstr>
      <vt:lpstr>Conception d'antennes pour réseaux 5G bande microwave [2, 6]</vt:lpstr>
      <vt:lpstr>Plan </vt:lpstr>
      <vt:lpstr>Introduction : La 5G</vt:lpstr>
      <vt:lpstr> Antenne 5G : En quoi les antennes 5G sont-elles différentes des antennes 4G ?</vt:lpstr>
      <vt:lpstr> Antenne 5G : La 5G nécessitera t-elle plus d'antennes ?</vt:lpstr>
      <vt:lpstr>Logiciel choisi : CST</vt:lpstr>
      <vt:lpstr>Caracteristiques d'antenne </vt:lpstr>
      <vt:lpstr>Les dimensions : à l'aide du HFSS ADK</vt:lpstr>
      <vt:lpstr>S11</vt:lpstr>
      <vt:lpstr>Diagramme de rayonnement</vt:lpstr>
      <vt:lpstr>Diagramme de rayonnement</vt:lpstr>
      <vt:lpstr>Directivité Phi = 0˚ </vt:lpstr>
      <vt:lpstr>Directivité Phi = 90˚ </vt:lpstr>
      <vt:lpstr>Tableau récapitulatif</vt:lpstr>
      <vt:lpstr>Comment on va procéder?</vt:lpstr>
      <vt:lpstr>La fréquence de résonance et la bande passante</vt:lpstr>
      <vt:lpstr>Résultats</vt:lpstr>
      <vt:lpstr>Résultats : Gain et Directivité</vt:lpstr>
      <vt:lpstr>Optimisation du gain et l’angle d’ouverture</vt:lpstr>
      <vt:lpstr>Réseau 1x2 d’antennes L= "λ" /2</vt:lpstr>
      <vt:lpstr>S11</vt:lpstr>
      <vt:lpstr>Gain</vt:lpstr>
      <vt:lpstr>Directivité Phi = 0˚ </vt:lpstr>
      <vt:lpstr>Directivité Phi = 90˚ </vt:lpstr>
      <vt:lpstr>Tableau récapitulatif</vt:lpstr>
      <vt:lpstr>Réseau 2x2 d’antennes</vt:lpstr>
      <vt:lpstr>S11</vt:lpstr>
      <vt:lpstr>Gain</vt:lpstr>
      <vt:lpstr>Directivité Phi = 0˚ </vt:lpstr>
      <vt:lpstr>Directivité Phi = 90˚ </vt:lpstr>
      <vt:lpstr>Rapport d'onde stationnaire : ROS (VSWR)</vt:lpstr>
      <vt:lpstr>Tableau récapitulatif</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Conception d'antennes pour réseaux 5G bande microwave 2 à 6GHz</dc:title>
  <dc:creator>AL JADD</dc:creator>
  <cp:lastModifiedBy>AL JADD</cp:lastModifiedBy>
  <cp:revision>411</cp:revision>
  <dcterms:created xsi:type="dcterms:W3CDTF">2020-11-01T22:36:59Z</dcterms:created>
  <dcterms:modified xsi:type="dcterms:W3CDTF">2020-11-24T15:18:43Z</dcterms:modified>
</cp:coreProperties>
</file>