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402" r:id="rId2"/>
    <p:sldId id="262" r:id="rId3"/>
    <p:sldId id="403" r:id="rId4"/>
    <p:sldId id="349" r:id="rId5"/>
    <p:sldId id="332" r:id="rId6"/>
    <p:sldId id="404" r:id="rId7"/>
    <p:sldId id="315" r:id="rId8"/>
    <p:sldId id="405" r:id="rId9"/>
    <p:sldId id="381" r:id="rId10"/>
    <p:sldId id="409" r:id="rId11"/>
    <p:sldId id="353" r:id="rId12"/>
    <p:sldId id="294" r:id="rId13"/>
    <p:sldId id="410" r:id="rId14"/>
    <p:sldId id="411" r:id="rId15"/>
    <p:sldId id="412" r:id="rId16"/>
    <p:sldId id="413" r:id="rId17"/>
    <p:sldId id="414" r:id="rId18"/>
    <p:sldId id="407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1919"/>
    <a:srgbClr val="EBD249"/>
    <a:srgbClr val="FFFFFF"/>
    <a:srgbClr val="0B0B0B"/>
    <a:srgbClr val="B79C58"/>
    <a:srgbClr val="C4A14D"/>
    <a:srgbClr val="242424"/>
    <a:srgbClr val="000000"/>
    <a:srgbClr val="2A2B2B"/>
    <a:srgbClr val="EFD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2022/1/6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18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35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28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425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2868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016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630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981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793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24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510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04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01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461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73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979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55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58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40826B-D42A-9844-8E6E-DB15A56B18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32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7165096" y="2430266"/>
            <a:ext cx="4245855" cy="3337808"/>
          </a:xfrm>
          <a:custGeom>
            <a:avLst/>
            <a:gdLst>
              <a:gd name="connsiteX0" fmla="*/ 601407 w 4245855"/>
              <a:gd name="connsiteY0" fmla="*/ 2605431 h 3337808"/>
              <a:gd name="connsiteX1" fmla="*/ 3995310 w 4245855"/>
              <a:gd name="connsiteY1" fmla="*/ 2605431 h 3337808"/>
              <a:gd name="connsiteX2" fmla="*/ 3995310 w 4245855"/>
              <a:gd name="connsiteY2" fmla="*/ 3337808 h 3337808"/>
              <a:gd name="connsiteX3" fmla="*/ 601407 w 4245855"/>
              <a:gd name="connsiteY3" fmla="*/ 3337808 h 3337808"/>
              <a:gd name="connsiteX4" fmla="*/ 0 w 4245855"/>
              <a:gd name="connsiteY4" fmla="*/ 1736954 h 3337808"/>
              <a:gd name="connsiteX5" fmla="*/ 3422366 w 4245855"/>
              <a:gd name="connsiteY5" fmla="*/ 1736954 h 3337808"/>
              <a:gd name="connsiteX6" fmla="*/ 3422366 w 4245855"/>
              <a:gd name="connsiteY6" fmla="*/ 2469331 h 3337808"/>
              <a:gd name="connsiteX7" fmla="*/ 0 w 4245855"/>
              <a:gd name="connsiteY7" fmla="*/ 2469331 h 3337808"/>
              <a:gd name="connsiteX8" fmla="*/ 851951 w 4245855"/>
              <a:gd name="connsiteY8" fmla="*/ 868477 h 3337808"/>
              <a:gd name="connsiteX9" fmla="*/ 4245855 w 4245855"/>
              <a:gd name="connsiteY9" fmla="*/ 868477 h 3337808"/>
              <a:gd name="connsiteX10" fmla="*/ 4245855 w 4245855"/>
              <a:gd name="connsiteY10" fmla="*/ 1600854 h 3337808"/>
              <a:gd name="connsiteX11" fmla="*/ 851951 w 4245855"/>
              <a:gd name="connsiteY11" fmla="*/ 1600854 h 3337808"/>
              <a:gd name="connsiteX12" fmla="*/ 347193 w 4245855"/>
              <a:gd name="connsiteY12" fmla="*/ 0 h 3337808"/>
              <a:gd name="connsiteX13" fmla="*/ 3741097 w 4245855"/>
              <a:gd name="connsiteY13" fmla="*/ 0 h 3337808"/>
              <a:gd name="connsiteX14" fmla="*/ 3741097 w 4245855"/>
              <a:gd name="connsiteY14" fmla="*/ 732377 h 3337808"/>
              <a:gd name="connsiteX15" fmla="*/ 347193 w 4245855"/>
              <a:gd name="connsiteY15" fmla="*/ 732377 h 333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45855" h="3337808">
                <a:moveTo>
                  <a:pt x="601407" y="2605431"/>
                </a:moveTo>
                <a:lnTo>
                  <a:pt x="3995310" y="2605431"/>
                </a:lnTo>
                <a:lnTo>
                  <a:pt x="3995310" y="3337808"/>
                </a:lnTo>
                <a:lnTo>
                  <a:pt x="601407" y="3337808"/>
                </a:lnTo>
                <a:close/>
                <a:moveTo>
                  <a:pt x="0" y="1736954"/>
                </a:moveTo>
                <a:lnTo>
                  <a:pt x="3422366" y="1736954"/>
                </a:lnTo>
                <a:lnTo>
                  <a:pt x="3422366" y="2469331"/>
                </a:lnTo>
                <a:lnTo>
                  <a:pt x="0" y="2469331"/>
                </a:lnTo>
                <a:close/>
                <a:moveTo>
                  <a:pt x="851951" y="868477"/>
                </a:moveTo>
                <a:lnTo>
                  <a:pt x="4245855" y="868477"/>
                </a:lnTo>
                <a:lnTo>
                  <a:pt x="4245855" y="1600854"/>
                </a:lnTo>
                <a:lnTo>
                  <a:pt x="851951" y="1600854"/>
                </a:lnTo>
                <a:close/>
                <a:moveTo>
                  <a:pt x="347193" y="0"/>
                </a:moveTo>
                <a:lnTo>
                  <a:pt x="3741097" y="0"/>
                </a:lnTo>
                <a:lnTo>
                  <a:pt x="3741097" y="732377"/>
                </a:lnTo>
                <a:lnTo>
                  <a:pt x="347193" y="7323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7165096" y="2430266"/>
            <a:ext cx="4245855" cy="3337808"/>
          </a:xfrm>
          <a:custGeom>
            <a:avLst/>
            <a:gdLst>
              <a:gd name="connsiteX0" fmla="*/ 601407 w 4245855"/>
              <a:gd name="connsiteY0" fmla="*/ 2605431 h 3337808"/>
              <a:gd name="connsiteX1" fmla="*/ 3995310 w 4245855"/>
              <a:gd name="connsiteY1" fmla="*/ 2605431 h 3337808"/>
              <a:gd name="connsiteX2" fmla="*/ 3995310 w 4245855"/>
              <a:gd name="connsiteY2" fmla="*/ 3337808 h 3337808"/>
              <a:gd name="connsiteX3" fmla="*/ 601407 w 4245855"/>
              <a:gd name="connsiteY3" fmla="*/ 3337808 h 3337808"/>
              <a:gd name="connsiteX4" fmla="*/ 0 w 4245855"/>
              <a:gd name="connsiteY4" fmla="*/ 1736954 h 3337808"/>
              <a:gd name="connsiteX5" fmla="*/ 3422366 w 4245855"/>
              <a:gd name="connsiteY5" fmla="*/ 1736954 h 3337808"/>
              <a:gd name="connsiteX6" fmla="*/ 3422366 w 4245855"/>
              <a:gd name="connsiteY6" fmla="*/ 2469331 h 3337808"/>
              <a:gd name="connsiteX7" fmla="*/ 0 w 4245855"/>
              <a:gd name="connsiteY7" fmla="*/ 2469331 h 3337808"/>
              <a:gd name="connsiteX8" fmla="*/ 851951 w 4245855"/>
              <a:gd name="connsiteY8" fmla="*/ 868477 h 3337808"/>
              <a:gd name="connsiteX9" fmla="*/ 4245855 w 4245855"/>
              <a:gd name="connsiteY9" fmla="*/ 868477 h 3337808"/>
              <a:gd name="connsiteX10" fmla="*/ 4245855 w 4245855"/>
              <a:gd name="connsiteY10" fmla="*/ 1600854 h 3337808"/>
              <a:gd name="connsiteX11" fmla="*/ 851951 w 4245855"/>
              <a:gd name="connsiteY11" fmla="*/ 1600854 h 3337808"/>
              <a:gd name="connsiteX12" fmla="*/ 347193 w 4245855"/>
              <a:gd name="connsiteY12" fmla="*/ 0 h 3337808"/>
              <a:gd name="connsiteX13" fmla="*/ 3741097 w 4245855"/>
              <a:gd name="connsiteY13" fmla="*/ 0 h 3337808"/>
              <a:gd name="connsiteX14" fmla="*/ 3741097 w 4245855"/>
              <a:gd name="connsiteY14" fmla="*/ 732377 h 3337808"/>
              <a:gd name="connsiteX15" fmla="*/ 347193 w 4245855"/>
              <a:gd name="connsiteY15" fmla="*/ 732377 h 3337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45855" h="3337808">
                <a:moveTo>
                  <a:pt x="601407" y="2605431"/>
                </a:moveTo>
                <a:lnTo>
                  <a:pt x="3995310" y="2605431"/>
                </a:lnTo>
                <a:lnTo>
                  <a:pt x="3995310" y="3337808"/>
                </a:lnTo>
                <a:lnTo>
                  <a:pt x="601407" y="3337808"/>
                </a:lnTo>
                <a:close/>
                <a:moveTo>
                  <a:pt x="0" y="1736954"/>
                </a:moveTo>
                <a:lnTo>
                  <a:pt x="3422366" y="1736954"/>
                </a:lnTo>
                <a:lnTo>
                  <a:pt x="3422366" y="2469331"/>
                </a:lnTo>
                <a:lnTo>
                  <a:pt x="0" y="2469331"/>
                </a:lnTo>
                <a:close/>
                <a:moveTo>
                  <a:pt x="851951" y="868477"/>
                </a:moveTo>
                <a:lnTo>
                  <a:pt x="4245855" y="868477"/>
                </a:lnTo>
                <a:lnTo>
                  <a:pt x="4245855" y="1600854"/>
                </a:lnTo>
                <a:lnTo>
                  <a:pt x="851951" y="1600854"/>
                </a:lnTo>
                <a:close/>
                <a:moveTo>
                  <a:pt x="347193" y="0"/>
                </a:moveTo>
                <a:lnTo>
                  <a:pt x="3741097" y="0"/>
                </a:lnTo>
                <a:lnTo>
                  <a:pt x="3741097" y="732377"/>
                </a:lnTo>
                <a:lnTo>
                  <a:pt x="347193" y="73237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742014" y="660134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srgbClr val="191919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srgbClr val="191919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rgbClr val="191919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937144312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8">
            <a:lum bright="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f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f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f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7" Type="http://schemas.openxmlformats.org/officeDocument/2006/relationships/image" Target="../media/image11.jf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fif"/><Relationship Id="rId5" Type="http://schemas.openxmlformats.org/officeDocument/2006/relationships/image" Target="../media/image9.jfif"/><Relationship Id="rId4" Type="http://schemas.openxmlformats.org/officeDocument/2006/relationships/image" Target="../media/image8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6"/>
          <p:cNvSpPr>
            <a:spLocks noChangeArrowheads="1"/>
          </p:cNvSpPr>
          <p:nvPr/>
        </p:nvSpPr>
        <p:spPr bwMode="black">
          <a:xfrm>
            <a:off x="2022231" y="2706986"/>
            <a:ext cx="8212015" cy="9079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5300" b="1" dirty="0" smtClean="0">
                <a:gradFill flip="none" rotWithShape="1"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PHONEBOOK DIRECTORY</a:t>
            </a:r>
            <a:endParaRPr lang="zh-CN" altLang="en-US" sz="5300" b="1" dirty="0">
              <a:gradFill flip="none" rotWithShape="1">
                <a:gsLst>
                  <a:gs pos="0">
                    <a:srgbClr val="ECDA6A"/>
                  </a:gs>
                  <a:gs pos="100000">
                    <a:srgbClr val="C1A04D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67106" y="4071827"/>
            <a:ext cx="8448128" cy="10316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altLang="zh-CN" sz="28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Zaeem Muzammil</a:t>
            </a:r>
            <a:br>
              <a:rPr lang="en-US" altLang="zh-CN" sz="28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</a:br>
            <a:r>
              <a:rPr lang="en-US" altLang="zh-CN" sz="28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Muhammad Ali Sajid </a:t>
            </a:r>
            <a:endParaRPr lang="en-US" altLang="zh-CN" sz="2800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 bwMode="auto">
          <a:xfrm>
            <a:off x="2316215" y="1809453"/>
            <a:ext cx="7624045" cy="86177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sz="50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SEMESTER PROJECT</a:t>
            </a:r>
            <a:endParaRPr lang="en-US" sz="5000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2722559">
            <a:off x="1400014" y="2182724"/>
            <a:ext cx="724527" cy="724527"/>
          </a:xfrm>
          <a:prstGeom prst="roundRect">
            <a:avLst/>
          </a:prstGeom>
          <a:gradFill flip="none" rotWithShape="1">
            <a:gsLst>
              <a:gs pos="9000">
                <a:srgbClr val="EFDE6E"/>
              </a:gs>
              <a:gs pos="100000">
                <a:srgbClr val="BC984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339980" y="2183892"/>
            <a:ext cx="2032515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r>
              <a:rPr lang="en-US" altLang="zh-CN" sz="28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Libraries </a:t>
            </a:r>
            <a:endParaRPr lang="zh-CN" altLang="en-US" sz="28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54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55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8"/>
            <p:cNvSpPr txBox="1"/>
            <p:nvPr/>
          </p:nvSpPr>
          <p:spPr>
            <a:xfrm>
              <a:off x="419" y="720"/>
              <a:ext cx="5812" cy="111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0</a:t>
              </a:r>
              <a:r>
                <a:rPr lang="en-US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3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.</a:t>
              </a:r>
              <a:r>
                <a:rPr lang="tr-TR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 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Working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33"/>
          <p:cNvSpPr txBox="1"/>
          <p:nvPr/>
        </p:nvSpPr>
        <p:spPr>
          <a:xfrm>
            <a:off x="2573710" y="2773170"/>
            <a:ext cx="5581076" cy="240065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342900" indent="-342900">
              <a:lnSpc>
                <a:spcPct val="150000"/>
              </a:lnSpc>
              <a:buClr>
                <a:srgbClr val="EFDE6E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2000" dirty="0" err="1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+mn-ea"/>
              </a:rPr>
              <a:t>fstream</a:t>
            </a:r>
            <a:r>
              <a:rPr lang="en-US" altLang="zh-CN" sz="20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+mn-ea"/>
              </a:rPr>
              <a:t>&gt; (for file handling)</a:t>
            </a:r>
          </a:p>
          <a:p>
            <a:pPr marL="342900" indent="-342900">
              <a:lnSpc>
                <a:spcPct val="150000"/>
              </a:lnSpc>
              <a:buClr>
                <a:srgbClr val="EFDE6E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2000" dirty="0" err="1" smtClean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iostream</a:t>
            </a:r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&gt; (for input/output functions)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Clr>
                <a:srgbClr val="EFDE6E"/>
              </a:buClr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&lt;string&gt; (for string functions)</a:t>
            </a:r>
          </a:p>
          <a:p>
            <a:pPr marL="342900" indent="-342900">
              <a:lnSpc>
                <a:spcPct val="150000"/>
              </a:lnSpc>
              <a:buClr>
                <a:srgbClr val="EFDE6E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&lt;</a:t>
            </a:r>
            <a:r>
              <a:rPr lang="en-US" altLang="zh-CN" sz="2000" dirty="0" err="1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windows.h</a:t>
            </a:r>
            <a:r>
              <a:rPr lang="en-US" altLang="zh-CN" sz="2000" dirty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&gt; (for sleep() in start() function</a:t>
            </a:r>
            <a:r>
              <a:rPr lang="en-US" altLang="zh-CN" sz="2000" dirty="0" smtClean="0">
                <a:solidFill>
                  <a:schemeClr val="bg1"/>
                </a:solidFill>
                <a:ea typeface="微软雅黑" panose="020B0503020204020204" pitchFamily="34" charset="-122"/>
                <a:sym typeface="+mn-ea"/>
              </a:rPr>
              <a:t>)</a:t>
            </a:r>
            <a:endParaRPr lang="zh-CN" altLang="en-US" sz="2000" dirty="0">
              <a:solidFill>
                <a:schemeClr val="bg1"/>
              </a:solidFill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70238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69653" y="1420841"/>
            <a:ext cx="162452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/>
            <a:endParaRPr lang="zh-CN" altLang="en-US" sz="20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302561" y="1806058"/>
            <a:ext cx="9537235" cy="3243144"/>
            <a:chOff x="1357557" y="1259707"/>
            <a:chExt cx="10843593" cy="3687372"/>
          </a:xfrm>
        </p:grpSpPr>
        <p:grpSp>
          <p:nvGrpSpPr>
            <p:cNvPr id="8" name="组合 7"/>
            <p:cNvGrpSpPr/>
            <p:nvPr/>
          </p:nvGrpSpPr>
          <p:grpSpPr>
            <a:xfrm>
              <a:off x="1357557" y="1259707"/>
              <a:ext cx="957887" cy="958802"/>
              <a:chOff x="118474" y="-1488601"/>
              <a:chExt cx="1915885" cy="1917714"/>
            </a:xfrm>
          </p:grpSpPr>
          <p:sp>
            <p:nvSpPr>
              <p:cNvPr id="4" name="弧形 3"/>
              <p:cNvSpPr/>
              <p:nvPr/>
            </p:nvSpPr>
            <p:spPr>
              <a:xfrm>
                <a:off x="120948" y="-1486773"/>
                <a:ext cx="1913410" cy="1915886"/>
              </a:xfrm>
              <a:prstGeom prst="arc">
                <a:avLst>
                  <a:gd name="adj1" fmla="val 16200000"/>
                  <a:gd name="adj2" fmla="val 5383145"/>
                </a:avLst>
              </a:prstGeom>
              <a:ln w="28575">
                <a:solidFill>
                  <a:srgbClr val="EEB4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14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弧形 22"/>
              <p:cNvSpPr/>
              <p:nvPr/>
            </p:nvSpPr>
            <p:spPr>
              <a:xfrm flipH="1">
                <a:off x="118474" y="-1488601"/>
                <a:ext cx="1915885" cy="1915885"/>
              </a:xfrm>
              <a:prstGeom prst="arc">
                <a:avLst>
                  <a:gd name="adj1" fmla="val 16200000"/>
                  <a:gd name="adj2" fmla="val 5383145"/>
                </a:avLst>
              </a:prstGeom>
              <a:ln w="28575">
                <a:solidFill>
                  <a:srgbClr val="E7AD4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lang="zh-CN" altLang="en-US" sz="14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>
            <a:xfrm>
              <a:off x="2621751" y="2217594"/>
              <a:ext cx="8738228" cy="272948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342900" indent="-342900">
                <a:lnSpc>
                  <a:spcPct val="150000"/>
                </a:lnSpc>
                <a:buClr>
                  <a:srgbClr val="EBD249"/>
                </a:buClr>
                <a:buSzPct val="120000"/>
                <a:buFont typeface="Wingdings" panose="05000000000000000000" pitchFamily="2" charset="2"/>
                <a:buChar char="ü"/>
              </a:pPr>
              <a:r>
                <a:rPr lang="en-US" altLang="zh-CN" sz="2000" dirty="0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sym typeface="+mn-ea"/>
                </a:rPr>
                <a:t>Take inputs from the user of Contact’s Name &amp; Phone Number. Save it in the “Person” structural array in main() function. </a:t>
              </a:r>
            </a:p>
            <a:p>
              <a:pPr marL="342900" indent="-342900">
                <a:lnSpc>
                  <a:spcPct val="150000"/>
                </a:lnSpc>
                <a:buClr>
                  <a:srgbClr val="EBD249"/>
                </a:buClr>
                <a:buSzPct val="120000"/>
                <a:buFont typeface="Wingdings" panose="05000000000000000000" pitchFamily="2" charset="2"/>
                <a:buChar char="ü"/>
              </a:pPr>
              <a:r>
                <a:rPr lang="en-US" altLang="zh-CN" sz="2000" dirty="0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sym typeface="+mn-ea"/>
                </a:rPr>
                <a:t>Using Read/Write operations of &lt;</a:t>
              </a:r>
              <a:r>
                <a:rPr lang="en-US" altLang="zh-CN" sz="2000" dirty="0" err="1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sym typeface="+mn-ea"/>
                </a:rPr>
                <a:t>fstream</a:t>
              </a:r>
              <a:r>
                <a:rPr lang="en-US" altLang="zh-CN" sz="2000" dirty="0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sym typeface="+mn-ea"/>
                </a:rPr>
                <a:t>&gt; header file, data in the array is written on the .txt file.</a:t>
              </a:r>
              <a:endParaRPr lang="zh-CN" altLang="en-US" sz="20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621752" y="1484667"/>
              <a:ext cx="9579398" cy="59488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800" b="1" dirty="0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Writing/Appending Data into the text file</a:t>
              </a:r>
              <a:endParaRPr lang="zh-CN" altLang="en-US" sz="28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30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8"/>
            <p:cNvSpPr txBox="1"/>
            <p:nvPr/>
          </p:nvSpPr>
          <p:spPr>
            <a:xfrm>
              <a:off x="977" y="720"/>
              <a:ext cx="5516" cy="111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0</a:t>
              </a:r>
              <a:r>
                <a:rPr lang="tr-TR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3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.</a:t>
              </a:r>
              <a:r>
                <a:rPr lang="tr-TR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 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Working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椭圆 46"/>
          <p:cNvSpPr/>
          <p:nvPr/>
        </p:nvSpPr>
        <p:spPr>
          <a:xfrm>
            <a:off x="1573055" y="2049061"/>
            <a:ext cx="368004" cy="371373"/>
          </a:xfrm>
          <a:custGeom>
            <a:avLst/>
            <a:gdLst>
              <a:gd name="connsiteX0" fmla="*/ 107916 w 601288"/>
              <a:gd name="connsiteY0" fmla="*/ 441881 h 606792"/>
              <a:gd name="connsiteX1" fmla="*/ 372117 w 601288"/>
              <a:gd name="connsiteY1" fmla="*/ 441881 h 606792"/>
              <a:gd name="connsiteX2" fmla="*/ 391991 w 601288"/>
              <a:gd name="connsiteY2" fmla="*/ 461663 h 606792"/>
              <a:gd name="connsiteX3" fmla="*/ 372117 w 601288"/>
              <a:gd name="connsiteY3" fmla="*/ 481539 h 606792"/>
              <a:gd name="connsiteX4" fmla="*/ 107916 w 601288"/>
              <a:gd name="connsiteY4" fmla="*/ 481539 h 606792"/>
              <a:gd name="connsiteX5" fmla="*/ 88136 w 601288"/>
              <a:gd name="connsiteY5" fmla="*/ 461663 h 606792"/>
              <a:gd name="connsiteX6" fmla="*/ 107916 w 601288"/>
              <a:gd name="connsiteY6" fmla="*/ 441881 h 606792"/>
              <a:gd name="connsiteX7" fmla="*/ 107916 w 601288"/>
              <a:gd name="connsiteY7" fmla="*/ 336385 h 606792"/>
              <a:gd name="connsiteX8" fmla="*/ 372117 w 601288"/>
              <a:gd name="connsiteY8" fmla="*/ 336385 h 606792"/>
              <a:gd name="connsiteX9" fmla="*/ 391991 w 601288"/>
              <a:gd name="connsiteY9" fmla="*/ 356131 h 606792"/>
              <a:gd name="connsiteX10" fmla="*/ 372117 w 601288"/>
              <a:gd name="connsiteY10" fmla="*/ 375972 h 606792"/>
              <a:gd name="connsiteX11" fmla="*/ 107916 w 601288"/>
              <a:gd name="connsiteY11" fmla="*/ 375972 h 606792"/>
              <a:gd name="connsiteX12" fmla="*/ 88136 w 601288"/>
              <a:gd name="connsiteY12" fmla="*/ 356131 h 606792"/>
              <a:gd name="connsiteX13" fmla="*/ 107916 w 601288"/>
              <a:gd name="connsiteY13" fmla="*/ 336385 h 606792"/>
              <a:gd name="connsiteX14" fmla="*/ 107916 w 601288"/>
              <a:gd name="connsiteY14" fmla="*/ 230819 h 606792"/>
              <a:gd name="connsiteX15" fmla="*/ 372117 w 601288"/>
              <a:gd name="connsiteY15" fmla="*/ 230819 h 606792"/>
              <a:gd name="connsiteX16" fmla="*/ 391991 w 601288"/>
              <a:gd name="connsiteY16" fmla="*/ 250659 h 606792"/>
              <a:gd name="connsiteX17" fmla="*/ 372117 w 601288"/>
              <a:gd name="connsiteY17" fmla="*/ 270406 h 606792"/>
              <a:gd name="connsiteX18" fmla="*/ 107916 w 601288"/>
              <a:gd name="connsiteY18" fmla="*/ 270406 h 606792"/>
              <a:gd name="connsiteX19" fmla="*/ 88136 w 601288"/>
              <a:gd name="connsiteY19" fmla="*/ 250659 h 606792"/>
              <a:gd name="connsiteX20" fmla="*/ 107916 w 601288"/>
              <a:gd name="connsiteY20" fmla="*/ 230819 h 606792"/>
              <a:gd name="connsiteX21" fmla="*/ 107917 w 601288"/>
              <a:gd name="connsiteY21" fmla="*/ 125324 h 606792"/>
              <a:gd name="connsiteX22" fmla="*/ 319286 w 601288"/>
              <a:gd name="connsiteY22" fmla="*/ 125324 h 606792"/>
              <a:gd name="connsiteX23" fmla="*/ 339067 w 601288"/>
              <a:gd name="connsiteY23" fmla="*/ 145070 h 606792"/>
              <a:gd name="connsiteX24" fmla="*/ 319286 w 601288"/>
              <a:gd name="connsiteY24" fmla="*/ 164911 h 606792"/>
              <a:gd name="connsiteX25" fmla="*/ 107917 w 601288"/>
              <a:gd name="connsiteY25" fmla="*/ 164911 h 606792"/>
              <a:gd name="connsiteX26" fmla="*/ 88136 w 601288"/>
              <a:gd name="connsiteY26" fmla="*/ 145070 h 606792"/>
              <a:gd name="connsiteX27" fmla="*/ 107917 w 601288"/>
              <a:gd name="connsiteY27" fmla="*/ 125324 h 606792"/>
              <a:gd name="connsiteX28" fmla="*/ 64716 w 601288"/>
              <a:gd name="connsiteY28" fmla="*/ 39600 h 606792"/>
              <a:gd name="connsiteX29" fmla="*/ 39659 w 601288"/>
              <a:gd name="connsiteY29" fmla="*/ 64620 h 606792"/>
              <a:gd name="connsiteX30" fmla="*/ 39659 w 601288"/>
              <a:gd name="connsiteY30" fmla="*/ 542266 h 606792"/>
              <a:gd name="connsiteX31" fmla="*/ 64716 w 601288"/>
              <a:gd name="connsiteY31" fmla="*/ 567192 h 606792"/>
              <a:gd name="connsiteX32" fmla="*/ 415334 w 601288"/>
              <a:gd name="connsiteY32" fmla="*/ 567192 h 606792"/>
              <a:gd name="connsiteX33" fmla="*/ 440392 w 601288"/>
              <a:gd name="connsiteY33" fmla="*/ 542266 h 606792"/>
              <a:gd name="connsiteX34" fmla="*/ 440392 w 601288"/>
              <a:gd name="connsiteY34" fmla="*/ 201762 h 606792"/>
              <a:gd name="connsiteX35" fmla="*/ 386038 w 601288"/>
              <a:gd name="connsiteY35" fmla="*/ 201762 h 606792"/>
              <a:gd name="connsiteX36" fmla="*/ 369081 w 601288"/>
              <a:gd name="connsiteY36" fmla="*/ 184831 h 606792"/>
              <a:gd name="connsiteX37" fmla="*/ 369081 w 601288"/>
              <a:gd name="connsiteY37" fmla="*/ 99893 h 606792"/>
              <a:gd name="connsiteX38" fmla="*/ 386038 w 601288"/>
              <a:gd name="connsiteY38" fmla="*/ 83056 h 606792"/>
              <a:gd name="connsiteX39" fmla="*/ 440392 w 601288"/>
              <a:gd name="connsiteY39" fmla="*/ 83056 h 606792"/>
              <a:gd name="connsiteX40" fmla="*/ 440392 w 601288"/>
              <a:gd name="connsiteY40" fmla="*/ 64620 h 606792"/>
              <a:gd name="connsiteX41" fmla="*/ 415334 w 601288"/>
              <a:gd name="connsiteY41" fmla="*/ 39600 h 606792"/>
              <a:gd name="connsiteX42" fmla="*/ 64716 w 601288"/>
              <a:gd name="connsiteY42" fmla="*/ 0 h 606792"/>
              <a:gd name="connsiteX43" fmla="*/ 415334 w 601288"/>
              <a:gd name="connsiteY43" fmla="*/ 0 h 606792"/>
              <a:gd name="connsiteX44" fmla="*/ 479957 w 601288"/>
              <a:gd name="connsiteY44" fmla="*/ 64620 h 606792"/>
              <a:gd name="connsiteX45" fmla="*/ 479957 w 601288"/>
              <a:gd name="connsiteY45" fmla="*/ 83056 h 606792"/>
              <a:gd name="connsiteX46" fmla="*/ 536572 w 601288"/>
              <a:gd name="connsiteY46" fmla="*/ 83056 h 606792"/>
              <a:gd name="connsiteX47" fmla="*/ 544014 w 601288"/>
              <a:gd name="connsiteY47" fmla="*/ 85784 h 606792"/>
              <a:gd name="connsiteX48" fmla="*/ 597426 w 601288"/>
              <a:gd name="connsiteY48" fmla="*/ 132439 h 606792"/>
              <a:gd name="connsiteX49" fmla="*/ 601288 w 601288"/>
              <a:gd name="connsiteY49" fmla="*/ 140810 h 606792"/>
              <a:gd name="connsiteX50" fmla="*/ 597708 w 601288"/>
              <a:gd name="connsiteY50" fmla="*/ 149276 h 606792"/>
              <a:gd name="connsiteX51" fmla="*/ 544108 w 601288"/>
              <a:gd name="connsiteY51" fmla="*/ 198752 h 606792"/>
              <a:gd name="connsiteX52" fmla="*/ 536383 w 601288"/>
              <a:gd name="connsiteY52" fmla="*/ 201762 h 606792"/>
              <a:gd name="connsiteX53" fmla="*/ 479957 w 601288"/>
              <a:gd name="connsiteY53" fmla="*/ 201762 h 606792"/>
              <a:gd name="connsiteX54" fmla="*/ 479957 w 601288"/>
              <a:gd name="connsiteY54" fmla="*/ 542266 h 606792"/>
              <a:gd name="connsiteX55" fmla="*/ 415334 w 601288"/>
              <a:gd name="connsiteY55" fmla="*/ 606792 h 606792"/>
              <a:gd name="connsiteX56" fmla="*/ 64716 w 601288"/>
              <a:gd name="connsiteY56" fmla="*/ 606792 h 606792"/>
              <a:gd name="connsiteX57" fmla="*/ 0 w 601288"/>
              <a:gd name="connsiteY57" fmla="*/ 542266 h 606792"/>
              <a:gd name="connsiteX58" fmla="*/ 0 w 601288"/>
              <a:gd name="connsiteY58" fmla="*/ 64620 h 606792"/>
              <a:gd name="connsiteX59" fmla="*/ 64716 w 601288"/>
              <a:gd name="connsiteY59" fmla="*/ 0 h 606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1288" h="606792">
                <a:moveTo>
                  <a:pt x="107916" y="441881"/>
                </a:moveTo>
                <a:lnTo>
                  <a:pt x="372117" y="441881"/>
                </a:lnTo>
                <a:cubicBezTo>
                  <a:pt x="383043" y="441881"/>
                  <a:pt x="391991" y="450736"/>
                  <a:pt x="391991" y="461663"/>
                </a:cubicBezTo>
                <a:cubicBezTo>
                  <a:pt x="391991" y="472590"/>
                  <a:pt x="383043" y="481539"/>
                  <a:pt x="372117" y="481539"/>
                </a:cubicBezTo>
                <a:lnTo>
                  <a:pt x="107916" y="481539"/>
                </a:lnTo>
                <a:cubicBezTo>
                  <a:pt x="96990" y="481539"/>
                  <a:pt x="88136" y="472590"/>
                  <a:pt x="88136" y="461663"/>
                </a:cubicBezTo>
                <a:cubicBezTo>
                  <a:pt x="88136" y="450736"/>
                  <a:pt x="96990" y="441881"/>
                  <a:pt x="107916" y="441881"/>
                </a:cubicBezTo>
                <a:close/>
                <a:moveTo>
                  <a:pt x="107916" y="336385"/>
                </a:moveTo>
                <a:lnTo>
                  <a:pt x="372117" y="336385"/>
                </a:lnTo>
                <a:cubicBezTo>
                  <a:pt x="383043" y="336385"/>
                  <a:pt x="391991" y="345224"/>
                  <a:pt x="391991" y="356131"/>
                </a:cubicBezTo>
                <a:cubicBezTo>
                  <a:pt x="391991" y="367133"/>
                  <a:pt x="383043" y="375972"/>
                  <a:pt x="372117" y="375972"/>
                </a:cubicBezTo>
                <a:lnTo>
                  <a:pt x="107916" y="375972"/>
                </a:lnTo>
                <a:cubicBezTo>
                  <a:pt x="96990" y="375972"/>
                  <a:pt x="88136" y="367133"/>
                  <a:pt x="88136" y="356131"/>
                </a:cubicBezTo>
                <a:cubicBezTo>
                  <a:pt x="88136" y="345224"/>
                  <a:pt x="96990" y="336385"/>
                  <a:pt x="107916" y="336385"/>
                </a:cubicBezTo>
                <a:close/>
                <a:moveTo>
                  <a:pt x="107916" y="230819"/>
                </a:moveTo>
                <a:lnTo>
                  <a:pt x="372117" y="230819"/>
                </a:lnTo>
                <a:cubicBezTo>
                  <a:pt x="383043" y="230819"/>
                  <a:pt x="391991" y="239658"/>
                  <a:pt x="391991" y="250659"/>
                </a:cubicBezTo>
                <a:cubicBezTo>
                  <a:pt x="391991" y="261567"/>
                  <a:pt x="383043" y="270406"/>
                  <a:pt x="372117" y="270406"/>
                </a:cubicBezTo>
                <a:lnTo>
                  <a:pt x="107916" y="270406"/>
                </a:lnTo>
                <a:cubicBezTo>
                  <a:pt x="96990" y="270406"/>
                  <a:pt x="88136" y="261567"/>
                  <a:pt x="88136" y="250659"/>
                </a:cubicBezTo>
                <a:cubicBezTo>
                  <a:pt x="88136" y="239658"/>
                  <a:pt x="96990" y="230819"/>
                  <a:pt x="107916" y="230819"/>
                </a:cubicBezTo>
                <a:close/>
                <a:moveTo>
                  <a:pt x="107917" y="125324"/>
                </a:moveTo>
                <a:lnTo>
                  <a:pt x="319286" y="125324"/>
                </a:lnTo>
                <a:cubicBezTo>
                  <a:pt x="330213" y="125324"/>
                  <a:pt x="339067" y="134163"/>
                  <a:pt x="339067" y="145070"/>
                </a:cubicBezTo>
                <a:cubicBezTo>
                  <a:pt x="339067" y="156072"/>
                  <a:pt x="330213" y="164911"/>
                  <a:pt x="319286" y="164911"/>
                </a:cubicBezTo>
                <a:lnTo>
                  <a:pt x="107917" y="164911"/>
                </a:lnTo>
                <a:cubicBezTo>
                  <a:pt x="96990" y="164911"/>
                  <a:pt x="88136" y="156072"/>
                  <a:pt x="88136" y="145070"/>
                </a:cubicBezTo>
                <a:cubicBezTo>
                  <a:pt x="88136" y="134163"/>
                  <a:pt x="96990" y="125324"/>
                  <a:pt x="107917" y="125324"/>
                </a:cubicBezTo>
                <a:close/>
                <a:moveTo>
                  <a:pt x="64716" y="39600"/>
                </a:moveTo>
                <a:cubicBezTo>
                  <a:pt x="50869" y="39600"/>
                  <a:pt x="39659" y="50793"/>
                  <a:pt x="39659" y="64620"/>
                </a:cubicBezTo>
                <a:lnTo>
                  <a:pt x="39659" y="542266"/>
                </a:lnTo>
                <a:cubicBezTo>
                  <a:pt x="39659" y="555999"/>
                  <a:pt x="50869" y="567192"/>
                  <a:pt x="64716" y="567192"/>
                </a:cubicBezTo>
                <a:lnTo>
                  <a:pt x="415334" y="567192"/>
                </a:lnTo>
                <a:cubicBezTo>
                  <a:pt x="429088" y="567192"/>
                  <a:pt x="440392" y="555999"/>
                  <a:pt x="440392" y="542266"/>
                </a:cubicBezTo>
                <a:lnTo>
                  <a:pt x="440392" y="201762"/>
                </a:lnTo>
                <a:lnTo>
                  <a:pt x="386038" y="201762"/>
                </a:lnTo>
                <a:cubicBezTo>
                  <a:pt x="376712" y="201762"/>
                  <a:pt x="369081" y="194143"/>
                  <a:pt x="369081" y="184831"/>
                </a:cubicBezTo>
                <a:lnTo>
                  <a:pt x="369081" y="99893"/>
                </a:lnTo>
                <a:cubicBezTo>
                  <a:pt x="369081" y="90581"/>
                  <a:pt x="376712" y="83056"/>
                  <a:pt x="386038" y="83056"/>
                </a:cubicBezTo>
                <a:lnTo>
                  <a:pt x="440392" y="83056"/>
                </a:lnTo>
                <a:lnTo>
                  <a:pt x="440392" y="64620"/>
                </a:lnTo>
                <a:cubicBezTo>
                  <a:pt x="440392" y="50793"/>
                  <a:pt x="429088" y="39600"/>
                  <a:pt x="415334" y="39600"/>
                </a:cubicBezTo>
                <a:close/>
                <a:moveTo>
                  <a:pt x="64716" y="0"/>
                </a:moveTo>
                <a:lnTo>
                  <a:pt x="415334" y="0"/>
                </a:lnTo>
                <a:cubicBezTo>
                  <a:pt x="450942" y="0"/>
                  <a:pt x="479957" y="28971"/>
                  <a:pt x="479957" y="64620"/>
                </a:cubicBezTo>
                <a:lnTo>
                  <a:pt x="479957" y="83056"/>
                </a:lnTo>
                <a:lnTo>
                  <a:pt x="536572" y="83056"/>
                </a:lnTo>
                <a:cubicBezTo>
                  <a:pt x="539303" y="83056"/>
                  <a:pt x="541941" y="83997"/>
                  <a:pt x="544014" y="85784"/>
                </a:cubicBezTo>
                <a:lnTo>
                  <a:pt x="597426" y="132439"/>
                </a:lnTo>
                <a:cubicBezTo>
                  <a:pt x="599875" y="134602"/>
                  <a:pt x="601288" y="137612"/>
                  <a:pt x="601288" y="140810"/>
                </a:cubicBezTo>
                <a:cubicBezTo>
                  <a:pt x="601288" y="144008"/>
                  <a:pt x="600063" y="147018"/>
                  <a:pt x="597708" y="149276"/>
                </a:cubicBezTo>
                <a:lnTo>
                  <a:pt x="544108" y="198752"/>
                </a:lnTo>
                <a:cubicBezTo>
                  <a:pt x="542035" y="200633"/>
                  <a:pt x="539209" y="201762"/>
                  <a:pt x="536383" y="201762"/>
                </a:cubicBezTo>
                <a:lnTo>
                  <a:pt x="479957" y="201762"/>
                </a:lnTo>
                <a:lnTo>
                  <a:pt x="479957" y="542266"/>
                </a:lnTo>
                <a:cubicBezTo>
                  <a:pt x="479957" y="577821"/>
                  <a:pt x="450942" y="606792"/>
                  <a:pt x="415334" y="606792"/>
                </a:cubicBezTo>
                <a:lnTo>
                  <a:pt x="64716" y="606792"/>
                </a:lnTo>
                <a:cubicBezTo>
                  <a:pt x="29014" y="606792"/>
                  <a:pt x="0" y="577821"/>
                  <a:pt x="0" y="542266"/>
                </a:cubicBezTo>
                <a:lnTo>
                  <a:pt x="0" y="64620"/>
                </a:lnTo>
                <a:cubicBezTo>
                  <a:pt x="0" y="28971"/>
                  <a:pt x="29014" y="0"/>
                  <a:pt x="64716" y="0"/>
                </a:cubicBezTo>
                <a:close/>
              </a:path>
            </a:pathLst>
          </a:custGeom>
          <a:solidFill>
            <a:srgbClr val="B79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27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8"/>
            <p:cNvSpPr txBox="1"/>
            <p:nvPr/>
          </p:nvSpPr>
          <p:spPr>
            <a:xfrm>
              <a:off x="550" y="720"/>
              <a:ext cx="6309" cy="111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0</a:t>
              </a:r>
              <a:r>
                <a:rPr lang="tr-TR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3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.</a:t>
              </a:r>
              <a:r>
                <a:rPr lang="tr-TR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 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Flowchart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80" y="0"/>
            <a:ext cx="4527352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27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8"/>
            <p:cNvSpPr txBox="1"/>
            <p:nvPr/>
          </p:nvSpPr>
          <p:spPr>
            <a:xfrm>
              <a:off x="550" y="720"/>
              <a:ext cx="6309" cy="111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0</a:t>
              </a:r>
              <a:r>
                <a:rPr lang="tr-TR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3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.</a:t>
              </a:r>
              <a:r>
                <a:rPr lang="tr-TR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 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Flowchart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09" y="472440"/>
            <a:ext cx="7248937" cy="58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20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27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8"/>
            <p:cNvSpPr txBox="1"/>
            <p:nvPr/>
          </p:nvSpPr>
          <p:spPr>
            <a:xfrm>
              <a:off x="550" y="720"/>
              <a:ext cx="6309" cy="111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0</a:t>
              </a:r>
              <a:r>
                <a:rPr lang="tr-TR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3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.</a:t>
              </a:r>
              <a:r>
                <a:rPr lang="tr-TR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 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Flowchart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10" y="307571"/>
            <a:ext cx="6808707" cy="629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444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27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8"/>
            <p:cNvSpPr txBox="1"/>
            <p:nvPr/>
          </p:nvSpPr>
          <p:spPr>
            <a:xfrm>
              <a:off x="550" y="720"/>
              <a:ext cx="6309" cy="111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0</a:t>
              </a:r>
              <a:r>
                <a:rPr lang="tr-TR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3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.</a:t>
              </a:r>
              <a:r>
                <a:rPr lang="tr-TR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 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Flowchart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129" y="290946"/>
            <a:ext cx="5635405" cy="61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562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27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8"/>
            <p:cNvSpPr txBox="1"/>
            <p:nvPr/>
          </p:nvSpPr>
          <p:spPr>
            <a:xfrm>
              <a:off x="550" y="720"/>
              <a:ext cx="6309" cy="111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0</a:t>
              </a:r>
              <a:r>
                <a:rPr lang="tr-TR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3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.</a:t>
              </a:r>
              <a:r>
                <a:rPr lang="tr-TR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 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Flowchart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159" y="497379"/>
            <a:ext cx="5493387" cy="591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655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27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8"/>
            <p:cNvSpPr txBox="1"/>
            <p:nvPr/>
          </p:nvSpPr>
          <p:spPr>
            <a:xfrm>
              <a:off x="550" y="720"/>
              <a:ext cx="6309" cy="111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0</a:t>
              </a:r>
              <a:r>
                <a:rPr lang="tr-TR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3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.</a:t>
              </a:r>
              <a:r>
                <a:rPr lang="tr-TR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 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Flowchart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856" y="249383"/>
            <a:ext cx="4919524" cy="628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140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/>
        </p:nvSpPr>
        <p:spPr bwMode="black">
          <a:xfrm>
            <a:off x="2022231" y="2706986"/>
            <a:ext cx="8212015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altLang="zh-CN" sz="4800" b="1" dirty="0" smtClean="0">
                <a:gradFill flip="none" rotWithShape="1"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THANK YOU !</a:t>
            </a:r>
            <a:endParaRPr lang="zh-CN" altLang="en-US" sz="4800" b="1" dirty="0">
              <a:gradFill flip="none" rotWithShape="1">
                <a:gsLst>
                  <a:gs pos="0">
                    <a:srgbClr val="ECDA6A"/>
                  </a:gs>
                  <a:gs pos="100000">
                    <a:srgbClr val="C1A04D"/>
                  </a:gs>
                </a:gsLst>
                <a:lin ang="0" scaled="1"/>
                <a:tileRect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矩形 9"/>
          <p:cNvSpPr/>
          <p:nvPr/>
        </p:nvSpPr>
        <p:spPr bwMode="auto">
          <a:xfrm>
            <a:off x="2022231" y="3324594"/>
            <a:ext cx="8212015" cy="66845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 </a:t>
            </a:r>
            <a:endParaRPr lang="en-US" altLang="zh-CN" sz="3600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3" name="矩形 9"/>
          <p:cNvSpPr/>
          <p:nvPr/>
        </p:nvSpPr>
        <p:spPr bwMode="auto">
          <a:xfrm>
            <a:off x="2022231" y="4453439"/>
            <a:ext cx="8212015" cy="2684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  <a:defRPr/>
            </a:pPr>
            <a:r>
              <a:rPr lang="en-US" altLang="zh-CN" sz="11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 </a:t>
            </a:r>
            <a:endParaRPr lang="en-US" altLang="zh-CN" sz="11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 flipH="1">
            <a:off x="0" y="1769580"/>
            <a:ext cx="7372350" cy="3445840"/>
          </a:xfrm>
          <a:prstGeom prst="rect">
            <a:avLst/>
          </a:prstGeom>
          <a:solidFill>
            <a:srgbClr val="B79C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6" name="箭头: 五边形 5"/>
          <p:cNvSpPr/>
          <p:nvPr/>
        </p:nvSpPr>
        <p:spPr>
          <a:xfrm flipH="1">
            <a:off x="847796" y="2192272"/>
            <a:ext cx="3438454" cy="2600456"/>
          </a:xfrm>
          <a:prstGeom prst="homePlate">
            <a:avLst>
              <a:gd name="adj" fmla="val 28713"/>
            </a:avLst>
          </a:prstGeom>
          <a:gradFill>
            <a:gsLst>
              <a:gs pos="900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7" name="箭头: 五边形 6"/>
          <p:cNvSpPr/>
          <p:nvPr/>
        </p:nvSpPr>
        <p:spPr>
          <a:xfrm flipH="1">
            <a:off x="1175886" y="1568450"/>
            <a:ext cx="12483864" cy="3848100"/>
          </a:xfrm>
          <a:prstGeom prst="homePlate">
            <a:avLst>
              <a:gd name="adj" fmla="val 28713"/>
            </a:avLst>
          </a:prstGeom>
          <a:gradFill flip="none" rotWithShape="1">
            <a:gsLst>
              <a:gs pos="32000">
                <a:srgbClr val="DAC05E">
                  <a:alpha val="100000"/>
                </a:srgbClr>
              </a:gs>
              <a:gs pos="0">
                <a:srgbClr val="EFDE6E"/>
              </a:gs>
              <a:gs pos="100000">
                <a:srgbClr val="C4A14D"/>
              </a:gs>
            </a:gsLst>
            <a:lin ang="5400000" scaled="1"/>
          </a:gradFill>
          <a:ln>
            <a:noFill/>
          </a:ln>
          <a:effectLst>
            <a:outerShdw blurRad="50800" dist="38100" dir="2700000" sx="107000" sy="107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lum bright="-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734300" y="1568450"/>
            <a:ext cx="5088153" cy="38481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 flipH="1">
            <a:off x="8559026" y="-795933"/>
            <a:ext cx="9758386" cy="8449866"/>
            <a:chOff x="2135996" y="0"/>
            <a:chExt cx="7920008" cy="6858000"/>
          </a:xfrm>
          <a:effectLst>
            <a:outerShdw blurRad="342900" dist="38100" algn="l" rotWithShape="0">
              <a:prstClr val="black">
                <a:alpha val="59000"/>
              </a:prstClr>
            </a:outerShdw>
          </a:effectLst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 cstate="screen">
              <a:lum bright="-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6565" y="0"/>
              <a:ext cx="7918870" cy="6858000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 cstate="screen">
              <a:lum bright="-6000" contrast="6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5996" y="0"/>
              <a:ext cx="7920008" cy="6858000"/>
            </a:xfrm>
            <a:prstGeom prst="rect">
              <a:avLst/>
            </a:prstGeom>
          </p:spPr>
        </p:pic>
      </p:grpSp>
      <p:sp>
        <p:nvSpPr>
          <p:cNvPr id="16" name="文本框 15"/>
          <p:cNvSpPr txBox="1"/>
          <p:nvPr/>
        </p:nvSpPr>
        <p:spPr>
          <a:xfrm>
            <a:off x="2296648" y="1658835"/>
            <a:ext cx="902487" cy="7683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435113" y="1834548"/>
            <a:ext cx="3179617" cy="55399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zh-CN" sz="3000" dirty="0">
                <a:solidFill>
                  <a:schemeClr val="bg1"/>
                </a:solidFill>
                <a:ea typeface="微软雅黑" panose="020B0503020204020204" pitchFamily="34" charset="-122"/>
              </a:rPr>
              <a:t>PHONEBOOK</a:t>
            </a:r>
            <a:endParaRPr lang="zh-CN" altLang="en-US" sz="3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44517" y="2440976"/>
            <a:ext cx="963447" cy="7683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218646" y="3565433"/>
            <a:ext cx="3047904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WORKING</a:t>
            </a:r>
            <a:br>
              <a:rPr lang="en-US" altLang="zh-CN" sz="3000" dirty="0" smtClean="0">
                <a:solidFill>
                  <a:schemeClr val="bg1"/>
                </a:solidFill>
                <a:ea typeface="微软雅黑" panose="020B0503020204020204" pitchFamily="34" charset="-122"/>
              </a:rPr>
            </a:br>
            <a:r>
              <a:rPr lang="en-US" altLang="zh-CN" sz="3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&amp;</a:t>
            </a:r>
            <a:endParaRPr lang="zh-CN" altLang="en-US" sz="3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330610" y="3834831"/>
            <a:ext cx="902487" cy="76835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3221276" y="4471231"/>
            <a:ext cx="3668298" cy="55399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ctr">
              <a:defRPr/>
            </a:pPr>
            <a:r>
              <a:rPr lang="en-US" altLang="zh-CN" sz="3000" dirty="0">
                <a:solidFill>
                  <a:schemeClr val="bg1"/>
                </a:solidFill>
                <a:ea typeface="微软雅黑" panose="020B0503020204020204" pitchFamily="34" charset="-122"/>
              </a:rPr>
              <a:t>FLOW CHART</a:t>
            </a:r>
            <a:endParaRPr lang="zh-CN" altLang="en-US" sz="3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68659" y="2468829"/>
            <a:ext cx="4467343" cy="1015663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>
              <a:defRPr/>
            </a:pPr>
            <a:r>
              <a:rPr lang="en-US" altLang="zh-CN" sz="30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LEARNING OBJECTIVES</a:t>
            </a:r>
            <a:endParaRPr lang="zh-CN" altLang="en-US" sz="30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 bwMode="auto">
          <a:xfrm rot="5400000">
            <a:off x="7647369" y="2830780"/>
            <a:ext cx="5909271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dist">
              <a:defRPr/>
            </a:pPr>
            <a:r>
              <a:rPr lang="en-US" altLang="zh-CN" sz="8000" dirty="0" smtClean="0">
                <a:gradFill>
                  <a:gsLst>
                    <a:gs pos="0">
                      <a:srgbClr val="EFDE6E"/>
                    </a:gs>
                    <a:gs pos="100000">
                      <a:srgbClr val="C4A14D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CONTENTS</a:t>
            </a:r>
            <a:endParaRPr lang="en-US" altLang="zh-CN" sz="8000" dirty="0">
              <a:gradFill>
                <a:gsLst>
                  <a:gs pos="0">
                    <a:srgbClr val="EFDE6E"/>
                  </a:gs>
                  <a:gs pos="100000">
                    <a:srgbClr val="C4A14D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6" grpId="0"/>
      <p:bldP spid="17" grpId="0"/>
      <p:bldP spid="20" grpId="0"/>
      <p:bldP spid="21" grpId="0"/>
      <p:bldP spid="24" grpId="0"/>
      <p:bldP spid="25" grpId="0"/>
      <p:bldP spid="29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80935" y="2152310"/>
            <a:ext cx="263347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dirty="0">
                <a:gradFill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PART </a:t>
            </a:r>
          </a:p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dirty="0">
                <a:gradFill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7199124" y="2860195"/>
            <a:ext cx="4572166" cy="830997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dist">
              <a:defRPr/>
            </a:pPr>
            <a:r>
              <a:rPr lang="en-US" altLang="zh-CN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PHONEBOOK</a:t>
            </a:r>
            <a:endParaRPr lang="zh-CN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941100" y="4855248"/>
            <a:ext cx="2559956" cy="1520194"/>
            <a:chOff x="1353356" y="5121881"/>
            <a:chExt cx="2559956" cy="1520194"/>
          </a:xfrm>
        </p:grpSpPr>
        <p:sp>
          <p:nvSpPr>
            <p:cNvPr id="34" name="矩形 33"/>
            <p:cNvSpPr/>
            <p:nvPr/>
          </p:nvSpPr>
          <p:spPr bwMode="auto">
            <a:xfrm>
              <a:off x="1353356" y="5441746"/>
              <a:ext cx="2559956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sym typeface="+mn-ea"/>
                </a:rPr>
                <a:t>This adds a new contact number in the file, asks for  number and name of contact, and adds up in the directory.</a:t>
              </a:r>
              <a:endParaRPr lang="zh-CN" altLang="en-US" sz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710903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altLang="zh-CN" sz="1800" dirty="0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Add</a:t>
              </a:r>
              <a:endParaRPr lang="zh-CN" altLang="en-US" sz="18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528615" y="4855248"/>
            <a:ext cx="2559956" cy="1485120"/>
            <a:chOff x="1353356" y="5121881"/>
            <a:chExt cx="2559956" cy="1485120"/>
          </a:xfrm>
        </p:grpSpPr>
        <p:sp>
          <p:nvSpPr>
            <p:cNvPr id="37" name="矩形 36"/>
            <p:cNvSpPr/>
            <p:nvPr/>
          </p:nvSpPr>
          <p:spPr bwMode="auto">
            <a:xfrm>
              <a:off x="1353356" y="5441746"/>
              <a:ext cx="2559956" cy="116525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sym typeface="+mn-ea"/>
                </a:rPr>
                <a:t>This modifies the contacts in the files, whenever the user enters the name, he enters a new number and saves it in the file.</a:t>
              </a:r>
              <a:endParaRPr lang="zh-CN" altLang="en-US" sz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710903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altLang="zh-CN" sz="1800" dirty="0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Edit</a:t>
              </a:r>
              <a:endParaRPr lang="zh-CN" altLang="en-US" sz="18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116130" y="4855248"/>
            <a:ext cx="2559956" cy="1520194"/>
            <a:chOff x="1353356" y="5121881"/>
            <a:chExt cx="2559956" cy="1520194"/>
          </a:xfrm>
        </p:grpSpPr>
        <p:sp>
          <p:nvSpPr>
            <p:cNvPr id="40" name="矩形 39"/>
            <p:cNvSpPr/>
            <p:nvPr/>
          </p:nvSpPr>
          <p:spPr bwMode="auto">
            <a:xfrm>
              <a:off x="1353356" y="5441746"/>
              <a:ext cx="2559956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sym typeface="+mn-ea"/>
                </a:rPr>
                <a:t>One can search contacts by either entering name or number. Each leads to the contact for which the user searched.</a:t>
              </a:r>
              <a:endParaRPr lang="zh-CN" altLang="en-US" sz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710903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altLang="zh-CN" sz="1800" dirty="0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Search</a:t>
              </a:r>
              <a:endParaRPr lang="zh-CN" altLang="en-US" sz="18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703644" y="4855248"/>
            <a:ext cx="2559956" cy="1520194"/>
            <a:chOff x="1353356" y="5121881"/>
            <a:chExt cx="2559956" cy="1520194"/>
          </a:xfrm>
        </p:grpSpPr>
        <p:sp>
          <p:nvSpPr>
            <p:cNvPr id="43" name="矩形 42"/>
            <p:cNvSpPr/>
            <p:nvPr/>
          </p:nvSpPr>
          <p:spPr bwMode="auto">
            <a:xfrm>
              <a:off x="1353356" y="5441746"/>
              <a:ext cx="2559956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sym typeface="+mn-ea"/>
                </a:rPr>
                <a:t>One can delete contacts by either entering name or number. Each leads to the deletion of that particular contact. </a:t>
              </a:r>
              <a:endParaRPr lang="zh-CN" altLang="en-US" sz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710903" y="5121881"/>
              <a:ext cx="184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>
                <a:defRPr sz="2800" b="1" spc="30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pPr algn="ctr"/>
              <a:r>
                <a:rPr lang="en-US" altLang="zh-CN" sz="1800" dirty="0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Delete</a:t>
              </a:r>
              <a:endParaRPr lang="zh-CN" altLang="en-US" sz="18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箭头: 五边形 27"/>
          <p:cNvSpPr/>
          <p:nvPr/>
        </p:nvSpPr>
        <p:spPr>
          <a:xfrm rot="10800000" flipH="1" flipV="1">
            <a:off x="-10795" y="426720"/>
            <a:ext cx="4448175" cy="825500"/>
          </a:xfrm>
          <a:prstGeom prst="homePlate">
            <a:avLst>
              <a:gd name="adj" fmla="val 28713"/>
            </a:avLst>
          </a:prstGeom>
          <a:gradFill flip="none" rotWithShape="1">
            <a:gsLst>
              <a:gs pos="9000">
                <a:srgbClr val="EBD869"/>
              </a:gs>
              <a:gs pos="100000">
                <a:srgbClr val="BC984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023" y="381227"/>
            <a:ext cx="1562915" cy="1562915"/>
          </a:xfrm>
          <a:prstGeom prst="rect">
            <a:avLst/>
          </a:prstGeom>
        </p:spPr>
      </p:pic>
      <p:sp>
        <p:nvSpPr>
          <p:cNvPr id="47" name="文本框 8"/>
          <p:cNvSpPr txBox="1"/>
          <p:nvPr/>
        </p:nvSpPr>
        <p:spPr>
          <a:xfrm>
            <a:off x="298059" y="516255"/>
            <a:ext cx="4312285" cy="6464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2400" b="1" spc="300">
                <a:latin typeface="Century Gothic" panose="020B0502020202020204" pitchFamily="34" charset="0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01.Phonebook</a:t>
            </a:r>
            <a:endParaRPr lang="zh-CN" alt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98" y="3511567"/>
            <a:ext cx="1343681" cy="13436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0"/>
          <a:stretch/>
        </p:blipFill>
        <p:spPr>
          <a:xfrm>
            <a:off x="6721937" y="3531725"/>
            <a:ext cx="1399597" cy="13107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" t="9561" r="400" b="7875"/>
          <a:stretch/>
        </p:blipFill>
        <p:spPr>
          <a:xfrm>
            <a:off x="9254653" y="3579730"/>
            <a:ext cx="1457936" cy="127551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701" y="3497049"/>
            <a:ext cx="1332556" cy="1332556"/>
          </a:xfrm>
          <a:prstGeom prst="rect">
            <a:avLst/>
          </a:prstGeom>
        </p:spPr>
      </p:pic>
      <p:sp>
        <p:nvSpPr>
          <p:cNvPr id="48" name="矩形 33"/>
          <p:cNvSpPr/>
          <p:nvPr/>
        </p:nvSpPr>
        <p:spPr bwMode="auto">
          <a:xfrm>
            <a:off x="4808593" y="2039433"/>
            <a:ext cx="2559956" cy="1200329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+mn-ea"/>
              </a:rPr>
              <a:t>User’s Personal Phonebook directory, a simple console application without graphics. In this application, you can:</a:t>
            </a:r>
            <a:endParaRPr lang="zh-CN" altLang="en-US" sz="1200" dirty="0">
              <a:solidFill>
                <a:schemeClr val="bg1"/>
              </a:solidFill>
              <a:latin typeface="+mj-lt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/>
          <p:cNvSpPr txBox="1"/>
          <p:nvPr/>
        </p:nvSpPr>
        <p:spPr>
          <a:xfrm>
            <a:off x="6598524" y="3171702"/>
            <a:ext cx="2738956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en-US" altLang="zh-CN" sz="1400" noProof="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The User can exit the application at any time by selecting the choice of exit from the main menu</a:t>
            </a:r>
            <a:r>
              <a:rPr lang="en-US" altLang="zh-CN" sz="1400" dirty="0">
                <a:solidFill>
                  <a:schemeClr val="bg1"/>
                </a:solidFill>
                <a:ea typeface="微软雅黑" panose="020B0503020204020204" pitchFamily="34" charset="-122"/>
              </a:rPr>
              <a:t>.</a:t>
            </a:r>
            <a:endParaRPr lang="en-US" altLang="zh-CN" sz="1400" noProof="0" dirty="0" smtClean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555336" y="2705549"/>
            <a:ext cx="2402295" cy="4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en-US" altLang="zh-CN" sz="2100" b="1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Exit Application</a:t>
            </a:r>
            <a:endParaRPr kumimoji="0" lang="zh-CN" altLang="en-US" sz="2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06758" y="3116084"/>
            <a:ext cx="273895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The User has also the choice to view all the contacts saved in the text file. This choice brings up all contacts on the screen.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06758" y="2705549"/>
            <a:ext cx="2975286" cy="4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en-US" altLang="zh-CN" sz="21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View Contact List</a:t>
            </a:r>
            <a:endParaRPr lang="zh-CN" altLang="en-US" sz="2100" b="1" dirty="0">
              <a:solidFill>
                <a:schemeClr val="bg1"/>
              </a:solidFill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4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25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8"/>
            <p:cNvSpPr txBox="1"/>
            <p:nvPr/>
          </p:nvSpPr>
          <p:spPr>
            <a:xfrm>
              <a:off x="977" y="720"/>
              <a:ext cx="4599" cy="111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Cont’d.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668" y="2853300"/>
            <a:ext cx="1475424" cy="14754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2" t="7875" r="9732" b="12031"/>
          <a:stretch/>
        </p:blipFill>
        <p:spPr>
          <a:xfrm>
            <a:off x="9193961" y="2834377"/>
            <a:ext cx="1531911" cy="151327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313"/>
            <a:ext cx="12192000" cy="6858000"/>
          </a:xfrm>
          <a:prstGeom prst="rect">
            <a:avLst/>
          </a:prstGeom>
        </p:spPr>
      </p:pic>
      <p:sp>
        <p:nvSpPr>
          <p:cNvPr id="8" name="矩形 2"/>
          <p:cNvSpPr/>
          <p:nvPr/>
        </p:nvSpPr>
        <p:spPr>
          <a:xfrm>
            <a:off x="780935" y="2152310"/>
            <a:ext cx="263347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dirty="0">
                <a:gradFill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PART </a:t>
            </a:r>
          </a:p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dirty="0" smtClean="0">
                <a:gradFill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0</a:t>
            </a:r>
            <a:r>
              <a:rPr lang="tr-TR" altLang="zh-CN" sz="7000" dirty="0" smtClean="0">
                <a:gradFill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2</a:t>
            </a:r>
            <a:endParaRPr lang="en-US" altLang="zh-CN" sz="7000" dirty="0">
              <a:gradFill>
                <a:gsLst>
                  <a:gs pos="0">
                    <a:srgbClr val="ECDA6A"/>
                  </a:gs>
                  <a:gs pos="100000">
                    <a:srgbClr val="C1A04D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" name="文本框 10"/>
          <p:cNvSpPr txBox="1"/>
          <p:nvPr/>
        </p:nvSpPr>
        <p:spPr bwMode="auto">
          <a:xfrm>
            <a:off x="7199124" y="2860195"/>
            <a:ext cx="4596636" cy="156966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dist">
              <a:defRPr/>
            </a:pPr>
            <a:r>
              <a:rPr lang="en-US" altLang="zh-CN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LEARNING OBJECTIVES </a:t>
            </a:r>
            <a:endParaRPr lang="zh-CN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 rot="990392">
            <a:off x="1792354" y="143892"/>
            <a:ext cx="8023410" cy="6570214"/>
            <a:chOff x="2413001" y="2159001"/>
            <a:chExt cx="3716338" cy="3043237"/>
          </a:xfrm>
          <a:solidFill>
            <a:schemeClr val="bg2"/>
          </a:solidFill>
        </p:grpSpPr>
        <p:sp>
          <p:nvSpPr>
            <p:cNvPr id="20" name="Freeform 6"/>
            <p:cNvSpPr/>
            <p:nvPr/>
          </p:nvSpPr>
          <p:spPr bwMode="auto">
            <a:xfrm>
              <a:off x="2413001" y="2424113"/>
              <a:ext cx="3560763" cy="2778125"/>
            </a:xfrm>
            <a:custGeom>
              <a:avLst/>
              <a:gdLst>
                <a:gd name="T0" fmla="*/ 106 w 3120"/>
                <a:gd name="T1" fmla="*/ 2435 h 2435"/>
                <a:gd name="T2" fmla="*/ 108 w 3120"/>
                <a:gd name="T3" fmla="*/ 2421 h 2435"/>
                <a:gd name="T4" fmla="*/ 0 w 3120"/>
                <a:gd name="T5" fmla="*/ 2421 h 2435"/>
                <a:gd name="T6" fmla="*/ 102 w 3120"/>
                <a:gd name="T7" fmla="*/ 2213 h 2435"/>
                <a:gd name="T8" fmla="*/ 311 w 3120"/>
                <a:gd name="T9" fmla="*/ 1842 h 2435"/>
                <a:gd name="T10" fmla="*/ 615 w 3120"/>
                <a:gd name="T11" fmla="*/ 1314 h 2435"/>
                <a:gd name="T12" fmla="*/ 643 w 3120"/>
                <a:gd name="T13" fmla="*/ 1265 h 2435"/>
                <a:gd name="T14" fmla="*/ 1331 w 3120"/>
                <a:gd name="T15" fmla="*/ 1699 h 2435"/>
                <a:gd name="T16" fmla="*/ 1503 w 3120"/>
                <a:gd name="T17" fmla="*/ 993 h 2435"/>
                <a:gd name="T18" fmla="*/ 2214 w 3120"/>
                <a:gd name="T19" fmla="*/ 1209 h 2435"/>
                <a:gd name="T20" fmla="*/ 2569 w 3120"/>
                <a:gd name="T21" fmla="*/ 643 h 2435"/>
                <a:gd name="T22" fmla="*/ 2570 w 3120"/>
                <a:gd name="T23" fmla="*/ 641 h 2435"/>
                <a:gd name="T24" fmla="*/ 3032 w 3120"/>
                <a:gd name="T25" fmla="*/ 0 h 2435"/>
                <a:gd name="T26" fmla="*/ 3120 w 3120"/>
                <a:gd name="T27" fmla="*/ 63 h 2435"/>
                <a:gd name="T28" fmla="*/ 2659 w 3120"/>
                <a:gd name="T29" fmla="*/ 703 h 2435"/>
                <a:gd name="T30" fmla="*/ 2262 w 3120"/>
                <a:gd name="T31" fmla="*/ 1337 h 2435"/>
                <a:gd name="T32" fmla="*/ 1581 w 3120"/>
                <a:gd name="T33" fmla="*/ 1129 h 2435"/>
                <a:gd name="T34" fmla="*/ 1401 w 3120"/>
                <a:gd name="T35" fmla="*/ 1871 h 2435"/>
                <a:gd name="T36" fmla="*/ 680 w 3120"/>
                <a:gd name="T37" fmla="*/ 1417 h 2435"/>
                <a:gd name="T38" fmla="*/ 106 w 3120"/>
                <a:gd name="T39" fmla="*/ 2435 h 2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20" h="2435">
                  <a:moveTo>
                    <a:pt x="106" y="2435"/>
                  </a:moveTo>
                  <a:cubicBezTo>
                    <a:pt x="106" y="2435"/>
                    <a:pt x="108" y="2429"/>
                    <a:pt x="108" y="2421"/>
                  </a:cubicBezTo>
                  <a:cubicBezTo>
                    <a:pt x="0" y="2421"/>
                    <a:pt x="0" y="2421"/>
                    <a:pt x="0" y="2421"/>
                  </a:cubicBezTo>
                  <a:cubicBezTo>
                    <a:pt x="0" y="2403"/>
                    <a:pt x="0" y="2396"/>
                    <a:pt x="102" y="2213"/>
                  </a:cubicBezTo>
                  <a:cubicBezTo>
                    <a:pt x="152" y="2121"/>
                    <a:pt x="223" y="1997"/>
                    <a:pt x="311" y="1842"/>
                  </a:cubicBezTo>
                  <a:cubicBezTo>
                    <a:pt x="461" y="1579"/>
                    <a:pt x="614" y="1316"/>
                    <a:pt x="615" y="1314"/>
                  </a:cubicBezTo>
                  <a:cubicBezTo>
                    <a:pt x="643" y="1265"/>
                    <a:pt x="643" y="1265"/>
                    <a:pt x="643" y="1265"/>
                  </a:cubicBezTo>
                  <a:cubicBezTo>
                    <a:pt x="1331" y="1699"/>
                    <a:pt x="1331" y="1699"/>
                    <a:pt x="1331" y="1699"/>
                  </a:cubicBezTo>
                  <a:cubicBezTo>
                    <a:pt x="1503" y="993"/>
                    <a:pt x="1503" y="993"/>
                    <a:pt x="1503" y="993"/>
                  </a:cubicBezTo>
                  <a:cubicBezTo>
                    <a:pt x="2214" y="1209"/>
                    <a:pt x="2214" y="1209"/>
                    <a:pt x="2214" y="1209"/>
                  </a:cubicBezTo>
                  <a:cubicBezTo>
                    <a:pt x="2569" y="643"/>
                    <a:pt x="2569" y="643"/>
                    <a:pt x="2569" y="643"/>
                  </a:cubicBezTo>
                  <a:cubicBezTo>
                    <a:pt x="2570" y="641"/>
                    <a:pt x="2570" y="641"/>
                    <a:pt x="2570" y="641"/>
                  </a:cubicBezTo>
                  <a:cubicBezTo>
                    <a:pt x="3032" y="0"/>
                    <a:pt x="3032" y="0"/>
                    <a:pt x="3032" y="0"/>
                  </a:cubicBezTo>
                  <a:cubicBezTo>
                    <a:pt x="3120" y="63"/>
                    <a:pt x="3120" y="63"/>
                    <a:pt x="3120" y="63"/>
                  </a:cubicBezTo>
                  <a:cubicBezTo>
                    <a:pt x="2659" y="703"/>
                    <a:pt x="2659" y="703"/>
                    <a:pt x="2659" y="703"/>
                  </a:cubicBezTo>
                  <a:cubicBezTo>
                    <a:pt x="2262" y="1337"/>
                    <a:pt x="2262" y="1337"/>
                    <a:pt x="2262" y="1337"/>
                  </a:cubicBezTo>
                  <a:cubicBezTo>
                    <a:pt x="1581" y="1129"/>
                    <a:pt x="1581" y="1129"/>
                    <a:pt x="1581" y="1129"/>
                  </a:cubicBezTo>
                  <a:cubicBezTo>
                    <a:pt x="1401" y="1871"/>
                    <a:pt x="1401" y="1871"/>
                    <a:pt x="1401" y="1871"/>
                  </a:cubicBezTo>
                  <a:cubicBezTo>
                    <a:pt x="680" y="1417"/>
                    <a:pt x="680" y="1417"/>
                    <a:pt x="680" y="1417"/>
                  </a:cubicBezTo>
                  <a:cubicBezTo>
                    <a:pt x="457" y="1802"/>
                    <a:pt x="125" y="2382"/>
                    <a:pt x="106" y="24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5708651" y="2159001"/>
              <a:ext cx="420688" cy="527050"/>
            </a:xfrm>
            <a:custGeom>
              <a:avLst/>
              <a:gdLst>
                <a:gd name="T0" fmla="*/ 0 w 265"/>
                <a:gd name="T1" fmla="*/ 186 h 332"/>
                <a:gd name="T2" fmla="*/ 265 w 265"/>
                <a:gd name="T3" fmla="*/ 0 h 332"/>
                <a:gd name="T4" fmla="*/ 179 w 265"/>
                <a:gd name="T5" fmla="*/ 332 h 332"/>
                <a:gd name="T6" fmla="*/ 123 w 265"/>
                <a:gd name="T7" fmla="*/ 207 h 332"/>
                <a:gd name="T8" fmla="*/ 0 w 265"/>
                <a:gd name="T9" fmla="*/ 18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5" h="332">
                  <a:moveTo>
                    <a:pt x="0" y="186"/>
                  </a:moveTo>
                  <a:lnTo>
                    <a:pt x="265" y="0"/>
                  </a:lnTo>
                  <a:lnTo>
                    <a:pt x="179" y="332"/>
                  </a:lnTo>
                  <a:lnTo>
                    <a:pt x="123" y="207"/>
                  </a:lnTo>
                  <a:lnTo>
                    <a:pt x="0" y="18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椭圆 22"/>
          <p:cNvSpPr/>
          <p:nvPr/>
        </p:nvSpPr>
        <p:spPr>
          <a:xfrm>
            <a:off x="1739900" y="4350902"/>
            <a:ext cx="539750" cy="539750"/>
          </a:xfrm>
          <a:prstGeom prst="ellipse">
            <a:avLst/>
          </a:prstGeom>
          <a:gradFill>
            <a:gsLst>
              <a:gs pos="32000">
                <a:srgbClr val="DAC05E"/>
              </a:gs>
              <a:gs pos="0">
                <a:srgbClr val="EFDE6E"/>
              </a:gs>
              <a:gs pos="100000">
                <a:srgbClr val="C4A14D"/>
              </a:gs>
            </a:gsLst>
            <a:lin ang="5400000" scaled="0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rPr>
              <a:t>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061919" y="3028132"/>
            <a:ext cx="539750" cy="539750"/>
          </a:xfrm>
          <a:prstGeom prst="ellipse">
            <a:avLst/>
          </a:prstGeom>
          <a:gradFill>
            <a:gsLst>
              <a:gs pos="32000">
                <a:srgbClr val="DAC05E"/>
              </a:gs>
              <a:gs pos="0">
                <a:srgbClr val="EFDE6E"/>
              </a:gs>
              <a:gs pos="100000">
                <a:srgbClr val="C4A14D"/>
              </a:gs>
            </a:gsLst>
            <a:lin ang="5400000" scaled="0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rPr>
              <a:t>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4421240" y="4545173"/>
            <a:ext cx="539750" cy="539750"/>
          </a:xfrm>
          <a:prstGeom prst="ellipse">
            <a:avLst/>
          </a:prstGeom>
          <a:gradFill>
            <a:gsLst>
              <a:gs pos="32000">
                <a:srgbClr val="DAC05E"/>
              </a:gs>
              <a:gs pos="0">
                <a:srgbClr val="EFDE6E"/>
              </a:gs>
              <a:gs pos="100000">
                <a:srgbClr val="C4A14D"/>
              </a:gs>
            </a:gsLst>
            <a:lin ang="5400000" scaled="0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rPr>
              <a:t>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383432" y="2956435"/>
            <a:ext cx="539750" cy="539750"/>
          </a:xfrm>
          <a:prstGeom prst="ellipse">
            <a:avLst/>
          </a:prstGeom>
          <a:gradFill>
            <a:gsLst>
              <a:gs pos="32000">
                <a:srgbClr val="DAC05E"/>
              </a:gs>
              <a:gs pos="0">
                <a:srgbClr val="EFDE6E"/>
              </a:gs>
              <a:gs pos="100000">
                <a:srgbClr val="C4A14D"/>
              </a:gs>
            </a:gsLst>
            <a:lin ang="5400000" scaled="0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rPr>
              <a:t>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6861334" y="3914775"/>
            <a:ext cx="539750" cy="539750"/>
          </a:xfrm>
          <a:prstGeom prst="ellipse">
            <a:avLst/>
          </a:prstGeom>
          <a:gradFill>
            <a:gsLst>
              <a:gs pos="32000">
                <a:srgbClr val="DAC05E"/>
              </a:gs>
              <a:gs pos="0">
                <a:srgbClr val="EFDE6E"/>
              </a:gs>
              <a:gs pos="100000">
                <a:srgbClr val="C4A14D"/>
              </a:gs>
            </a:gsLst>
            <a:lin ang="5400000" scaled="0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rPr>
              <a:t>5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8597496" y="2475025"/>
            <a:ext cx="539750" cy="539750"/>
          </a:xfrm>
          <a:prstGeom prst="ellipse">
            <a:avLst/>
          </a:prstGeom>
          <a:gradFill>
            <a:gsLst>
              <a:gs pos="32000">
                <a:srgbClr val="DAC05E"/>
              </a:gs>
              <a:gs pos="0">
                <a:srgbClr val="EFDE6E"/>
              </a:gs>
              <a:gs pos="100000">
                <a:srgbClr val="C4A14D"/>
              </a:gs>
            </a:gsLst>
            <a:lin ang="5400000" scaled="0"/>
          </a:gra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</a:rPr>
              <a:t>6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748791" y="5084923"/>
            <a:ext cx="240229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Understanding and use of different types of </a:t>
            </a:r>
          </a:p>
          <a:p>
            <a:pPr lvl="0" defTabSz="914400">
              <a:lnSpc>
                <a:spcPct val="130000"/>
              </a:lnSpc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built-in libraries in C++.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15071" y="2179275"/>
            <a:ext cx="1996390" cy="6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Getting Familiar with Data Structures.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220991" y="4863323"/>
            <a:ext cx="2402295" cy="90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Using Unidimensional Arrays for structures and variables.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967010" y="4092164"/>
            <a:ext cx="240229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File-Handling &amp; File streams in C++.</a:t>
            </a:r>
            <a:br>
              <a:rPr lang="en-US" altLang="zh-CN" sz="14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</a:br>
            <a:r>
              <a:rPr lang="en-US" altLang="zh-CN" sz="14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Read/Write operations on text files. 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263496" y="2703417"/>
            <a:ext cx="2224561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en-US" altLang="zh-CN" sz="140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Use of advanced level C++ programming language in different aspects.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22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28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8"/>
            <p:cNvSpPr txBox="1"/>
            <p:nvPr/>
          </p:nvSpPr>
          <p:spPr>
            <a:xfrm>
              <a:off x="214" y="778"/>
              <a:ext cx="6543" cy="101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0</a:t>
              </a:r>
              <a:r>
                <a:rPr lang="tr-TR" altLang="zh-CN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2</a:t>
              </a:r>
              <a:r>
                <a:rPr lang="en-US" altLang="zh-CN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.</a:t>
              </a:r>
              <a:r>
                <a:rPr lang="tr-TR" altLang="zh-CN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 </a:t>
              </a:r>
              <a:r>
                <a:rPr lang="en-US" altLang="zh-CN" sz="36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Objectives</a:t>
              </a:r>
              <a:endParaRPr lang="zh-CN" altLang="en-US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34"/>
          <p:cNvSpPr txBox="1"/>
          <p:nvPr/>
        </p:nvSpPr>
        <p:spPr>
          <a:xfrm>
            <a:off x="5561729" y="1766216"/>
            <a:ext cx="2402295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30000"/>
              </a:lnSpc>
              <a:defRPr/>
            </a:pPr>
            <a:r>
              <a:rPr lang="en-US" altLang="zh-CN" sz="1400" noProof="0" dirty="0" smtClean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rPr>
              <a:t>User-defined functions in </a:t>
            </a:r>
            <a:r>
              <a:rPr lang="en-US" altLang="zh-CN" sz="1400" dirty="0">
                <a:solidFill>
                  <a:schemeClr val="bg1"/>
                </a:solidFill>
                <a:ea typeface="微软雅黑" panose="020B0503020204020204" pitchFamily="34" charset="-122"/>
              </a:rPr>
              <a:t>Modular </a:t>
            </a:r>
            <a:r>
              <a:rPr lang="en-US" altLang="zh-CN" sz="1400" dirty="0" smtClean="0">
                <a:solidFill>
                  <a:schemeClr val="bg1"/>
                </a:solidFill>
                <a:ea typeface="微软雅黑" panose="020B0503020204020204" pitchFamily="34" charset="-122"/>
              </a:rPr>
              <a:t>Programming for easy debugging and Modifying.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2"/>
          <p:cNvSpPr/>
          <p:nvPr/>
        </p:nvSpPr>
        <p:spPr>
          <a:xfrm>
            <a:off x="780935" y="2152310"/>
            <a:ext cx="2633478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dirty="0">
                <a:gradFill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PART </a:t>
            </a:r>
          </a:p>
          <a:p>
            <a:pPr algn="dist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7000" dirty="0" smtClean="0">
                <a:gradFill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0</a:t>
            </a:r>
            <a:r>
              <a:rPr lang="tr-TR" altLang="zh-CN" sz="7000" dirty="0">
                <a:gradFill>
                  <a:gsLst>
                    <a:gs pos="0">
                      <a:srgbClr val="ECDA6A"/>
                    </a:gs>
                    <a:gs pos="100000">
                      <a:srgbClr val="C1A04D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3</a:t>
            </a:r>
            <a:endParaRPr lang="en-US" altLang="zh-CN" sz="7000" dirty="0">
              <a:gradFill>
                <a:gsLst>
                  <a:gs pos="0">
                    <a:srgbClr val="ECDA6A"/>
                  </a:gs>
                  <a:gs pos="100000">
                    <a:srgbClr val="C1A04D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2" name="文本框 10"/>
          <p:cNvSpPr txBox="1"/>
          <p:nvPr/>
        </p:nvSpPr>
        <p:spPr bwMode="auto">
          <a:xfrm>
            <a:off x="7199123" y="2860195"/>
            <a:ext cx="4230877" cy="2308324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>
              <a:defRPr sz="2800" b="1" spc="3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Segoe UI Light" panose="020B0502040204020203" pitchFamily="34" charset="0"/>
              </a:defRPr>
            </a:lvl1pPr>
          </a:lstStyle>
          <a:p>
            <a:pPr algn="dist">
              <a:defRPr/>
            </a:pPr>
            <a:r>
              <a:rPr lang="en-US" altLang="zh-CN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WORKING</a:t>
            </a:r>
            <a:br>
              <a:rPr lang="en-US" altLang="zh-CN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</a:br>
            <a:r>
              <a:rPr lang="en-US" altLang="zh-CN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&amp;</a:t>
            </a:r>
            <a: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/>
            </a:r>
            <a:br>
              <a:rPr lang="en-US" altLang="zh-CN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</a:br>
            <a:r>
              <a:rPr lang="en-US" altLang="zh-CN" sz="4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rPr>
              <a:t>FLOWCHART</a:t>
            </a:r>
            <a:endParaRPr lang="zh-CN" altLang="en-US" sz="4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 rot="2722559">
            <a:off x="1400014" y="2182724"/>
            <a:ext cx="724527" cy="724527"/>
          </a:xfrm>
          <a:prstGeom prst="roundRect">
            <a:avLst/>
          </a:prstGeom>
          <a:gradFill flip="none" rotWithShape="1">
            <a:gsLst>
              <a:gs pos="9000">
                <a:srgbClr val="EFDE6E"/>
              </a:gs>
              <a:gs pos="100000">
                <a:srgbClr val="BC984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24" name="Rectangle 23"/>
          <p:cNvSpPr/>
          <p:nvPr/>
        </p:nvSpPr>
        <p:spPr>
          <a:xfrm rot="2722559">
            <a:off x="1395945" y="3520724"/>
            <a:ext cx="724527" cy="724527"/>
          </a:xfrm>
          <a:prstGeom prst="roundRect">
            <a:avLst/>
          </a:prstGeom>
          <a:gradFill>
            <a:gsLst>
              <a:gs pos="32000">
                <a:srgbClr val="DAC05E"/>
              </a:gs>
              <a:gs pos="0">
                <a:srgbClr val="EFDE6E"/>
              </a:gs>
              <a:gs pos="100000">
                <a:srgbClr val="C4A14D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39" name="Rectangle 38"/>
          <p:cNvSpPr/>
          <p:nvPr/>
        </p:nvSpPr>
        <p:spPr>
          <a:xfrm rot="2722559">
            <a:off x="1400014" y="4923756"/>
            <a:ext cx="724527" cy="724527"/>
          </a:xfrm>
          <a:prstGeom prst="roundRect">
            <a:avLst/>
          </a:prstGeom>
          <a:gradFill flip="none" rotWithShape="1">
            <a:gsLst>
              <a:gs pos="9000">
                <a:srgbClr val="EFDE6E"/>
              </a:gs>
              <a:gs pos="100000">
                <a:srgbClr val="BC984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  <a:ea typeface="微软雅黑" panose="020B0503020204020204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339980" y="2183892"/>
            <a:ext cx="3569399" cy="1079954"/>
            <a:chOff x="1925284" y="2352404"/>
            <a:chExt cx="4099198" cy="1079954"/>
          </a:xfrm>
        </p:grpSpPr>
        <p:sp>
          <p:nvSpPr>
            <p:cNvPr id="33" name="文本框 32"/>
            <p:cNvSpPr txBox="1"/>
            <p:nvPr/>
          </p:nvSpPr>
          <p:spPr>
            <a:xfrm>
              <a:off x="1925284" y="2352404"/>
              <a:ext cx="1952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b="1" dirty="0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Structures</a:t>
              </a:r>
              <a:endParaRPr lang="zh-CN" altLang="en-US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934831" y="2786027"/>
              <a:ext cx="4089651" cy="64633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sym typeface="+mn-ea"/>
                </a:rPr>
                <a:t>To make a data structure of the contact, comprising of Name and Phone Number.</a:t>
              </a:r>
              <a:endParaRPr lang="zh-CN" altLang="en-US" sz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348293" y="3503506"/>
            <a:ext cx="3561086" cy="1044881"/>
            <a:chOff x="1934831" y="2352404"/>
            <a:chExt cx="4089651" cy="1044881"/>
          </a:xfrm>
        </p:grpSpPr>
        <p:sp>
          <p:nvSpPr>
            <p:cNvPr id="40" name="文本框 39"/>
            <p:cNvSpPr txBox="1"/>
            <p:nvPr/>
          </p:nvSpPr>
          <p:spPr>
            <a:xfrm>
              <a:off x="1934831" y="2352404"/>
              <a:ext cx="17370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b="1" dirty="0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Modules</a:t>
              </a:r>
              <a:endParaRPr lang="zh-CN" altLang="en-US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934831" y="2786027"/>
              <a:ext cx="4089651" cy="61125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sym typeface="+mn-ea"/>
                </a:rPr>
                <a:t>User-Defined Functions are used for each operation like structural arrays. </a:t>
              </a:r>
              <a:endParaRPr lang="zh-CN" altLang="en-US" sz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348293" y="4912628"/>
            <a:ext cx="3561086" cy="1044881"/>
            <a:chOff x="1934831" y="2352404"/>
            <a:chExt cx="4089651" cy="1044881"/>
          </a:xfrm>
        </p:grpSpPr>
        <p:sp>
          <p:nvSpPr>
            <p:cNvPr id="49" name="文本框 48"/>
            <p:cNvSpPr txBox="1"/>
            <p:nvPr/>
          </p:nvSpPr>
          <p:spPr>
            <a:xfrm>
              <a:off x="1934831" y="2352404"/>
              <a:ext cx="23991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dist"/>
              <a:r>
                <a:rPr lang="en-US" altLang="zh-CN" sz="2000" b="1" dirty="0" smtClean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</a:rPr>
                <a:t>File Handling</a:t>
              </a:r>
              <a:endParaRPr lang="zh-CN" altLang="en-US" sz="2000" b="1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934831" y="2786027"/>
              <a:ext cx="4089651" cy="61125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bg1"/>
                  </a:solidFill>
                  <a:ea typeface="微软雅黑" panose="020B0503020204020204" pitchFamily="34" charset="-122"/>
                  <a:sym typeface="+mn-ea"/>
                </a:rPr>
                <a:t>Reading/Writing </a:t>
              </a:r>
              <a:r>
                <a:rPr lang="en-US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sym typeface="+mn-ea"/>
                </a:rPr>
                <a:t>data to extracting data from files.</a:t>
              </a:r>
              <a:endParaRPr lang="zh-CN" altLang="en-US" sz="12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54" name="组合 5"/>
          <p:cNvGrpSpPr/>
          <p:nvPr/>
        </p:nvGrpSpPr>
        <p:grpSpPr>
          <a:xfrm>
            <a:off x="-10795" y="426720"/>
            <a:ext cx="4448175" cy="825500"/>
            <a:chOff x="-17" y="648"/>
            <a:chExt cx="7005" cy="1300"/>
          </a:xfrm>
        </p:grpSpPr>
        <p:sp>
          <p:nvSpPr>
            <p:cNvPr id="55" name="箭头: 五边形 27"/>
            <p:cNvSpPr/>
            <p:nvPr/>
          </p:nvSpPr>
          <p:spPr>
            <a:xfrm rot="10800000" flipH="1" flipV="1">
              <a:off x="-17" y="648"/>
              <a:ext cx="7005" cy="1300"/>
            </a:xfrm>
            <a:prstGeom prst="homePlate">
              <a:avLst>
                <a:gd name="adj" fmla="val 28713"/>
              </a:avLst>
            </a:prstGeom>
            <a:gradFill flip="none" rotWithShape="1">
              <a:gsLst>
                <a:gs pos="9000">
                  <a:srgbClr val="EBD869"/>
                </a:gs>
                <a:gs pos="100000">
                  <a:srgbClr val="BC984B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>
                <a:latin typeface="+mj-lt"/>
                <a:ea typeface="微软雅黑" panose="020B0503020204020204" pitchFamily="34" charset="-122"/>
              </a:endParaRPr>
            </a:p>
          </p:txBody>
        </p:sp>
        <p:sp>
          <p:nvSpPr>
            <p:cNvPr id="56" name="文本框 8"/>
            <p:cNvSpPr txBox="1"/>
            <p:nvPr/>
          </p:nvSpPr>
          <p:spPr>
            <a:xfrm>
              <a:off x="419" y="720"/>
              <a:ext cx="5812" cy="111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fontAlgn="auto">
                <a:spcBef>
                  <a:spcPts val="0"/>
                </a:spcBef>
                <a:spcAft>
                  <a:spcPts val="0"/>
                </a:spcAft>
                <a:defRPr sz="2400" b="1" spc="300">
                  <a:latin typeface="Century Gothic" panose="020B0502020202020204" pitchFamily="34" charset="0"/>
                  <a:ea typeface="微软雅黑" panose="020B0503020204020204" charset="-122"/>
                  <a:cs typeface="Segoe UI Light" panose="020B0502040204020203" pitchFamily="34" charset="0"/>
                </a:defRPr>
              </a:lvl1pPr>
            </a:lstStyle>
            <a:p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0</a:t>
              </a:r>
              <a:r>
                <a:rPr lang="en-US" altLang="zh-CN" sz="4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3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.</a:t>
              </a:r>
              <a:r>
                <a:rPr lang="tr-TR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 </a:t>
              </a:r>
              <a:r>
                <a:rPr lang="en-US" altLang="zh-CN" sz="40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微软雅黑" panose="020B0503020204020204" pitchFamily="34" charset="-122"/>
                </a:rPr>
                <a:t>Working</a:t>
              </a:r>
              <a:endParaRPr lang="zh-CN" alt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  <p:bldP spid="24" grpId="0" bldLvl="0" animBg="1"/>
      <p:bldP spid="39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0"/>
</p:tagLst>
</file>

<file path=ppt/theme/theme1.xml><?xml version="1.0" encoding="utf-8"?>
<a:theme xmlns:a="http://schemas.openxmlformats.org/drawingml/2006/main" name="Freelance Development Template，Freepptbackgrounds.net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343</TotalTime>
  <Words>471</Words>
  <Application>Microsoft Office PowerPoint</Application>
  <PresentationFormat>Widescreen</PresentationFormat>
  <Paragraphs>93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微软雅黑</vt:lpstr>
      <vt:lpstr>宋体</vt:lpstr>
      <vt:lpstr>Arial</vt:lpstr>
      <vt:lpstr>Calibri</vt:lpstr>
      <vt:lpstr>Century Gothic</vt:lpstr>
      <vt:lpstr>等线</vt:lpstr>
      <vt:lpstr>Segoe UI Light</vt:lpstr>
      <vt:lpstr>Wingdings</vt:lpstr>
      <vt:lpstr>Freelance Development Template，Freepptbackgrounds.net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Freepptbackgrounds.net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Freelance Development Template</dc:title>
  <dc:subject>Powerpoint Template</dc:subject>
  <dc:creator>Freepptbackgrounds.net</dc:creator>
  <cp:keywords>Freelance Development Template</cp:keywords>
  <dc:description>Freelance Development Template_x000d_
www.freepptbackgrounds.net</dc:description>
  <cp:lastModifiedBy>Hamza Saeed</cp:lastModifiedBy>
  <cp:revision>108</cp:revision>
  <dcterms:created xsi:type="dcterms:W3CDTF">2017-08-18T03:02:00Z</dcterms:created>
  <dcterms:modified xsi:type="dcterms:W3CDTF">2022-01-06T07:41:16Z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