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448" r:id="rId5"/>
    <p:sldId id="2462" r:id="rId6"/>
    <p:sldId id="259" r:id="rId7"/>
    <p:sldId id="2451" r:id="rId8"/>
    <p:sldId id="2463" r:id="rId9"/>
    <p:sldId id="2433" r:id="rId10"/>
    <p:sldId id="2457" r:id="rId11"/>
    <p:sldId id="24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3" autoAdjust="0"/>
    <p:restoredTop sz="95033" autoAdjust="0"/>
  </p:normalViewPr>
  <p:slideViewPr>
    <p:cSldViewPr snapToGrid="0">
      <p:cViewPr varScale="1">
        <p:scale>
          <a:sx n="72" d="100"/>
          <a:sy n="72" d="100"/>
        </p:scale>
        <p:origin x="564" y="6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NEWS PREDICTION.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19576" y="4302798"/>
            <a:ext cx="5167313" cy="664190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AHMAD MAKKI	 MSDSF23M022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OF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38791" y="1736034"/>
            <a:ext cx="3017520" cy="503583"/>
          </a:xfrm>
        </p:spPr>
        <p:txBody>
          <a:bodyPr/>
          <a:lstStyle/>
          <a:p>
            <a:r>
              <a:rPr lang="en-US" dirty="0"/>
              <a:t>BACKGROUND	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61078"/>
            <a:ext cx="5274365" cy="25122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Helvetica Neue"/>
                <a:cs typeface="Biome Light" panose="020B0303030204020804" pitchFamily="34" charset="0"/>
              </a:rPr>
              <a:t>Brief introduction to the problem: Rise of fake news and its impact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Helvetica Neue"/>
                <a:cs typeface="Biome Light" panose="020B0303030204020804" pitchFamily="34" charset="0"/>
              </a:rPr>
              <a:t>Importance of detecting and preventing the spread of misinformation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Helvetica Neue"/>
                <a:cs typeface="Biome Light" panose="020B0303030204020804" pitchFamily="34" charset="0"/>
              </a:rPr>
              <a:t>Goal of the project: To build a predictive model for identifying fake news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Helvetica Neue"/>
                <a:cs typeface="Biome Light" panose="020B0303030204020804" pitchFamily="34" charset="0"/>
              </a:rPr>
              <a:t>Importance of identifying and combating fake news for information integrity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793" y="24572"/>
            <a:ext cx="5251450" cy="1661297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5918" y="1685870"/>
            <a:ext cx="3532164" cy="460982"/>
          </a:xfrm>
        </p:spPr>
        <p:txBody>
          <a:bodyPr/>
          <a:lstStyle/>
          <a:p>
            <a:r>
              <a:rPr lang="en-US" dirty="0"/>
              <a:t>oVerview	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6998060F-D3FE-BB45-6D92-958526EBCA9D}"/>
              </a:ext>
            </a:extLst>
          </p:cNvPr>
          <p:cNvSpPr txBox="1">
            <a:spLocks/>
          </p:cNvSpPr>
          <p:nvPr/>
        </p:nvSpPr>
        <p:spPr>
          <a:xfrm>
            <a:off x="6334540" y="2803008"/>
            <a:ext cx="5658678" cy="25481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Neue"/>
              </a:rPr>
              <a:t>Overview of the methodology used in the project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Neue"/>
              </a:rPr>
              <a:t>Data collection process: Sources of data, size of dataset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Neue"/>
              </a:rPr>
              <a:t>Data preprocessing: Cleaning, handling missing values, text processing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Neue"/>
              </a:rPr>
              <a:t>Feature engineering: Selection of relevant features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Neue"/>
              </a:rPr>
              <a:t>Splitting data into training and testing sets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Neue"/>
              </a:rPr>
              <a:t>Use of machine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D58DDB-CDC4-09CC-44B4-488907C5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909" y="592571"/>
            <a:ext cx="5251450" cy="1661297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DEC78-81A7-CEB7-6215-B7EEFCC6D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819" y="2253868"/>
            <a:ext cx="5251450" cy="365125"/>
          </a:xfrm>
        </p:spPr>
        <p:txBody>
          <a:bodyPr/>
          <a:lstStyle/>
          <a:p>
            <a:r>
              <a:rPr lang="en-US" dirty="0"/>
              <a:t>Algorithms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A2ADE-E13F-63F9-01C2-F2B1E9BD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Placeholder 9" descr="close up of computer boards">
            <a:extLst>
              <a:ext uri="{FF2B5EF4-FFF2-40B4-BE49-F238E27FC236}">
                <a16:creationId xmlns:a16="http://schemas.microsoft.com/office/drawing/2014/main" id="{2CD80064-D614-A7E3-3200-E3CBAA9B4B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6658" r="26658"/>
          <a:stretch>
            <a:fillRect/>
          </a:stretch>
        </p:blipFill>
        <p:spPr>
          <a:xfrm>
            <a:off x="0" y="0"/>
            <a:ext cx="6096000" cy="6867525"/>
          </a:xfr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7FE5F9E-FD2B-286A-0F90-DE490FD71C02}"/>
              </a:ext>
            </a:extLst>
          </p:cNvPr>
          <p:cNvSpPr txBox="1">
            <a:spLocks/>
          </p:cNvSpPr>
          <p:nvPr/>
        </p:nvSpPr>
        <p:spPr>
          <a:xfrm>
            <a:off x="6196909" y="3006212"/>
            <a:ext cx="5352360" cy="254815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Neue"/>
              </a:rPr>
              <a:t>Logistic Regression</a:t>
            </a: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Random Forest Classifier</a:t>
            </a:r>
            <a:endParaRPr lang="en-US" dirty="0">
              <a:latin typeface="Helvetica Neue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Neue"/>
              </a:rPr>
              <a:t>Support Vector Classifier (SVC)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Neue"/>
              </a:rPr>
              <a:t>Decision Trees Classifier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Neue"/>
              </a:rPr>
              <a:t>Gradient Boosting Classifier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Neue"/>
              </a:rPr>
              <a:t>Naive Bayes Classifier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Neue"/>
              </a:rPr>
              <a:t>Binary Classification Neural Network (TensorFlow/</a:t>
            </a:r>
            <a:r>
              <a:rPr lang="en-US" dirty="0" err="1">
                <a:latin typeface="Helvetica Neue"/>
              </a:rPr>
              <a:t>Keras</a:t>
            </a:r>
            <a:r>
              <a:rPr lang="en-US" dirty="0">
                <a:latin typeface="Helvetica Neue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5892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DA1146-291B-FDA6-C25E-2C123004B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10312"/>
              </p:ext>
            </p:extLst>
          </p:nvPr>
        </p:nvGraphicFramePr>
        <p:xfrm>
          <a:off x="594519" y="1724767"/>
          <a:ext cx="10954749" cy="44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583">
                  <a:extLst>
                    <a:ext uri="{9D8B030D-6E8A-4147-A177-3AD203B41FA5}">
                      <a16:colId xmlns:a16="http://schemas.microsoft.com/office/drawing/2014/main" val="2323868750"/>
                    </a:ext>
                  </a:extLst>
                </a:gridCol>
                <a:gridCol w="3651583">
                  <a:extLst>
                    <a:ext uri="{9D8B030D-6E8A-4147-A177-3AD203B41FA5}">
                      <a16:colId xmlns:a16="http://schemas.microsoft.com/office/drawing/2014/main" val="1870320329"/>
                    </a:ext>
                  </a:extLst>
                </a:gridCol>
                <a:gridCol w="3651583">
                  <a:extLst>
                    <a:ext uri="{9D8B030D-6E8A-4147-A177-3AD203B41FA5}">
                      <a16:colId xmlns:a16="http://schemas.microsoft.com/office/drawing/2014/main" val="1514495331"/>
                    </a:ext>
                  </a:extLst>
                </a:gridCol>
              </a:tblGrid>
              <a:tr h="55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62494"/>
                  </a:ext>
                </a:extLst>
              </a:tr>
              <a:tr h="5580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/>
                        </a:rPr>
                        <a:t>Logistic Regression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463957"/>
                  </a:ext>
                </a:extLst>
              </a:tr>
              <a:tr h="558000"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97126"/>
                  </a:ext>
                </a:extLst>
              </a:tr>
              <a:tr h="55800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Classifier (SVC)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165864"/>
                  </a:ext>
                </a:extLst>
              </a:tr>
              <a:tr h="55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Trees Classifier</a:t>
                      </a:r>
                      <a:endParaRPr lang="en-US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11318"/>
                  </a:ext>
                </a:extLst>
              </a:tr>
              <a:tr h="55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</a:t>
                      </a:r>
                      <a:endParaRPr lang="en-US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744047"/>
                  </a:ext>
                </a:extLst>
              </a:tr>
              <a:tr h="55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Naive Bayes Classifier</a:t>
                      </a:r>
                      <a:endParaRPr lang="en-US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10457"/>
                  </a:ext>
                </a:extLst>
              </a:tr>
              <a:tr h="55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 Neue"/>
                        </a:rPr>
                        <a:t>Neural Network (TensorFlow/</a:t>
                      </a:r>
                      <a:r>
                        <a:rPr lang="en-US" sz="1600" dirty="0" err="1">
                          <a:latin typeface="Helvetica Neue"/>
                        </a:rPr>
                        <a:t>Keras</a:t>
                      </a:r>
                      <a:r>
                        <a:rPr lang="en-US" sz="1600" dirty="0">
                          <a:latin typeface="Helvetica Neue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38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819" y="47217"/>
            <a:ext cx="5251450" cy="1661297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5194" y="1708515"/>
            <a:ext cx="2377440" cy="491346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15AE071-ABA7-B46C-63C6-F2D666B77670}"/>
              </a:ext>
            </a:extLst>
          </p:cNvPr>
          <p:cNvSpPr txBox="1">
            <a:spLocks/>
          </p:cNvSpPr>
          <p:nvPr/>
        </p:nvSpPr>
        <p:spPr>
          <a:xfrm>
            <a:off x="6196909" y="3006212"/>
            <a:ext cx="5352360" cy="25481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Neue"/>
              </a:rPr>
              <a:t>Summary of findings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Neue"/>
              </a:rPr>
              <a:t>Discussion on the effectiveness of the models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Neue"/>
              </a:rPr>
              <a:t>Limitations and challenges faced during the project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Neue"/>
              </a:rPr>
              <a:t>Future work and potential improvements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Neue"/>
              </a:rPr>
              <a:t>Acknowledgment of any external factors that may have influenced the results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0128D60-AE16-56FE-18BD-BD20D84A0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Summary of key findings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Discussion on the effectiveness of the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Limitations and challenges faced during the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Future work and potential improvements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Acknowledgment of any external factors that may have influenced the results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8CD4F4E-6073-BDA3-E60A-A9B16F1DF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Summary of key findings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Discussion on the effectiveness of the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Limitations and challenges faced during the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Future work and potential improvements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Acknowledgment of any external factors that may have influenced the results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7" y="2856451"/>
            <a:ext cx="11490325" cy="823913"/>
          </a:xfrm>
        </p:spPr>
        <p:txBody>
          <a:bodyPr/>
          <a:lstStyle/>
          <a:p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936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{7FA6AEB8-06E5-4460-948F-27BF76B47566}tf55661986_win32</Template>
  <TotalTime>65</TotalTime>
  <Words>324</Words>
  <Application>Microsoft Office PowerPoint</Application>
  <PresentationFormat>Widescreen</PresentationFormat>
  <Paragraphs>85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Biome Light</vt:lpstr>
      <vt:lpstr>Calibri</vt:lpstr>
      <vt:lpstr>Calibri Light</vt:lpstr>
      <vt:lpstr>Helvetica Neue</vt:lpstr>
      <vt:lpstr>Söhne</vt:lpstr>
      <vt:lpstr>Wingdings</vt:lpstr>
      <vt:lpstr>Office Theme</vt:lpstr>
      <vt:lpstr>Fake NEWS PREDICTION.</vt:lpstr>
      <vt:lpstr>outline</vt:lpstr>
      <vt:lpstr>INTRODUCTION</vt:lpstr>
      <vt:lpstr>METHODOLOGY</vt:lpstr>
      <vt:lpstr>Models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PREDICTION.</dc:title>
  <dc:creator>Ahmad Makki</dc:creator>
  <cp:lastModifiedBy>Ahmad Makki</cp:lastModifiedBy>
  <cp:revision>3</cp:revision>
  <dcterms:created xsi:type="dcterms:W3CDTF">2024-01-20T17:02:26Z</dcterms:created>
  <dcterms:modified xsi:type="dcterms:W3CDTF">2024-01-20T18:07:37Z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