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0"/>
  </p:notesMasterIdLst>
  <p:sldIdLst>
    <p:sldId id="256" r:id="rId2"/>
    <p:sldId id="257" r:id="rId3"/>
    <p:sldId id="277" r:id="rId4"/>
    <p:sldId id="258" r:id="rId5"/>
    <p:sldId id="259" r:id="rId6"/>
    <p:sldId id="279" r:id="rId7"/>
    <p:sldId id="280" r:id="rId8"/>
    <p:sldId id="278" r:id="rId9"/>
    <p:sldId id="281" r:id="rId10"/>
    <p:sldId id="261" r:id="rId11"/>
    <p:sldId id="282" r:id="rId12"/>
    <p:sldId id="284" r:id="rId13"/>
    <p:sldId id="262" r:id="rId14"/>
    <p:sldId id="263" r:id="rId15"/>
    <p:sldId id="264" r:id="rId16"/>
    <p:sldId id="265" r:id="rId17"/>
    <p:sldId id="266" r:id="rId18"/>
    <p:sldId id="267" r:id="rId19"/>
    <p:sldId id="268" r:id="rId20"/>
    <p:sldId id="269" r:id="rId21"/>
    <p:sldId id="270" r:id="rId22"/>
    <p:sldId id="271" r:id="rId23"/>
    <p:sldId id="283" r:id="rId24"/>
    <p:sldId id="272" r:id="rId25"/>
    <p:sldId id="285" r:id="rId26"/>
    <p:sldId id="274" r:id="rId27"/>
    <p:sldId id="273"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2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925ED-351F-4BDD-AA48-3EF91DF449DC}" type="doc">
      <dgm:prSet loTypeId="urn:microsoft.com/office/officeart/2005/8/layout/arrow3" loCatId="relationship" qsTypeId="urn:microsoft.com/office/officeart/2005/8/quickstyle/simple1" qsCatId="simple" csTypeId="urn:microsoft.com/office/officeart/2005/8/colors/colorful4" csCatId="colorful" phldr="1"/>
      <dgm:spPr/>
      <dgm:t>
        <a:bodyPr/>
        <a:lstStyle/>
        <a:p>
          <a:endParaRPr lang="en-US"/>
        </a:p>
      </dgm:t>
    </dgm:pt>
    <dgm:pt modelId="{C964A3E6-9C27-42B3-B62B-7FBD43A9533C}">
      <dgm:prSet phldrT="[Text]"/>
      <dgm:spPr/>
      <dgm:t>
        <a:bodyPr/>
        <a:lstStyle/>
        <a:p>
          <a:r>
            <a:rPr lang="en-US" dirty="0"/>
            <a:t>OUTCOME-BASED</a:t>
          </a:r>
        </a:p>
      </dgm:t>
    </dgm:pt>
    <dgm:pt modelId="{EC9E1E1A-08CA-44BB-BE80-6867D3C4E426}" type="parTrans" cxnId="{83DD4FA0-1944-4968-B618-1D4F23B4F4BE}">
      <dgm:prSet/>
      <dgm:spPr/>
      <dgm:t>
        <a:bodyPr/>
        <a:lstStyle/>
        <a:p>
          <a:endParaRPr lang="en-US"/>
        </a:p>
      </dgm:t>
    </dgm:pt>
    <dgm:pt modelId="{B5103C48-2B53-4762-8FA0-6201A06A52BD}" type="sibTrans" cxnId="{83DD4FA0-1944-4968-B618-1D4F23B4F4BE}">
      <dgm:prSet/>
      <dgm:spPr/>
      <dgm:t>
        <a:bodyPr/>
        <a:lstStyle/>
        <a:p>
          <a:endParaRPr lang="en-US"/>
        </a:p>
      </dgm:t>
    </dgm:pt>
    <dgm:pt modelId="{534A7C62-BBC4-4036-BC41-3042D89A2140}">
      <dgm:prSet phldrT="[Text]"/>
      <dgm:spPr/>
      <dgm:t>
        <a:bodyPr/>
        <a:lstStyle/>
        <a:p>
          <a:r>
            <a:rPr lang="en-US" dirty="0"/>
            <a:t>DETECTION-FOCUSED</a:t>
          </a:r>
        </a:p>
      </dgm:t>
    </dgm:pt>
    <dgm:pt modelId="{E442461E-CE41-4713-A822-DC037EDE0A82}" type="parTrans" cxnId="{40F977AA-82FA-4244-9164-EF8BD82CE060}">
      <dgm:prSet/>
      <dgm:spPr/>
      <dgm:t>
        <a:bodyPr/>
        <a:lstStyle/>
        <a:p>
          <a:endParaRPr lang="en-US"/>
        </a:p>
      </dgm:t>
    </dgm:pt>
    <dgm:pt modelId="{9B1FEC11-FC85-4D92-BD20-91D88F0CCA0E}" type="sibTrans" cxnId="{40F977AA-82FA-4244-9164-EF8BD82CE060}">
      <dgm:prSet/>
      <dgm:spPr/>
      <dgm:t>
        <a:bodyPr/>
        <a:lstStyle/>
        <a:p>
          <a:endParaRPr lang="en-US"/>
        </a:p>
      </dgm:t>
    </dgm:pt>
    <dgm:pt modelId="{21414690-EE6A-4884-92A3-0D6DDE12485B}" type="pres">
      <dgm:prSet presAssocID="{E1E925ED-351F-4BDD-AA48-3EF91DF449DC}" presName="compositeShape" presStyleCnt="0">
        <dgm:presLayoutVars>
          <dgm:chMax val="2"/>
          <dgm:dir/>
          <dgm:resizeHandles val="exact"/>
        </dgm:presLayoutVars>
      </dgm:prSet>
      <dgm:spPr/>
    </dgm:pt>
    <dgm:pt modelId="{01C6B2DB-6A98-4244-AE98-734C67A3C850}" type="pres">
      <dgm:prSet presAssocID="{E1E925ED-351F-4BDD-AA48-3EF91DF449DC}" presName="divider" presStyleLbl="fgShp" presStyleIdx="0" presStyleCnt="1"/>
      <dgm:spPr/>
    </dgm:pt>
    <dgm:pt modelId="{A90F1DF7-3FB8-4603-9065-1437E7FD9F73}" type="pres">
      <dgm:prSet presAssocID="{C964A3E6-9C27-42B3-B62B-7FBD43A9533C}" presName="downArrow" presStyleLbl="node1" presStyleIdx="0" presStyleCnt="2"/>
      <dgm:spPr/>
    </dgm:pt>
    <dgm:pt modelId="{BDA698FA-B5C3-45A2-87EF-085C0A62B597}" type="pres">
      <dgm:prSet presAssocID="{C964A3E6-9C27-42B3-B62B-7FBD43A9533C}" presName="downArrowText" presStyleLbl="revTx" presStyleIdx="0" presStyleCnt="2">
        <dgm:presLayoutVars>
          <dgm:bulletEnabled val="1"/>
        </dgm:presLayoutVars>
      </dgm:prSet>
      <dgm:spPr/>
    </dgm:pt>
    <dgm:pt modelId="{601085DB-E69D-4BE1-8495-B15C5A1F48AE}" type="pres">
      <dgm:prSet presAssocID="{534A7C62-BBC4-4036-BC41-3042D89A2140}" presName="upArrow" presStyleLbl="node1" presStyleIdx="1" presStyleCnt="2"/>
      <dgm:spPr/>
    </dgm:pt>
    <dgm:pt modelId="{F6EA52C4-276D-43CE-ABA0-AC0F599ECC7D}" type="pres">
      <dgm:prSet presAssocID="{534A7C62-BBC4-4036-BC41-3042D89A2140}" presName="upArrowText" presStyleLbl="revTx" presStyleIdx="1" presStyleCnt="2">
        <dgm:presLayoutVars>
          <dgm:bulletEnabled val="1"/>
        </dgm:presLayoutVars>
      </dgm:prSet>
      <dgm:spPr/>
    </dgm:pt>
  </dgm:ptLst>
  <dgm:cxnLst>
    <dgm:cxn modelId="{78791E1D-DC57-4056-BC96-8572E320D45C}" type="presOf" srcId="{534A7C62-BBC4-4036-BC41-3042D89A2140}" destId="{F6EA52C4-276D-43CE-ABA0-AC0F599ECC7D}" srcOrd="0" destOrd="0" presId="urn:microsoft.com/office/officeart/2005/8/layout/arrow3"/>
    <dgm:cxn modelId="{6163AA79-5996-4410-9152-E6E1DDAC7463}" type="presOf" srcId="{E1E925ED-351F-4BDD-AA48-3EF91DF449DC}" destId="{21414690-EE6A-4884-92A3-0D6DDE12485B}" srcOrd="0" destOrd="0" presId="urn:microsoft.com/office/officeart/2005/8/layout/arrow3"/>
    <dgm:cxn modelId="{83DD4FA0-1944-4968-B618-1D4F23B4F4BE}" srcId="{E1E925ED-351F-4BDD-AA48-3EF91DF449DC}" destId="{C964A3E6-9C27-42B3-B62B-7FBD43A9533C}" srcOrd="0" destOrd="0" parTransId="{EC9E1E1A-08CA-44BB-BE80-6867D3C4E426}" sibTransId="{B5103C48-2B53-4762-8FA0-6201A06A52BD}"/>
    <dgm:cxn modelId="{40F977AA-82FA-4244-9164-EF8BD82CE060}" srcId="{E1E925ED-351F-4BDD-AA48-3EF91DF449DC}" destId="{534A7C62-BBC4-4036-BC41-3042D89A2140}" srcOrd="1" destOrd="0" parTransId="{E442461E-CE41-4713-A822-DC037EDE0A82}" sibTransId="{9B1FEC11-FC85-4D92-BD20-91D88F0CCA0E}"/>
    <dgm:cxn modelId="{2382DFED-7C58-42AF-AABC-86CDEC78F9BE}" type="presOf" srcId="{C964A3E6-9C27-42B3-B62B-7FBD43A9533C}" destId="{BDA698FA-B5C3-45A2-87EF-085C0A62B597}" srcOrd="0" destOrd="0" presId="urn:microsoft.com/office/officeart/2005/8/layout/arrow3"/>
    <dgm:cxn modelId="{CC59DA03-E7B2-489F-8BBE-0B95ED9875BE}" type="presParOf" srcId="{21414690-EE6A-4884-92A3-0D6DDE12485B}" destId="{01C6B2DB-6A98-4244-AE98-734C67A3C850}" srcOrd="0" destOrd="0" presId="urn:microsoft.com/office/officeart/2005/8/layout/arrow3"/>
    <dgm:cxn modelId="{38718D85-85C8-4AFA-BEB1-8C288A9FF3FA}" type="presParOf" srcId="{21414690-EE6A-4884-92A3-0D6DDE12485B}" destId="{A90F1DF7-3FB8-4603-9065-1437E7FD9F73}" srcOrd="1" destOrd="0" presId="urn:microsoft.com/office/officeart/2005/8/layout/arrow3"/>
    <dgm:cxn modelId="{66CE236C-F202-4EC3-A442-CAE3AD916835}" type="presParOf" srcId="{21414690-EE6A-4884-92A3-0D6DDE12485B}" destId="{BDA698FA-B5C3-45A2-87EF-085C0A62B597}" srcOrd="2" destOrd="0" presId="urn:microsoft.com/office/officeart/2005/8/layout/arrow3"/>
    <dgm:cxn modelId="{1E0B39F7-B9EE-4E43-A2D7-1C155BC74839}" type="presParOf" srcId="{21414690-EE6A-4884-92A3-0D6DDE12485B}" destId="{601085DB-E69D-4BE1-8495-B15C5A1F48AE}" srcOrd="3" destOrd="0" presId="urn:microsoft.com/office/officeart/2005/8/layout/arrow3"/>
    <dgm:cxn modelId="{48283A5B-46FE-40A4-A22F-8945A0E7EE6C}" type="presParOf" srcId="{21414690-EE6A-4884-92A3-0D6DDE12485B}" destId="{F6EA52C4-276D-43CE-ABA0-AC0F599ECC7D}"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B324E-9FDE-4858-8D6F-F74BF80AF40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941AA071-49F4-4F9C-9F40-77397A7C2FD4}">
      <dgm:prSet phldrT="[Text]"/>
      <dgm:spPr/>
      <dgm:t>
        <a:bodyPr/>
        <a:lstStyle/>
        <a:p>
          <a:r>
            <a:rPr lang="en-US" dirty="0"/>
            <a:t>Financial Year</a:t>
          </a:r>
        </a:p>
      </dgm:t>
    </dgm:pt>
    <dgm:pt modelId="{5DAA7EFB-FF63-497D-BF87-36FDF7D94DD3}" type="parTrans" cxnId="{4C4A34CA-98F0-4B99-9CB3-26B63DED835F}">
      <dgm:prSet/>
      <dgm:spPr/>
      <dgm:t>
        <a:bodyPr/>
        <a:lstStyle/>
        <a:p>
          <a:endParaRPr lang="en-US"/>
        </a:p>
      </dgm:t>
    </dgm:pt>
    <dgm:pt modelId="{803C5C2D-B47D-4BF4-AC0B-BFD01A0E52C9}" type="sibTrans" cxnId="{4C4A34CA-98F0-4B99-9CB3-26B63DED835F}">
      <dgm:prSet/>
      <dgm:spPr/>
      <dgm:t>
        <a:bodyPr/>
        <a:lstStyle/>
        <a:p>
          <a:endParaRPr lang="en-US"/>
        </a:p>
      </dgm:t>
    </dgm:pt>
    <dgm:pt modelId="{1846BE6D-7D9E-4434-8D3C-E38B01DC1751}">
      <dgm:prSet phldrT="[Text]"/>
      <dgm:spPr/>
      <dgm:t>
        <a:bodyPr/>
        <a:lstStyle/>
        <a:p>
          <a:r>
            <a:rPr lang="en-US" dirty="0"/>
            <a:t>Each financial year runs from April to March</a:t>
          </a:r>
        </a:p>
      </dgm:t>
    </dgm:pt>
    <dgm:pt modelId="{0B4905C1-3839-4B09-BDFB-909E5C149AA5}" type="parTrans" cxnId="{4DDFD9E8-7C2A-419B-A5D5-CD82C73A5065}">
      <dgm:prSet/>
      <dgm:spPr/>
      <dgm:t>
        <a:bodyPr/>
        <a:lstStyle/>
        <a:p>
          <a:endParaRPr lang="en-US"/>
        </a:p>
      </dgm:t>
    </dgm:pt>
    <dgm:pt modelId="{EAF0FD34-1148-4612-93DA-BD27D5113179}" type="sibTrans" cxnId="{4DDFD9E8-7C2A-419B-A5D5-CD82C73A5065}">
      <dgm:prSet/>
      <dgm:spPr/>
      <dgm:t>
        <a:bodyPr/>
        <a:lstStyle/>
        <a:p>
          <a:endParaRPr lang="en-US"/>
        </a:p>
      </dgm:t>
    </dgm:pt>
    <dgm:pt modelId="{626805A9-0B7C-4BC8-9740-9FD18F0B07F1}">
      <dgm:prSet phldrT="[Text]"/>
      <dgm:spPr/>
      <dgm:t>
        <a:bodyPr/>
        <a:lstStyle/>
        <a:p>
          <a:r>
            <a:rPr lang="en-US" dirty="0"/>
            <a:t>Offence Group</a:t>
          </a:r>
        </a:p>
      </dgm:t>
    </dgm:pt>
    <dgm:pt modelId="{133B6EC3-8555-42D5-8695-6B5226381A55}" type="parTrans" cxnId="{7C404D8C-7656-43EF-9C8E-8A001E274585}">
      <dgm:prSet/>
      <dgm:spPr/>
      <dgm:t>
        <a:bodyPr/>
        <a:lstStyle/>
        <a:p>
          <a:endParaRPr lang="en-US"/>
        </a:p>
      </dgm:t>
    </dgm:pt>
    <dgm:pt modelId="{D8BAEBDC-BD35-4D1E-B878-29C12BB766A8}" type="sibTrans" cxnId="{7C404D8C-7656-43EF-9C8E-8A001E274585}">
      <dgm:prSet/>
      <dgm:spPr/>
      <dgm:t>
        <a:bodyPr/>
        <a:lstStyle/>
        <a:p>
          <a:endParaRPr lang="en-US"/>
        </a:p>
      </dgm:t>
    </dgm:pt>
    <dgm:pt modelId="{C2CB0572-17F9-425E-8458-C4F5DE9AAD35}">
      <dgm:prSet phldrT="[Text]"/>
      <dgm:spPr/>
      <dgm:t>
        <a:bodyPr/>
        <a:lstStyle/>
        <a:p>
          <a:r>
            <a:rPr lang="en-US" dirty="0"/>
            <a:t>Group of offences identified offence falls  </a:t>
          </a:r>
        </a:p>
      </dgm:t>
    </dgm:pt>
    <dgm:pt modelId="{FBE5A7B4-6030-4B5F-A27D-BB3616EC4528}" type="parTrans" cxnId="{937CBB25-8EA1-4482-B557-39B0CC943CF5}">
      <dgm:prSet/>
      <dgm:spPr/>
      <dgm:t>
        <a:bodyPr/>
        <a:lstStyle/>
        <a:p>
          <a:endParaRPr lang="en-US"/>
        </a:p>
      </dgm:t>
    </dgm:pt>
    <dgm:pt modelId="{B5E1562C-598F-4918-B2C3-BBAE7429418B}" type="sibTrans" cxnId="{937CBB25-8EA1-4482-B557-39B0CC943CF5}">
      <dgm:prSet/>
      <dgm:spPr/>
      <dgm:t>
        <a:bodyPr/>
        <a:lstStyle/>
        <a:p>
          <a:endParaRPr lang="en-US"/>
        </a:p>
      </dgm:t>
    </dgm:pt>
    <dgm:pt modelId="{C29FB0BB-E482-43C2-BD85-A55A31F080BB}">
      <dgm:prSet phldrT="[Text]"/>
      <dgm:spPr/>
      <dgm:t>
        <a:bodyPr/>
        <a:lstStyle/>
        <a:p>
          <a:r>
            <a:rPr lang="en-US" dirty="0"/>
            <a:t>Consists of multiple subgroups</a:t>
          </a:r>
        </a:p>
      </dgm:t>
    </dgm:pt>
    <dgm:pt modelId="{DF4C7D32-9BC6-41F6-B611-E25250988A2E}" type="parTrans" cxnId="{A07C9CEE-2BD1-46C6-B9D2-ED5D58233D81}">
      <dgm:prSet/>
      <dgm:spPr/>
      <dgm:t>
        <a:bodyPr/>
        <a:lstStyle/>
        <a:p>
          <a:endParaRPr lang="en-US"/>
        </a:p>
      </dgm:t>
    </dgm:pt>
    <dgm:pt modelId="{9D29736B-5FC7-4C14-8B79-6E9208070F1E}" type="sibTrans" cxnId="{A07C9CEE-2BD1-46C6-B9D2-ED5D58233D81}">
      <dgm:prSet/>
      <dgm:spPr/>
      <dgm:t>
        <a:bodyPr/>
        <a:lstStyle/>
        <a:p>
          <a:endParaRPr lang="en-US"/>
        </a:p>
      </dgm:t>
    </dgm:pt>
    <dgm:pt modelId="{32DDB36B-1987-401E-8AA0-F086A2790BF5}">
      <dgm:prSet phldrT="[Text]"/>
      <dgm:spPr/>
      <dgm:t>
        <a:bodyPr/>
        <a:lstStyle/>
        <a:p>
          <a:r>
            <a:rPr lang="en-US" dirty="0"/>
            <a:t>Offence Code</a:t>
          </a:r>
        </a:p>
      </dgm:t>
    </dgm:pt>
    <dgm:pt modelId="{5A05E8C3-FF22-4A78-942B-8A01F6A49C79}" type="parTrans" cxnId="{BBC2FF19-4568-42F8-A2CF-7BCD73BBB4F5}">
      <dgm:prSet/>
      <dgm:spPr/>
      <dgm:t>
        <a:bodyPr/>
        <a:lstStyle/>
        <a:p>
          <a:endParaRPr lang="en-US"/>
        </a:p>
      </dgm:t>
    </dgm:pt>
    <dgm:pt modelId="{8433A0F2-1B51-4CE8-9A87-66BD16318DE9}" type="sibTrans" cxnId="{BBC2FF19-4568-42F8-A2CF-7BCD73BBB4F5}">
      <dgm:prSet/>
      <dgm:spPr/>
      <dgm:t>
        <a:bodyPr/>
        <a:lstStyle/>
        <a:p>
          <a:endParaRPr lang="en-US"/>
        </a:p>
      </dgm:t>
    </dgm:pt>
    <dgm:pt modelId="{71C93C5D-B501-4602-AD88-AF94ECF7FAB3}">
      <dgm:prSet phldrT="[Text]"/>
      <dgm:spPr/>
      <dgm:t>
        <a:bodyPr/>
        <a:lstStyle/>
        <a:p>
          <a:r>
            <a:rPr lang="en-US" dirty="0"/>
            <a:t>Assigned code used by police to classify offenses</a:t>
          </a:r>
        </a:p>
      </dgm:t>
    </dgm:pt>
    <dgm:pt modelId="{A49CA2C0-7C03-467B-AC93-D22C81637B57}" type="parTrans" cxnId="{B382C17A-94CD-49E6-B6BD-3463A65E89F6}">
      <dgm:prSet/>
      <dgm:spPr/>
      <dgm:t>
        <a:bodyPr/>
        <a:lstStyle/>
        <a:p>
          <a:endParaRPr lang="en-US"/>
        </a:p>
      </dgm:t>
    </dgm:pt>
    <dgm:pt modelId="{3B305826-E250-4A96-A430-562F2A005F36}" type="sibTrans" cxnId="{B382C17A-94CD-49E6-B6BD-3463A65E89F6}">
      <dgm:prSet/>
      <dgm:spPr/>
      <dgm:t>
        <a:bodyPr/>
        <a:lstStyle/>
        <a:p>
          <a:endParaRPr lang="en-US"/>
        </a:p>
      </dgm:t>
    </dgm:pt>
    <dgm:pt modelId="{80C60323-2B24-4306-A62A-66EBFDBC97F9}">
      <dgm:prSet phldrT="[Text]" phldr="1"/>
      <dgm:spPr/>
      <dgm:t>
        <a:bodyPr/>
        <a:lstStyle/>
        <a:p>
          <a:endParaRPr lang="en-US"/>
        </a:p>
      </dgm:t>
    </dgm:pt>
    <dgm:pt modelId="{41E9ACDA-B8C6-49CE-A7B9-5CF696BE87E4}" type="parTrans" cxnId="{00EFE638-2406-4F70-A770-4E41BD6CA648}">
      <dgm:prSet/>
      <dgm:spPr/>
      <dgm:t>
        <a:bodyPr/>
        <a:lstStyle/>
        <a:p>
          <a:endParaRPr lang="en-US"/>
        </a:p>
      </dgm:t>
    </dgm:pt>
    <dgm:pt modelId="{34DC6A9A-DE06-4A9D-B6E2-1DA51B10317C}" type="sibTrans" cxnId="{00EFE638-2406-4F70-A770-4E41BD6CA648}">
      <dgm:prSet/>
      <dgm:spPr/>
      <dgm:t>
        <a:bodyPr/>
        <a:lstStyle/>
        <a:p>
          <a:endParaRPr lang="en-US"/>
        </a:p>
      </dgm:t>
    </dgm:pt>
    <dgm:pt modelId="{60C487B5-F055-469B-A078-4816F7FC5BC1}">
      <dgm:prSet/>
      <dgm:spPr/>
      <dgm:t>
        <a:bodyPr/>
        <a:lstStyle/>
        <a:p>
          <a:r>
            <a:rPr lang="en-US" dirty="0"/>
            <a:t>Financial Quarter</a:t>
          </a:r>
        </a:p>
      </dgm:t>
    </dgm:pt>
    <dgm:pt modelId="{A47AAF51-EB92-4D21-B99A-3BD6B6DECD08}" type="parTrans" cxnId="{48CE74ED-E7FC-4CAB-BD2B-C75AB8738FD2}">
      <dgm:prSet/>
      <dgm:spPr/>
      <dgm:t>
        <a:bodyPr/>
        <a:lstStyle/>
        <a:p>
          <a:endParaRPr lang="en-US"/>
        </a:p>
      </dgm:t>
    </dgm:pt>
    <dgm:pt modelId="{ABCDD603-1EE8-4A3F-B5E6-28E0CD5C8521}" type="sibTrans" cxnId="{48CE74ED-E7FC-4CAB-BD2B-C75AB8738FD2}">
      <dgm:prSet/>
      <dgm:spPr/>
      <dgm:t>
        <a:bodyPr/>
        <a:lstStyle/>
        <a:p>
          <a:endParaRPr lang="en-US"/>
        </a:p>
      </dgm:t>
    </dgm:pt>
    <dgm:pt modelId="{647DDAB0-8FC2-411D-B2BA-FA776A200474}">
      <dgm:prSet/>
      <dgm:spPr/>
      <dgm:t>
        <a:bodyPr/>
        <a:lstStyle/>
        <a:p>
          <a:r>
            <a:rPr lang="en-US" dirty="0"/>
            <a:t>Force Name</a:t>
          </a:r>
        </a:p>
      </dgm:t>
    </dgm:pt>
    <dgm:pt modelId="{89145209-79D5-4DAC-A39E-81F36D866526}" type="parTrans" cxnId="{9C2B754F-D786-4431-AAF0-DA1EBB0A5FE0}">
      <dgm:prSet/>
      <dgm:spPr/>
      <dgm:t>
        <a:bodyPr/>
        <a:lstStyle/>
        <a:p>
          <a:endParaRPr lang="en-US"/>
        </a:p>
      </dgm:t>
    </dgm:pt>
    <dgm:pt modelId="{5901D446-F7B6-42B6-9187-70D4AA8A72F1}" type="sibTrans" cxnId="{9C2B754F-D786-4431-AAF0-DA1EBB0A5FE0}">
      <dgm:prSet/>
      <dgm:spPr/>
      <dgm:t>
        <a:bodyPr/>
        <a:lstStyle/>
        <a:p>
          <a:endParaRPr lang="en-US"/>
        </a:p>
      </dgm:t>
    </dgm:pt>
    <dgm:pt modelId="{AC944D29-4F52-441E-A937-40DE5C0FF67F}">
      <dgm:prSet/>
      <dgm:spPr/>
      <dgm:t>
        <a:bodyPr/>
        <a:lstStyle/>
        <a:p>
          <a:r>
            <a:rPr lang="en-US" dirty="0"/>
            <a:t>Offense Description</a:t>
          </a:r>
        </a:p>
      </dgm:t>
    </dgm:pt>
    <dgm:pt modelId="{04D314BE-354E-44AF-9B24-903AF5055847}" type="parTrans" cxnId="{55420E09-B7C2-4D7B-AE8C-65CBD2B71963}">
      <dgm:prSet/>
      <dgm:spPr/>
      <dgm:t>
        <a:bodyPr/>
        <a:lstStyle/>
        <a:p>
          <a:endParaRPr lang="en-US"/>
        </a:p>
      </dgm:t>
    </dgm:pt>
    <dgm:pt modelId="{91350D60-85AB-4BAE-BEA6-67B38ABBA165}" type="sibTrans" cxnId="{55420E09-B7C2-4D7B-AE8C-65CBD2B71963}">
      <dgm:prSet/>
      <dgm:spPr/>
      <dgm:t>
        <a:bodyPr/>
        <a:lstStyle/>
        <a:p>
          <a:endParaRPr lang="en-US"/>
        </a:p>
      </dgm:t>
    </dgm:pt>
    <dgm:pt modelId="{FB09F1AE-9DE6-4057-9210-527484C95AC7}">
      <dgm:prSet/>
      <dgm:spPr/>
      <dgm:t>
        <a:bodyPr/>
        <a:lstStyle/>
        <a:p>
          <a:r>
            <a:rPr lang="en-US" dirty="0"/>
            <a:t>January to April</a:t>
          </a:r>
        </a:p>
      </dgm:t>
    </dgm:pt>
    <dgm:pt modelId="{556EFEE8-823E-4072-96B5-5733F5334F4A}" type="parTrans" cxnId="{EE1AA145-FC8B-44C7-A0EB-D9E64CE8AB1E}">
      <dgm:prSet/>
      <dgm:spPr/>
      <dgm:t>
        <a:bodyPr/>
        <a:lstStyle/>
        <a:p>
          <a:endParaRPr lang="en-US"/>
        </a:p>
      </dgm:t>
    </dgm:pt>
    <dgm:pt modelId="{7061D08C-1632-49D2-92DD-70523B849042}" type="sibTrans" cxnId="{EE1AA145-FC8B-44C7-A0EB-D9E64CE8AB1E}">
      <dgm:prSet/>
      <dgm:spPr/>
      <dgm:t>
        <a:bodyPr/>
        <a:lstStyle/>
        <a:p>
          <a:endParaRPr lang="en-US"/>
        </a:p>
      </dgm:t>
    </dgm:pt>
    <dgm:pt modelId="{796991A3-6BC5-43AD-9A6F-927FA5B8999E}">
      <dgm:prSet/>
      <dgm:spPr/>
      <dgm:t>
        <a:bodyPr/>
        <a:lstStyle/>
        <a:p>
          <a:r>
            <a:rPr lang="en-US" dirty="0"/>
            <a:t>Police area crime was reported to</a:t>
          </a:r>
        </a:p>
      </dgm:t>
    </dgm:pt>
    <dgm:pt modelId="{1DE8B3A8-4F99-43DF-BDF4-28E98465711A}" type="parTrans" cxnId="{88789410-4E7F-457F-ADD6-EADB64B1638E}">
      <dgm:prSet/>
      <dgm:spPr/>
      <dgm:t>
        <a:bodyPr/>
        <a:lstStyle/>
        <a:p>
          <a:endParaRPr lang="en-US"/>
        </a:p>
      </dgm:t>
    </dgm:pt>
    <dgm:pt modelId="{BA002051-AEF0-4FEE-9288-00AE20E4BEFF}" type="sibTrans" cxnId="{88789410-4E7F-457F-ADD6-EADB64B1638E}">
      <dgm:prSet/>
      <dgm:spPr/>
      <dgm:t>
        <a:bodyPr/>
        <a:lstStyle/>
        <a:p>
          <a:endParaRPr lang="en-US"/>
        </a:p>
      </dgm:t>
    </dgm:pt>
    <dgm:pt modelId="{780884EA-2333-45C3-B291-90781F9971E6}">
      <dgm:prSet/>
      <dgm:spPr/>
      <dgm:t>
        <a:bodyPr/>
        <a:lstStyle/>
        <a:p>
          <a:r>
            <a:rPr lang="en-US" dirty="0"/>
            <a:t>Describes the offense</a:t>
          </a:r>
        </a:p>
      </dgm:t>
    </dgm:pt>
    <dgm:pt modelId="{6E4C7AF3-B988-4811-A402-CEED5C691EFC}" type="parTrans" cxnId="{CBC44E96-7EEA-4BE5-A1B6-CC3743BE9540}">
      <dgm:prSet/>
      <dgm:spPr/>
      <dgm:t>
        <a:bodyPr/>
        <a:lstStyle/>
        <a:p>
          <a:endParaRPr lang="en-US"/>
        </a:p>
      </dgm:t>
    </dgm:pt>
    <dgm:pt modelId="{3328149B-3495-432B-9206-CA4BB0C3BD56}" type="sibTrans" cxnId="{CBC44E96-7EEA-4BE5-A1B6-CC3743BE9540}">
      <dgm:prSet/>
      <dgm:spPr/>
      <dgm:t>
        <a:bodyPr/>
        <a:lstStyle/>
        <a:p>
          <a:endParaRPr lang="en-US"/>
        </a:p>
      </dgm:t>
    </dgm:pt>
    <dgm:pt modelId="{1578F839-0EBD-48C0-8B3A-3D5113673A37}" type="pres">
      <dgm:prSet presAssocID="{1BCB324E-9FDE-4858-8D6F-F74BF80AF40B}" presName="Name0" presStyleCnt="0">
        <dgm:presLayoutVars>
          <dgm:dir/>
          <dgm:animLvl val="lvl"/>
          <dgm:resizeHandles val="exact"/>
        </dgm:presLayoutVars>
      </dgm:prSet>
      <dgm:spPr/>
    </dgm:pt>
    <dgm:pt modelId="{37FB879A-1924-499D-9884-1EB67010199B}" type="pres">
      <dgm:prSet presAssocID="{941AA071-49F4-4F9C-9F40-77397A7C2FD4}" presName="composite" presStyleCnt="0"/>
      <dgm:spPr/>
    </dgm:pt>
    <dgm:pt modelId="{618B16A4-74E2-41CC-B479-E0F59E06139F}" type="pres">
      <dgm:prSet presAssocID="{941AA071-49F4-4F9C-9F40-77397A7C2FD4}" presName="parTx" presStyleLbl="alignNode1" presStyleIdx="0" presStyleCnt="6">
        <dgm:presLayoutVars>
          <dgm:chMax val="0"/>
          <dgm:chPref val="0"/>
          <dgm:bulletEnabled val="1"/>
        </dgm:presLayoutVars>
      </dgm:prSet>
      <dgm:spPr/>
    </dgm:pt>
    <dgm:pt modelId="{82730E69-4E91-4CF5-8F7B-B4E0C644808C}" type="pres">
      <dgm:prSet presAssocID="{941AA071-49F4-4F9C-9F40-77397A7C2FD4}" presName="desTx" presStyleLbl="alignAccFollowNode1" presStyleIdx="0" presStyleCnt="6">
        <dgm:presLayoutVars>
          <dgm:bulletEnabled val="1"/>
        </dgm:presLayoutVars>
      </dgm:prSet>
      <dgm:spPr/>
    </dgm:pt>
    <dgm:pt modelId="{9BCAC27A-53D7-4A1B-A132-0F2AA81A7FD1}" type="pres">
      <dgm:prSet presAssocID="{803C5C2D-B47D-4BF4-AC0B-BFD01A0E52C9}" presName="space" presStyleCnt="0"/>
      <dgm:spPr/>
    </dgm:pt>
    <dgm:pt modelId="{7F71B568-4709-49B5-9B1A-3CE9F6AEFA8C}" type="pres">
      <dgm:prSet presAssocID="{60C487B5-F055-469B-A078-4816F7FC5BC1}" presName="composite" presStyleCnt="0"/>
      <dgm:spPr/>
    </dgm:pt>
    <dgm:pt modelId="{ED24C731-FA9E-4061-B82E-C18CE85BFC66}" type="pres">
      <dgm:prSet presAssocID="{60C487B5-F055-469B-A078-4816F7FC5BC1}" presName="parTx" presStyleLbl="alignNode1" presStyleIdx="1" presStyleCnt="6">
        <dgm:presLayoutVars>
          <dgm:chMax val="0"/>
          <dgm:chPref val="0"/>
          <dgm:bulletEnabled val="1"/>
        </dgm:presLayoutVars>
      </dgm:prSet>
      <dgm:spPr/>
    </dgm:pt>
    <dgm:pt modelId="{C2942891-B3FE-4E42-9313-9265D60B319A}" type="pres">
      <dgm:prSet presAssocID="{60C487B5-F055-469B-A078-4816F7FC5BC1}" presName="desTx" presStyleLbl="alignAccFollowNode1" presStyleIdx="1" presStyleCnt="6">
        <dgm:presLayoutVars>
          <dgm:bulletEnabled val="1"/>
        </dgm:presLayoutVars>
      </dgm:prSet>
      <dgm:spPr/>
    </dgm:pt>
    <dgm:pt modelId="{C0765365-695E-4200-85EB-4DC237BFB495}" type="pres">
      <dgm:prSet presAssocID="{ABCDD603-1EE8-4A3F-B5E6-28E0CD5C8521}" presName="space" presStyleCnt="0"/>
      <dgm:spPr/>
    </dgm:pt>
    <dgm:pt modelId="{CF009F1A-E666-4D8A-8075-139CBCB88A9F}" type="pres">
      <dgm:prSet presAssocID="{647DDAB0-8FC2-411D-B2BA-FA776A200474}" presName="composite" presStyleCnt="0"/>
      <dgm:spPr/>
    </dgm:pt>
    <dgm:pt modelId="{7A358BAF-ADEA-458C-94FF-1B34736B30B0}" type="pres">
      <dgm:prSet presAssocID="{647DDAB0-8FC2-411D-B2BA-FA776A200474}" presName="parTx" presStyleLbl="alignNode1" presStyleIdx="2" presStyleCnt="6">
        <dgm:presLayoutVars>
          <dgm:chMax val="0"/>
          <dgm:chPref val="0"/>
          <dgm:bulletEnabled val="1"/>
        </dgm:presLayoutVars>
      </dgm:prSet>
      <dgm:spPr/>
    </dgm:pt>
    <dgm:pt modelId="{56D2E657-04AD-4E84-8809-2BF8DAEB83EC}" type="pres">
      <dgm:prSet presAssocID="{647DDAB0-8FC2-411D-B2BA-FA776A200474}" presName="desTx" presStyleLbl="alignAccFollowNode1" presStyleIdx="2" presStyleCnt="6">
        <dgm:presLayoutVars>
          <dgm:bulletEnabled val="1"/>
        </dgm:presLayoutVars>
      </dgm:prSet>
      <dgm:spPr/>
    </dgm:pt>
    <dgm:pt modelId="{F96E4027-D03F-4CCF-91D4-973A220764FF}" type="pres">
      <dgm:prSet presAssocID="{5901D446-F7B6-42B6-9187-70D4AA8A72F1}" presName="space" presStyleCnt="0"/>
      <dgm:spPr/>
    </dgm:pt>
    <dgm:pt modelId="{11785EBF-34E1-4F90-A5E9-40BAF7D9012E}" type="pres">
      <dgm:prSet presAssocID="{AC944D29-4F52-441E-A937-40DE5C0FF67F}" presName="composite" presStyleCnt="0"/>
      <dgm:spPr/>
    </dgm:pt>
    <dgm:pt modelId="{36223F84-C965-4184-9E32-FFCBCFC95015}" type="pres">
      <dgm:prSet presAssocID="{AC944D29-4F52-441E-A937-40DE5C0FF67F}" presName="parTx" presStyleLbl="alignNode1" presStyleIdx="3" presStyleCnt="6">
        <dgm:presLayoutVars>
          <dgm:chMax val="0"/>
          <dgm:chPref val="0"/>
          <dgm:bulletEnabled val="1"/>
        </dgm:presLayoutVars>
      </dgm:prSet>
      <dgm:spPr/>
    </dgm:pt>
    <dgm:pt modelId="{4D7B2C9C-B0AF-418A-8F6A-EABAE8A6A4C0}" type="pres">
      <dgm:prSet presAssocID="{AC944D29-4F52-441E-A937-40DE5C0FF67F}" presName="desTx" presStyleLbl="alignAccFollowNode1" presStyleIdx="3" presStyleCnt="6">
        <dgm:presLayoutVars>
          <dgm:bulletEnabled val="1"/>
        </dgm:presLayoutVars>
      </dgm:prSet>
      <dgm:spPr/>
    </dgm:pt>
    <dgm:pt modelId="{DA608E67-30AA-485D-8546-DDA739515C40}" type="pres">
      <dgm:prSet presAssocID="{91350D60-85AB-4BAE-BEA6-67B38ABBA165}" presName="space" presStyleCnt="0"/>
      <dgm:spPr/>
    </dgm:pt>
    <dgm:pt modelId="{8E7509F7-4257-4671-80EB-250920C9CD90}" type="pres">
      <dgm:prSet presAssocID="{626805A9-0B7C-4BC8-9740-9FD18F0B07F1}" presName="composite" presStyleCnt="0"/>
      <dgm:spPr/>
    </dgm:pt>
    <dgm:pt modelId="{E9090891-8C43-4459-844D-BD388296E757}" type="pres">
      <dgm:prSet presAssocID="{626805A9-0B7C-4BC8-9740-9FD18F0B07F1}" presName="parTx" presStyleLbl="alignNode1" presStyleIdx="4" presStyleCnt="6">
        <dgm:presLayoutVars>
          <dgm:chMax val="0"/>
          <dgm:chPref val="0"/>
          <dgm:bulletEnabled val="1"/>
        </dgm:presLayoutVars>
      </dgm:prSet>
      <dgm:spPr/>
    </dgm:pt>
    <dgm:pt modelId="{A7E4B72F-5C63-46AA-95DA-77F4ADD53E6D}" type="pres">
      <dgm:prSet presAssocID="{626805A9-0B7C-4BC8-9740-9FD18F0B07F1}" presName="desTx" presStyleLbl="alignAccFollowNode1" presStyleIdx="4" presStyleCnt="6">
        <dgm:presLayoutVars>
          <dgm:bulletEnabled val="1"/>
        </dgm:presLayoutVars>
      </dgm:prSet>
      <dgm:spPr/>
    </dgm:pt>
    <dgm:pt modelId="{206DCC05-E87D-4A73-AEEA-00A34F99F109}" type="pres">
      <dgm:prSet presAssocID="{D8BAEBDC-BD35-4D1E-B878-29C12BB766A8}" presName="space" presStyleCnt="0"/>
      <dgm:spPr/>
    </dgm:pt>
    <dgm:pt modelId="{C55ADD1F-681A-4578-9BF8-B2D326DBB808}" type="pres">
      <dgm:prSet presAssocID="{32DDB36B-1987-401E-8AA0-F086A2790BF5}" presName="composite" presStyleCnt="0"/>
      <dgm:spPr/>
    </dgm:pt>
    <dgm:pt modelId="{57AF4BD3-CEF4-4054-9F02-C02E675B6E63}" type="pres">
      <dgm:prSet presAssocID="{32DDB36B-1987-401E-8AA0-F086A2790BF5}" presName="parTx" presStyleLbl="alignNode1" presStyleIdx="5" presStyleCnt="6">
        <dgm:presLayoutVars>
          <dgm:chMax val="0"/>
          <dgm:chPref val="0"/>
          <dgm:bulletEnabled val="1"/>
        </dgm:presLayoutVars>
      </dgm:prSet>
      <dgm:spPr/>
    </dgm:pt>
    <dgm:pt modelId="{84877781-D222-4F3A-88A1-5A4C9261E110}" type="pres">
      <dgm:prSet presAssocID="{32DDB36B-1987-401E-8AA0-F086A2790BF5}" presName="desTx" presStyleLbl="alignAccFollowNode1" presStyleIdx="5" presStyleCnt="6">
        <dgm:presLayoutVars>
          <dgm:bulletEnabled val="1"/>
        </dgm:presLayoutVars>
      </dgm:prSet>
      <dgm:spPr/>
    </dgm:pt>
  </dgm:ptLst>
  <dgm:cxnLst>
    <dgm:cxn modelId="{55420E09-B7C2-4D7B-AE8C-65CBD2B71963}" srcId="{1BCB324E-9FDE-4858-8D6F-F74BF80AF40B}" destId="{AC944D29-4F52-441E-A937-40DE5C0FF67F}" srcOrd="3" destOrd="0" parTransId="{04D314BE-354E-44AF-9B24-903AF5055847}" sibTransId="{91350D60-85AB-4BAE-BEA6-67B38ABBA165}"/>
    <dgm:cxn modelId="{88789410-4E7F-457F-ADD6-EADB64B1638E}" srcId="{647DDAB0-8FC2-411D-B2BA-FA776A200474}" destId="{796991A3-6BC5-43AD-9A6F-927FA5B8999E}" srcOrd="0" destOrd="0" parTransId="{1DE8B3A8-4F99-43DF-BDF4-28E98465711A}" sibTransId="{BA002051-AEF0-4FEE-9288-00AE20E4BEFF}"/>
    <dgm:cxn modelId="{BBC2FF19-4568-42F8-A2CF-7BCD73BBB4F5}" srcId="{1BCB324E-9FDE-4858-8D6F-F74BF80AF40B}" destId="{32DDB36B-1987-401E-8AA0-F086A2790BF5}" srcOrd="5" destOrd="0" parTransId="{5A05E8C3-FF22-4A78-942B-8A01F6A49C79}" sibTransId="{8433A0F2-1B51-4CE8-9A87-66BD16318DE9}"/>
    <dgm:cxn modelId="{937CBB25-8EA1-4482-B557-39B0CC943CF5}" srcId="{626805A9-0B7C-4BC8-9740-9FD18F0B07F1}" destId="{C2CB0572-17F9-425E-8458-C4F5DE9AAD35}" srcOrd="0" destOrd="0" parTransId="{FBE5A7B4-6030-4B5F-A27D-BB3616EC4528}" sibTransId="{B5E1562C-598F-4918-B2C3-BBAE7429418B}"/>
    <dgm:cxn modelId="{61FEE434-ADA7-454E-A9A4-57D8BB6AFFDF}" type="presOf" srcId="{C2CB0572-17F9-425E-8458-C4F5DE9AAD35}" destId="{A7E4B72F-5C63-46AA-95DA-77F4ADD53E6D}" srcOrd="0" destOrd="0" presId="urn:microsoft.com/office/officeart/2005/8/layout/hList1"/>
    <dgm:cxn modelId="{00EFE638-2406-4F70-A770-4E41BD6CA648}" srcId="{32DDB36B-1987-401E-8AA0-F086A2790BF5}" destId="{80C60323-2B24-4306-A62A-66EBFDBC97F9}" srcOrd="1" destOrd="0" parTransId="{41E9ACDA-B8C6-49CE-A7B9-5CF696BE87E4}" sibTransId="{34DC6A9A-DE06-4A9D-B6E2-1DA51B10317C}"/>
    <dgm:cxn modelId="{34E56165-6B89-4C9E-AD2B-A9C6C5E9DA8E}" type="presOf" srcId="{626805A9-0B7C-4BC8-9740-9FD18F0B07F1}" destId="{E9090891-8C43-4459-844D-BD388296E757}" srcOrd="0" destOrd="0" presId="urn:microsoft.com/office/officeart/2005/8/layout/hList1"/>
    <dgm:cxn modelId="{EE1AA145-FC8B-44C7-A0EB-D9E64CE8AB1E}" srcId="{60C487B5-F055-469B-A078-4816F7FC5BC1}" destId="{FB09F1AE-9DE6-4057-9210-527484C95AC7}" srcOrd="0" destOrd="0" parTransId="{556EFEE8-823E-4072-96B5-5733F5334F4A}" sibTransId="{7061D08C-1632-49D2-92DD-70523B849042}"/>
    <dgm:cxn modelId="{9C2B754F-D786-4431-AAF0-DA1EBB0A5FE0}" srcId="{1BCB324E-9FDE-4858-8D6F-F74BF80AF40B}" destId="{647DDAB0-8FC2-411D-B2BA-FA776A200474}" srcOrd="2" destOrd="0" parTransId="{89145209-79D5-4DAC-A39E-81F36D866526}" sibTransId="{5901D446-F7B6-42B6-9187-70D4AA8A72F1}"/>
    <dgm:cxn modelId="{20904C59-7E4A-43AA-B4FC-E68E25799BED}" type="presOf" srcId="{796991A3-6BC5-43AD-9A6F-927FA5B8999E}" destId="{56D2E657-04AD-4E84-8809-2BF8DAEB83EC}" srcOrd="0" destOrd="0" presId="urn:microsoft.com/office/officeart/2005/8/layout/hList1"/>
    <dgm:cxn modelId="{B382C17A-94CD-49E6-B6BD-3463A65E89F6}" srcId="{32DDB36B-1987-401E-8AA0-F086A2790BF5}" destId="{71C93C5D-B501-4602-AD88-AF94ECF7FAB3}" srcOrd="0" destOrd="0" parTransId="{A49CA2C0-7C03-467B-AC93-D22C81637B57}" sibTransId="{3B305826-E250-4A96-A430-562F2A005F36}"/>
    <dgm:cxn modelId="{5365EF7F-0C57-47D6-BD9D-702C48535CFA}" type="presOf" srcId="{80C60323-2B24-4306-A62A-66EBFDBC97F9}" destId="{84877781-D222-4F3A-88A1-5A4C9261E110}" srcOrd="0" destOrd="1" presId="urn:microsoft.com/office/officeart/2005/8/layout/hList1"/>
    <dgm:cxn modelId="{7C404D8C-7656-43EF-9C8E-8A001E274585}" srcId="{1BCB324E-9FDE-4858-8D6F-F74BF80AF40B}" destId="{626805A9-0B7C-4BC8-9740-9FD18F0B07F1}" srcOrd="4" destOrd="0" parTransId="{133B6EC3-8555-42D5-8695-6B5226381A55}" sibTransId="{D8BAEBDC-BD35-4D1E-B878-29C12BB766A8}"/>
    <dgm:cxn modelId="{CBC44E96-7EEA-4BE5-A1B6-CC3743BE9540}" srcId="{AC944D29-4F52-441E-A937-40DE5C0FF67F}" destId="{780884EA-2333-45C3-B291-90781F9971E6}" srcOrd="0" destOrd="0" parTransId="{6E4C7AF3-B988-4811-A402-CEED5C691EFC}" sibTransId="{3328149B-3495-432B-9206-CA4BB0C3BD56}"/>
    <dgm:cxn modelId="{D675B698-15D5-4113-AC43-EDF85AAE0691}" type="presOf" srcId="{60C487B5-F055-469B-A078-4816F7FC5BC1}" destId="{ED24C731-FA9E-4061-B82E-C18CE85BFC66}" srcOrd="0" destOrd="0" presId="urn:microsoft.com/office/officeart/2005/8/layout/hList1"/>
    <dgm:cxn modelId="{2F9A33A1-3CD3-4CB3-BC40-5C61ACC1653F}" type="presOf" srcId="{780884EA-2333-45C3-B291-90781F9971E6}" destId="{4D7B2C9C-B0AF-418A-8F6A-EABAE8A6A4C0}" srcOrd="0" destOrd="0" presId="urn:microsoft.com/office/officeart/2005/8/layout/hList1"/>
    <dgm:cxn modelId="{0BD973A1-2B37-4F45-9A00-E8CBF4E60E12}" type="presOf" srcId="{1846BE6D-7D9E-4434-8D3C-E38B01DC1751}" destId="{82730E69-4E91-4CF5-8F7B-B4E0C644808C}" srcOrd="0" destOrd="0" presId="urn:microsoft.com/office/officeart/2005/8/layout/hList1"/>
    <dgm:cxn modelId="{6F2948A5-D5C1-4757-8E9F-587319201613}" type="presOf" srcId="{AC944D29-4F52-441E-A937-40DE5C0FF67F}" destId="{36223F84-C965-4184-9E32-FFCBCFC95015}" srcOrd="0" destOrd="0" presId="urn:microsoft.com/office/officeart/2005/8/layout/hList1"/>
    <dgm:cxn modelId="{D3CD59AB-1138-443F-BE25-A31DAD816071}" type="presOf" srcId="{1BCB324E-9FDE-4858-8D6F-F74BF80AF40B}" destId="{1578F839-0EBD-48C0-8B3A-3D5113673A37}" srcOrd="0" destOrd="0" presId="urn:microsoft.com/office/officeart/2005/8/layout/hList1"/>
    <dgm:cxn modelId="{07AC9BB9-DE56-44DB-8EBE-1F5D5E4061AD}" type="presOf" srcId="{647DDAB0-8FC2-411D-B2BA-FA776A200474}" destId="{7A358BAF-ADEA-458C-94FF-1B34736B30B0}" srcOrd="0" destOrd="0" presId="urn:microsoft.com/office/officeart/2005/8/layout/hList1"/>
    <dgm:cxn modelId="{78911EBE-31EA-44C4-AEF7-F47DD9B53737}" type="presOf" srcId="{941AA071-49F4-4F9C-9F40-77397A7C2FD4}" destId="{618B16A4-74E2-41CC-B479-E0F59E06139F}" srcOrd="0" destOrd="0" presId="urn:microsoft.com/office/officeart/2005/8/layout/hList1"/>
    <dgm:cxn modelId="{4C4A34CA-98F0-4B99-9CB3-26B63DED835F}" srcId="{1BCB324E-9FDE-4858-8D6F-F74BF80AF40B}" destId="{941AA071-49F4-4F9C-9F40-77397A7C2FD4}" srcOrd="0" destOrd="0" parTransId="{5DAA7EFB-FF63-497D-BF87-36FDF7D94DD3}" sibTransId="{803C5C2D-B47D-4BF4-AC0B-BFD01A0E52C9}"/>
    <dgm:cxn modelId="{3AB39CCE-4114-4514-A775-BF7E7C2BE0D3}" type="presOf" srcId="{FB09F1AE-9DE6-4057-9210-527484C95AC7}" destId="{C2942891-B3FE-4E42-9313-9265D60B319A}" srcOrd="0" destOrd="0" presId="urn:microsoft.com/office/officeart/2005/8/layout/hList1"/>
    <dgm:cxn modelId="{FC348CE0-D81B-44A1-B8F4-DE2E548445EA}" type="presOf" srcId="{C29FB0BB-E482-43C2-BD85-A55A31F080BB}" destId="{A7E4B72F-5C63-46AA-95DA-77F4ADD53E6D}" srcOrd="0" destOrd="1" presId="urn:microsoft.com/office/officeart/2005/8/layout/hList1"/>
    <dgm:cxn modelId="{1E80D9E1-AA91-40D5-A62A-1C607AB0CFB5}" type="presOf" srcId="{71C93C5D-B501-4602-AD88-AF94ECF7FAB3}" destId="{84877781-D222-4F3A-88A1-5A4C9261E110}" srcOrd="0" destOrd="0" presId="urn:microsoft.com/office/officeart/2005/8/layout/hList1"/>
    <dgm:cxn modelId="{4DDFD9E8-7C2A-419B-A5D5-CD82C73A5065}" srcId="{941AA071-49F4-4F9C-9F40-77397A7C2FD4}" destId="{1846BE6D-7D9E-4434-8D3C-E38B01DC1751}" srcOrd="0" destOrd="0" parTransId="{0B4905C1-3839-4B09-BDFB-909E5C149AA5}" sibTransId="{EAF0FD34-1148-4612-93DA-BD27D5113179}"/>
    <dgm:cxn modelId="{48CE74ED-E7FC-4CAB-BD2B-C75AB8738FD2}" srcId="{1BCB324E-9FDE-4858-8D6F-F74BF80AF40B}" destId="{60C487B5-F055-469B-A078-4816F7FC5BC1}" srcOrd="1" destOrd="0" parTransId="{A47AAF51-EB92-4D21-B99A-3BD6B6DECD08}" sibTransId="{ABCDD603-1EE8-4A3F-B5E6-28E0CD5C8521}"/>
    <dgm:cxn modelId="{A07C9CEE-2BD1-46C6-B9D2-ED5D58233D81}" srcId="{626805A9-0B7C-4BC8-9740-9FD18F0B07F1}" destId="{C29FB0BB-E482-43C2-BD85-A55A31F080BB}" srcOrd="1" destOrd="0" parTransId="{DF4C7D32-9BC6-41F6-B611-E25250988A2E}" sibTransId="{9D29736B-5FC7-4C14-8B79-6E9208070F1E}"/>
    <dgm:cxn modelId="{F3E8F6FC-E2A2-4EF7-85AF-FFD4B69F08D6}" type="presOf" srcId="{32DDB36B-1987-401E-8AA0-F086A2790BF5}" destId="{57AF4BD3-CEF4-4054-9F02-C02E675B6E63}" srcOrd="0" destOrd="0" presId="urn:microsoft.com/office/officeart/2005/8/layout/hList1"/>
    <dgm:cxn modelId="{7BC0C15B-1ED3-48B8-BD5E-758D6EE00701}" type="presParOf" srcId="{1578F839-0EBD-48C0-8B3A-3D5113673A37}" destId="{37FB879A-1924-499D-9884-1EB67010199B}" srcOrd="0" destOrd="0" presId="urn:microsoft.com/office/officeart/2005/8/layout/hList1"/>
    <dgm:cxn modelId="{4E395152-2C5A-41A8-ACCA-66F8B684E003}" type="presParOf" srcId="{37FB879A-1924-499D-9884-1EB67010199B}" destId="{618B16A4-74E2-41CC-B479-E0F59E06139F}" srcOrd="0" destOrd="0" presId="urn:microsoft.com/office/officeart/2005/8/layout/hList1"/>
    <dgm:cxn modelId="{9BA97967-396E-4038-9A05-0B5A1708D6A8}" type="presParOf" srcId="{37FB879A-1924-499D-9884-1EB67010199B}" destId="{82730E69-4E91-4CF5-8F7B-B4E0C644808C}" srcOrd="1" destOrd="0" presId="urn:microsoft.com/office/officeart/2005/8/layout/hList1"/>
    <dgm:cxn modelId="{1C1453D0-258B-409F-929A-0329B0D5D811}" type="presParOf" srcId="{1578F839-0EBD-48C0-8B3A-3D5113673A37}" destId="{9BCAC27A-53D7-4A1B-A132-0F2AA81A7FD1}" srcOrd="1" destOrd="0" presId="urn:microsoft.com/office/officeart/2005/8/layout/hList1"/>
    <dgm:cxn modelId="{E713328D-80FE-4CF8-AE74-D411B2EA2473}" type="presParOf" srcId="{1578F839-0EBD-48C0-8B3A-3D5113673A37}" destId="{7F71B568-4709-49B5-9B1A-3CE9F6AEFA8C}" srcOrd="2" destOrd="0" presId="urn:microsoft.com/office/officeart/2005/8/layout/hList1"/>
    <dgm:cxn modelId="{B1B4FC3B-0E0E-4E5A-A44E-9BA8B921E6BE}" type="presParOf" srcId="{7F71B568-4709-49B5-9B1A-3CE9F6AEFA8C}" destId="{ED24C731-FA9E-4061-B82E-C18CE85BFC66}" srcOrd="0" destOrd="0" presId="urn:microsoft.com/office/officeart/2005/8/layout/hList1"/>
    <dgm:cxn modelId="{E77C54E2-F8A9-4037-8090-0A3EFD4D1E4E}" type="presParOf" srcId="{7F71B568-4709-49B5-9B1A-3CE9F6AEFA8C}" destId="{C2942891-B3FE-4E42-9313-9265D60B319A}" srcOrd="1" destOrd="0" presId="urn:microsoft.com/office/officeart/2005/8/layout/hList1"/>
    <dgm:cxn modelId="{5743015B-FABF-4839-ABA8-619E923F7C5A}" type="presParOf" srcId="{1578F839-0EBD-48C0-8B3A-3D5113673A37}" destId="{C0765365-695E-4200-85EB-4DC237BFB495}" srcOrd="3" destOrd="0" presId="urn:microsoft.com/office/officeart/2005/8/layout/hList1"/>
    <dgm:cxn modelId="{FCB16F30-4614-49FB-BD11-7BF1E3F8EE31}" type="presParOf" srcId="{1578F839-0EBD-48C0-8B3A-3D5113673A37}" destId="{CF009F1A-E666-4D8A-8075-139CBCB88A9F}" srcOrd="4" destOrd="0" presId="urn:microsoft.com/office/officeart/2005/8/layout/hList1"/>
    <dgm:cxn modelId="{86CAD404-5EE3-429E-B55F-520F787D401F}" type="presParOf" srcId="{CF009F1A-E666-4D8A-8075-139CBCB88A9F}" destId="{7A358BAF-ADEA-458C-94FF-1B34736B30B0}" srcOrd="0" destOrd="0" presId="urn:microsoft.com/office/officeart/2005/8/layout/hList1"/>
    <dgm:cxn modelId="{94B857C0-8B25-4704-A733-5B5DD978963C}" type="presParOf" srcId="{CF009F1A-E666-4D8A-8075-139CBCB88A9F}" destId="{56D2E657-04AD-4E84-8809-2BF8DAEB83EC}" srcOrd="1" destOrd="0" presId="urn:microsoft.com/office/officeart/2005/8/layout/hList1"/>
    <dgm:cxn modelId="{4114EADC-0E74-4662-B49A-FBE66338EDA1}" type="presParOf" srcId="{1578F839-0EBD-48C0-8B3A-3D5113673A37}" destId="{F96E4027-D03F-4CCF-91D4-973A220764FF}" srcOrd="5" destOrd="0" presId="urn:microsoft.com/office/officeart/2005/8/layout/hList1"/>
    <dgm:cxn modelId="{25C915A0-2DB8-43DE-BF2E-13092114EB81}" type="presParOf" srcId="{1578F839-0EBD-48C0-8B3A-3D5113673A37}" destId="{11785EBF-34E1-4F90-A5E9-40BAF7D9012E}" srcOrd="6" destOrd="0" presId="urn:microsoft.com/office/officeart/2005/8/layout/hList1"/>
    <dgm:cxn modelId="{A8CBFAF1-72F5-465B-95B4-28827038E42E}" type="presParOf" srcId="{11785EBF-34E1-4F90-A5E9-40BAF7D9012E}" destId="{36223F84-C965-4184-9E32-FFCBCFC95015}" srcOrd="0" destOrd="0" presId="urn:microsoft.com/office/officeart/2005/8/layout/hList1"/>
    <dgm:cxn modelId="{67DBE152-5818-45C6-830D-C6503A686CF7}" type="presParOf" srcId="{11785EBF-34E1-4F90-A5E9-40BAF7D9012E}" destId="{4D7B2C9C-B0AF-418A-8F6A-EABAE8A6A4C0}" srcOrd="1" destOrd="0" presId="urn:microsoft.com/office/officeart/2005/8/layout/hList1"/>
    <dgm:cxn modelId="{DB81425C-C592-4897-B9C9-3B44EA64EF88}" type="presParOf" srcId="{1578F839-0EBD-48C0-8B3A-3D5113673A37}" destId="{DA608E67-30AA-485D-8546-DDA739515C40}" srcOrd="7" destOrd="0" presId="urn:microsoft.com/office/officeart/2005/8/layout/hList1"/>
    <dgm:cxn modelId="{56314406-E00F-4A5A-B0C0-0D08821D9988}" type="presParOf" srcId="{1578F839-0EBD-48C0-8B3A-3D5113673A37}" destId="{8E7509F7-4257-4671-80EB-250920C9CD90}" srcOrd="8" destOrd="0" presId="urn:microsoft.com/office/officeart/2005/8/layout/hList1"/>
    <dgm:cxn modelId="{E3F0C131-0814-42F0-B2DD-DFF311921FF3}" type="presParOf" srcId="{8E7509F7-4257-4671-80EB-250920C9CD90}" destId="{E9090891-8C43-4459-844D-BD388296E757}" srcOrd="0" destOrd="0" presId="urn:microsoft.com/office/officeart/2005/8/layout/hList1"/>
    <dgm:cxn modelId="{741F6637-6CE9-40A5-8FD8-DA1E6E4A661E}" type="presParOf" srcId="{8E7509F7-4257-4671-80EB-250920C9CD90}" destId="{A7E4B72F-5C63-46AA-95DA-77F4ADD53E6D}" srcOrd="1" destOrd="0" presId="urn:microsoft.com/office/officeart/2005/8/layout/hList1"/>
    <dgm:cxn modelId="{7336C506-0E7F-4EC6-A256-56036FAB6BDB}" type="presParOf" srcId="{1578F839-0EBD-48C0-8B3A-3D5113673A37}" destId="{206DCC05-E87D-4A73-AEEA-00A34F99F109}" srcOrd="9" destOrd="0" presId="urn:microsoft.com/office/officeart/2005/8/layout/hList1"/>
    <dgm:cxn modelId="{6585AB17-C84E-432F-84F9-F3E81AED2A97}" type="presParOf" srcId="{1578F839-0EBD-48C0-8B3A-3D5113673A37}" destId="{C55ADD1F-681A-4578-9BF8-B2D326DBB808}" srcOrd="10" destOrd="0" presId="urn:microsoft.com/office/officeart/2005/8/layout/hList1"/>
    <dgm:cxn modelId="{8E11DC95-E63D-4B44-A85A-D7A585CA9DC3}" type="presParOf" srcId="{C55ADD1F-681A-4578-9BF8-B2D326DBB808}" destId="{57AF4BD3-CEF4-4054-9F02-C02E675B6E63}" srcOrd="0" destOrd="0" presId="urn:microsoft.com/office/officeart/2005/8/layout/hList1"/>
    <dgm:cxn modelId="{D109B322-5A59-4C79-8AF5-3404DA990E0F}" type="presParOf" srcId="{C55ADD1F-681A-4578-9BF8-B2D326DBB808}" destId="{84877781-D222-4F3A-88A1-5A4C9261E11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4820FC-9FC4-408B-8D03-6BFA7F4AB7B3}" type="doc">
      <dgm:prSet loTypeId="urn:microsoft.com/office/officeart/2011/layout/TabList" loCatId="list" qsTypeId="urn:microsoft.com/office/officeart/2005/8/quickstyle/simple1" qsCatId="simple" csTypeId="urn:microsoft.com/office/officeart/2005/8/colors/colorful4" csCatId="colorful" phldr="1"/>
      <dgm:spPr/>
      <dgm:t>
        <a:bodyPr/>
        <a:lstStyle/>
        <a:p>
          <a:endParaRPr lang="en-US"/>
        </a:p>
      </dgm:t>
    </dgm:pt>
    <dgm:pt modelId="{6AF5FE0C-DFF7-4F3E-BC44-0D71A5452091}">
      <dgm:prSet phldrT="[Text]"/>
      <dgm:spPr/>
      <dgm:t>
        <a:bodyPr/>
        <a:lstStyle/>
        <a:p>
          <a:endParaRPr lang="en-US" dirty="0"/>
        </a:p>
      </dgm:t>
    </dgm:pt>
    <dgm:pt modelId="{57904479-2B2A-4BBC-A27F-1948F2DD035C}" type="parTrans" cxnId="{6A03E502-1C00-4542-B9C3-DFD0FD1D75F1}">
      <dgm:prSet/>
      <dgm:spPr/>
      <dgm:t>
        <a:bodyPr/>
        <a:lstStyle/>
        <a:p>
          <a:endParaRPr lang="en-US"/>
        </a:p>
      </dgm:t>
    </dgm:pt>
    <dgm:pt modelId="{97E841DD-015F-4D2B-B7C4-EB221AB84EC6}" type="sibTrans" cxnId="{6A03E502-1C00-4542-B9C3-DFD0FD1D75F1}">
      <dgm:prSet/>
      <dgm:spPr/>
      <dgm:t>
        <a:bodyPr/>
        <a:lstStyle/>
        <a:p>
          <a:endParaRPr lang="en-US"/>
        </a:p>
      </dgm:t>
    </dgm:pt>
    <dgm:pt modelId="{C1D7692C-0DEC-4C30-923C-8A0ADE33A3C7}">
      <dgm:prSet phldrT="[Text]" phldr="1"/>
      <dgm:spPr/>
      <dgm:t>
        <a:bodyPr/>
        <a:lstStyle/>
        <a:p>
          <a:endParaRPr lang="en-US" dirty="0"/>
        </a:p>
      </dgm:t>
    </dgm:pt>
    <dgm:pt modelId="{2D545CEE-8436-40A2-A49D-9CA998A7C0BE}" type="parTrans" cxnId="{35451AE7-D7E5-4C01-A57F-21D56FF42B5E}">
      <dgm:prSet/>
      <dgm:spPr/>
      <dgm:t>
        <a:bodyPr/>
        <a:lstStyle/>
        <a:p>
          <a:endParaRPr lang="en-US"/>
        </a:p>
      </dgm:t>
    </dgm:pt>
    <dgm:pt modelId="{4C0C9978-5C2C-41A6-BAE1-1495CBE0D0C2}" type="sibTrans" cxnId="{35451AE7-D7E5-4C01-A57F-21D56FF42B5E}">
      <dgm:prSet/>
      <dgm:spPr/>
      <dgm:t>
        <a:bodyPr/>
        <a:lstStyle/>
        <a:p>
          <a:endParaRPr lang="en-US"/>
        </a:p>
      </dgm:t>
    </dgm:pt>
    <dgm:pt modelId="{D9BDB05A-0E59-47F3-AE7C-1A4AC2750A28}">
      <dgm:prSet phldrT="[Text]"/>
      <dgm:spPr/>
      <dgm:t>
        <a:bodyPr/>
        <a:lstStyle/>
        <a:p>
          <a:r>
            <a:rPr lang="en-US" dirty="0"/>
            <a:t>How Have Overall Crime Trends Changed Over Time?</a:t>
          </a:r>
        </a:p>
      </dgm:t>
    </dgm:pt>
    <dgm:pt modelId="{89026B28-035B-4B72-B234-772509539634}" type="parTrans" cxnId="{88E7899E-9B64-45F2-B04F-2F2F066FC360}">
      <dgm:prSet/>
      <dgm:spPr/>
      <dgm:t>
        <a:bodyPr/>
        <a:lstStyle/>
        <a:p>
          <a:endParaRPr lang="en-US"/>
        </a:p>
      </dgm:t>
    </dgm:pt>
    <dgm:pt modelId="{35D85F93-DF34-407D-89E3-037AE7C36836}" type="sibTrans" cxnId="{88E7899E-9B64-45F2-B04F-2F2F066FC360}">
      <dgm:prSet/>
      <dgm:spPr/>
      <dgm:t>
        <a:bodyPr/>
        <a:lstStyle/>
        <a:p>
          <a:endParaRPr lang="en-US"/>
        </a:p>
      </dgm:t>
    </dgm:pt>
    <dgm:pt modelId="{9FC78782-0D91-4186-A531-07B54AEADACA}">
      <dgm:prSet phldrT="[Text]" phldr="1"/>
      <dgm:spPr/>
      <dgm:t>
        <a:bodyPr/>
        <a:lstStyle/>
        <a:p>
          <a:endParaRPr lang="en-US" dirty="0"/>
        </a:p>
      </dgm:t>
    </dgm:pt>
    <dgm:pt modelId="{A08FE0CA-B093-442F-B2AE-0F80B64B5308}" type="parTrans" cxnId="{633E9D44-7C25-4227-A79C-6BD642164F12}">
      <dgm:prSet/>
      <dgm:spPr/>
      <dgm:t>
        <a:bodyPr/>
        <a:lstStyle/>
        <a:p>
          <a:endParaRPr lang="en-US"/>
        </a:p>
      </dgm:t>
    </dgm:pt>
    <dgm:pt modelId="{856CB82A-77AC-4F40-AF65-662A483E3733}" type="sibTrans" cxnId="{633E9D44-7C25-4227-A79C-6BD642164F12}">
      <dgm:prSet/>
      <dgm:spPr/>
      <dgm:t>
        <a:bodyPr/>
        <a:lstStyle/>
        <a:p>
          <a:endParaRPr lang="en-US"/>
        </a:p>
      </dgm:t>
    </dgm:pt>
    <dgm:pt modelId="{6A42E52C-B858-47F5-8883-BDE69C5F518A}">
      <dgm:prSet phldrT="[Text]"/>
      <dgm:spPr/>
      <dgm:t>
        <a:bodyPr/>
        <a:lstStyle/>
        <a:p>
          <a:r>
            <a:rPr lang="en-US" dirty="0"/>
            <a:t>What Are the Top 5 Most Common Offenses?</a:t>
          </a:r>
        </a:p>
      </dgm:t>
    </dgm:pt>
    <dgm:pt modelId="{E8FCD21A-D148-45AB-8B11-730FEC1F3C35}" type="parTrans" cxnId="{8505F0BA-97BC-436A-85D7-AA6FDB9DB8AE}">
      <dgm:prSet/>
      <dgm:spPr/>
      <dgm:t>
        <a:bodyPr/>
        <a:lstStyle/>
        <a:p>
          <a:endParaRPr lang="en-US"/>
        </a:p>
      </dgm:t>
    </dgm:pt>
    <dgm:pt modelId="{CEF45C3D-0018-4506-95EB-98AF8A7BFB10}" type="sibTrans" cxnId="{8505F0BA-97BC-436A-85D7-AA6FDB9DB8AE}">
      <dgm:prSet/>
      <dgm:spPr/>
      <dgm:t>
        <a:bodyPr/>
        <a:lstStyle/>
        <a:p>
          <a:endParaRPr lang="en-US"/>
        </a:p>
      </dgm:t>
    </dgm:pt>
    <dgm:pt modelId="{A3A1ECB0-D3ED-42D3-A77C-8531793E2A70}">
      <dgm:prSet phldrT="[Text]" phldr="1"/>
      <dgm:spPr/>
      <dgm:t>
        <a:bodyPr/>
        <a:lstStyle/>
        <a:p>
          <a:endParaRPr lang="en-US" dirty="0"/>
        </a:p>
      </dgm:t>
    </dgm:pt>
    <dgm:pt modelId="{2C9772BF-7F8F-455A-8EB5-FDAFCFA18E43}" type="parTrans" cxnId="{521CA601-6DF7-4EEE-AB6F-321CD5A00E30}">
      <dgm:prSet/>
      <dgm:spPr/>
      <dgm:t>
        <a:bodyPr/>
        <a:lstStyle/>
        <a:p>
          <a:endParaRPr lang="en-US"/>
        </a:p>
      </dgm:t>
    </dgm:pt>
    <dgm:pt modelId="{683959A0-74DB-4CFE-891E-75998918BA58}" type="sibTrans" cxnId="{521CA601-6DF7-4EEE-AB6F-321CD5A00E30}">
      <dgm:prSet/>
      <dgm:spPr/>
      <dgm:t>
        <a:bodyPr/>
        <a:lstStyle/>
        <a:p>
          <a:endParaRPr lang="en-US"/>
        </a:p>
      </dgm:t>
    </dgm:pt>
    <dgm:pt modelId="{4136483E-C88A-4F68-8D0A-472FE32945D0}">
      <dgm:prSet phldrT="[Text]" phldr="1"/>
      <dgm:spPr/>
      <dgm:t>
        <a:bodyPr/>
        <a:lstStyle/>
        <a:p>
          <a:endParaRPr lang="en-US" dirty="0"/>
        </a:p>
      </dgm:t>
    </dgm:pt>
    <dgm:pt modelId="{148D7970-40C8-425F-B26B-EEA2A1A1DD5A}" type="parTrans" cxnId="{DC551438-5940-41EC-BAA0-54CECDA60AE1}">
      <dgm:prSet/>
      <dgm:spPr/>
      <dgm:t>
        <a:bodyPr/>
        <a:lstStyle/>
        <a:p>
          <a:endParaRPr lang="en-US"/>
        </a:p>
      </dgm:t>
    </dgm:pt>
    <dgm:pt modelId="{54E7FA35-BCE6-4D61-8A9E-FEF0FA0A8CD4}" type="sibTrans" cxnId="{DC551438-5940-41EC-BAA0-54CECDA60AE1}">
      <dgm:prSet/>
      <dgm:spPr/>
      <dgm:t>
        <a:bodyPr/>
        <a:lstStyle/>
        <a:p>
          <a:endParaRPr lang="en-US"/>
        </a:p>
      </dgm:t>
    </dgm:pt>
    <dgm:pt modelId="{86D6FCD4-83E1-4DEA-B3D1-53C071DFDFEB}">
      <dgm:prSet phldrT="[Text]"/>
      <dgm:spPr/>
      <dgm:t>
        <a:bodyPr/>
        <a:lstStyle/>
        <a:p>
          <a:r>
            <a:rPr lang="en-US" dirty="0"/>
            <a:t>How Have Fraud Offenses Evolved Over Time?</a:t>
          </a:r>
        </a:p>
      </dgm:t>
    </dgm:pt>
    <dgm:pt modelId="{D9F1E748-1B1D-4524-893B-D6313F7BD9EC}" type="parTrans" cxnId="{65963A9D-A2F0-4E1E-B710-57AE6FF104F1}">
      <dgm:prSet/>
      <dgm:spPr/>
      <dgm:t>
        <a:bodyPr/>
        <a:lstStyle/>
        <a:p>
          <a:endParaRPr lang="en-US"/>
        </a:p>
      </dgm:t>
    </dgm:pt>
    <dgm:pt modelId="{00EFB7D6-0DD8-4BC3-8853-9D81C698A265}" type="sibTrans" cxnId="{65963A9D-A2F0-4E1E-B710-57AE6FF104F1}">
      <dgm:prSet/>
      <dgm:spPr/>
      <dgm:t>
        <a:bodyPr/>
        <a:lstStyle/>
        <a:p>
          <a:endParaRPr lang="en-US"/>
        </a:p>
      </dgm:t>
    </dgm:pt>
    <dgm:pt modelId="{FA4D868C-29B1-4572-B14A-97A653E54C68}">
      <dgm:prSet/>
      <dgm:spPr/>
      <dgm:t>
        <a:bodyPr/>
        <a:lstStyle/>
        <a:p>
          <a:endParaRPr lang="en-US"/>
        </a:p>
      </dgm:t>
    </dgm:pt>
    <dgm:pt modelId="{5A9A76B6-EF49-4606-9315-F13C058784D3}" type="parTrans" cxnId="{CB6C395B-0E5A-4826-94D2-4B929087BCEB}">
      <dgm:prSet/>
      <dgm:spPr/>
      <dgm:t>
        <a:bodyPr/>
        <a:lstStyle/>
        <a:p>
          <a:endParaRPr lang="en-US"/>
        </a:p>
      </dgm:t>
    </dgm:pt>
    <dgm:pt modelId="{A64822D7-DFB2-4AA8-81A9-91B42D818F2B}" type="sibTrans" cxnId="{CB6C395B-0E5A-4826-94D2-4B929087BCEB}">
      <dgm:prSet/>
      <dgm:spPr/>
      <dgm:t>
        <a:bodyPr/>
        <a:lstStyle/>
        <a:p>
          <a:endParaRPr lang="en-US"/>
        </a:p>
      </dgm:t>
    </dgm:pt>
    <dgm:pt modelId="{D5B7E303-5DA2-4AB1-B265-00BFFAF8D11B}">
      <dgm:prSet/>
      <dgm:spPr/>
      <dgm:t>
        <a:bodyPr/>
        <a:lstStyle/>
        <a:p>
          <a:endParaRPr lang="en-US"/>
        </a:p>
      </dgm:t>
    </dgm:pt>
    <dgm:pt modelId="{7393C406-0FB6-49B4-9553-3094FCA77375}" type="parTrans" cxnId="{940C81A6-1F56-4B4E-B7E4-954A6D5C150D}">
      <dgm:prSet/>
      <dgm:spPr/>
      <dgm:t>
        <a:bodyPr/>
        <a:lstStyle/>
        <a:p>
          <a:endParaRPr lang="en-US"/>
        </a:p>
      </dgm:t>
    </dgm:pt>
    <dgm:pt modelId="{66D108D9-5BA8-46D0-B06F-4CEA3D2FA2F2}" type="sibTrans" cxnId="{940C81A6-1F56-4B4E-B7E4-954A6D5C150D}">
      <dgm:prSet/>
      <dgm:spPr/>
      <dgm:t>
        <a:bodyPr/>
        <a:lstStyle/>
        <a:p>
          <a:endParaRPr lang="en-US"/>
        </a:p>
      </dgm:t>
    </dgm:pt>
    <dgm:pt modelId="{5F63A650-D442-4B99-87C0-C55DE2BCD2FB}">
      <dgm:prSet/>
      <dgm:spPr/>
      <dgm:t>
        <a:bodyPr/>
        <a:lstStyle/>
        <a:p>
          <a:endParaRPr lang="en-US"/>
        </a:p>
      </dgm:t>
    </dgm:pt>
    <dgm:pt modelId="{3B399D71-4759-4CE4-AA7B-226CB5FB0F0D}" type="parTrans" cxnId="{31974ECF-1C6B-4E8F-9A8E-0ED28DE1C86F}">
      <dgm:prSet/>
      <dgm:spPr/>
      <dgm:t>
        <a:bodyPr/>
        <a:lstStyle/>
        <a:p>
          <a:endParaRPr lang="en-US"/>
        </a:p>
      </dgm:t>
    </dgm:pt>
    <dgm:pt modelId="{F100C708-B1F9-4754-BAFA-9A3BCA7AC507}" type="sibTrans" cxnId="{31974ECF-1C6B-4E8F-9A8E-0ED28DE1C86F}">
      <dgm:prSet/>
      <dgm:spPr/>
      <dgm:t>
        <a:bodyPr/>
        <a:lstStyle/>
        <a:p>
          <a:endParaRPr lang="en-US"/>
        </a:p>
      </dgm:t>
    </dgm:pt>
    <dgm:pt modelId="{2FC48C6D-D7F5-4266-840B-6981F0BDCC89}">
      <dgm:prSet/>
      <dgm:spPr/>
      <dgm:t>
        <a:bodyPr/>
        <a:lstStyle/>
        <a:p>
          <a:endParaRPr lang="en-US"/>
        </a:p>
      </dgm:t>
    </dgm:pt>
    <dgm:pt modelId="{2E239588-EFF8-417A-A017-CD81AA059948}" type="parTrans" cxnId="{712829E8-05FA-4393-BE79-75E6CECE8828}">
      <dgm:prSet/>
      <dgm:spPr/>
      <dgm:t>
        <a:bodyPr/>
        <a:lstStyle/>
        <a:p>
          <a:endParaRPr lang="en-US"/>
        </a:p>
      </dgm:t>
    </dgm:pt>
    <dgm:pt modelId="{87EC5E50-E9B3-4FE9-99C2-3EE0C48FFFFE}" type="sibTrans" cxnId="{712829E8-05FA-4393-BE79-75E6CECE8828}">
      <dgm:prSet/>
      <dgm:spPr/>
      <dgm:t>
        <a:bodyPr/>
        <a:lstStyle/>
        <a:p>
          <a:endParaRPr lang="en-US"/>
        </a:p>
      </dgm:t>
    </dgm:pt>
    <dgm:pt modelId="{0DEDC5C6-E0A3-49BF-B612-8EF5BDD3280A}">
      <dgm:prSet/>
      <dgm:spPr/>
      <dgm:t>
        <a:bodyPr/>
        <a:lstStyle/>
        <a:p>
          <a:endParaRPr lang="en-US"/>
        </a:p>
      </dgm:t>
    </dgm:pt>
    <dgm:pt modelId="{E4C959B8-12E6-4FB1-AAC1-C493A09DB703}" type="parTrans" cxnId="{98BB376F-66D3-401D-B55F-D6E26AED1148}">
      <dgm:prSet/>
      <dgm:spPr/>
      <dgm:t>
        <a:bodyPr/>
        <a:lstStyle/>
        <a:p>
          <a:endParaRPr lang="en-US"/>
        </a:p>
      </dgm:t>
    </dgm:pt>
    <dgm:pt modelId="{785F0045-01E3-4B5C-96D8-BC8495B2642B}" type="sibTrans" cxnId="{98BB376F-66D3-401D-B55F-D6E26AED1148}">
      <dgm:prSet/>
      <dgm:spPr/>
      <dgm:t>
        <a:bodyPr/>
        <a:lstStyle/>
        <a:p>
          <a:endParaRPr lang="en-US"/>
        </a:p>
      </dgm:t>
    </dgm:pt>
    <dgm:pt modelId="{20B15868-D34E-4572-8AEF-2D5771CE5CAA}">
      <dgm:prSet/>
      <dgm:spPr/>
      <dgm:t>
        <a:bodyPr/>
        <a:lstStyle/>
        <a:p>
          <a:endParaRPr lang="en-US"/>
        </a:p>
      </dgm:t>
    </dgm:pt>
    <dgm:pt modelId="{A708D84A-381F-4625-AE28-BF5142B30D2F}" type="parTrans" cxnId="{F62BE28F-E63F-4300-8598-E01639A756F2}">
      <dgm:prSet/>
      <dgm:spPr/>
      <dgm:t>
        <a:bodyPr/>
        <a:lstStyle/>
        <a:p>
          <a:endParaRPr lang="en-US"/>
        </a:p>
      </dgm:t>
    </dgm:pt>
    <dgm:pt modelId="{D1BFE9E6-FB17-4861-8140-4F0CA526BCA9}" type="sibTrans" cxnId="{F62BE28F-E63F-4300-8598-E01639A756F2}">
      <dgm:prSet/>
      <dgm:spPr/>
      <dgm:t>
        <a:bodyPr/>
        <a:lstStyle/>
        <a:p>
          <a:endParaRPr lang="en-US"/>
        </a:p>
      </dgm:t>
    </dgm:pt>
    <dgm:pt modelId="{92801F1F-6775-4F19-A009-580454C1ABFB}">
      <dgm:prSet/>
      <dgm:spPr/>
      <dgm:t>
        <a:bodyPr/>
        <a:lstStyle/>
        <a:p>
          <a:endParaRPr lang="en-US"/>
        </a:p>
      </dgm:t>
    </dgm:pt>
    <dgm:pt modelId="{F27B7383-FC3E-445C-B1D2-38393096BA6C}" type="parTrans" cxnId="{F18E307D-3D5E-496E-A9EA-7551E4650F79}">
      <dgm:prSet/>
      <dgm:spPr/>
      <dgm:t>
        <a:bodyPr/>
        <a:lstStyle/>
        <a:p>
          <a:endParaRPr lang="en-US"/>
        </a:p>
      </dgm:t>
    </dgm:pt>
    <dgm:pt modelId="{1080D0B4-DEDA-41C1-A36E-1B165B49E7D8}" type="sibTrans" cxnId="{F18E307D-3D5E-496E-A9EA-7551E4650F79}">
      <dgm:prSet/>
      <dgm:spPr/>
      <dgm:t>
        <a:bodyPr/>
        <a:lstStyle/>
        <a:p>
          <a:endParaRPr lang="en-US"/>
        </a:p>
      </dgm:t>
    </dgm:pt>
    <dgm:pt modelId="{F5279975-F558-453E-A3A8-BA746F5216A1}">
      <dgm:prSet/>
      <dgm:spPr/>
      <dgm:t>
        <a:bodyPr/>
        <a:lstStyle/>
        <a:p>
          <a:endParaRPr lang="en-US"/>
        </a:p>
      </dgm:t>
    </dgm:pt>
    <dgm:pt modelId="{2675E2CD-0073-436B-8AB0-C40C36CC46D3}" type="parTrans" cxnId="{0893A370-7605-4565-A539-1465A8602688}">
      <dgm:prSet/>
      <dgm:spPr/>
      <dgm:t>
        <a:bodyPr/>
        <a:lstStyle/>
        <a:p>
          <a:endParaRPr lang="en-US"/>
        </a:p>
      </dgm:t>
    </dgm:pt>
    <dgm:pt modelId="{E529A8B0-5553-418C-98AC-A8FFB9294B83}" type="sibTrans" cxnId="{0893A370-7605-4565-A539-1465A8602688}">
      <dgm:prSet/>
      <dgm:spPr/>
      <dgm:t>
        <a:bodyPr/>
        <a:lstStyle/>
        <a:p>
          <a:endParaRPr lang="en-US"/>
        </a:p>
      </dgm:t>
    </dgm:pt>
    <dgm:pt modelId="{5ABAA086-BF17-41C5-A9F9-5C23F56DC3C3}">
      <dgm:prSet/>
      <dgm:spPr/>
      <dgm:t>
        <a:bodyPr/>
        <a:lstStyle/>
        <a:p>
          <a:r>
            <a:rPr lang="en-US" dirty="0"/>
            <a:t>Is There a Correlation Between Different Crime Types?</a:t>
          </a:r>
        </a:p>
      </dgm:t>
    </dgm:pt>
    <dgm:pt modelId="{BC646AC9-053C-4094-B3E9-1A5934F58798}" type="parTrans" cxnId="{FA6AF63A-DB33-4D24-AD7B-2BB05F91D36F}">
      <dgm:prSet/>
      <dgm:spPr/>
      <dgm:t>
        <a:bodyPr/>
        <a:lstStyle/>
        <a:p>
          <a:endParaRPr lang="en-US"/>
        </a:p>
      </dgm:t>
    </dgm:pt>
    <dgm:pt modelId="{4B7C9426-C696-48A8-90FD-F58EF66966FC}" type="sibTrans" cxnId="{FA6AF63A-DB33-4D24-AD7B-2BB05F91D36F}">
      <dgm:prSet/>
      <dgm:spPr/>
      <dgm:t>
        <a:bodyPr/>
        <a:lstStyle/>
        <a:p>
          <a:endParaRPr lang="en-US"/>
        </a:p>
      </dgm:t>
    </dgm:pt>
    <dgm:pt modelId="{0C1C7E0E-CFF9-4FB3-AC94-3921A0EBD0FC}">
      <dgm:prSet/>
      <dgm:spPr/>
      <dgm:t>
        <a:bodyPr/>
        <a:lstStyle/>
        <a:p>
          <a:endParaRPr lang="en-US"/>
        </a:p>
      </dgm:t>
    </dgm:pt>
    <dgm:pt modelId="{AD491867-AA8C-4928-A02F-975FB5D1E7CE}" type="parTrans" cxnId="{FE8F4CDA-B406-4CE9-91E9-A36491C4C71E}">
      <dgm:prSet/>
      <dgm:spPr/>
      <dgm:t>
        <a:bodyPr/>
        <a:lstStyle/>
        <a:p>
          <a:endParaRPr lang="en-US"/>
        </a:p>
      </dgm:t>
    </dgm:pt>
    <dgm:pt modelId="{12F38761-DA8F-4F51-9AE5-82F647E3193A}" type="sibTrans" cxnId="{FE8F4CDA-B406-4CE9-91E9-A36491C4C71E}">
      <dgm:prSet/>
      <dgm:spPr/>
      <dgm:t>
        <a:bodyPr/>
        <a:lstStyle/>
        <a:p>
          <a:endParaRPr lang="en-US"/>
        </a:p>
      </dgm:t>
    </dgm:pt>
    <dgm:pt modelId="{ADC3BF1A-7863-409B-B3F6-6DFA2AC01BD4}">
      <dgm:prSet/>
      <dgm:spPr/>
      <dgm:t>
        <a:bodyPr/>
        <a:lstStyle/>
        <a:p>
          <a:r>
            <a:rPr lang="en-US" dirty="0"/>
            <a:t>How Have Violent Crimes Changed Over Time?</a:t>
          </a:r>
        </a:p>
      </dgm:t>
    </dgm:pt>
    <dgm:pt modelId="{455B9E03-C839-4A20-8559-FC9C71545680}" type="parTrans" cxnId="{5F5E253F-5494-4654-8777-77D9C71AD6FF}">
      <dgm:prSet/>
      <dgm:spPr/>
      <dgm:t>
        <a:bodyPr/>
        <a:lstStyle/>
        <a:p>
          <a:endParaRPr lang="en-US"/>
        </a:p>
      </dgm:t>
    </dgm:pt>
    <dgm:pt modelId="{F947BDF4-A32E-4CDE-BDA8-D949A43F3405}" type="sibTrans" cxnId="{5F5E253F-5494-4654-8777-77D9C71AD6FF}">
      <dgm:prSet/>
      <dgm:spPr/>
      <dgm:t>
        <a:bodyPr/>
        <a:lstStyle/>
        <a:p>
          <a:endParaRPr lang="en-US"/>
        </a:p>
      </dgm:t>
    </dgm:pt>
    <dgm:pt modelId="{0A78639B-F8E9-4D1A-A37F-B5EF5C90E70F}">
      <dgm:prSet/>
      <dgm:spPr/>
      <dgm:t>
        <a:bodyPr/>
        <a:lstStyle/>
        <a:p>
          <a:endParaRPr lang="en-US"/>
        </a:p>
      </dgm:t>
    </dgm:pt>
    <dgm:pt modelId="{23CBBE5F-726A-403F-9497-498DDCEF69CC}" type="parTrans" cxnId="{79D9EC11-4616-4849-8881-FACF374314BD}">
      <dgm:prSet/>
      <dgm:spPr/>
      <dgm:t>
        <a:bodyPr/>
        <a:lstStyle/>
        <a:p>
          <a:endParaRPr lang="en-US"/>
        </a:p>
      </dgm:t>
    </dgm:pt>
    <dgm:pt modelId="{3797168B-47FF-48E6-8284-9FBB108F5B82}" type="sibTrans" cxnId="{79D9EC11-4616-4849-8881-FACF374314BD}">
      <dgm:prSet/>
      <dgm:spPr/>
      <dgm:t>
        <a:bodyPr/>
        <a:lstStyle/>
        <a:p>
          <a:endParaRPr lang="en-US"/>
        </a:p>
      </dgm:t>
    </dgm:pt>
    <dgm:pt modelId="{3F179BBA-201C-45D0-B8F3-D8F9048BD05F}">
      <dgm:prSet/>
      <dgm:spPr/>
      <dgm:t>
        <a:bodyPr/>
        <a:lstStyle/>
        <a:p>
          <a:r>
            <a:rPr lang="en-US" dirty="0"/>
            <a:t>Crime Rates Across Different Police Forces</a:t>
          </a:r>
        </a:p>
      </dgm:t>
    </dgm:pt>
    <dgm:pt modelId="{565223A0-478A-4A67-A653-87C250F82F40}" type="parTrans" cxnId="{A537BCC7-32F8-4C73-B1A0-475D90A3706A}">
      <dgm:prSet/>
      <dgm:spPr/>
      <dgm:t>
        <a:bodyPr/>
        <a:lstStyle/>
        <a:p>
          <a:endParaRPr lang="en-US"/>
        </a:p>
      </dgm:t>
    </dgm:pt>
    <dgm:pt modelId="{51C01775-EC7C-4583-9F70-F11E3E252CEB}" type="sibTrans" cxnId="{A537BCC7-32F8-4C73-B1A0-475D90A3706A}">
      <dgm:prSet/>
      <dgm:spPr/>
      <dgm:t>
        <a:bodyPr/>
        <a:lstStyle/>
        <a:p>
          <a:endParaRPr lang="en-US"/>
        </a:p>
      </dgm:t>
    </dgm:pt>
    <dgm:pt modelId="{2B8FDB28-995F-4F77-97BE-23C7DB72D22E}">
      <dgm:prSet/>
      <dgm:spPr/>
      <dgm:t>
        <a:bodyPr/>
        <a:lstStyle/>
        <a:p>
          <a:endParaRPr lang="en-US"/>
        </a:p>
      </dgm:t>
    </dgm:pt>
    <dgm:pt modelId="{67359D06-6B84-4248-9A5A-1573902EFFC9}" type="parTrans" cxnId="{7E6EEDC3-327D-45C5-B2EB-4F040F35DAC8}">
      <dgm:prSet/>
      <dgm:spPr/>
      <dgm:t>
        <a:bodyPr/>
        <a:lstStyle/>
        <a:p>
          <a:endParaRPr lang="en-US"/>
        </a:p>
      </dgm:t>
    </dgm:pt>
    <dgm:pt modelId="{92F78515-BEAD-478E-8B61-6C6B1870ADB4}" type="sibTrans" cxnId="{7E6EEDC3-327D-45C5-B2EB-4F040F35DAC8}">
      <dgm:prSet/>
      <dgm:spPr/>
      <dgm:t>
        <a:bodyPr/>
        <a:lstStyle/>
        <a:p>
          <a:endParaRPr lang="en-US"/>
        </a:p>
      </dgm:t>
    </dgm:pt>
    <dgm:pt modelId="{1547695D-6760-45CD-A472-719A4C4E841A}">
      <dgm:prSet/>
      <dgm:spPr/>
      <dgm:t>
        <a:bodyPr/>
        <a:lstStyle/>
        <a:p>
          <a:r>
            <a:rPr lang="en-US" dirty="0"/>
            <a:t>Trends in Drug-Related Offenses</a:t>
          </a:r>
          <a:br>
            <a:rPr lang="en-US" dirty="0"/>
          </a:br>
          <a:endParaRPr lang="en-US" dirty="0"/>
        </a:p>
      </dgm:t>
    </dgm:pt>
    <dgm:pt modelId="{71FD35C5-0ECF-4567-91CD-F9B4ECCBF9FF}" type="parTrans" cxnId="{B00B75FB-5BCD-4DD6-B458-89ABA2F7F286}">
      <dgm:prSet/>
      <dgm:spPr/>
      <dgm:t>
        <a:bodyPr/>
        <a:lstStyle/>
        <a:p>
          <a:endParaRPr lang="en-US"/>
        </a:p>
      </dgm:t>
    </dgm:pt>
    <dgm:pt modelId="{3370E911-78C2-40EB-BBF6-D05E829C37E3}" type="sibTrans" cxnId="{B00B75FB-5BCD-4DD6-B458-89ABA2F7F286}">
      <dgm:prSet/>
      <dgm:spPr/>
      <dgm:t>
        <a:bodyPr/>
        <a:lstStyle/>
        <a:p>
          <a:endParaRPr lang="en-US"/>
        </a:p>
      </dgm:t>
    </dgm:pt>
    <dgm:pt modelId="{E6144213-F525-4116-948F-41E3466C9F32}">
      <dgm:prSet/>
      <dgm:spPr/>
      <dgm:t>
        <a:bodyPr/>
        <a:lstStyle/>
        <a:p>
          <a:endParaRPr lang="en-US"/>
        </a:p>
      </dgm:t>
    </dgm:pt>
    <dgm:pt modelId="{EAF6EDF0-2AC4-4815-B109-97F40D01CA9D}" type="parTrans" cxnId="{D3C13B61-967F-4011-B75A-23B44EDF50FB}">
      <dgm:prSet/>
      <dgm:spPr/>
      <dgm:t>
        <a:bodyPr/>
        <a:lstStyle/>
        <a:p>
          <a:endParaRPr lang="en-US"/>
        </a:p>
      </dgm:t>
    </dgm:pt>
    <dgm:pt modelId="{B505819F-6425-4BC2-9FF7-E4E2DC46D2B0}" type="sibTrans" cxnId="{D3C13B61-967F-4011-B75A-23B44EDF50FB}">
      <dgm:prSet/>
      <dgm:spPr/>
      <dgm:t>
        <a:bodyPr/>
        <a:lstStyle/>
        <a:p>
          <a:endParaRPr lang="en-US"/>
        </a:p>
      </dgm:t>
    </dgm:pt>
    <dgm:pt modelId="{7A1BEBAD-FB63-43A7-9804-888275411C2A}">
      <dgm:prSet/>
      <dgm:spPr/>
      <dgm:t>
        <a:bodyPr/>
        <a:lstStyle/>
        <a:p>
          <a:r>
            <a:rPr lang="en-US" dirty="0"/>
            <a:t>How Have Sexual Offenses Changed Over Time?</a:t>
          </a:r>
        </a:p>
      </dgm:t>
    </dgm:pt>
    <dgm:pt modelId="{503EDAEC-8924-4EFB-887A-2BBC78AC6512}" type="parTrans" cxnId="{0C7BD413-E22C-4E7D-891E-7DD30FA055BD}">
      <dgm:prSet/>
      <dgm:spPr/>
      <dgm:t>
        <a:bodyPr/>
        <a:lstStyle/>
        <a:p>
          <a:endParaRPr lang="en-US"/>
        </a:p>
      </dgm:t>
    </dgm:pt>
    <dgm:pt modelId="{3DC51E96-E41F-4BAE-B679-735FA9945C11}" type="sibTrans" cxnId="{0C7BD413-E22C-4E7D-891E-7DD30FA055BD}">
      <dgm:prSet/>
      <dgm:spPr/>
      <dgm:t>
        <a:bodyPr/>
        <a:lstStyle/>
        <a:p>
          <a:endParaRPr lang="en-US"/>
        </a:p>
      </dgm:t>
    </dgm:pt>
    <dgm:pt modelId="{4CEC3AD5-F28A-454B-A881-0475E8B0925B}">
      <dgm:prSet/>
      <dgm:spPr/>
      <dgm:t>
        <a:bodyPr/>
        <a:lstStyle/>
        <a:p>
          <a:endParaRPr lang="en-US"/>
        </a:p>
      </dgm:t>
    </dgm:pt>
    <dgm:pt modelId="{25FF42EC-BF5B-495B-8479-1DF9B223EF91}" type="parTrans" cxnId="{09AEF480-BEE7-4BC6-B81F-19D3A6795944}">
      <dgm:prSet/>
      <dgm:spPr/>
      <dgm:t>
        <a:bodyPr/>
        <a:lstStyle/>
        <a:p>
          <a:endParaRPr lang="en-US"/>
        </a:p>
      </dgm:t>
    </dgm:pt>
    <dgm:pt modelId="{5BE0B1EA-9C22-4D5A-BE1D-2562FEB9D20D}" type="sibTrans" cxnId="{09AEF480-BEE7-4BC6-B81F-19D3A6795944}">
      <dgm:prSet/>
      <dgm:spPr/>
      <dgm:t>
        <a:bodyPr/>
        <a:lstStyle/>
        <a:p>
          <a:endParaRPr lang="en-US"/>
        </a:p>
      </dgm:t>
    </dgm:pt>
    <dgm:pt modelId="{1F791CD0-3F2D-4CAA-ADCD-B3F018E32FEE}">
      <dgm:prSet/>
      <dgm:spPr/>
      <dgm:t>
        <a:bodyPr/>
        <a:lstStyle/>
        <a:p>
          <a:r>
            <a:rPr lang="en-US" dirty="0"/>
            <a:t>Breakdown of Crimes by Offense Group</a:t>
          </a:r>
        </a:p>
      </dgm:t>
    </dgm:pt>
    <dgm:pt modelId="{F2AD6C6F-9EC6-4E1C-8F3B-3E84232F1EA7}" type="parTrans" cxnId="{7C47586D-A8F9-421B-A649-079F6F951056}">
      <dgm:prSet/>
      <dgm:spPr/>
      <dgm:t>
        <a:bodyPr/>
        <a:lstStyle/>
        <a:p>
          <a:endParaRPr lang="en-US"/>
        </a:p>
      </dgm:t>
    </dgm:pt>
    <dgm:pt modelId="{BA951509-A2EA-4879-AD6B-3573E1C629CD}" type="sibTrans" cxnId="{7C47586D-A8F9-421B-A649-079F6F951056}">
      <dgm:prSet/>
      <dgm:spPr/>
      <dgm:t>
        <a:bodyPr/>
        <a:lstStyle/>
        <a:p>
          <a:endParaRPr lang="en-US"/>
        </a:p>
      </dgm:t>
    </dgm:pt>
    <dgm:pt modelId="{47CE9E89-17A3-4BB5-9DB3-47A2507E8B4F}">
      <dgm:prSet/>
      <dgm:spPr/>
      <dgm:t>
        <a:bodyPr/>
        <a:lstStyle/>
        <a:p>
          <a:endParaRPr lang="en-US"/>
        </a:p>
      </dgm:t>
    </dgm:pt>
    <dgm:pt modelId="{A5E592D9-FD98-4CA8-BB20-241CD63E54FF}" type="parTrans" cxnId="{C43B62C2-8E4F-4509-B060-4E4627C600BC}">
      <dgm:prSet/>
      <dgm:spPr/>
      <dgm:t>
        <a:bodyPr/>
        <a:lstStyle/>
        <a:p>
          <a:endParaRPr lang="en-US"/>
        </a:p>
      </dgm:t>
    </dgm:pt>
    <dgm:pt modelId="{3AC9E086-74A1-44F0-8EC0-12BF9269ED47}" type="sibTrans" cxnId="{C43B62C2-8E4F-4509-B060-4E4627C600BC}">
      <dgm:prSet/>
      <dgm:spPr/>
      <dgm:t>
        <a:bodyPr/>
        <a:lstStyle/>
        <a:p>
          <a:endParaRPr lang="en-US"/>
        </a:p>
      </dgm:t>
    </dgm:pt>
    <dgm:pt modelId="{CCA31CF2-448F-4FE8-94C4-F053BFD9B1C5}">
      <dgm:prSet/>
      <dgm:spPr/>
      <dgm:t>
        <a:bodyPr/>
        <a:lstStyle/>
        <a:p>
          <a:r>
            <a:rPr lang="en-US" dirty="0"/>
            <a:t>Trends in Miscellaneous Crimes Against Society</a:t>
          </a:r>
        </a:p>
      </dgm:t>
    </dgm:pt>
    <dgm:pt modelId="{52985229-C107-4BBD-9EF1-715AE34B0AB2}" type="parTrans" cxnId="{539A72C0-462B-4D8F-9C1E-41084939422B}">
      <dgm:prSet/>
      <dgm:spPr/>
      <dgm:t>
        <a:bodyPr/>
        <a:lstStyle/>
        <a:p>
          <a:endParaRPr lang="en-US"/>
        </a:p>
      </dgm:t>
    </dgm:pt>
    <dgm:pt modelId="{731875F1-5540-4F85-A9BF-083891CF7CCC}" type="sibTrans" cxnId="{539A72C0-462B-4D8F-9C1E-41084939422B}">
      <dgm:prSet/>
      <dgm:spPr/>
      <dgm:t>
        <a:bodyPr/>
        <a:lstStyle/>
        <a:p>
          <a:endParaRPr lang="en-US"/>
        </a:p>
      </dgm:t>
    </dgm:pt>
    <dgm:pt modelId="{1005C07D-CE50-4836-89A3-58357CE2574B}">
      <dgm:prSet phldrT="[Text]" phldr="1"/>
      <dgm:spPr/>
      <dgm:t>
        <a:bodyPr/>
        <a:lstStyle/>
        <a:p>
          <a:endParaRPr lang="en-US" dirty="0"/>
        </a:p>
      </dgm:t>
    </dgm:pt>
    <dgm:pt modelId="{8AE0AB17-8087-44A7-9065-494D1EE5E064}" type="sibTrans" cxnId="{C568F8BB-00DB-46E9-B941-D32A6DA3FC09}">
      <dgm:prSet/>
      <dgm:spPr/>
      <dgm:t>
        <a:bodyPr/>
        <a:lstStyle/>
        <a:p>
          <a:endParaRPr lang="en-US"/>
        </a:p>
      </dgm:t>
    </dgm:pt>
    <dgm:pt modelId="{3856FDA0-25C5-4263-AF13-E03A8657D2C0}" type="parTrans" cxnId="{C568F8BB-00DB-46E9-B941-D32A6DA3FC09}">
      <dgm:prSet/>
      <dgm:spPr/>
      <dgm:t>
        <a:bodyPr/>
        <a:lstStyle/>
        <a:p>
          <a:endParaRPr lang="en-US"/>
        </a:p>
      </dgm:t>
    </dgm:pt>
    <dgm:pt modelId="{F2378D5F-036E-4282-8E11-A30206C1A447}" type="pres">
      <dgm:prSet presAssocID="{B34820FC-9FC4-408B-8D03-6BFA7F4AB7B3}" presName="Name0" presStyleCnt="0">
        <dgm:presLayoutVars>
          <dgm:chMax/>
          <dgm:chPref val="3"/>
          <dgm:dir/>
          <dgm:animOne val="branch"/>
          <dgm:animLvl val="lvl"/>
        </dgm:presLayoutVars>
      </dgm:prSet>
      <dgm:spPr/>
    </dgm:pt>
    <dgm:pt modelId="{52E634E0-42B0-4317-B0A4-FBFDC8261D91}" type="pres">
      <dgm:prSet presAssocID="{6AF5FE0C-DFF7-4F3E-BC44-0D71A5452091}" presName="composite" presStyleCnt="0"/>
      <dgm:spPr/>
    </dgm:pt>
    <dgm:pt modelId="{49AF93EF-6AF6-4C88-A953-CBDE56895472}" type="pres">
      <dgm:prSet presAssocID="{6AF5FE0C-DFF7-4F3E-BC44-0D71A5452091}" presName="FirstChild" presStyleLbl="revTx" presStyleIdx="0" presStyleCnt="20">
        <dgm:presLayoutVars>
          <dgm:chMax val="0"/>
          <dgm:chPref val="0"/>
          <dgm:bulletEnabled val="1"/>
        </dgm:presLayoutVars>
      </dgm:prSet>
      <dgm:spPr/>
    </dgm:pt>
    <dgm:pt modelId="{50D93C2D-F438-4BB3-B9D3-98A7AB1D6E12}" type="pres">
      <dgm:prSet presAssocID="{6AF5FE0C-DFF7-4F3E-BC44-0D71A5452091}" presName="Parent" presStyleLbl="alignNode1" presStyleIdx="0" presStyleCnt="10">
        <dgm:presLayoutVars>
          <dgm:chMax val="3"/>
          <dgm:chPref val="3"/>
          <dgm:bulletEnabled val="1"/>
        </dgm:presLayoutVars>
      </dgm:prSet>
      <dgm:spPr/>
    </dgm:pt>
    <dgm:pt modelId="{DB14B1EC-F441-48D5-BE00-3470C5ACEECA}" type="pres">
      <dgm:prSet presAssocID="{6AF5FE0C-DFF7-4F3E-BC44-0D71A5452091}" presName="Accent" presStyleLbl="parChTrans1D1" presStyleIdx="0" presStyleCnt="10"/>
      <dgm:spPr/>
    </dgm:pt>
    <dgm:pt modelId="{08B69024-0517-4F66-AC19-186E56E29E62}" type="pres">
      <dgm:prSet presAssocID="{6AF5FE0C-DFF7-4F3E-BC44-0D71A5452091}" presName="Child" presStyleLbl="revTx" presStyleIdx="1" presStyleCnt="20">
        <dgm:presLayoutVars>
          <dgm:chMax val="0"/>
          <dgm:chPref val="0"/>
          <dgm:bulletEnabled val="1"/>
        </dgm:presLayoutVars>
      </dgm:prSet>
      <dgm:spPr/>
    </dgm:pt>
    <dgm:pt modelId="{A390090A-AB11-4259-8802-8C6A0675260A}" type="pres">
      <dgm:prSet presAssocID="{97E841DD-015F-4D2B-B7C4-EB221AB84EC6}" presName="sibTrans" presStyleCnt="0"/>
      <dgm:spPr/>
    </dgm:pt>
    <dgm:pt modelId="{209B4B2F-F45B-4076-A038-F93C8F07BFBA}" type="pres">
      <dgm:prSet presAssocID="{9FC78782-0D91-4186-A531-07B54AEADACA}" presName="composite" presStyleCnt="0"/>
      <dgm:spPr/>
    </dgm:pt>
    <dgm:pt modelId="{54FDC303-3BE1-4666-AA4B-A344022A5B01}" type="pres">
      <dgm:prSet presAssocID="{9FC78782-0D91-4186-A531-07B54AEADACA}" presName="FirstChild" presStyleLbl="revTx" presStyleIdx="2" presStyleCnt="20" custScaleX="75243" custScaleY="71205" custLinFactX="-29922" custLinFactY="1031960" custLinFactNeighborX="-100000" custLinFactNeighborY="1100000">
        <dgm:presLayoutVars>
          <dgm:chMax val="0"/>
          <dgm:chPref val="0"/>
          <dgm:bulletEnabled val="1"/>
        </dgm:presLayoutVars>
      </dgm:prSet>
      <dgm:spPr/>
    </dgm:pt>
    <dgm:pt modelId="{E292A8A4-DD9B-491E-93DB-41B8106577F0}" type="pres">
      <dgm:prSet presAssocID="{9FC78782-0D91-4186-A531-07B54AEADACA}" presName="Parent" presStyleLbl="alignNode1" presStyleIdx="1" presStyleCnt="10">
        <dgm:presLayoutVars>
          <dgm:chMax val="3"/>
          <dgm:chPref val="3"/>
          <dgm:bulletEnabled val="1"/>
        </dgm:presLayoutVars>
      </dgm:prSet>
      <dgm:spPr/>
    </dgm:pt>
    <dgm:pt modelId="{139A34B2-5178-4F0D-AC70-7FA789610C04}" type="pres">
      <dgm:prSet presAssocID="{9FC78782-0D91-4186-A531-07B54AEADACA}" presName="Accent" presStyleLbl="parChTrans1D1" presStyleIdx="1" presStyleCnt="10"/>
      <dgm:spPr/>
    </dgm:pt>
    <dgm:pt modelId="{B1BE07E9-F070-4C61-932E-BCE39CD547AD}" type="pres">
      <dgm:prSet presAssocID="{9FC78782-0D91-4186-A531-07B54AEADACA}" presName="Child" presStyleLbl="revTx" presStyleIdx="3" presStyleCnt="20">
        <dgm:presLayoutVars>
          <dgm:chMax val="0"/>
          <dgm:chPref val="0"/>
          <dgm:bulletEnabled val="1"/>
        </dgm:presLayoutVars>
      </dgm:prSet>
      <dgm:spPr/>
    </dgm:pt>
    <dgm:pt modelId="{B866D130-C49D-4B38-9FF9-C3B2A52A0020}" type="pres">
      <dgm:prSet presAssocID="{856CB82A-77AC-4F40-AF65-662A483E3733}" presName="sibTrans" presStyleCnt="0"/>
      <dgm:spPr/>
    </dgm:pt>
    <dgm:pt modelId="{D90A27CB-3860-41C7-9EDE-F575903358AD}" type="pres">
      <dgm:prSet presAssocID="{A3A1ECB0-D3ED-42D3-A77C-8531793E2A70}" presName="composite" presStyleCnt="0"/>
      <dgm:spPr/>
    </dgm:pt>
    <dgm:pt modelId="{9AB2D502-EE9C-49EA-B08B-F5B8C026C3EC}" type="pres">
      <dgm:prSet presAssocID="{A3A1ECB0-D3ED-42D3-A77C-8531793E2A70}" presName="FirstChild" presStyleLbl="revTx" presStyleIdx="4" presStyleCnt="20">
        <dgm:presLayoutVars>
          <dgm:chMax val="0"/>
          <dgm:chPref val="0"/>
          <dgm:bulletEnabled val="1"/>
        </dgm:presLayoutVars>
      </dgm:prSet>
      <dgm:spPr/>
    </dgm:pt>
    <dgm:pt modelId="{07C1894A-47C5-488B-91F2-C11FA9CBD59A}" type="pres">
      <dgm:prSet presAssocID="{A3A1ECB0-D3ED-42D3-A77C-8531793E2A70}" presName="Parent" presStyleLbl="alignNode1" presStyleIdx="2" presStyleCnt="10">
        <dgm:presLayoutVars>
          <dgm:chMax val="3"/>
          <dgm:chPref val="3"/>
          <dgm:bulletEnabled val="1"/>
        </dgm:presLayoutVars>
      </dgm:prSet>
      <dgm:spPr/>
    </dgm:pt>
    <dgm:pt modelId="{291A6EDF-0EDC-4716-85BC-C4DD2DB1D1B9}" type="pres">
      <dgm:prSet presAssocID="{A3A1ECB0-D3ED-42D3-A77C-8531793E2A70}" presName="Accent" presStyleLbl="parChTrans1D1" presStyleIdx="2" presStyleCnt="10"/>
      <dgm:spPr/>
    </dgm:pt>
    <dgm:pt modelId="{17B1F2AC-3539-4FD8-A2DC-4056FFA16A8A}" type="pres">
      <dgm:prSet presAssocID="{A3A1ECB0-D3ED-42D3-A77C-8531793E2A70}" presName="Child" presStyleLbl="revTx" presStyleIdx="5" presStyleCnt="20">
        <dgm:presLayoutVars>
          <dgm:chMax val="0"/>
          <dgm:chPref val="0"/>
          <dgm:bulletEnabled val="1"/>
        </dgm:presLayoutVars>
      </dgm:prSet>
      <dgm:spPr/>
    </dgm:pt>
    <dgm:pt modelId="{4DE93F99-54F5-46B3-9306-036F34EDF197}" type="pres">
      <dgm:prSet presAssocID="{683959A0-74DB-4CFE-891E-75998918BA58}" presName="sibTrans" presStyleCnt="0"/>
      <dgm:spPr/>
    </dgm:pt>
    <dgm:pt modelId="{680D06E8-3892-41D8-9718-065C76284E19}" type="pres">
      <dgm:prSet presAssocID="{FA4D868C-29B1-4572-B14A-97A653E54C68}" presName="composite" presStyleCnt="0"/>
      <dgm:spPr/>
    </dgm:pt>
    <dgm:pt modelId="{96C92166-CF80-4242-ACB1-709386D676DE}" type="pres">
      <dgm:prSet presAssocID="{FA4D868C-29B1-4572-B14A-97A653E54C68}" presName="FirstChild" presStyleLbl="revTx" presStyleIdx="6" presStyleCnt="20">
        <dgm:presLayoutVars>
          <dgm:chMax val="0"/>
          <dgm:chPref val="0"/>
          <dgm:bulletEnabled val="1"/>
        </dgm:presLayoutVars>
      </dgm:prSet>
      <dgm:spPr/>
    </dgm:pt>
    <dgm:pt modelId="{593AF2F0-B3A2-4B8A-97B6-AD9E879FBBEB}" type="pres">
      <dgm:prSet presAssocID="{FA4D868C-29B1-4572-B14A-97A653E54C68}" presName="Parent" presStyleLbl="alignNode1" presStyleIdx="3" presStyleCnt="10">
        <dgm:presLayoutVars>
          <dgm:chMax val="3"/>
          <dgm:chPref val="3"/>
          <dgm:bulletEnabled val="1"/>
        </dgm:presLayoutVars>
      </dgm:prSet>
      <dgm:spPr/>
    </dgm:pt>
    <dgm:pt modelId="{EE47F96A-73E9-4DAB-8EB8-CBEDC0832B2D}" type="pres">
      <dgm:prSet presAssocID="{FA4D868C-29B1-4572-B14A-97A653E54C68}" presName="Accent" presStyleLbl="parChTrans1D1" presStyleIdx="3" presStyleCnt="10"/>
      <dgm:spPr/>
    </dgm:pt>
    <dgm:pt modelId="{F739F881-BEC8-4DBD-BB73-99C4D6D492FA}" type="pres">
      <dgm:prSet presAssocID="{FA4D868C-29B1-4572-B14A-97A653E54C68}" presName="Child" presStyleLbl="revTx" presStyleIdx="7" presStyleCnt="20">
        <dgm:presLayoutVars>
          <dgm:chMax val="0"/>
          <dgm:chPref val="0"/>
          <dgm:bulletEnabled val="1"/>
        </dgm:presLayoutVars>
      </dgm:prSet>
      <dgm:spPr/>
    </dgm:pt>
    <dgm:pt modelId="{EA884367-DC56-43A5-8AE1-04BB3F6FA941}" type="pres">
      <dgm:prSet presAssocID="{A64822D7-DFB2-4AA8-81A9-91B42D818F2B}" presName="sibTrans" presStyleCnt="0"/>
      <dgm:spPr/>
    </dgm:pt>
    <dgm:pt modelId="{715DC1DD-5117-4DBA-BD94-A32F1E61276C}" type="pres">
      <dgm:prSet presAssocID="{D5B7E303-5DA2-4AB1-B265-00BFFAF8D11B}" presName="composite" presStyleCnt="0"/>
      <dgm:spPr/>
    </dgm:pt>
    <dgm:pt modelId="{213A112B-862C-44AE-82F7-152CC67E889C}" type="pres">
      <dgm:prSet presAssocID="{D5B7E303-5DA2-4AB1-B265-00BFFAF8D11B}" presName="FirstChild" presStyleLbl="revTx" presStyleIdx="8" presStyleCnt="20">
        <dgm:presLayoutVars>
          <dgm:chMax val="0"/>
          <dgm:chPref val="0"/>
          <dgm:bulletEnabled val="1"/>
        </dgm:presLayoutVars>
      </dgm:prSet>
      <dgm:spPr/>
    </dgm:pt>
    <dgm:pt modelId="{E27AB20D-5DD1-4D5D-8E32-6F737F8438EC}" type="pres">
      <dgm:prSet presAssocID="{D5B7E303-5DA2-4AB1-B265-00BFFAF8D11B}" presName="Parent" presStyleLbl="alignNode1" presStyleIdx="4" presStyleCnt="10">
        <dgm:presLayoutVars>
          <dgm:chMax val="3"/>
          <dgm:chPref val="3"/>
          <dgm:bulletEnabled val="1"/>
        </dgm:presLayoutVars>
      </dgm:prSet>
      <dgm:spPr/>
    </dgm:pt>
    <dgm:pt modelId="{404186EF-8F3B-43AA-A0D8-885A33549B01}" type="pres">
      <dgm:prSet presAssocID="{D5B7E303-5DA2-4AB1-B265-00BFFAF8D11B}" presName="Accent" presStyleLbl="parChTrans1D1" presStyleIdx="4" presStyleCnt="10"/>
      <dgm:spPr/>
    </dgm:pt>
    <dgm:pt modelId="{D1565E0D-AC43-469F-8139-9CACB1295F85}" type="pres">
      <dgm:prSet presAssocID="{D5B7E303-5DA2-4AB1-B265-00BFFAF8D11B}" presName="Child" presStyleLbl="revTx" presStyleIdx="9" presStyleCnt="20">
        <dgm:presLayoutVars>
          <dgm:chMax val="0"/>
          <dgm:chPref val="0"/>
          <dgm:bulletEnabled val="1"/>
        </dgm:presLayoutVars>
      </dgm:prSet>
      <dgm:spPr/>
    </dgm:pt>
    <dgm:pt modelId="{0628DD51-5BCA-4D1F-88F6-AE1DED728832}" type="pres">
      <dgm:prSet presAssocID="{66D108D9-5BA8-46D0-B06F-4CEA3D2FA2F2}" presName="sibTrans" presStyleCnt="0"/>
      <dgm:spPr/>
    </dgm:pt>
    <dgm:pt modelId="{6A536B6C-E1B1-4B6F-B92E-995D501081CB}" type="pres">
      <dgm:prSet presAssocID="{5F63A650-D442-4B99-87C0-C55DE2BCD2FB}" presName="composite" presStyleCnt="0"/>
      <dgm:spPr/>
    </dgm:pt>
    <dgm:pt modelId="{A129EBAA-8BFD-4B0C-9BB4-F5EADF50C957}" type="pres">
      <dgm:prSet presAssocID="{5F63A650-D442-4B99-87C0-C55DE2BCD2FB}" presName="FirstChild" presStyleLbl="revTx" presStyleIdx="10" presStyleCnt="20">
        <dgm:presLayoutVars>
          <dgm:chMax val="0"/>
          <dgm:chPref val="0"/>
          <dgm:bulletEnabled val="1"/>
        </dgm:presLayoutVars>
      </dgm:prSet>
      <dgm:spPr/>
    </dgm:pt>
    <dgm:pt modelId="{A3AA0435-1993-4454-A35D-124C8948227B}" type="pres">
      <dgm:prSet presAssocID="{5F63A650-D442-4B99-87C0-C55DE2BCD2FB}" presName="Parent" presStyleLbl="alignNode1" presStyleIdx="5" presStyleCnt="10">
        <dgm:presLayoutVars>
          <dgm:chMax val="3"/>
          <dgm:chPref val="3"/>
          <dgm:bulletEnabled val="1"/>
        </dgm:presLayoutVars>
      </dgm:prSet>
      <dgm:spPr/>
    </dgm:pt>
    <dgm:pt modelId="{B57B3839-060B-4C31-ACD7-A5E75077D190}" type="pres">
      <dgm:prSet presAssocID="{5F63A650-D442-4B99-87C0-C55DE2BCD2FB}" presName="Accent" presStyleLbl="parChTrans1D1" presStyleIdx="5" presStyleCnt="10"/>
      <dgm:spPr/>
    </dgm:pt>
    <dgm:pt modelId="{1101254C-119E-4EFA-87ED-174E446402CA}" type="pres">
      <dgm:prSet presAssocID="{5F63A650-D442-4B99-87C0-C55DE2BCD2FB}" presName="Child" presStyleLbl="revTx" presStyleIdx="11" presStyleCnt="20">
        <dgm:presLayoutVars>
          <dgm:chMax val="0"/>
          <dgm:chPref val="0"/>
          <dgm:bulletEnabled val="1"/>
        </dgm:presLayoutVars>
      </dgm:prSet>
      <dgm:spPr/>
    </dgm:pt>
    <dgm:pt modelId="{19AFEC27-3B31-4C1F-B365-6E9CB35B004B}" type="pres">
      <dgm:prSet presAssocID="{F100C708-B1F9-4754-BAFA-9A3BCA7AC507}" presName="sibTrans" presStyleCnt="0"/>
      <dgm:spPr/>
    </dgm:pt>
    <dgm:pt modelId="{FA683FE7-8067-49C7-BEC6-2E208225AA20}" type="pres">
      <dgm:prSet presAssocID="{2FC48C6D-D7F5-4266-840B-6981F0BDCC89}" presName="composite" presStyleCnt="0"/>
      <dgm:spPr/>
    </dgm:pt>
    <dgm:pt modelId="{416D078A-6F6C-41C0-9805-9649811A7AD2}" type="pres">
      <dgm:prSet presAssocID="{2FC48C6D-D7F5-4266-840B-6981F0BDCC89}" presName="FirstChild" presStyleLbl="revTx" presStyleIdx="12" presStyleCnt="20">
        <dgm:presLayoutVars>
          <dgm:chMax val="0"/>
          <dgm:chPref val="0"/>
          <dgm:bulletEnabled val="1"/>
        </dgm:presLayoutVars>
      </dgm:prSet>
      <dgm:spPr/>
    </dgm:pt>
    <dgm:pt modelId="{00E6D6EB-E709-4219-9354-CDB69799E451}" type="pres">
      <dgm:prSet presAssocID="{2FC48C6D-D7F5-4266-840B-6981F0BDCC89}" presName="Parent" presStyleLbl="alignNode1" presStyleIdx="6" presStyleCnt="10">
        <dgm:presLayoutVars>
          <dgm:chMax val="3"/>
          <dgm:chPref val="3"/>
          <dgm:bulletEnabled val="1"/>
        </dgm:presLayoutVars>
      </dgm:prSet>
      <dgm:spPr/>
    </dgm:pt>
    <dgm:pt modelId="{5B314EB5-0529-4077-9CEF-EB1EAB98BEA4}" type="pres">
      <dgm:prSet presAssocID="{2FC48C6D-D7F5-4266-840B-6981F0BDCC89}" presName="Accent" presStyleLbl="parChTrans1D1" presStyleIdx="6" presStyleCnt="10"/>
      <dgm:spPr/>
    </dgm:pt>
    <dgm:pt modelId="{623D7260-FDEA-4F69-9B73-58D7873FC242}" type="pres">
      <dgm:prSet presAssocID="{2FC48C6D-D7F5-4266-840B-6981F0BDCC89}" presName="Child" presStyleLbl="revTx" presStyleIdx="13" presStyleCnt="20">
        <dgm:presLayoutVars>
          <dgm:chMax val="0"/>
          <dgm:chPref val="0"/>
          <dgm:bulletEnabled val="1"/>
        </dgm:presLayoutVars>
      </dgm:prSet>
      <dgm:spPr/>
    </dgm:pt>
    <dgm:pt modelId="{8080516A-EAEF-4E6D-AC61-BF12CCB1C7F4}" type="pres">
      <dgm:prSet presAssocID="{87EC5E50-E9B3-4FE9-99C2-3EE0C48FFFFE}" presName="sibTrans" presStyleCnt="0"/>
      <dgm:spPr/>
    </dgm:pt>
    <dgm:pt modelId="{A08B72CA-5D2F-49D1-BA5C-60826170091E}" type="pres">
      <dgm:prSet presAssocID="{0DEDC5C6-E0A3-49BF-B612-8EF5BDD3280A}" presName="composite" presStyleCnt="0"/>
      <dgm:spPr/>
    </dgm:pt>
    <dgm:pt modelId="{02287F1A-1967-47AA-A91F-DC2AA86D3C92}" type="pres">
      <dgm:prSet presAssocID="{0DEDC5C6-E0A3-49BF-B612-8EF5BDD3280A}" presName="FirstChild" presStyleLbl="revTx" presStyleIdx="14" presStyleCnt="20">
        <dgm:presLayoutVars>
          <dgm:chMax val="0"/>
          <dgm:chPref val="0"/>
          <dgm:bulletEnabled val="1"/>
        </dgm:presLayoutVars>
      </dgm:prSet>
      <dgm:spPr/>
    </dgm:pt>
    <dgm:pt modelId="{833AEDED-2F7B-4E8C-A634-458211E277CC}" type="pres">
      <dgm:prSet presAssocID="{0DEDC5C6-E0A3-49BF-B612-8EF5BDD3280A}" presName="Parent" presStyleLbl="alignNode1" presStyleIdx="7" presStyleCnt="10">
        <dgm:presLayoutVars>
          <dgm:chMax val="3"/>
          <dgm:chPref val="3"/>
          <dgm:bulletEnabled val="1"/>
        </dgm:presLayoutVars>
      </dgm:prSet>
      <dgm:spPr/>
    </dgm:pt>
    <dgm:pt modelId="{65A34AF1-9ECB-460D-9FAF-57B7D0025242}" type="pres">
      <dgm:prSet presAssocID="{0DEDC5C6-E0A3-49BF-B612-8EF5BDD3280A}" presName="Accent" presStyleLbl="parChTrans1D1" presStyleIdx="7" presStyleCnt="10"/>
      <dgm:spPr/>
    </dgm:pt>
    <dgm:pt modelId="{2A3E9B3A-3D2E-403D-861F-E909BCCE26AC}" type="pres">
      <dgm:prSet presAssocID="{0DEDC5C6-E0A3-49BF-B612-8EF5BDD3280A}" presName="Child" presStyleLbl="revTx" presStyleIdx="15" presStyleCnt="20">
        <dgm:presLayoutVars>
          <dgm:chMax val="0"/>
          <dgm:chPref val="0"/>
          <dgm:bulletEnabled val="1"/>
        </dgm:presLayoutVars>
      </dgm:prSet>
      <dgm:spPr/>
    </dgm:pt>
    <dgm:pt modelId="{A87C8DCF-5D62-42DF-BA19-AAFA02CC87CE}" type="pres">
      <dgm:prSet presAssocID="{785F0045-01E3-4B5C-96D8-BC8495B2642B}" presName="sibTrans" presStyleCnt="0"/>
      <dgm:spPr/>
    </dgm:pt>
    <dgm:pt modelId="{3E4D4336-3E1A-47CB-9D2E-B5AB897F23B5}" type="pres">
      <dgm:prSet presAssocID="{20B15868-D34E-4572-8AEF-2D5771CE5CAA}" presName="composite" presStyleCnt="0"/>
      <dgm:spPr/>
    </dgm:pt>
    <dgm:pt modelId="{DDCC87F9-8F44-4801-8817-5B7D76268279}" type="pres">
      <dgm:prSet presAssocID="{20B15868-D34E-4572-8AEF-2D5771CE5CAA}" presName="FirstChild" presStyleLbl="revTx" presStyleIdx="16" presStyleCnt="20">
        <dgm:presLayoutVars>
          <dgm:chMax val="0"/>
          <dgm:chPref val="0"/>
          <dgm:bulletEnabled val="1"/>
        </dgm:presLayoutVars>
      </dgm:prSet>
      <dgm:spPr/>
    </dgm:pt>
    <dgm:pt modelId="{EB02F748-8A47-40B3-99DD-6F5424EDE7C8}" type="pres">
      <dgm:prSet presAssocID="{20B15868-D34E-4572-8AEF-2D5771CE5CAA}" presName="Parent" presStyleLbl="alignNode1" presStyleIdx="8" presStyleCnt="10">
        <dgm:presLayoutVars>
          <dgm:chMax val="3"/>
          <dgm:chPref val="3"/>
          <dgm:bulletEnabled val="1"/>
        </dgm:presLayoutVars>
      </dgm:prSet>
      <dgm:spPr/>
    </dgm:pt>
    <dgm:pt modelId="{419A1415-231E-4A5F-B6D3-6F0BA2B784B5}" type="pres">
      <dgm:prSet presAssocID="{20B15868-D34E-4572-8AEF-2D5771CE5CAA}" presName="Accent" presStyleLbl="parChTrans1D1" presStyleIdx="8" presStyleCnt="10"/>
      <dgm:spPr/>
    </dgm:pt>
    <dgm:pt modelId="{B98499C9-30D3-48D5-9774-721CD75A2B24}" type="pres">
      <dgm:prSet presAssocID="{20B15868-D34E-4572-8AEF-2D5771CE5CAA}" presName="Child" presStyleLbl="revTx" presStyleIdx="17" presStyleCnt="20">
        <dgm:presLayoutVars>
          <dgm:chMax val="0"/>
          <dgm:chPref val="0"/>
          <dgm:bulletEnabled val="1"/>
        </dgm:presLayoutVars>
      </dgm:prSet>
      <dgm:spPr/>
    </dgm:pt>
    <dgm:pt modelId="{845010D8-711E-46B5-8F14-514884BA2DA4}" type="pres">
      <dgm:prSet presAssocID="{D1BFE9E6-FB17-4861-8140-4F0CA526BCA9}" presName="sibTrans" presStyleCnt="0"/>
      <dgm:spPr/>
    </dgm:pt>
    <dgm:pt modelId="{8872D37F-10BA-4AAF-9267-DE7E13C9C78C}" type="pres">
      <dgm:prSet presAssocID="{92801F1F-6775-4F19-A009-580454C1ABFB}" presName="composite" presStyleCnt="0"/>
      <dgm:spPr/>
    </dgm:pt>
    <dgm:pt modelId="{E0E10198-65AA-42DC-821C-29556DE092B7}" type="pres">
      <dgm:prSet presAssocID="{92801F1F-6775-4F19-A009-580454C1ABFB}" presName="FirstChild" presStyleLbl="revTx" presStyleIdx="18" presStyleCnt="20">
        <dgm:presLayoutVars>
          <dgm:chMax val="0"/>
          <dgm:chPref val="0"/>
          <dgm:bulletEnabled val="1"/>
        </dgm:presLayoutVars>
      </dgm:prSet>
      <dgm:spPr/>
    </dgm:pt>
    <dgm:pt modelId="{EF446F01-728E-4291-AA4A-9ED1AB7F3FAD}" type="pres">
      <dgm:prSet presAssocID="{92801F1F-6775-4F19-A009-580454C1ABFB}" presName="Parent" presStyleLbl="alignNode1" presStyleIdx="9" presStyleCnt="10">
        <dgm:presLayoutVars>
          <dgm:chMax val="3"/>
          <dgm:chPref val="3"/>
          <dgm:bulletEnabled val="1"/>
        </dgm:presLayoutVars>
      </dgm:prSet>
      <dgm:spPr/>
    </dgm:pt>
    <dgm:pt modelId="{D1C20D6F-04FF-4849-8002-0B2350850AC6}" type="pres">
      <dgm:prSet presAssocID="{92801F1F-6775-4F19-A009-580454C1ABFB}" presName="Accent" presStyleLbl="parChTrans1D1" presStyleIdx="9" presStyleCnt="10"/>
      <dgm:spPr/>
    </dgm:pt>
    <dgm:pt modelId="{B3CA6843-F7C4-4571-990E-5C663F37E9B8}" type="pres">
      <dgm:prSet presAssocID="{92801F1F-6775-4F19-A009-580454C1ABFB}" presName="Child" presStyleLbl="revTx" presStyleIdx="19" presStyleCnt="20">
        <dgm:presLayoutVars>
          <dgm:chMax val="0"/>
          <dgm:chPref val="0"/>
          <dgm:bulletEnabled val="1"/>
        </dgm:presLayoutVars>
      </dgm:prSet>
      <dgm:spPr/>
    </dgm:pt>
  </dgm:ptLst>
  <dgm:cxnLst>
    <dgm:cxn modelId="{521CA601-6DF7-4EEE-AB6F-321CD5A00E30}" srcId="{B34820FC-9FC4-408B-8D03-6BFA7F4AB7B3}" destId="{A3A1ECB0-D3ED-42D3-A77C-8531793E2A70}" srcOrd="2" destOrd="0" parTransId="{2C9772BF-7F8F-455A-8EB5-FDAFCFA18E43}" sibTransId="{683959A0-74DB-4CFE-891E-75998918BA58}"/>
    <dgm:cxn modelId="{6A03E502-1C00-4542-B9C3-DFD0FD1D75F1}" srcId="{B34820FC-9FC4-408B-8D03-6BFA7F4AB7B3}" destId="{6AF5FE0C-DFF7-4F3E-BC44-0D71A5452091}" srcOrd="0" destOrd="0" parTransId="{57904479-2B2A-4BBC-A27F-1948F2DD035C}" sibTransId="{97E841DD-015F-4D2B-B7C4-EB221AB84EC6}"/>
    <dgm:cxn modelId="{5EFE5807-04E4-434F-A743-7258067E1B38}" type="presOf" srcId="{ADC3BF1A-7863-409B-B3F6-6DFA2AC01BD4}" destId="{D1565E0D-AC43-469F-8139-9CACB1295F85}" srcOrd="0" destOrd="0" presId="urn:microsoft.com/office/officeart/2011/layout/TabList"/>
    <dgm:cxn modelId="{3078E108-631A-4ADD-A2BB-ED166AF0BF95}" type="presOf" srcId="{B34820FC-9FC4-408B-8D03-6BFA7F4AB7B3}" destId="{F2378D5F-036E-4282-8E11-A30206C1A447}" srcOrd="0" destOrd="0" presId="urn:microsoft.com/office/officeart/2011/layout/TabList"/>
    <dgm:cxn modelId="{79D9EC11-4616-4849-8881-FACF374314BD}" srcId="{5F63A650-D442-4B99-87C0-C55DE2BCD2FB}" destId="{0A78639B-F8E9-4D1A-A37F-B5EF5C90E70F}" srcOrd="0" destOrd="0" parTransId="{23CBBE5F-726A-403F-9497-498DDCEF69CC}" sibTransId="{3797168B-47FF-48E6-8284-9FBB108F5B82}"/>
    <dgm:cxn modelId="{0C7BD413-E22C-4E7D-891E-7DD30FA055BD}" srcId="{0DEDC5C6-E0A3-49BF-B612-8EF5BDD3280A}" destId="{7A1BEBAD-FB63-43A7-9804-888275411C2A}" srcOrd="1" destOrd="0" parTransId="{503EDAEC-8924-4EFB-887A-2BBC78AC6512}" sibTransId="{3DC51E96-E41F-4BAE-B679-735FA9945C11}"/>
    <dgm:cxn modelId="{1B5DC517-D325-405C-8070-775C88125A12}" type="presOf" srcId="{47CE9E89-17A3-4BB5-9DB3-47A2507E8B4F}" destId="{E0E10198-65AA-42DC-821C-29556DE092B7}" srcOrd="0" destOrd="0" presId="urn:microsoft.com/office/officeart/2011/layout/TabList"/>
    <dgm:cxn modelId="{A80E0B20-836F-4D27-85ED-FF326604272C}" type="presOf" srcId="{6AF5FE0C-DFF7-4F3E-BC44-0D71A5452091}" destId="{50D93C2D-F438-4BB3-B9D3-98A7AB1D6E12}" srcOrd="0" destOrd="0" presId="urn:microsoft.com/office/officeart/2011/layout/TabList"/>
    <dgm:cxn modelId="{11EA3224-BCEF-4FD4-B5FD-A72C826B3D72}" type="presOf" srcId="{5ABAA086-BF17-41C5-A9F9-5C23F56DC3C3}" destId="{F739F881-BEC8-4DBD-BB73-99C4D6D492FA}" srcOrd="0" destOrd="0" presId="urn:microsoft.com/office/officeart/2011/layout/TabList"/>
    <dgm:cxn modelId="{578E022D-F3C6-4DA0-98FE-3DCF8724E0DF}" type="presOf" srcId="{0DEDC5C6-E0A3-49BF-B612-8EF5BDD3280A}" destId="{833AEDED-2F7B-4E8C-A634-458211E277CC}" srcOrd="0" destOrd="0" presId="urn:microsoft.com/office/officeart/2011/layout/TabList"/>
    <dgm:cxn modelId="{D87A6535-5F67-4F6D-96C7-C590783F574B}" type="presOf" srcId="{5F63A650-D442-4B99-87C0-C55DE2BCD2FB}" destId="{A3AA0435-1993-4454-A35D-124C8948227B}" srcOrd="0" destOrd="0" presId="urn:microsoft.com/office/officeart/2011/layout/TabList"/>
    <dgm:cxn modelId="{DC551438-5940-41EC-BAA0-54CECDA60AE1}" srcId="{A3A1ECB0-D3ED-42D3-A77C-8531793E2A70}" destId="{4136483E-C88A-4F68-8D0A-472FE32945D0}" srcOrd="0" destOrd="0" parTransId="{148D7970-40C8-425F-B26B-EEA2A1A1DD5A}" sibTransId="{54E7FA35-BCE6-4D61-8A9E-FEF0FA0A8CD4}"/>
    <dgm:cxn modelId="{FA6AF63A-DB33-4D24-AD7B-2BB05F91D36F}" srcId="{FA4D868C-29B1-4572-B14A-97A653E54C68}" destId="{5ABAA086-BF17-41C5-A9F9-5C23F56DC3C3}" srcOrd="1" destOrd="0" parTransId="{BC646AC9-053C-4094-B3E9-1A5934F58798}" sibTransId="{4B7C9426-C696-48A8-90FD-F58EF66966FC}"/>
    <dgm:cxn modelId="{5F5E253F-5494-4654-8777-77D9C71AD6FF}" srcId="{D5B7E303-5DA2-4AB1-B265-00BFFAF8D11B}" destId="{ADC3BF1A-7863-409B-B3F6-6DFA2AC01BD4}" srcOrd="1" destOrd="0" parTransId="{455B9E03-C839-4A20-8559-FC9C71545680}" sibTransId="{F947BDF4-A32E-4CDE-BDA8-D949A43F3405}"/>
    <dgm:cxn modelId="{CB6C395B-0E5A-4826-94D2-4B929087BCEB}" srcId="{B34820FC-9FC4-408B-8D03-6BFA7F4AB7B3}" destId="{FA4D868C-29B1-4572-B14A-97A653E54C68}" srcOrd="3" destOrd="0" parTransId="{5A9A76B6-EF49-4606-9315-F13C058784D3}" sibTransId="{A64822D7-DFB2-4AA8-81A9-91B42D818F2B}"/>
    <dgm:cxn modelId="{0E301B5E-9037-432D-9382-3A83F758F326}" type="presOf" srcId="{2B8FDB28-995F-4F77-97BE-23C7DB72D22E}" destId="{416D078A-6F6C-41C0-9805-9649811A7AD2}" srcOrd="0" destOrd="0" presId="urn:microsoft.com/office/officeart/2011/layout/TabList"/>
    <dgm:cxn modelId="{32A4CB5F-09EC-4A95-BA31-E8C4661A68C5}" type="presOf" srcId="{4136483E-C88A-4F68-8D0A-472FE32945D0}" destId="{9AB2D502-EE9C-49EA-B08B-F5B8C026C3EC}" srcOrd="0" destOrd="0" presId="urn:microsoft.com/office/officeart/2011/layout/TabList"/>
    <dgm:cxn modelId="{D3C13B61-967F-4011-B75A-23B44EDF50FB}" srcId="{0DEDC5C6-E0A3-49BF-B612-8EF5BDD3280A}" destId="{E6144213-F525-4116-948F-41E3466C9F32}" srcOrd="0" destOrd="0" parTransId="{EAF6EDF0-2AC4-4815-B109-97F40D01CA9D}" sibTransId="{B505819F-6425-4BC2-9FF7-E4E2DC46D2B0}"/>
    <dgm:cxn modelId="{44A8A563-6F02-4027-9AC5-E23A4A5FB1A9}" type="presOf" srcId="{C1D7692C-0DEC-4C30-923C-8A0ADE33A3C7}" destId="{49AF93EF-6AF6-4C88-A953-CBDE56895472}" srcOrd="0" destOrd="0" presId="urn:microsoft.com/office/officeart/2011/layout/TabList"/>
    <dgm:cxn modelId="{633E9D44-7C25-4227-A79C-6BD642164F12}" srcId="{B34820FC-9FC4-408B-8D03-6BFA7F4AB7B3}" destId="{9FC78782-0D91-4186-A531-07B54AEADACA}" srcOrd="1" destOrd="0" parTransId="{A08FE0CA-B093-442F-B2AE-0F80B64B5308}" sibTransId="{856CB82A-77AC-4F40-AF65-662A483E3733}"/>
    <dgm:cxn modelId="{5862D164-A157-4BD8-A58F-0CA27D366B13}" type="presOf" srcId="{CCA31CF2-448F-4FE8-94C4-F053BFD9B1C5}" destId="{B3CA6843-F7C4-4571-990E-5C663F37E9B8}" srcOrd="0" destOrd="0" presId="urn:microsoft.com/office/officeart/2011/layout/TabList"/>
    <dgm:cxn modelId="{7C47586D-A8F9-421B-A649-079F6F951056}" srcId="{20B15868-D34E-4572-8AEF-2D5771CE5CAA}" destId="{1F791CD0-3F2D-4CAA-ADCD-B3F018E32FEE}" srcOrd="1" destOrd="0" parTransId="{F2AD6C6F-9EC6-4E1C-8F3B-3E84232F1EA7}" sibTransId="{BA951509-A2EA-4879-AD6B-3573E1C629CD}"/>
    <dgm:cxn modelId="{807EDF6E-F974-4546-8167-B6138D6C337F}" type="presOf" srcId="{7A1BEBAD-FB63-43A7-9804-888275411C2A}" destId="{2A3E9B3A-3D2E-403D-861F-E909BCCE26AC}" srcOrd="0" destOrd="0" presId="urn:microsoft.com/office/officeart/2011/layout/TabList"/>
    <dgm:cxn modelId="{98BB376F-66D3-401D-B55F-D6E26AED1148}" srcId="{B34820FC-9FC4-408B-8D03-6BFA7F4AB7B3}" destId="{0DEDC5C6-E0A3-49BF-B612-8EF5BDD3280A}" srcOrd="7" destOrd="0" parTransId="{E4C959B8-12E6-4FB1-AAC1-C493A09DB703}" sibTransId="{785F0045-01E3-4B5C-96D8-BC8495B2642B}"/>
    <dgm:cxn modelId="{69896E4F-7B39-4921-8901-3961EFEA755F}" type="presOf" srcId="{0C1C7E0E-CFF9-4FB3-AC94-3921A0EBD0FC}" destId="{213A112B-862C-44AE-82F7-152CC67E889C}" srcOrd="0" destOrd="0" presId="urn:microsoft.com/office/officeart/2011/layout/TabList"/>
    <dgm:cxn modelId="{0893A370-7605-4565-A539-1465A8602688}" srcId="{FA4D868C-29B1-4572-B14A-97A653E54C68}" destId="{F5279975-F558-453E-A3A8-BA746F5216A1}" srcOrd="0" destOrd="0" parTransId="{2675E2CD-0073-436B-8AB0-C40C36CC46D3}" sibTransId="{E529A8B0-5553-418C-98AC-A8FFB9294B83}"/>
    <dgm:cxn modelId="{7A2FBB5A-4155-4459-90D5-CDAC1ED0387E}" type="presOf" srcId="{20B15868-D34E-4572-8AEF-2D5771CE5CAA}" destId="{EB02F748-8A47-40B3-99DD-6F5424EDE7C8}" srcOrd="0" destOrd="0" presId="urn:microsoft.com/office/officeart/2011/layout/TabList"/>
    <dgm:cxn modelId="{F18E307D-3D5E-496E-A9EA-7551E4650F79}" srcId="{B34820FC-9FC4-408B-8D03-6BFA7F4AB7B3}" destId="{92801F1F-6775-4F19-A009-580454C1ABFB}" srcOrd="9" destOrd="0" parTransId="{F27B7383-FC3E-445C-B1D2-38393096BA6C}" sibTransId="{1080D0B4-DEDA-41C1-A36E-1B165B49E7D8}"/>
    <dgm:cxn modelId="{64338F7D-35F8-4A14-AC9F-9D08B85C7D27}" type="presOf" srcId="{4CEC3AD5-F28A-454B-A881-0475E8B0925B}" destId="{DDCC87F9-8F44-4801-8817-5B7D76268279}" srcOrd="0" destOrd="0" presId="urn:microsoft.com/office/officeart/2011/layout/TabList"/>
    <dgm:cxn modelId="{09AEF480-BEE7-4BC6-B81F-19D3A6795944}" srcId="{20B15868-D34E-4572-8AEF-2D5771CE5CAA}" destId="{4CEC3AD5-F28A-454B-A881-0475E8B0925B}" srcOrd="0" destOrd="0" parTransId="{25FF42EC-BF5B-495B-8479-1DF9B223EF91}" sibTransId="{5BE0B1EA-9C22-4D5A-BE1D-2562FEB9D20D}"/>
    <dgm:cxn modelId="{CC35558A-A3D5-4DDB-97A8-E42BFF9C1638}" type="presOf" srcId="{2FC48C6D-D7F5-4266-840B-6981F0BDCC89}" destId="{00E6D6EB-E709-4219-9354-CDB69799E451}" srcOrd="0" destOrd="0" presId="urn:microsoft.com/office/officeart/2011/layout/TabList"/>
    <dgm:cxn modelId="{181D948E-6BE3-4313-A0FD-C8364BAFDA6C}" type="presOf" srcId="{9FC78782-0D91-4186-A531-07B54AEADACA}" destId="{E292A8A4-DD9B-491E-93DB-41B8106577F0}" srcOrd="0" destOrd="0" presId="urn:microsoft.com/office/officeart/2011/layout/TabList"/>
    <dgm:cxn modelId="{F62BE28F-E63F-4300-8598-E01639A756F2}" srcId="{B34820FC-9FC4-408B-8D03-6BFA7F4AB7B3}" destId="{20B15868-D34E-4572-8AEF-2D5771CE5CAA}" srcOrd="8" destOrd="0" parTransId="{A708D84A-381F-4625-AE28-BF5142B30D2F}" sibTransId="{D1BFE9E6-FB17-4861-8140-4F0CA526BCA9}"/>
    <dgm:cxn modelId="{65963A9D-A2F0-4E1E-B710-57AE6FF104F1}" srcId="{A3A1ECB0-D3ED-42D3-A77C-8531793E2A70}" destId="{86D6FCD4-83E1-4DEA-B3D1-53C071DFDFEB}" srcOrd="1" destOrd="0" parTransId="{D9F1E748-1B1D-4524-893B-D6313F7BD9EC}" sibTransId="{00EFB7D6-0DD8-4BC3-8853-9D81C698A265}"/>
    <dgm:cxn modelId="{88E7899E-9B64-45F2-B04F-2F2F066FC360}" srcId="{6AF5FE0C-DFF7-4F3E-BC44-0D71A5452091}" destId="{D9BDB05A-0E59-47F3-AE7C-1A4AC2750A28}" srcOrd="1" destOrd="0" parTransId="{89026B28-035B-4B72-B234-772509539634}" sibTransId="{35D85F93-DF34-407D-89E3-037AE7C36836}"/>
    <dgm:cxn modelId="{527D2BA2-5920-4FB6-B9B7-4151BDFCF2C1}" type="presOf" srcId="{D5B7E303-5DA2-4AB1-B265-00BFFAF8D11B}" destId="{E27AB20D-5DD1-4D5D-8E32-6F737F8438EC}" srcOrd="0" destOrd="0" presId="urn:microsoft.com/office/officeart/2011/layout/TabList"/>
    <dgm:cxn modelId="{A06DB1A3-6495-4DC1-AD80-6132F2753584}" type="presOf" srcId="{A3A1ECB0-D3ED-42D3-A77C-8531793E2A70}" destId="{07C1894A-47C5-488B-91F2-C11FA9CBD59A}" srcOrd="0" destOrd="0" presId="urn:microsoft.com/office/officeart/2011/layout/TabList"/>
    <dgm:cxn modelId="{940C81A6-1F56-4B4E-B7E4-954A6D5C150D}" srcId="{B34820FC-9FC4-408B-8D03-6BFA7F4AB7B3}" destId="{D5B7E303-5DA2-4AB1-B265-00BFFAF8D11B}" srcOrd="4" destOrd="0" parTransId="{7393C406-0FB6-49B4-9553-3094FCA77375}" sibTransId="{66D108D9-5BA8-46D0-B06F-4CEA3D2FA2F2}"/>
    <dgm:cxn modelId="{C5C7ADAB-D319-4CB2-84F2-CFD49C44E11E}" type="presOf" srcId="{86D6FCD4-83E1-4DEA-B3D1-53C071DFDFEB}" destId="{17B1F2AC-3539-4FD8-A2DC-4056FFA16A8A}" srcOrd="0" destOrd="0" presId="urn:microsoft.com/office/officeart/2011/layout/TabList"/>
    <dgm:cxn modelId="{8505F0BA-97BC-436A-85D7-AA6FDB9DB8AE}" srcId="{9FC78782-0D91-4186-A531-07B54AEADACA}" destId="{6A42E52C-B858-47F5-8883-BDE69C5F518A}" srcOrd="1" destOrd="0" parTransId="{E8FCD21A-D148-45AB-8B11-730FEC1F3C35}" sibTransId="{CEF45C3D-0018-4506-95EB-98AF8A7BFB10}"/>
    <dgm:cxn modelId="{C568F8BB-00DB-46E9-B941-D32A6DA3FC09}" srcId="{9FC78782-0D91-4186-A531-07B54AEADACA}" destId="{1005C07D-CE50-4836-89A3-58357CE2574B}" srcOrd="0" destOrd="0" parTransId="{3856FDA0-25C5-4263-AF13-E03A8657D2C0}" sibTransId="{8AE0AB17-8087-44A7-9065-494D1EE5E064}"/>
    <dgm:cxn modelId="{A149E2BE-FB62-40EA-8019-4E5991BEE774}" type="presOf" srcId="{E6144213-F525-4116-948F-41E3466C9F32}" destId="{02287F1A-1967-47AA-A91F-DC2AA86D3C92}" srcOrd="0" destOrd="0" presId="urn:microsoft.com/office/officeart/2011/layout/TabList"/>
    <dgm:cxn modelId="{539A72C0-462B-4D8F-9C1E-41084939422B}" srcId="{92801F1F-6775-4F19-A009-580454C1ABFB}" destId="{CCA31CF2-448F-4FE8-94C4-F053BFD9B1C5}" srcOrd="1" destOrd="0" parTransId="{52985229-C107-4BBD-9EF1-715AE34B0AB2}" sibTransId="{731875F1-5540-4F85-A9BF-083891CF7CCC}"/>
    <dgm:cxn modelId="{C43B62C2-8E4F-4509-B060-4E4627C600BC}" srcId="{92801F1F-6775-4F19-A009-580454C1ABFB}" destId="{47CE9E89-17A3-4BB5-9DB3-47A2507E8B4F}" srcOrd="0" destOrd="0" parTransId="{A5E592D9-FD98-4CA8-BB20-241CD63E54FF}" sibTransId="{3AC9E086-74A1-44F0-8EC0-12BF9269ED47}"/>
    <dgm:cxn modelId="{4D3EDEC3-D204-4D83-8C3C-87E6944029E6}" type="presOf" srcId="{6A42E52C-B858-47F5-8883-BDE69C5F518A}" destId="{B1BE07E9-F070-4C61-932E-BCE39CD547AD}" srcOrd="0" destOrd="0" presId="urn:microsoft.com/office/officeart/2011/layout/TabList"/>
    <dgm:cxn modelId="{7E6EEDC3-327D-45C5-B2EB-4F040F35DAC8}" srcId="{2FC48C6D-D7F5-4266-840B-6981F0BDCC89}" destId="{2B8FDB28-995F-4F77-97BE-23C7DB72D22E}" srcOrd="0" destOrd="0" parTransId="{67359D06-6B84-4248-9A5A-1573902EFFC9}" sibTransId="{92F78515-BEAD-478E-8B61-6C6B1870ADB4}"/>
    <dgm:cxn modelId="{A537BCC7-32F8-4C73-B1A0-475D90A3706A}" srcId="{5F63A650-D442-4B99-87C0-C55DE2BCD2FB}" destId="{3F179BBA-201C-45D0-B8F3-D8F9048BD05F}" srcOrd="1" destOrd="0" parTransId="{565223A0-478A-4A67-A653-87C250F82F40}" sibTransId="{51C01775-EC7C-4583-9F70-F11E3E252CEB}"/>
    <dgm:cxn modelId="{31974ECF-1C6B-4E8F-9A8E-0ED28DE1C86F}" srcId="{B34820FC-9FC4-408B-8D03-6BFA7F4AB7B3}" destId="{5F63A650-D442-4B99-87C0-C55DE2BCD2FB}" srcOrd="5" destOrd="0" parTransId="{3B399D71-4759-4CE4-AA7B-226CB5FB0F0D}" sibTransId="{F100C708-B1F9-4754-BAFA-9A3BCA7AC507}"/>
    <dgm:cxn modelId="{829EF9D4-803D-478E-B4EB-3B7C8062306A}" type="presOf" srcId="{1F791CD0-3F2D-4CAA-ADCD-B3F018E32FEE}" destId="{B98499C9-30D3-48D5-9774-721CD75A2B24}" srcOrd="0" destOrd="0" presId="urn:microsoft.com/office/officeart/2011/layout/TabList"/>
    <dgm:cxn modelId="{FE8F4CDA-B406-4CE9-91E9-A36491C4C71E}" srcId="{D5B7E303-5DA2-4AB1-B265-00BFFAF8D11B}" destId="{0C1C7E0E-CFF9-4FB3-AC94-3921A0EBD0FC}" srcOrd="0" destOrd="0" parTransId="{AD491867-AA8C-4928-A02F-975FB5D1E7CE}" sibTransId="{12F38761-DA8F-4F51-9AE5-82F647E3193A}"/>
    <dgm:cxn modelId="{B0616DDA-45B4-4A0D-AE90-D08A0A9F69F3}" type="presOf" srcId="{D9BDB05A-0E59-47F3-AE7C-1A4AC2750A28}" destId="{08B69024-0517-4F66-AC19-186E56E29E62}" srcOrd="0" destOrd="0" presId="urn:microsoft.com/office/officeart/2011/layout/TabList"/>
    <dgm:cxn modelId="{34B26ADB-1018-429B-8BE6-1238F54373EA}" type="presOf" srcId="{FA4D868C-29B1-4572-B14A-97A653E54C68}" destId="{593AF2F0-B3A2-4B8A-97B6-AD9E879FBBEB}" srcOrd="0" destOrd="0" presId="urn:microsoft.com/office/officeart/2011/layout/TabList"/>
    <dgm:cxn modelId="{20DCA0E1-150A-470E-AF7C-649FD5447458}" type="presOf" srcId="{92801F1F-6775-4F19-A009-580454C1ABFB}" destId="{EF446F01-728E-4291-AA4A-9ED1AB7F3FAD}" srcOrd="0" destOrd="0" presId="urn:microsoft.com/office/officeart/2011/layout/TabList"/>
    <dgm:cxn modelId="{35451AE7-D7E5-4C01-A57F-21D56FF42B5E}" srcId="{6AF5FE0C-DFF7-4F3E-BC44-0D71A5452091}" destId="{C1D7692C-0DEC-4C30-923C-8A0ADE33A3C7}" srcOrd="0" destOrd="0" parTransId="{2D545CEE-8436-40A2-A49D-9CA998A7C0BE}" sibTransId="{4C0C9978-5C2C-41A6-BAE1-1495CBE0D0C2}"/>
    <dgm:cxn modelId="{712829E8-05FA-4393-BE79-75E6CECE8828}" srcId="{B34820FC-9FC4-408B-8D03-6BFA7F4AB7B3}" destId="{2FC48C6D-D7F5-4266-840B-6981F0BDCC89}" srcOrd="6" destOrd="0" parTransId="{2E239588-EFF8-417A-A017-CD81AA059948}" sibTransId="{87EC5E50-E9B3-4FE9-99C2-3EE0C48FFFFE}"/>
    <dgm:cxn modelId="{2B616EED-8BDB-4B12-B92F-FC596EE2368A}" type="presOf" srcId="{1005C07D-CE50-4836-89A3-58357CE2574B}" destId="{54FDC303-3BE1-4666-AA4B-A344022A5B01}" srcOrd="0" destOrd="0" presId="urn:microsoft.com/office/officeart/2011/layout/TabList"/>
    <dgm:cxn modelId="{54DC3DF5-8157-442E-B63B-61148AAF21C7}" type="presOf" srcId="{0A78639B-F8E9-4D1A-A37F-B5EF5C90E70F}" destId="{A129EBAA-8BFD-4B0C-9BB4-F5EADF50C957}" srcOrd="0" destOrd="0" presId="urn:microsoft.com/office/officeart/2011/layout/TabList"/>
    <dgm:cxn modelId="{2F75CAF5-271B-4A60-AF87-0408553FC31A}" type="presOf" srcId="{3F179BBA-201C-45D0-B8F3-D8F9048BD05F}" destId="{1101254C-119E-4EFA-87ED-174E446402CA}" srcOrd="0" destOrd="0" presId="urn:microsoft.com/office/officeart/2011/layout/TabList"/>
    <dgm:cxn modelId="{44DFCAF9-04A1-4C3E-BFD1-030AA46E944C}" type="presOf" srcId="{F5279975-F558-453E-A3A8-BA746F5216A1}" destId="{96C92166-CF80-4242-ACB1-709386D676DE}" srcOrd="0" destOrd="0" presId="urn:microsoft.com/office/officeart/2011/layout/TabList"/>
    <dgm:cxn modelId="{B00B75FB-5BCD-4DD6-B458-89ABA2F7F286}" srcId="{2FC48C6D-D7F5-4266-840B-6981F0BDCC89}" destId="{1547695D-6760-45CD-A472-719A4C4E841A}" srcOrd="1" destOrd="0" parTransId="{71FD35C5-0ECF-4567-91CD-F9B4ECCBF9FF}" sibTransId="{3370E911-78C2-40EB-BBF6-D05E829C37E3}"/>
    <dgm:cxn modelId="{D09998FE-8444-401C-8CB2-7D58F319319C}" type="presOf" srcId="{1547695D-6760-45CD-A472-719A4C4E841A}" destId="{623D7260-FDEA-4F69-9B73-58D7873FC242}" srcOrd="0" destOrd="0" presId="urn:microsoft.com/office/officeart/2011/layout/TabList"/>
    <dgm:cxn modelId="{C7790123-5D06-43F1-9B0D-7F0D8451F477}" type="presParOf" srcId="{F2378D5F-036E-4282-8E11-A30206C1A447}" destId="{52E634E0-42B0-4317-B0A4-FBFDC8261D91}" srcOrd="0" destOrd="0" presId="urn:microsoft.com/office/officeart/2011/layout/TabList"/>
    <dgm:cxn modelId="{4A60BB0C-39CD-432B-B257-FE1D8454D7E4}" type="presParOf" srcId="{52E634E0-42B0-4317-B0A4-FBFDC8261D91}" destId="{49AF93EF-6AF6-4C88-A953-CBDE56895472}" srcOrd="0" destOrd="0" presId="urn:microsoft.com/office/officeart/2011/layout/TabList"/>
    <dgm:cxn modelId="{2867B2F2-E988-45D4-8AEF-3E1CB3DF1098}" type="presParOf" srcId="{52E634E0-42B0-4317-B0A4-FBFDC8261D91}" destId="{50D93C2D-F438-4BB3-B9D3-98A7AB1D6E12}" srcOrd="1" destOrd="0" presId="urn:microsoft.com/office/officeart/2011/layout/TabList"/>
    <dgm:cxn modelId="{09EE3BFC-B7EA-4F25-A9CD-608A7E445D28}" type="presParOf" srcId="{52E634E0-42B0-4317-B0A4-FBFDC8261D91}" destId="{DB14B1EC-F441-48D5-BE00-3470C5ACEECA}" srcOrd="2" destOrd="0" presId="urn:microsoft.com/office/officeart/2011/layout/TabList"/>
    <dgm:cxn modelId="{95E80448-146C-4928-ACAB-CC74C063E3AE}" type="presParOf" srcId="{F2378D5F-036E-4282-8E11-A30206C1A447}" destId="{08B69024-0517-4F66-AC19-186E56E29E62}" srcOrd="1" destOrd="0" presId="urn:microsoft.com/office/officeart/2011/layout/TabList"/>
    <dgm:cxn modelId="{ECA9E768-6837-4B4A-8E93-6BCA50592B3F}" type="presParOf" srcId="{F2378D5F-036E-4282-8E11-A30206C1A447}" destId="{A390090A-AB11-4259-8802-8C6A0675260A}" srcOrd="2" destOrd="0" presId="urn:microsoft.com/office/officeart/2011/layout/TabList"/>
    <dgm:cxn modelId="{66B67932-28E3-4EA2-8890-DB3AED2562AC}" type="presParOf" srcId="{F2378D5F-036E-4282-8E11-A30206C1A447}" destId="{209B4B2F-F45B-4076-A038-F93C8F07BFBA}" srcOrd="3" destOrd="0" presId="urn:microsoft.com/office/officeart/2011/layout/TabList"/>
    <dgm:cxn modelId="{E6D045F4-514D-43DA-8E58-2C346D0832CD}" type="presParOf" srcId="{209B4B2F-F45B-4076-A038-F93C8F07BFBA}" destId="{54FDC303-3BE1-4666-AA4B-A344022A5B01}" srcOrd="0" destOrd="0" presId="urn:microsoft.com/office/officeart/2011/layout/TabList"/>
    <dgm:cxn modelId="{038B0400-264F-424B-8FD3-863F8B41B21F}" type="presParOf" srcId="{209B4B2F-F45B-4076-A038-F93C8F07BFBA}" destId="{E292A8A4-DD9B-491E-93DB-41B8106577F0}" srcOrd="1" destOrd="0" presId="urn:microsoft.com/office/officeart/2011/layout/TabList"/>
    <dgm:cxn modelId="{FC76AC93-B7E5-4EDB-89D8-18C188902050}" type="presParOf" srcId="{209B4B2F-F45B-4076-A038-F93C8F07BFBA}" destId="{139A34B2-5178-4F0D-AC70-7FA789610C04}" srcOrd="2" destOrd="0" presId="urn:microsoft.com/office/officeart/2011/layout/TabList"/>
    <dgm:cxn modelId="{D1013A26-4A23-4630-8F23-0980E54789EF}" type="presParOf" srcId="{F2378D5F-036E-4282-8E11-A30206C1A447}" destId="{B1BE07E9-F070-4C61-932E-BCE39CD547AD}" srcOrd="4" destOrd="0" presId="urn:microsoft.com/office/officeart/2011/layout/TabList"/>
    <dgm:cxn modelId="{2D9CC06D-A513-408A-81FD-A9EB49B76375}" type="presParOf" srcId="{F2378D5F-036E-4282-8E11-A30206C1A447}" destId="{B866D130-C49D-4B38-9FF9-C3B2A52A0020}" srcOrd="5" destOrd="0" presId="urn:microsoft.com/office/officeart/2011/layout/TabList"/>
    <dgm:cxn modelId="{06DB74EA-8BFC-4E62-ABFA-766B1329237D}" type="presParOf" srcId="{F2378D5F-036E-4282-8E11-A30206C1A447}" destId="{D90A27CB-3860-41C7-9EDE-F575903358AD}" srcOrd="6" destOrd="0" presId="urn:microsoft.com/office/officeart/2011/layout/TabList"/>
    <dgm:cxn modelId="{2A23CE0F-1E91-4ADC-809F-4D0925A3AF22}" type="presParOf" srcId="{D90A27CB-3860-41C7-9EDE-F575903358AD}" destId="{9AB2D502-EE9C-49EA-B08B-F5B8C026C3EC}" srcOrd="0" destOrd="0" presId="urn:microsoft.com/office/officeart/2011/layout/TabList"/>
    <dgm:cxn modelId="{DAAE8C56-1A1F-4F15-B4BF-11A201E10FCE}" type="presParOf" srcId="{D90A27CB-3860-41C7-9EDE-F575903358AD}" destId="{07C1894A-47C5-488B-91F2-C11FA9CBD59A}" srcOrd="1" destOrd="0" presId="urn:microsoft.com/office/officeart/2011/layout/TabList"/>
    <dgm:cxn modelId="{791734F5-9BA8-460E-9468-F64841BB9767}" type="presParOf" srcId="{D90A27CB-3860-41C7-9EDE-F575903358AD}" destId="{291A6EDF-0EDC-4716-85BC-C4DD2DB1D1B9}" srcOrd="2" destOrd="0" presId="urn:microsoft.com/office/officeart/2011/layout/TabList"/>
    <dgm:cxn modelId="{F2D7CF7B-2F5F-4154-BADB-2878AE8032B9}" type="presParOf" srcId="{F2378D5F-036E-4282-8E11-A30206C1A447}" destId="{17B1F2AC-3539-4FD8-A2DC-4056FFA16A8A}" srcOrd="7" destOrd="0" presId="urn:microsoft.com/office/officeart/2011/layout/TabList"/>
    <dgm:cxn modelId="{00855366-1E6E-42E8-ACBB-8C6B777A78B5}" type="presParOf" srcId="{F2378D5F-036E-4282-8E11-A30206C1A447}" destId="{4DE93F99-54F5-46B3-9306-036F34EDF197}" srcOrd="8" destOrd="0" presId="urn:microsoft.com/office/officeart/2011/layout/TabList"/>
    <dgm:cxn modelId="{B96A2FF4-BD52-4ACC-8BDD-37A1290EA286}" type="presParOf" srcId="{F2378D5F-036E-4282-8E11-A30206C1A447}" destId="{680D06E8-3892-41D8-9718-065C76284E19}" srcOrd="9" destOrd="0" presId="urn:microsoft.com/office/officeart/2011/layout/TabList"/>
    <dgm:cxn modelId="{F426F1DB-B040-43D5-B40D-8F308AC63553}" type="presParOf" srcId="{680D06E8-3892-41D8-9718-065C76284E19}" destId="{96C92166-CF80-4242-ACB1-709386D676DE}" srcOrd="0" destOrd="0" presId="urn:microsoft.com/office/officeart/2011/layout/TabList"/>
    <dgm:cxn modelId="{AB7EA6EA-0BE1-4E19-91BF-08086E3259CB}" type="presParOf" srcId="{680D06E8-3892-41D8-9718-065C76284E19}" destId="{593AF2F0-B3A2-4B8A-97B6-AD9E879FBBEB}" srcOrd="1" destOrd="0" presId="urn:microsoft.com/office/officeart/2011/layout/TabList"/>
    <dgm:cxn modelId="{140810FD-B4F4-430D-A710-556FF727B4EF}" type="presParOf" srcId="{680D06E8-3892-41D8-9718-065C76284E19}" destId="{EE47F96A-73E9-4DAB-8EB8-CBEDC0832B2D}" srcOrd="2" destOrd="0" presId="urn:microsoft.com/office/officeart/2011/layout/TabList"/>
    <dgm:cxn modelId="{E59C0C54-1BB4-4FA6-86A7-1F1B7E04620F}" type="presParOf" srcId="{F2378D5F-036E-4282-8E11-A30206C1A447}" destId="{F739F881-BEC8-4DBD-BB73-99C4D6D492FA}" srcOrd="10" destOrd="0" presId="urn:microsoft.com/office/officeart/2011/layout/TabList"/>
    <dgm:cxn modelId="{F0D9A972-CFBE-485D-8693-F2B5FA46EC66}" type="presParOf" srcId="{F2378D5F-036E-4282-8E11-A30206C1A447}" destId="{EA884367-DC56-43A5-8AE1-04BB3F6FA941}" srcOrd="11" destOrd="0" presId="urn:microsoft.com/office/officeart/2011/layout/TabList"/>
    <dgm:cxn modelId="{20B315EE-7DC6-4DF0-A5FF-7B097A3C78C8}" type="presParOf" srcId="{F2378D5F-036E-4282-8E11-A30206C1A447}" destId="{715DC1DD-5117-4DBA-BD94-A32F1E61276C}" srcOrd="12" destOrd="0" presId="urn:microsoft.com/office/officeart/2011/layout/TabList"/>
    <dgm:cxn modelId="{D9CE217A-973E-4E07-BF68-9E93BAE1673D}" type="presParOf" srcId="{715DC1DD-5117-4DBA-BD94-A32F1E61276C}" destId="{213A112B-862C-44AE-82F7-152CC67E889C}" srcOrd="0" destOrd="0" presId="urn:microsoft.com/office/officeart/2011/layout/TabList"/>
    <dgm:cxn modelId="{0FD6FA5F-5323-40DD-AF4E-DD11F81EF193}" type="presParOf" srcId="{715DC1DD-5117-4DBA-BD94-A32F1E61276C}" destId="{E27AB20D-5DD1-4D5D-8E32-6F737F8438EC}" srcOrd="1" destOrd="0" presId="urn:microsoft.com/office/officeart/2011/layout/TabList"/>
    <dgm:cxn modelId="{A4CEC0E2-051C-4D2B-8F0F-4935285B3162}" type="presParOf" srcId="{715DC1DD-5117-4DBA-BD94-A32F1E61276C}" destId="{404186EF-8F3B-43AA-A0D8-885A33549B01}" srcOrd="2" destOrd="0" presId="urn:microsoft.com/office/officeart/2011/layout/TabList"/>
    <dgm:cxn modelId="{65F5C8A4-0621-4776-9E66-5F68A0C642CB}" type="presParOf" srcId="{F2378D5F-036E-4282-8E11-A30206C1A447}" destId="{D1565E0D-AC43-469F-8139-9CACB1295F85}" srcOrd="13" destOrd="0" presId="urn:microsoft.com/office/officeart/2011/layout/TabList"/>
    <dgm:cxn modelId="{F03E4AE0-4BD1-4454-BA28-CBAF29DF4CEC}" type="presParOf" srcId="{F2378D5F-036E-4282-8E11-A30206C1A447}" destId="{0628DD51-5BCA-4D1F-88F6-AE1DED728832}" srcOrd="14" destOrd="0" presId="urn:microsoft.com/office/officeart/2011/layout/TabList"/>
    <dgm:cxn modelId="{48726065-8780-4E58-ABEA-35EDD1B8BEB9}" type="presParOf" srcId="{F2378D5F-036E-4282-8E11-A30206C1A447}" destId="{6A536B6C-E1B1-4B6F-B92E-995D501081CB}" srcOrd="15" destOrd="0" presId="urn:microsoft.com/office/officeart/2011/layout/TabList"/>
    <dgm:cxn modelId="{1BED0E2B-C4CA-403D-86C1-4B156A1B49B1}" type="presParOf" srcId="{6A536B6C-E1B1-4B6F-B92E-995D501081CB}" destId="{A129EBAA-8BFD-4B0C-9BB4-F5EADF50C957}" srcOrd="0" destOrd="0" presId="urn:microsoft.com/office/officeart/2011/layout/TabList"/>
    <dgm:cxn modelId="{E5613BDD-4096-4829-AE95-95525DE1160F}" type="presParOf" srcId="{6A536B6C-E1B1-4B6F-B92E-995D501081CB}" destId="{A3AA0435-1993-4454-A35D-124C8948227B}" srcOrd="1" destOrd="0" presId="urn:microsoft.com/office/officeart/2011/layout/TabList"/>
    <dgm:cxn modelId="{8CEF3119-3C60-49C7-9475-1DA9414C5696}" type="presParOf" srcId="{6A536B6C-E1B1-4B6F-B92E-995D501081CB}" destId="{B57B3839-060B-4C31-ACD7-A5E75077D190}" srcOrd="2" destOrd="0" presId="urn:microsoft.com/office/officeart/2011/layout/TabList"/>
    <dgm:cxn modelId="{AAE30DDB-B282-4260-AD5C-E962F9CD027D}" type="presParOf" srcId="{F2378D5F-036E-4282-8E11-A30206C1A447}" destId="{1101254C-119E-4EFA-87ED-174E446402CA}" srcOrd="16" destOrd="0" presId="urn:microsoft.com/office/officeart/2011/layout/TabList"/>
    <dgm:cxn modelId="{208D90B2-CF65-485A-8992-4ABDACF89595}" type="presParOf" srcId="{F2378D5F-036E-4282-8E11-A30206C1A447}" destId="{19AFEC27-3B31-4C1F-B365-6E9CB35B004B}" srcOrd="17" destOrd="0" presId="urn:microsoft.com/office/officeart/2011/layout/TabList"/>
    <dgm:cxn modelId="{59BB03A7-72C0-4670-A277-7C6F6A6D96B6}" type="presParOf" srcId="{F2378D5F-036E-4282-8E11-A30206C1A447}" destId="{FA683FE7-8067-49C7-BEC6-2E208225AA20}" srcOrd="18" destOrd="0" presId="urn:microsoft.com/office/officeart/2011/layout/TabList"/>
    <dgm:cxn modelId="{87DD39E5-693D-4BEE-A10F-501BBC26F61F}" type="presParOf" srcId="{FA683FE7-8067-49C7-BEC6-2E208225AA20}" destId="{416D078A-6F6C-41C0-9805-9649811A7AD2}" srcOrd="0" destOrd="0" presId="urn:microsoft.com/office/officeart/2011/layout/TabList"/>
    <dgm:cxn modelId="{332776D8-5900-4DB0-9F77-AE7CE334A594}" type="presParOf" srcId="{FA683FE7-8067-49C7-BEC6-2E208225AA20}" destId="{00E6D6EB-E709-4219-9354-CDB69799E451}" srcOrd="1" destOrd="0" presId="urn:microsoft.com/office/officeart/2011/layout/TabList"/>
    <dgm:cxn modelId="{AA4FC98F-24F0-460C-B1CC-6758BEABD342}" type="presParOf" srcId="{FA683FE7-8067-49C7-BEC6-2E208225AA20}" destId="{5B314EB5-0529-4077-9CEF-EB1EAB98BEA4}" srcOrd="2" destOrd="0" presId="urn:microsoft.com/office/officeart/2011/layout/TabList"/>
    <dgm:cxn modelId="{C6E8C33B-619E-42D3-BBCC-978A9D337047}" type="presParOf" srcId="{F2378D5F-036E-4282-8E11-A30206C1A447}" destId="{623D7260-FDEA-4F69-9B73-58D7873FC242}" srcOrd="19" destOrd="0" presId="urn:microsoft.com/office/officeart/2011/layout/TabList"/>
    <dgm:cxn modelId="{289BB2D2-18FA-476A-8FCA-6E0E9FC1272C}" type="presParOf" srcId="{F2378D5F-036E-4282-8E11-A30206C1A447}" destId="{8080516A-EAEF-4E6D-AC61-BF12CCB1C7F4}" srcOrd="20" destOrd="0" presId="urn:microsoft.com/office/officeart/2011/layout/TabList"/>
    <dgm:cxn modelId="{21AACE6C-2D44-4DB1-AD03-7E33EC3ED595}" type="presParOf" srcId="{F2378D5F-036E-4282-8E11-A30206C1A447}" destId="{A08B72CA-5D2F-49D1-BA5C-60826170091E}" srcOrd="21" destOrd="0" presId="urn:microsoft.com/office/officeart/2011/layout/TabList"/>
    <dgm:cxn modelId="{A7A7FC08-94C3-416A-9C9C-DF7B0A293FA9}" type="presParOf" srcId="{A08B72CA-5D2F-49D1-BA5C-60826170091E}" destId="{02287F1A-1967-47AA-A91F-DC2AA86D3C92}" srcOrd="0" destOrd="0" presId="urn:microsoft.com/office/officeart/2011/layout/TabList"/>
    <dgm:cxn modelId="{578EBCA9-51BE-491E-BDF8-5CBF52AA8E9D}" type="presParOf" srcId="{A08B72CA-5D2F-49D1-BA5C-60826170091E}" destId="{833AEDED-2F7B-4E8C-A634-458211E277CC}" srcOrd="1" destOrd="0" presId="urn:microsoft.com/office/officeart/2011/layout/TabList"/>
    <dgm:cxn modelId="{0258BAA1-B181-4674-8F4A-E14F2898FCFE}" type="presParOf" srcId="{A08B72CA-5D2F-49D1-BA5C-60826170091E}" destId="{65A34AF1-9ECB-460D-9FAF-57B7D0025242}" srcOrd="2" destOrd="0" presId="urn:microsoft.com/office/officeart/2011/layout/TabList"/>
    <dgm:cxn modelId="{26609007-5548-45A9-8752-F7A634ABD504}" type="presParOf" srcId="{F2378D5F-036E-4282-8E11-A30206C1A447}" destId="{2A3E9B3A-3D2E-403D-861F-E909BCCE26AC}" srcOrd="22" destOrd="0" presId="urn:microsoft.com/office/officeart/2011/layout/TabList"/>
    <dgm:cxn modelId="{A3C81651-9879-40F7-A437-1C4D260B24F4}" type="presParOf" srcId="{F2378D5F-036E-4282-8E11-A30206C1A447}" destId="{A87C8DCF-5D62-42DF-BA19-AAFA02CC87CE}" srcOrd="23" destOrd="0" presId="urn:microsoft.com/office/officeart/2011/layout/TabList"/>
    <dgm:cxn modelId="{CE8D2BCC-ACCA-4929-BF28-847ABE8830B0}" type="presParOf" srcId="{F2378D5F-036E-4282-8E11-A30206C1A447}" destId="{3E4D4336-3E1A-47CB-9D2E-B5AB897F23B5}" srcOrd="24" destOrd="0" presId="urn:microsoft.com/office/officeart/2011/layout/TabList"/>
    <dgm:cxn modelId="{52EAB168-A613-4346-9847-5577373FDF72}" type="presParOf" srcId="{3E4D4336-3E1A-47CB-9D2E-B5AB897F23B5}" destId="{DDCC87F9-8F44-4801-8817-5B7D76268279}" srcOrd="0" destOrd="0" presId="urn:microsoft.com/office/officeart/2011/layout/TabList"/>
    <dgm:cxn modelId="{CE201E2A-AA88-4400-B386-F854482E5151}" type="presParOf" srcId="{3E4D4336-3E1A-47CB-9D2E-B5AB897F23B5}" destId="{EB02F748-8A47-40B3-99DD-6F5424EDE7C8}" srcOrd="1" destOrd="0" presId="urn:microsoft.com/office/officeart/2011/layout/TabList"/>
    <dgm:cxn modelId="{6267B174-047E-4C25-8B91-203CF1D06CD9}" type="presParOf" srcId="{3E4D4336-3E1A-47CB-9D2E-B5AB897F23B5}" destId="{419A1415-231E-4A5F-B6D3-6F0BA2B784B5}" srcOrd="2" destOrd="0" presId="urn:microsoft.com/office/officeart/2011/layout/TabList"/>
    <dgm:cxn modelId="{805C4A7E-2390-4BDB-994A-234977BBEEEA}" type="presParOf" srcId="{F2378D5F-036E-4282-8E11-A30206C1A447}" destId="{B98499C9-30D3-48D5-9774-721CD75A2B24}" srcOrd="25" destOrd="0" presId="urn:microsoft.com/office/officeart/2011/layout/TabList"/>
    <dgm:cxn modelId="{45140934-423C-4FEE-80FB-8F854A5450F8}" type="presParOf" srcId="{F2378D5F-036E-4282-8E11-A30206C1A447}" destId="{845010D8-711E-46B5-8F14-514884BA2DA4}" srcOrd="26" destOrd="0" presId="urn:microsoft.com/office/officeart/2011/layout/TabList"/>
    <dgm:cxn modelId="{5D80705C-0D2E-4E7E-9E77-62ABF899169A}" type="presParOf" srcId="{F2378D5F-036E-4282-8E11-A30206C1A447}" destId="{8872D37F-10BA-4AAF-9267-DE7E13C9C78C}" srcOrd="27" destOrd="0" presId="urn:microsoft.com/office/officeart/2011/layout/TabList"/>
    <dgm:cxn modelId="{34F0686F-73CE-434C-91A9-CF33AC13AD98}" type="presParOf" srcId="{8872D37F-10BA-4AAF-9267-DE7E13C9C78C}" destId="{E0E10198-65AA-42DC-821C-29556DE092B7}" srcOrd="0" destOrd="0" presId="urn:microsoft.com/office/officeart/2011/layout/TabList"/>
    <dgm:cxn modelId="{35AD7F14-6B1B-4247-9C21-35EA651A05FE}" type="presParOf" srcId="{8872D37F-10BA-4AAF-9267-DE7E13C9C78C}" destId="{EF446F01-728E-4291-AA4A-9ED1AB7F3FAD}" srcOrd="1" destOrd="0" presId="urn:microsoft.com/office/officeart/2011/layout/TabList"/>
    <dgm:cxn modelId="{72C30C9A-2C82-4ECB-B018-1FEEA4313F1C}" type="presParOf" srcId="{8872D37F-10BA-4AAF-9267-DE7E13C9C78C}" destId="{D1C20D6F-04FF-4849-8002-0B2350850AC6}" srcOrd="2" destOrd="0" presId="urn:microsoft.com/office/officeart/2011/layout/TabList"/>
    <dgm:cxn modelId="{7EEEF11B-3E2B-4978-89D3-38722085985C}" type="presParOf" srcId="{F2378D5F-036E-4282-8E11-A30206C1A447}" destId="{B3CA6843-F7C4-4571-990E-5C663F37E9B8}" srcOrd="28"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B2DB-6A98-4244-AE98-734C67A3C850}">
      <dsp:nvSpPr>
        <dsp:cNvPr id="0" name=""/>
        <dsp:cNvSpPr/>
      </dsp:nvSpPr>
      <dsp:spPr>
        <a:xfrm rot="21300000">
          <a:off x="31090" y="2207934"/>
          <a:ext cx="10069243" cy="1153080"/>
        </a:xfrm>
        <a:prstGeom prst="mathMinus">
          <a:avLst/>
        </a:prstGeom>
        <a:solidFill>
          <a:schemeClr val="accent4">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0F1DF7-3FB8-4603-9065-1437E7FD9F73}">
      <dsp:nvSpPr>
        <dsp:cNvPr id="0" name=""/>
        <dsp:cNvSpPr/>
      </dsp:nvSpPr>
      <dsp:spPr>
        <a:xfrm>
          <a:off x="1215771" y="278447"/>
          <a:ext cx="3039427" cy="2227580"/>
        </a:xfrm>
        <a:prstGeom prst="downArrow">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698FA-B5C3-45A2-87EF-085C0A62B597}">
      <dsp:nvSpPr>
        <dsp:cNvPr id="0" name=""/>
        <dsp:cNvSpPr/>
      </dsp:nvSpPr>
      <dsp:spPr>
        <a:xfrm>
          <a:off x="5369655" y="0"/>
          <a:ext cx="3242056" cy="2338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OUTCOME-BASED</a:t>
          </a:r>
        </a:p>
      </dsp:txBody>
      <dsp:txXfrm>
        <a:off x="5369655" y="0"/>
        <a:ext cx="3242056" cy="2338959"/>
      </dsp:txXfrm>
    </dsp:sp>
    <dsp:sp modelId="{601085DB-E69D-4BE1-8495-B15C5A1F48AE}">
      <dsp:nvSpPr>
        <dsp:cNvPr id="0" name=""/>
        <dsp:cNvSpPr/>
      </dsp:nvSpPr>
      <dsp:spPr>
        <a:xfrm>
          <a:off x="5876226" y="3062922"/>
          <a:ext cx="3039427" cy="2227580"/>
        </a:xfrm>
        <a:prstGeom prst="upArrow">
          <a:avLst/>
        </a:prstGeom>
        <a:solidFill>
          <a:schemeClr val="accent4">
            <a:hueOff val="15903885"/>
            <a:satOff val="-7017"/>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EA52C4-276D-43CE-ABA0-AC0F599ECC7D}">
      <dsp:nvSpPr>
        <dsp:cNvPr id="0" name=""/>
        <dsp:cNvSpPr/>
      </dsp:nvSpPr>
      <dsp:spPr>
        <a:xfrm>
          <a:off x="1519713" y="3229991"/>
          <a:ext cx="3242056" cy="2338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DETECTION-FOCUSED</a:t>
          </a:r>
        </a:p>
      </dsp:txBody>
      <dsp:txXfrm>
        <a:off x="1519713" y="3229991"/>
        <a:ext cx="3242056" cy="2338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B16A4-74E2-41CC-B479-E0F59E06139F}">
      <dsp:nvSpPr>
        <dsp:cNvPr id="0" name=""/>
        <dsp:cNvSpPr/>
      </dsp:nvSpPr>
      <dsp:spPr>
        <a:xfrm>
          <a:off x="2844" y="968425"/>
          <a:ext cx="1511303" cy="577573"/>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Financial Year</a:t>
          </a:r>
        </a:p>
      </dsp:txBody>
      <dsp:txXfrm>
        <a:off x="2844" y="968425"/>
        <a:ext cx="1511303" cy="577573"/>
      </dsp:txXfrm>
    </dsp:sp>
    <dsp:sp modelId="{82730E69-4E91-4CF5-8F7B-B4E0C644808C}">
      <dsp:nvSpPr>
        <dsp:cNvPr id="0" name=""/>
        <dsp:cNvSpPr/>
      </dsp:nvSpPr>
      <dsp:spPr>
        <a:xfrm>
          <a:off x="2844" y="1545998"/>
          <a:ext cx="1511303" cy="1819935"/>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Each financial year runs from April to March</a:t>
          </a:r>
        </a:p>
      </dsp:txBody>
      <dsp:txXfrm>
        <a:off x="2844" y="1545998"/>
        <a:ext cx="1511303" cy="1819935"/>
      </dsp:txXfrm>
    </dsp:sp>
    <dsp:sp modelId="{ED24C731-FA9E-4061-B82E-C18CE85BFC66}">
      <dsp:nvSpPr>
        <dsp:cNvPr id="0" name=""/>
        <dsp:cNvSpPr/>
      </dsp:nvSpPr>
      <dsp:spPr>
        <a:xfrm>
          <a:off x="1725730" y="968425"/>
          <a:ext cx="1511303" cy="577573"/>
        </a:xfrm>
        <a:prstGeom prst="rect">
          <a:avLst/>
        </a:prstGeom>
        <a:solidFill>
          <a:schemeClr val="accent4">
            <a:hueOff val="3180777"/>
            <a:satOff val="-1403"/>
            <a:lumOff val="118"/>
            <a:alphaOff val="0"/>
          </a:schemeClr>
        </a:solidFill>
        <a:ln w="19050" cap="rnd" cmpd="sng" algn="ctr">
          <a:solidFill>
            <a:schemeClr val="accent4">
              <a:hueOff val="3180777"/>
              <a:satOff val="-1403"/>
              <a:lumOff val="1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Financial Quarter</a:t>
          </a:r>
        </a:p>
      </dsp:txBody>
      <dsp:txXfrm>
        <a:off x="1725730" y="968425"/>
        <a:ext cx="1511303" cy="577573"/>
      </dsp:txXfrm>
    </dsp:sp>
    <dsp:sp modelId="{C2942891-B3FE-4E42-9313-9265D60B319A}">
      <dsp:nvSpPr>
        <dsp:cNvPr id="0" name=""/>
        <dsp:cNvSpPr/>
      </dsp:nvSpPr>
      <dsp:spPr>
        <a:xfrm>
          <a:off x="1725730" y="1545998"/>
          <a:ext cx="1511303" cy="1819935"/>
        </a:xfrm>
        <a:prstGeom prst="rect">
          <a:avLst/>
        </a:prstGeom>
        <a:solidFill>
          <a:schemeClr val="accent4">
            <a:tint val="40000"/>
            <a:alpha val="90000"/>
            <a:hueOff val="3194296"/>
            <a:satOff val="-1601"/>
            <a:lumOff val="-37"/>
            <a:alphaOff val="0"/>
          </a:schemeClr>
        </a:solidFill>
        <a:ln w="19050" cap="rnd" cmpd="sng" algn="ctr">
          <a:solidFill>
            <a:schemeClr val="accent4">
              <a:tint val="40000"/>
              <a:alpha val="90000"/>
              <a:hueOff val="3194296"/>
              <a:satOff val="-1601"/>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January to April</a:t>
          </a:r>
        </a:p>
      </dsp:txBody>
      <dsp:txXfrm>
        <a:off x="1725730" y="1545998"/>
        <a:ext cx="1511303" cy="1819935"/>
      </dsp:txXfrm>
    </dsp:sp>
    <dsp:sp modelId="{7A358BAF-ADEA-458C-94FF-1B34736B30B0}">
      <dsp:nvSpPr>
        <dsp:cNvPr id="0" name=""/>
        <dsp:cNvSpPr/>
      </dsp:nvSpPr>
      <dsp:spPr>
        <a:xfrm>
          <a:off x="3448617" y="968425"/>
          <a:ext cx="1511303" cy="577573"/>
        </a:xfrm>
        <a:prstGeom prst="rect">
          <a:avLst/>
        </a:prstGeom>
        <a:solidFill>
          <a:schemeClr val="accent4">
            <a:hueOff val="6361554"/>
            <a:satOff val="-2807"/>
            <a:lumOff val="235"/>
            <a:alphaOff val="0"/>
          </a:schemeClr>
        </a:solidFill>
        <a:ln w="19050" cap="rnd" cmpd="sng" algn="ctr">
          <a:solidFill>
            <a:schemeClr val="accent4">
              <a:hueOff val="6361554"/>
              <a:satOff val="-2807"/>
              <a:lumOff val="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Force Name</a:t>
          </a:r>
        </a:p>
      </dsp:txBody>
      <dsp:txXfrm>
        <a:off x="3448617" y="968425"/>
        <a:ext cx="1511303" cy="577573"/>
      </dsp:txXfrm>
    </dsp:sp>
    <dsp:sp modelId="{56D2E657-04AD-4E84-8809-2BF8DAEB83EC}">
      <dsp:nvSpPr>
        <dsp:cNvPr id="0" name=""/>
        <dsp:cNvSpPr/>
      </dsp:nvSpPr>
      <dsp:spPr>
        <a:xfrm>
          <a:off x="3448617" y="1545998"/>
          <a:ext cx="1511303" cy="1819935"/>
        </a:xfrm>
        <a:prstGeom prst="rect">
          <a:avLst/>
        </a:prstGeom>
        <a:solidFill>
          <a:schemeClr val="accent4">
            <a:tint val="40000"/>
            <a:alpha val="90000"/>
            <a:hueOff val="6388591"/>
            <a:satOff val="-3203"/>
            <a:lumOff val="-74"/>
            <a:alphaOff val="0"/>
          </a:schemeClr>
        </a:solidFill>
        <a:ln w="19050" cap="rnd" cmpd="sng" algn="ctr">
          <a:solidFill>
            <a:schemeClr val="accent4">
              <a:tint val="40000"/>
              <a:alpha val="90000"/>
              <a:hueOff val="6388591"/>
              <a:satOff val="-3203"/>
              <a:lumOff val="-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Police area crime was reported to</a:t>
          </a:r>
        </a:p>
      </dsp:txBody>
      <dsp:txXfrm>
        <a:off x="3448617" y="1545998"/>
        <a:ext cx="1511303" cy="1819935"/>
      </dsp:txXfrm>
    </dsp:sp>
    <dsp:sp modelId="{36223F84-C965-4184-9E32-FFCBCFC95015}">
      <dsp:nvSpPr>
        <dsp:cNvPr id="0" name=""/>
        <dsp:cNvSpPr/>
      </dsp:nvSpPr>
      <dsp:spPr>
        <a:xfrm>
          <a:off x="5171503" y="968425"/>
          <a:ext cx="1511303" cy="577573"/>
        </a:xfrm>
        <a:prstGeom prst="rect">
          <a:avLst/>
        </a:prstGeom>
        <a:solidFill>
          <a:schemeClr val="accent4">
            <a:hueOff val="9542332"/>
            <a:satOff val="-4210"/>
            <a:lumOff val="353"/>
            <a:alphaOff val="0"/>
          </a:schemeClr>
        </a:solidFill>
        <a:ln w="19050" cap="rnd" cmpd="sng" algn="ctr">
          <a:solidFill>
            <a:schemeClr val="accent4">
              <a:hueOff val="9542332"/>
              <a:satOff val="-4210"/>
              <a:lumOff val="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Offense Description</a:t>
          </a:r>
        </a:p>
      </dsp:txBody>
      <dsp:txXfrm>
        <a:off x="5171503" y="968425"/>
        <a:ext cx="1511303" cy="577573"/>
      </dsp:txXfrm>
    </dsp:sp>
    <dsp:sp modelId="{4D7B2C9C-B0AF-418A-8F6A-EABAE8A6A4C0}">
      <dsp:nvSpPr>
        <dsp:cNvPr id="0" name=""/>
        <dsp:cNvSpPr/>
      </dsp:nvSpPr>
      <dsp:spPr>
        <a:xfrm>
          <a:off x="5171503" y="1545998"/>
          <a:ext cx="1511303" cy="1819935"/>
        </a:xfrm>
        <a:prstGeom prst="rect">
          <a:avLst/>
        </a:prstGeom>
        <a:solidFill>
          <a:schemeClr val="accent4">
            <a:tint val="40000"/>
            <a:alpha val="90000"/>
            <a:hueOff val="9582887"/>
            <a:satOff val="-4804"/>
            <a:lumOff val="-111"/>
            <a:alphaOff val="0"/>
          </a:schemeClr>
        </a:solidFill>
        <a:ln w="19050" cap="rnd" cmpd="sng" algn="ctr">
          <a:solidFill>
            <a:schemeClr val="accent4">
              <a:tint val="40000"/>
              <a:alpha val="90000"/>
              <a:hueOff val="9582887"/>
              <a:satOff val="-4804"/>
              <a:lumOff val="-1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Describes the offense</a:t>
          </a:r>
        </a:p>
      </dsp:txBody>
      <dsp:txXfrm>
        <a:off x="5171503" y="1545998"/>
        <a:ext cx="1511303" cy="1819935"/>
      </dsp:txXfrm>
    </dsp:sp>
    <dsp:sp modelId="{E9090891-8C43-4459-844D-BD388296E757}">
      <dsp:nvSpPr>
        <dsp:cNvPr id="0" name=""/>
        <dsp:cNvSpPr/>
      </dsp:nvSpPr>
      <dsp:spPr>
        <a:xfrm>
          <a:off x="6894390" y="968425"/>
          <a:ext cx="1511303" cy="577573"/>
        </a:xfrm>
        <a:prstGeom prst="rect">
          <a:avLst/>
        </a:prstGeom>
        <a:solidFill>
          <a:schemeClr val="accent4">
            <a:hueOff val="12723108"/>
            <a:satOff val="-5614"/>
            <a:lumOff val="470"/>
            <a:alphaOff val="0"/>
          </a:schemeClr>
        </a:solidFill>
        <a:ln w="19050" cap="rnd" cmpd="sng" algn="ctr">
          <a:solidFill>
            <a:schemeClr val="accent4">
              <a:hueOff val="12723108"/>
              <a:satOff val="-5614"/>
              <a:lumOff val="4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Offence Group</a:t>
          </a:r>
        </a:p>
      </dsp:txBody>
      <dsp:txXfrm>
        <a:off x="6894390" y="968425"/>
        <a:ext cx="1511303" cy="577573"/>
      </dsp:txXfrm>
    </dsp:sp>
    <dsp:sp modelId="{A7E4B72F-5C63-46AA-95DA-77F4ADD53E6D}">
      <dsp:nvSpPr>
        <dsp:cNvPr id="0" name=""/>
        <dsp:cNvSpPr/>
      </dsp:nvSpPr>
      <dsp:spPr>
        <a:xfrm>
          <a:off x="6894390" y="1545998"/>
          <a:ext cx="1511303" cy="1819935"/>
        </a:xfrm>
        <a:prstGeom prst="rect">
          <a:avLst/>
        </a:prstGeom>
        <a:solidFill>
          <a:schemeClr val="accent4">
            <a:tint val="40000"/>
            <a:alpha val="90000"/>
            <a:hueOff val="12777182"/>
            <a:satOff val="-6406"/>
            <a:lumOff val="-148"/>
            <a:alphaOff val="0"/>
          </a:schemeClr>
        </a:solidFill>
        <a:ln w="19050" cap="rnd" cmpd="sng" algn="ctr">
          <a:solidFill>
            <a:schemeClr val="accent4">
              <a:tint val="40000"/>
              <a:alpha val="90000"/>
              <a:hueOff val="12777182"/>
              <a:satOff val="-6406"/>
              <a:lumOff val="-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Group of offences identified offence falls  </a:t>
          </a:r>
        </a:p>
        <a:p>
          <a:pPr marL="171450" lvl="1" indent="-171450" algn="l" defTabSz="711200">
            <a:lnSpc>
              <a:spcPct val="90000"/>
            </a:lnSpc>
            <a:spcBef>
              <a:spcPct val="0"/>
            </a:spcBef>
            <a:spcAft>
              <a:spcPct val="15000"/>
            </a:spcAft>
            <a:buChar char="•"/>
          </a:pPr>
          <a:r>
            <a:rPr lang="en-US" sz="1600" kern="1200" dirty="0"/>
            <a:t>Consists of multiple subgroups</a:t>
          </a:r>
        </a:p>
      </dsp:txBody>
      <dsp:txXfrm>
        <a:off x="6894390" y="1545998"/>
        <a:ext cx="1511303" cy="1819935"/>
      </dsp:txXfrm>
    </dsp:sp>
    <dsp:sp modelId="{57AF4BD3-CEF4-4054-9F02-C02E675B6E63}">
      <dsp:nvSpPr>
        <dsp:cNvPr id="0" name=""/>
        <dsp:cNvSpPr/>
      </dsp:nvSpPr>
      <dsp:spPr>
        <a:xfrm>
          <a:off x="8617276" y="968425"/>
          <a:ext cx="1511303" cy="577573"/>
        </a:xfrm>
        <a:prstGeom prst="rect">
          <a:avLst/>
        </a:prstGeom>
        <a:solidFill>
          <a:schemeClr val="accent4">
            <a:hueOff val="15903885"/>
            <a:satOff val="-7017"/>
            <a:lumOff val="588"/>
            <a:alphaOff val="0"/>
          </a:schemeClr>
        </a:solidFill>
        <a:ln w="19050" cap="rnd" cmpd="sng" algn="ctr">
          <a:solidFill>
            <a:schemeClr val="accent4">
              <a:hueOff val="15903885"/>
              <a:satOff val="-7017"/>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Offence Code</a:t>
          </a:r>
        </a:p>
      </dsp:txBody>
      <dsp:txXfrm>
        <a:off x="8617276" y="968425"/>
        <a:ext cx="1511303" cy="577573"/>
      </dsp:txXfrm>
    </dsp:sp>
    <dsp:sp modelId="{84877781-D222-4F3A-88A1-5A4C9261E110}">
      <dsp:nvSpPr>
        <dsp:cNvPr id="0" name=""/>
        <dsp:cNvSpPr/>
      </dsp:nvSpPr>
      <dsp:spPr>
        <a:xfrm>
          <a:off x="8617276" y="1545998"/>
          <a:ext cx="1511303" cy="1819935"/>
        </a:xfrm>
        <a:prstGeom prst="rect">
          <a:avLst/>
        </a:prstGeom>
        <a:solidFill>
          <a:schemeClr val="accent4">
            <a:tint val="40000"/>
            <a:alpha val="90000"/>
            <a:hueOff val="15971477"/>
            <a:satOff val="-8007"/>
            <a:lumOff val="-185"/>
            <a:alphaOff val="0"/>
          </a:schemeClr>
        </a:solidFill>
        <a:ln w="19050" cap="rnd" cmpd="sng" algn="ctr">
          <a:solidFill>
            <a:schemeClr val="accent4">
              <a:tint val="40000"/>
              <a:alpha val="90000"/>
              <a:hueOff val="15971477"/>
              <a:satOff val="-8007"/>
              <a:lumOff val="-1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Assigned code used by police to classify offenses</a:t>
          </a:r>
        </a:p>
        <a:p>
          <a:pPr marL="171450" lvl="1" indent="-171450" algn="l" defTabSz="711200">
            <a:lnSpc>
              <a:spcPct val="90000"/>
            </a:lnSpc>
            <a:spcBef>
              <a:spcPct val="0"/>
            </a:spcBef>
            <a:spcAft>
              <a:spcPct val="15000"/>
            </a:spcAft>
            <a:buChar char="•"/>
          </a:pPr>
          <a:endParaRPr lang="en-US" sz="1600" kern="1200"/>
        </a:p>
      </dsp:txBody>
      <dsp:txXfrm>
        <a:off x="8617276" y="1545998"/>
        <a:ext cx="1511303" cy="1819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20D6F-04FF-4849-8002-0B2350850AC6}">
      <dsp:nvSpPr>
        <dsp:cNvPr id="0" name=""/>
        <dsp:cNvSpPr/>
      </dsp:nvSpPr>
      <dsp:spPr>
        <a:xfrm>
          <a:off x="0" y="6407183"/>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9A1415-231E-4A5F-B6D3-6F0BA2B784B5}">
      <dsp:nvSpPr>
        <dsp:cNvPr id="0" name=""/>
        <dsp:cNvSpPr/>
      </dsp:nvSpPr>
      <dsp:spPr>
        <a:xfrm>
          <a:off x="0" y="5720338"/>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A34AF1-9ECB-460D-9FAF-57B7D0025242}">
      <dsp:nvSpPr>
        <dsp:cNvPr id="0" name=""/>
        <dsp:cNvSpPr/>
      </dsp:nvSpPr>
      <dsp:spPr>
        <a:xfrm>
          <a:off x="0" y="5033493"/>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14EB5-0529-4077-9CEF-EB1EAB98BEA4}">
      <dsp:nvSpPr>
        <dsp:cNvPr id="0" name=""/>
        <dsp:cNvSpPr/>
      </dsp:nvSpPr>
      <dsp:spPr>
        <a:xfrm>
          <a:off x="0" y="4346647"/>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B3839-060B-4C31-ACD7-A5E75077D190}">
      <dsp:nvSpPr>
        <dsp:cNvPr id="0" name=""/>
        <dsp:cNvSpPr/>
      </dsp:nvSpPr>
      <dsp:spPr>
        <a:xfrm>
          <a:off x="0" y="3659802"/>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4186EF-8F3B-43AA-A0D8-885A33549B01}">
      <dsp:nvSpPr>
        <dsp:cNvPr id="0" name=""/>
        <dsp:cNvSpPr/>
      </dsp:nvSpPr>
      <dsp:spPr>
        <a:xfrm>
          <a:off x="0" y="2972957"/>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47F96A-73E9-4DAB-8EB8-CBEDC0832B2D}">
      <dsp:nvSpPr>
        <dsp:cNvPr id="0" name=""/>
        <dsp:cNvSpPr/>
      </dsp:nvSpPr>
      <dsp:spPr>
        <a:xfrm>
          <a:off x="0" y="2286111"/>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A6EDF-0EDC-4716-85BC-C4DD2DB1D1B9}">
      <dsp:nvSpPr>
        <dsp:cNvPr id="0" name=""/>
        <dsp:cNvSpPr/>
      </dsp:nvSpPr>
      <dsp:spPr>
        <a:xfrm>
          <a:off x="0" y="1599266"/>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9A34B2-5178-4F0D-AC70-7FA789610C04}">
      <dsp:nvSpPr>
        <dsp:cNvPr id="0" name=""/>
        <dsp:cNvSpPr/>
      </dsp:nvSpPr>
      <dsp:spPr>
        <a:xfrm>
          <a:off x="0" y="912421"/>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14B1EC-F441-48D5-BE00-3470C5ACEECA}">
      <dsp:nvSpPr>
        <dsp:cNvPr id="0" name=""/>
        <dsp:cNvSpPr/>
      </dsp:nvSpPr>
      <dsp:spPr>
        <a:xfrm>
          <a:off x="0" y="225575"/>
          <a:ext cx="7573505" cy="0"/>
        </a:xfrm>
        <a:prstGeom prst="line">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AF93EF-6AF6-4C88-A953-CBDE56895472}">
      <dsp:nvSpPr>
        <dsp:cNvPr id="0" name=""/>
        <dsp:cNvSpPr/>
      </dsp:nvSpPr>
      <dsp:spPr>
        <a:xfrm>
          <a:off x="1969111" y="402"/>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dirty="0"/>
        </a:p>
      </dsp:txBody>
      <dsp:txXfrm>
        <a:off x="1969111" y="402"/>
        <a:ext cx="5604393" cy="225173"/>
      </dsp:txXfrm>
    </dsp:sp>
    <dsp:sp modelId="{50D93C2D-F438-4BB3-B9D3-98A7AB1D6E12}">
      <dsp:nvSpPr>
        <dsp:cNvPr id="0" name=""/>
        <dsp:cNvSpPr/>
      </dsp:nvSpPr>
      <dsp:spPr>
        <a:xfrm>
          <a:off x="0" y="402"/>
          <a:ext cx="1969111" cy="225173"/>
        </a:xfrm>
        <a:prstGeom prst="round2SameRect">
          <a:avLst>
            <a:gd name="adj1" fmla="val 16670"/>
            <a:gd name="adj2" fmla="val 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0994" y="11396"/>
        <a:ext cx="1947123" cy="214179"/>
      </dsp:txXfrm>
    </dsp:sp>
    <dsp:sp modelId="{08B69024-0517-4F66-AC19-186E56E29E62}">
      <dsp:nvSpPr>
        <dsp:cNvPr id="0" name=""/>
        <dsp:cNvSpPr/>
      </dsp:nvSpPr>
      <dsp:spPr>
        <a:xfrm>
          <a:off x="0" y="225575"/>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Overall Crime Trends Changed Over Time?</a:t>
          </a:r>
        </a:p>
      </dsp:txBody>
      <dsp:txXfrm>
        <a:off x="0" y="225575"/>
        <a:ext cx="7573505" cy="450413"/>
      </dsp:txXfrm>
    </dsp:sp>
    <dsp:sp modelId="{54FDC303-3BE1-4666-AA4B-A344022A5B01}">
      <dsp:nvSpPr>
        <dsp:cNvPr id="0" name=""/>
        <dsp:cNvSpPr/>
      </dsp:nvSpPr>
      <dsp:spPr>
        <a:xfrm>
          <a:off x="0" y="5520266"/>
          <a:ext cx="4216913" cy="16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marL="0" lvl="0" indent="0" algn="l" defTabSz="400050">
            <a:lnSpc>
              <a:spcPct val="90000"/>
            </a:lnSpc>
            <a:spcBef>
              <a:spcPct val="0"/>
            </a:spcBef>
            <a:spcAft>
              <a:spcPct val="35000"/>
            </a:spcAft>
            <a:buNone/>
          </a:pPr>
          <a:endParaRPr lang="en-US" sz="900" kern="1200" dirty="0"/>
        </a:p>
      </dsp:txBody>
      <dsp:txXfrm>
        <a:off x="0" y="5520266"/>
        <a:ext cx="4216913" cy="160334"/>
      </dsp:txXfrm>
    </dsp:sp>
    <dsp:sp modelId="{E292A8A4-DD9B-491E-93DB-41B8106577F0}">
      <dsp:nvSpPr>
        <dsp:cNvPr id="0" name=""/>
        <dsp:cNvSpPr/>
      </dsp:nvSpPr>
      <dsp:spPr>
        <a:xfrm>
          <a:off x="0" y="687248"/>
          <a:ext cx="1969111" cy="225173"/>
        </a:xfrm>
        <a:prstGeom prst="round2SameRect">
          <a:avLst>
            <a:gd name="adj1" fmla="val 16670"/>
            <a:gd name="adj2" fmla="val 0"/>
          </a:avLst>
        </a:prstGeom>
        <a:solidFill>
          <a:schemeClr val="accent4">
            <a:hueOff val="1767098"/>
            <a:satOff val="-780"/>
            <a:lumOff val="65"/>
            <a:alphaOff val="0"/>
          </a:schemeClr>
        </a:solidFill>
        <a:ln w="19050" cap="rnd" cmpd="sng" algn="ctr">
          <a:solidFill>
            <a:schemeClr val="accent4">
              <a:hueOff val="1767098"/>
              <a:satOff val="-780"/>
              <a:lumOff val="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0994" y="698242"/>
        <a:ext cx="1947123" cy="214179"/>
      </dsp:txXfrm>
    </dsp:sp>
    <dsp:sp modelId="{B1BE07E9-F070-4C61-932E-BCE39CD547AD}">
      <dsp:nvSpPr>
        <dsp:cNvPr id="0" name=""/>
        <dsp:cNvSpPr/>
      </dsp:nvSpPr>
      <dsp:spPr>
        <a:xfrm>
          <a:off x="0" y="912421"/>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What Are the Top 5 Most Common Offenses?</a:t>
          </a:r>
        </a:p>
      </dsp:txBody>
      <dsp:txXfrm>
        <a:off x="0" y="912421"/>
        <a:ext cx="7573505" cy="450413"/>
      </dsp:txXfrm>
    </dsp:sp>
    <dsp:sp modelId="{9AB2D502-EE9C-49EA-B08B-F5B8C026C3EC}">
      <dsp:nvSpPr>
        <dsp:cNvPr id="0" name=""/>
        <dsp:cNvSpPr/>
      </dsp:nvSpPr>
      <dsp:spPr>
        <a:xfrm>
          <a:off x="1969111" y="1374093"/>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dirty="0"/>
        </a:p>
      </dsp:txBody>
      <dsp:txXfrm>
        <a:off x="1969111" y="1374093"/>
        <a:ext cx="5604393" cy="225173"/>
      </dsp:txXfrm>
    </dsp:sp>
    <dsp:sp modelId="{07C1894A-47C5-488B-91F2-C11FA9CBD59A}">
      <dsp:nvSpPr>
        <dsp:cNvPr id="0" name=""/>
        <dsp:cNvSpPr/>
      </dsp:nvSpPr>
      <dsp:spPr>
        <a:xfrm>
          <a:off x="0" y="1374093"/>
          <a:ext cx="1969111" cy="225173"/>
        </a:xfrm>
        <a:prstGeom prst="round2SameRect">
          <a:avLst>
            <a:gd name="adj1" fmla="val 16670"/>
            <a:gd name="adj2" fmla="val 0"/>
          </a:avLst>
        </a:prstGeom>
        <a:solidFill>
          <a:schemeClr val="accent4">
            <a:hueOff val="3534197"/>
            <a:satOff val="-1559"/>
            <a:lumOff val="131"/>
            <a:alphaOff val="0"/>
          </a:schemeClr>
        </a:solidFill>
        <a:ln w="19050" cap="rnd" cmpd="sng" algn="ctr">
          <a:solidFill>
            <a:schemeClr val="accent4">
              <a:hueOff val="3534197"/>
              <a:satOff val="-1559"/>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10994" y="1385087"/>
        <a:ext cx="1947123" cy="214179"/>
      </dsp:txXfrm>
    </dsp:sp>
    <dsp:sp modelId="{17B1F2AC-3539-4FD8-A2DC-4056FFA16A8A}">
      <dsp:nvSpPr>
        <dsp:cNvPr id="0" name=""/>
        <dsp:cNvSpPr/>
      </dsp:nvSpPr>
      <dsp:spPr>
        <a:xfrm>
          <a:off x="0" y="1599266"/>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Fraud Offenses Evolved Over Time?</a:t>
          </a:r>
        </a:p>
      </dsp:txBody>
      <dsp:txXfrm>
        <a:off x="0" y="1599266"/>
        <a:ext cx="7573505" cy="450413"/>
      </dsp:txXfrm>
    </dsp:sp>
    <dsp:sp modelId="{96C92166-CF80-4242-ACB1-709386D676DE}">
      <dsp:nvSpPr>
        <dsp:cNvPr id="0" name=""/>
        <dsp:cNvSpPr/>
      </dsp:nvSpPr>
      <dsp:spPr>
        <a:xfrm>
          <a:off x="1969111" y="2060938"/>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2060938"/>
        <a:ext cx="5604393" cy="225173"/>
      </dsp:txXfrm>
    </dsp:sp>
    <dsp:sp modelId="{593AF2F0-B3A2-4B8A-97B6-AD9E879FBBEB}">
      <dsp:nvSpPr>
        <dsp:cNvPr id="0" name=""/>
        <dsp:cNvSpPr/>
      </dsp:nvSpPr>
      <dsp:spPr>
        <a:xfrm>
          <a:off x="0" y="2060938"/>
          <a:ext cx="1969111" cy="225173"/>
        </a:xfrm>
        <a:prstGeom prst="round2SameRect">
          <a:avLst>
            <a:gd name="adj1" fmla="val 16670"/>
            <a:gd name="adj2" fmla="val 0"/>
          </a:avLst>
        </a:prstGeom>
        <a:solidFill>
          <a:schemeClr val="accent4">
            <a:hueOff val="5301295"/>
            <a:satOff val="-2339"/>
            <a:lumOff val="196"/>
            <a:alphaOff val="0"/>
          </a:schemeClr>
        </a:solidFill>
        <a:ln w="19050" cap="rnd" cmpd="sng" algn="ctr">
          <a:solidFill>
            <a:schemeClr val="accent4">
              <a:hueOff val="5301295"/>
              <a:satOff val="-2339"/>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2071932"/>
        <a:ext cx="1947123" cy="214179"/>
      </dsp:txXfrm>
    </dsp:sp>
    <dsp:sp modelId="{F739F881-BEC8-4DBD-BB73-99C4D6D492FA}">
      <dsp:nvSpPr>
        <dsp:cNvPr id="0" name=""/>
        <dsp:cNvSpPr/>
      </dsp:nvSpPr>
      <dsp:spPr>
        <a:xfrm>
          <a:off x="0" y="2286111"/>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Is There a Correlation Between Different Crime Types?</a:t>
          </a:r>
        </a:p>
      </dsp:txBody>
      <dsp:txXfrm>
        <a:off x="0" y="2286111"/>
        <a:ext cx="7573505" cy="450413"/>
      </dsp:txXfrm>
    </dsp:sp>
    <dsp:sp modelId="{213A112B-862C-44AE-82F7-152CC67E889C}">
      <dsp:nvSpPr>
        <dsp:cNvPr id="0" name=""/>
        <dsp:cNvSpPr/>
      </dsp:nvSpPr>
      <dsp:spPr>
        <a:xfrm>
          <a:off x="1969111" y="2747784"/>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2747784"/>
        <a:ext cx="5604393" cy="225173"/>
      </dsp:txXfrm>
    </dsp:sp>
    <dsp:sp modelId="{E27AB20D-5DD1-4D5D-8E32-6F737F8438EC}">
      <dsp:nvSpPr>
        <dsp:cNvPr id="0" name=""/>
        <dsp:cNvSpPr/>
      </dsp:nvSpPr>
      <dsp:spPr>
        <a:xfrm>
          <a:off x="0" y="2747784"/>
          <a:ext cx="1969111" cy="225173"/>
        </a:xfrm>
        <a:prstGeom prst="round2SameRect">
          <a:avLst>
            <a:gd name="adj1" fmla="val 16670"/>
            <a:gd name="adj2" fmla="val 0"/>
          </a:avLst>
        </a:prstGeom>
        <a:solidFill>
          <a:schemeClr val="accent4">
            <a:hueOff val="7068393"/>
            <a:satOff val="-3119"/>
            <a:lumOff val="261"/>
            <a:alphaOff val="0"/>
          </a:schemeClr>
        </a:solidFill>
        <a:ln w="19050" cap="rnd" cmpd="sng" algn="ctr">
          <a:solidFill>
            <a:schemeClr val="accent4">
              <a:hueOff val="7068393"/>
              <a:satOff val="-3119"/>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2758778"/>
        <a:ext cx="1947123" cy="214179"/>
      </dsp:txXfrm>
    </dsp:sp>
    <dsp:sp modelId="{D1565E0D-AC43-469F-8139-9CACB1295F85}">
      <dsp:nvSpPr>
        <dsp:cNvPr id="0" name=""/>
        <dsp:cNvSpPr/>
      </dsp:nvSpPr>
      <dsp:spPr>
        <a:xfrm>
          <a:off x="0" y="2972957"/>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Violent Crimes Changed Over Time?</a:t>
          </a:r>
        </a:p>
      </dsp:txBody>
      <dsp:txXfrm>
        <a:off x="0" y="2972957"/>
        <a:ext cx="7573505" cy="450413"/>
      </dsp:txXfrm>
    </dsp:sp>
    <dsp:sp modelId="{A129EBAA-8BFD-4B0C-9BB4-F5EADF50C957}">
      <dsp:nvSpPr>
        <dsp:cNvPr id="0" name=""/>
        <dsp:cNvSpPr/>
      </dsp:nvSpPr>
      <dsp:spPr>
        <a:xfrm>
          <a:off x="1969111" y="3434629"/>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3434629"/>
        <a:ext cx="5604393" cy="225173"/>
      </dsp:txXfrm>
    </dsp:sp>
    <dsp:sp modelId="{A3AA0435-1993-4454-A35D-124C8948227B}">
      <dsp:nvSpPr>
        <dsp:cNvPr id="0" name=""/>
        <dsp:cNvSpPr/>
      </dsp:nvSpPr>
      <dsp:spPr>
        <a:xfrm>
          <a:off x="0" y="3434629"/>
          <a:ext cx="1969111" cy="225173"/>
        </a:xfrm>
        <a:prstGeom prst="round2SameRect">
          <a:avLst>
            <a:gd name="adj1" fmla="val 16670"/>
            <a:gd name="adj2" fmla="val 0"/>
          </a:avLst>
        </a:prstGeom>
        <a:solidFill>
          <a:schemeClr val="accent4">
            <a:hueOff val="8835493"/>
            <a:satOff val="-3898"/>
            <a:lumOff val="327"/>
            <a:alphaOff val="0"/>
          </a:schemeClr>
        </a:solidFill>
        <a:ln w="19050" cap="rnd" cmpd="sng" algn="ctr">
          <a:solidFill>
            <a:schemeClr val="accent4">
              <a:hueOff val="8835493"/>
              <a:satOff val="-3898"/>
              <a:lumOff val="3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3445623"/>
        <a:ext cx="1947123" cy="214179"/>
      </dsp:txXfrm>
    </dsp:sp>
    <dsp:sp modelId="{1101254C-119E-4EFA-87ED-174E446402CA}">
      <dsp:nvSpPr>
        <dsp:cNvPr id="0" name=""/>
        <dsp:cNvSpPr/>
      </dsp:nvSpPr>
      <dsp:spPr>
        <a:xfrm>
          <a:off x="0" y="3659802"/>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Crime Rates Across Different Police Forces</a:t>
          </a:r>
        </a:p>
      </dsp:txBody>
      <dsp:txXfrm>
        <a:off x="0" y="3659802"/>
        <a:ext cx="7573505" cy="450413"/>
      </dsp:txXfrm>
    </dsp:sp>
    <dsp:sp modelId="{416D078A-6F6C-41C0-9805-9649811A7AD2}">
      <dsp:nvSpPr>
        <dsp:cNvPr id="0" name=""/>
        <dsp:cNvSpPr/>
      </dsp:nvSpPr>
      <dsp:spPr>
        <a:xfrm>
          <a:off x="1969111" y="4121474"/>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4121474"/>
        <a:ext cx="5604393" cy="225173"/>
      </dsp:txXfrm>
    </dsp:sp>
    <dsp:sp modelId="{00E6D6EB-E709-4219-9354-CDB69799E451}">
      <dsp:nvSpPr>
        <dsp:cNvPr id="0" name=""/>
        <dsp:cNvSpPr/>
      </dsp:nvSpPr>
      <dsp:spPr>
        <a:xfrm>
          <a:off x="0" y="4121474"/>
          <a:ext cx="1969111" cy="225173"/>
        </a:xfrm>
        <a:prstGeom prst="round2SameRect">
          <a:avLst>
            <a:gd name="adj1" fmla="val 16670"/>
            <a:gd name="adj2" fmla="val 0"/>
          </a:avLst>
        </a:prstGeom>
        <a:solidFill>
          <a:schemeClr val="accent4">
            <a:hueOff val="10602590"/>
            <a:satOff val="-4678"/>
            <a:lumOff val="392"/>
            <a:alphaOff val="0"/>
          </a:schemeClr>
        </a:solidFill>
        <a:ln w="19050" cap="rnd" cmpd="sng" algn="ctr">
          <a:solidFill>
            <a:schemeClr val="accent4">
              <a:hueOff val="10602590"/>
              <a:satOff val="-4678"/>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4132468"/>
        <a:ext cx="1947123" cy="214179"/>
      </dsp:txXfrm>
    </dsp:sp>
    <dsp:sp modelId="{623D7260-FDEA-4F69-9B73-58D7873FC242}">
      <dsp:nvSpPr>
        <dsp:cNvPr id="0" name=""/>
        <dsp:cNvSpPr/>
      </dsp:nvSpPr>
      <dsp:spPr>
        <a:xfrm>
          <a:off x="0" y="4346647"/>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Trends in Drug-Related Offenses</a:t>
          </a:r>
          <a:br>
            <a:rPr lang="en-US" sz="1300" kern="1200" dirty="0"/>
          </a:br>
          <a:endParaRPr lang="en-US" sz="1300" kern="1200" dirty="0"/>
        </a:p>
      </dsp:txBody>
      <dsp:txXfrm>
        <a:off x="0" y="4346647"/>
        <a:ext cx="7573505" cy="450413"/>
      </dsp:txXfrm>
    </dsp:sp>
    <dsp:sp modelId="{02287F1A-1967-47AA-A91F-DC2AA86D3C92}">
      <dsp:nvSpPr>
        <dsp:cNvPr id="0" name=""/>
        <dsp:cNvSpPr/>
      </dsp:nvSpPr>
      <dsp:spPr>
        <a:xfrm>
          <a:off x="1969111" y="4808319"/>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4808319"/>
        <a:ext cx="5604393" cy="225173"/>
      </dsp:txXfrm>
    </dsp:sp>
    <dsp:sp modelId="{833AEDED-2F7B-4E8C-A634-458211E277CC}">
      <dsp:nvSpPr>
        <dsp:cNvPr id="0" name=""/>
        <dsp:cNvSpPr/>
      </dsp:nvSpPr>
      <dsp:spPr>
        <a:xfrm>
          <a:off x="0" y="4808319"/>
          <a:ext cx="1969111" cy="225173"/>
        </a:xfrm>
        <a:prstGeom prst="round2SameRect">
          <a:avLst>
            <a:gd name="adj1" fmla="val 16670"/>
            <a:gd name="adj2" fmla="val 0"/>
          </a:avLst>
        </a:prstGeom>
        <a:solidFill>
          <a:schemeClr val="accent4">
            <a:hueOff val="12369689"/>
            <a:satOff val="-5458"/>
            <a:lumOff val="457"/>
            <a:alphaOff val="0"/>
          </a:schemeClr>
        </a:solidFill>
        <a:ln w="19050" cap="rnd" cmpd="sng" algn="ctr">
          <a:solidFill>
            <a:schemeClr val="accent4">
              <a:hueOff val="12369689"/>
              <a:satOff val="-5458"/>
              <a:lumOff val="4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4819313"/>
        <a:ext cx="1947123" cy="214179"/>
      </dsp:txXfrm>
    </dsp:sp>
    <dsp:sp modelId="{2A3E9B3A-3D2E-403D-861F-E909BCCE26AC}">
      <dsp:nvSpPr>
        <dsp:cNvPr id="0" name=""/>
        <dsp:cNvSpPr/>
      </dsp:nvSpPr>
      <dsp:spPr>
        <a:xfrm>
          <a:off x="0" y="5033493"/>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How Have Sexual Offenses Changed Over Time?</a:t>
          </a:r>
        </a:p>
      </dsp:txBody>
      <dsp:txXfrm>
        <a:off x="0" y="5033493"/>
        <a:ext cx="7573505" cy="450413"/>
      </dsp:txXfrm>
    </dsp:sp>
    <dsp:sp modelId="{DDCC87F9-8F44-4801-8817-5B7D76268279}">
      <dsp:nvSpPr>
        <dsp:cNvPr id="0" name=""/>
        <dsp:cNvSpPr/>
      </dsp:nvSpPr>
      <dsp:spPr>
        <a:xfrm>
          <a:off x="1969111" y="5495165"/>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5495165"/>
        <a:ext cx="5604393" cy="225173"/>
      </dsp:txXfrm>
    </dsp:sp>
    <dsp:sp modelId="{EB02F748-8A47-40B3-99DD-6F5424EDE7C8}">
      <dsp:nvSpPr>
        <dsp:cNvPr id="0" name=""/>
        <dsp:cNvSpPr/>
      </dsp:nvSpPr>
      <dsp:spPr>
        <a:xfrm>
          <a:off x="0" y="5495165"/>
          <a:ext cx="1969111" cy="225173"/>
        </a:xfrm>
        <a:prstGeom prst="round2SameRect">
          <a:avLst>
            <a:gd name="adj1" fmla="val 16670"/>
            <a:gd name="adj2" fmla="val 0"/>
          </a:avLst>
        </a:prstGeom>
        <a:solidFill>
          <a:schemeClr val="accent4">
            <a:hueOff val="14136787"/>
            <a:satOff val="-6237"/>
            <a:lumOff val="523"/>
            <a:alphaOff val="0"/>
          </a:schemeClr>
        </a:solidFill>
        <a:ln w="19050" cap="rnd" cmpd="sng" algn="ctr">
          <a:solidFill>
            <a:schemeClr val="accent4">
              <a:hueOff val="14136787"/>
              <a:satOff val="-6237"/>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5506159"/>
        <a:ext cx="1947123" cy="214179"/>
      </dsp:txXfrm>
    </dsp:sp>
    <dsp:sp modelId="{B98499C9-30D3-48D5-9774-721CD75A2B24}">
      <dsp:nvSpPr>
        <dsp:cNvPr id="0" name=""/>
        <dsp:cNvSpPr/>
      </dsp:nvSpPr>
      <dsp:spPr>
        <a:xfrm>
          <a:off x="0" y="5720338"/>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Breakdown of Crimes by Offense Group</a:t>
          </a:r>
        </a:p>
      </dsp:txBody>
      <dsp:txXfrm>
        <a:off x="0" y="5720338"/>
        <a:ext cx="7573505" cy="450413"/>
      </dsp:txXfrm>
    </dsp:sp>
    <dsp:sp modelId="{E0E10198-65AA-42DC-821C-29556DE092B7}">
      <dsp:nvSpPr>
        <dsp:cNvPr id="0" name=""/>
        <dsp:cNvSpPr/>
      </dsp:nvSpPr>
      <dsp:spPr>
        <a:xfrm>
          <a:off x="1969111" y="6182010"/>
          <a:ext cx="5604393" cy="225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endParaRPr lang="en-US" sz="1200" kern="1200"/>
        </a:p>
      </dsp:txBody>
      <dsp:txXfrm>
        <a:off x="1969111" y="6182010"/>
        <a:ext cx="5604393" cy="225173"/>
      </dsp:txXfrm>
    </dsp:sp>
    <dsp:sp modelId="{EF446F01-728E-4291-AA4A-9ED1AB7F3FAD}">
      <dsp:nvSpPr>
        <dsp:cNvPr id="0" name=""/>
        <dsp:cNvSpPr/>
      </dsp:nvSpPr>
      <dsp:spPr>
        <a:xfrm>
          <a:off x="0" y="6182010"/>
          <a:ext cx="1969111" cy="225173"/>
        </a:xfrm>
        <a:prstGeom prst="round2SameRect">
          <a:avLst>
            <a:gd name="adj1" fmla="val 16670"/>
            <a:gd name="adj2" fmla="val 0"/>
          </a:avLst>
        </a:prstGeom>
        <a:solidFill>
          <a:schemeClr val="accent4">
            <a:hueOff val="15903885"/>
            <a:satOff val="-7017"/>
            <a:lumOff val="588"/>
            <a:alphaOff val="0"/>
          </a:schemeClr>
        </a:solidFill>
        <a:ln w="19050" cap="rnd" cmpd="sng" algn="ctr">
          <a:solidFill>
            <a:schemeClr val="accent4">
              <a:hueOff val="15903885"/>
              <a:satOff val="-7017"/>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994" y="6193004"/>
        <a:ext cx="1947123" cy="214179"/>
      </dsp:txXfrm>
    </dsp:sp>
    <dsp:sp modelId="{B3CA6843-F7C4-4571-990E-5C663F37E9B8}">
      <dsp:nvSpPr>
        <dsp:cNvPr id="0" name=""/>
        <dsp:cNvSpPr/>
      </dsp:nvSpPr>
      <dsp:spPr>
        <a:xfrm>
          <a:off x="0" y="6407183"/>
          <a:ext cx="7573505" cy="45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Trends in Miscellaneous Crimes Against Society</a:t>
          </a:r>
        </a:p>
      </dsp:txBody>
      <dsp:txXfrm>
        <a:off x="0" y="6407183"/>
        <a:ext cx="7573505" cy="450413"/>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F3D9D-18E8-489D-A0D1-1D58BC6924CF}"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48508-E74F-4F6F-A3A6-5E8218A1B5B0}" type="slidenum">
              <a:rPr lang="en-US" smtClean="0"/>
              <a:t>‹#›</a:t>
            </a:fld>
            <a:endParaRPr lang="en-US"/>
          </a:p>
        </p:txBody>
      </p:sp>
    </p:spTree>
    <p:extLst>
      <p:ext uri="{BB962C8B-B14F-4D97-AF65-F5344CB8AC3E}">
        <p14:creationId xmlns:p14="http://schemas.microsoft.com/office/powerpoint/2010/main" val="271737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048508-E74F-4F6F-A3A6-5E8218A1B5B0}" type="slidenum">
              <a:rPr lang="en-US" smtClean="0"/>
              <a:t>14</a:t>
            </a:fld>
            <a:endParaRPr lang="en-US"/>
          </a:p>
        </p:txBody>
      </p:sp>
    </p:spTree>
    <p:extLst>
      <p:ext uri="{BB962C8B-B14F-4D97-AF65-F5344CB8AC3E}">
        <p14:creationId xmlns:p14="http://schemas.microsoft.com/office/powerpoint/2010/main" val="3857810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a:xfrm>
            <a:off x="3962399" y="5870575"/>
            <a:ext cx="4893958" cy="377825"/>
          </a:xfrm>
        </p:spPr>
        <p:txBody>
          <a:bodyPr/>
          <a:lstStyle/>
          <a:p>
            <a:endParaRPr lang="en-NG"/>
          </a:p>
        </p:txBody>
      </p:sp>
      <p:sp>
        <p:nvSpPr>
          <p:cNvPr id="6" name="Slide Number Placeholder 5"/>
          <p:cNvSpPr>
            <a:spLocks noGrp="1"/>
          </p:cNvSpPr>
          <p:nvPr>
            <p:ph type="sldNum" sz="quarter" idx="12"/>
          </p:nvPr>
        </p:nvSpPr>
        <p:spPr>
          <a:xfrm>
            <a:off x="10608958" y="5870575"/>
            <a:ext cx="551167" cy="377825"/>
          </a:xfrm>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8461446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28915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351948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25302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828197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19627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093144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1573019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313082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01004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9F4FF-48CA-40C5-A33D-CAD83D6917B2}" type="datetimeFigureOut">
              <a:rPr lang="en-NG" smtClean="0"/>
              <a:t>07/10/2024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22354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296297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9F4FF-48CA-40C5-A33D-CAD83D6917B2}" type="datetimeFigureOut">
              <a:rPr lang="en-NG" smtClean="0"/>
              <a:t>07/10/2024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157582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9F4FF-48CA-40C5-A33D-CAD83D6917B2}" type="datetimeFigureOut">
              <a:rPr lang="en-NG" smtClean="0"/>
              <a:t>07/10/2024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82554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999F4FF-48CA-40C5-A33D-CAD83D6917B2}" type="datetimeFigureOut">
              <a:rPr lang="en-NG" smtClean="0"/>
              <a:t>07/10/2024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398701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64696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99F4FF-48CA-40C5-A33D-CAD83D6917B2}" type="datetimeFigureOut">
              <a:rPr lang="en-NG" smtClean="0"/>
              <a:t>07/10/2024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58AD840-2CE4-4560-8BDE-5B8EEB53F38D}" type="slidenum">
              <a:rPr lang="en-NG" smtClean="0"/>
              <a:t>‹#›</a:t>
            </a:fld>
            <a:endParaRPr lang="en-NG"/>
          </a:p>
        </p:txBody>
      </p:sp>
    </p:spTree>
    <p:extLst>
      <p:ext uri="{BB962C8B-B14F-4D97-AF65-F5344CB8AC3E}">
        <p14:creationId xmlns:p14="http://schemas.microsoft.com/office/powerpoint/2010/main" val="44681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99F4FF-48CA-40C5-A33D-CAD83D6917B2}" type="datetimeFigureOut">
              <a:rPr lang="en-NG" smtClean="0"/>
              <a:t>07/10/2024</a:t>
            </a:fld>
            <a:endParaRPr lang="en-NG"/>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NG"/>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AD840-2CE4-4560-8BDE-5B8EEB53F38D}" type="slidenum">
              <a:rPr lang="en-NG" smtClean="0"/>
              <a:t>‹#›</a:t>
            </a:fld>
            <a:endParaRPr lang="en-NG"/>
          </a:p>
        </p:txBody>
      </p:sp>
    </p:spTree>
    <p:extLst>
      <p:ext uri="{BB962C8B-B14F-4D97-AF65-F5344CB8AC3E}">
        <p14:creationId xmlns:p14="http://schemas.microsoft.com/office/powerpoint/2010/main" val="2762975965"/>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D0C5-B250-D185-B726-D1230870B5F2}"/>
              </a:ext>
            </a:extLst>
          </p:cNvPr>
          <p:cNvSpPr>
            <a:spLocks noGrp="1"/>
          </p:cNvSpPr>
          <p:nvPr>
            <p:ph type="ctrTitle"/>
          </p:nvPr>
        </p:nvSpPr>
        <p:spPr>
          <a:xfrm>
            <a:off x="0" y="0"/>
            <a:ext cx="10653741" cy="3395134"/>
          </a:xfrm>
        </p:spPr>
        <p:txBody>
          <a:bodyPr>
            <a:normAutofit fontScale="90000"/>
          </a:bodyPr>
          <a:lstStyle/>
          <a:p>
            <a:pPr algn="l"/>
            <a:br>
              <a:rPr lang="en-US" b="1" dirty="0"/>
            </a:br>
            <a:r>
              <a:rPr lang="en-US" b="1" dirty="0"/>
              <a:t>Comprehensive Analysis of Police-Recorded Crime Data</a:t>
            </a:r>
            <a:br>
              <a:rPr lang="en-US" b="1" dirty="0"/>
            </a:br>
            <a:r>
              <a:rPr lang="en-US" b="1" dirty="0"/>
              <a:t>Trends, Patterns, and Insights for Evidence-Based Crime Prevention</a:t>
            </a:r>
            <a:br>
              <a:rPr lang="en-US" b="1" dirty="0"/>
            </a:br>
            <a:endParaRPr lang="en-NG" b="1" dirty="0"/>
          </a:p>
        </p:txBody>
      </p:sp>
      <p:sp>
        <p:nvSpPr>
          <p:cNvPr id="3" name="Subtitle 2">
            <a:extLst>
              <a:ext uri="{FF2B5EF4-FFF2-40B4-BE49-F238E27FC236}">
                <a16:creationId xmlns:a16="http://schemas.microsoft.com/office/drawing/2014/main" id="{7F9B74F3-580E-5838-5158-68C679FB5103}"/>
              </a:ext>
            </a:extLst>
          </p:cNvPr>
          <p:cNvSpPr>
            <a:spLocks noGrp="1"/>
          </p:cNvSpPr>
          <p:nvPr>
            <p:ph type="subTitle" idx="1"/>
          </p:nvPr>
        </p:nvSpPr>
        <p:spPr>
          <a:xfrm>
            <a:off x="8476025" y="5231071"/>
            <a:ext cx="3597442" cy="1463040"/>
          </a:xfrm>
        </p:spPr>
        <p:txBody>
          <a:bodyPr/>
          <a:lstStyle/>
          <a:p>
            <a:r>
              <a:rPr lang="en-US" b="1" dirty="0"/>
              <a:t>Presented by:</a:t>
            </a:r>
            <a:r>
              <a:rPr lang="en-US" dirty="0"/>
              <a:t> Ibrahim Ismaila</a:t>
            </a:r>
          </a:p>
          <a:p>
            <a:r>
              <a:rPr lang="en-US" b="1" dirty="0"/>
              <a:t>Date:</a:t>
            </a:r>
            <a:r>
              <a:rPr lang="en-US" dirty="0"/>
              <a:t> October 2024</a:t>
            </a:r>
            <a:br>
              <a:rPr lang="en-US" dirty="0"/>
            </a:br>
            <a:endParaRPr lang="en-NG" dirty="0"/>
          </a:p>
        </p:txBody>
      </p:sp>
    </p:spTree>
    <p:extLst>
      <p:ext uri="{BB962C8B-B14F-4D97-AF65-F5344CB8AC3E}">
        <p14:creationId xmlns:p14="http://schemas.microsoft.com/office/powerpoint/2010/main" val="133768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51C3-7E0C-4D01-FA4B-B751554B95EF}"/>
              </a:ext>
            </a:extLst>
          </p:cNvPr>
          <p:cNvSpPr>
            <a:spLocks noGrp="1"/>
          </p:cNvSpPr>
          <p:nvPr>
            <p:ph type="ctrTitle"/>
          </p:nvPr>
        </p:nvSpPr>
        <p:spPr>
          <a:xfrm>
            <a:off x="103598" y="84667"/>
            <a:ext cx="7355981" cy="6587065"/>
          </a:xfrm>
        </p:spPr>
        <p:txBody>
          <a:bodyPr>
            <a:normAutofit/>
          </a:bodyPr>
          <a:lstStyle/>
          <a:p>
            <a:pPr algn="l"/>
            <a:r>
              <a:rPr lang="en-US" sz="4500" b="1" dirty="0"/>
              <a:t>Tech Stack: </a:t>
            </a:r>
            <a:r>
              <a:rPr lang="en-US" sz="3000" b="1" dirty="0"/>
              <a:t>(Tools and Methods)</a:t>
            </a:r>
            <a:br>
              <a:rPr lang="en-US" sz="3000" dirty="0"/>
            </a:br>
            <a:r>
              <a:rPr lang="en-US" sz="3000" b="1" dirty="0"/>
              <a:t>Programming Language</a:t>
            </a:r>
            <a:r>
              <a:rPr lang="en-US" sz="3000" dirty="0"/>
              <a:t>: </a:t>
            </a:r>
            <a:br>
              <a:rPr lang="en-US" sz="3000" dirty="0"/>
            </a:br>
            <a:r>
              <a:rPr lang="en-US" sz="3000" dirty="0"/>
              <a:t>Python (LIBRARIES INCLUDE Pandas, NumPy, Matplotlib, Seaborn).</a:t>
            </a:r>
            <a:br>
              <a:rPr lang="en-US" sz="3000" dirty="0"/>
            </a:br>
            <a:br>
              <a:rPr lang="en-US" sz="3000" dirty="0"/>
            </a:br>
            <a:r>
              <a:rPr lang="en-US" sz="3500" b="1" dirty="0"/>
              <a:t>Methods</a:t>
            </a:r>
            <a:r>
              <a:rPr lang="en-US" sz="3500" dirty="0"/>
              <a:t>: </a:t>
            </a:r>
            <a:r>
              <a:rPr lang="en-US" sz="3000" dirty="0"/>
              <a:t>Data cleaning, exploratory data analysis, data visualization.</a:t>
            </a:r>
            <a:br>
              <a:rPr lang="en-US" sz="3000" dirty="0"/>
            </a:br>
            <a:br>
              <a:rPr lang="en-US" sz="3000" dirty="0"/>
            </a:br>
            <a:r>
              <a:rPr lang="en-US" sz="3500" b="1" dirty="0"/>
              <a:t>Objective</a:t>
            </a:r>
            <a:r>
              <a:rPr lang="en-US" sz="3500" dirty="0"/>
              <a:t>: </a:t>
            </a:r>
            <a:r>
              <a:rPr lang="en-US" sz="3000" dirty="0"/>
              <a:t>TO Create data-driven visualizations and insights for stakeholders(TECHNICAL AND NON TECHNICAL).</a:t>
            </a:r>
            <a:br>
              <a:rPr lang="en-US" sz="3000" dirty="0"/>
            </a:br>
            <a:endParaRPr lang="en-NG" sz="3000" dirty="0"/>
          </a:p>
        </p:txBody>
      </p:sp>
      <p:pic>
        <p:nvPicPr>
          <p:cNvPr id="7" name="Picture 6">
            <a:extLst>
              <a:ext uri="{FF2B5EF4-FFF2-40B4-BE49-F238E27FC236}">
                <a16:creationId xmlns:a16="http://schemas.microsoft.com/office/drawing/2014/main" id="{42CFAEDF-A1E4-B00B-32FA-7379425F1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924" y="2759533"/>
            <a:ext cx="1590153" cy="534348"/>
          </a:xfrm>
          <a:prstGeom prst="rect">
            <a:avLst/>
          </a:prstGeom>
        </p:spPr>
      </p:pic>
      <p:pic>
        <p:nvPicPr>
          <p:cNvPr id="9" name="Picture 8">
            <a:extLst>
              <a:ext uri="{FF2B5EF4-FFF2-40B4-BE49-F238E27FC236}">
                <a16:creationId xmlns:a16="http://schemas.microsoft.com/office/drawing/2014/main" id="{6C41AD80-C2D6-33A0-D403-B3737DBF3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009" y="2759533"/>
            <a:ext cx="1340717" cy="632880"/>
          </a:xfrm>
          <a:prstGeom prst="rect">
            <a:avLst/>
          </a:prstGeom>
        </p:spPr>
      </p:pic>
      <p:pic>
        <p:nvPicPr>
          <p:cNvPr id="11" name="Picture 10">
            <a:extLst>
              <a:ext uri="{FF2B5EF4-FFF2-40B4-BE49-F238E27FC236}">
                <a16:creationId xmlns:a16="http://schemas.microsoft.com/office/drawing/2014/main" id="{15B3F523-0C8F-CEAB-BCFA-3B9FCE55F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875" y="2759533"/>
            <a:ext cx="1572336" cy="541927"/>
          </a:xfrm>
          <a:prstGeom prst="rect">
            <a:avLst/>
          </a:prstGeom>
        </p:spPr>
      </p:pic>
      <p:pic>
        <p:nvPicPr>
          <p:cNvPr id="13" name="Picture 12">
            <a:extLst>
              <a:ext uri="{FF2B5EF4-FFF2-40B4-BE49-F238E27FC236}">
                <a16:creationId xmlns:a16="http://schemas.microsoft.com/office/drawing/2014/main" id="{337C94D3-D601-D731-8CF1-0F5BF732FE6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86001" y="0"/>
            <a:ext cx="4302400" cy="2534653"/>
          </a:xfrm>
          <a:prstGeom prst="rect">
            <a:avLst/>
          </a:prstGeom>
        </p:spPr>
      </p:pic>
      <p:pic>
        <p:nvPicPr>
          <p:cNvPr id="15" name="Picture 14">
            <a:extLst>
              <a:ext uri="{FF2B5EF4-FFF2-40B4-BE49-F238E27FC236}">
                <a16:creationId xmlns:a16="http://schemas.microsoft.com/office/drawing/2014/main" id="{31E3EF4F-4375-358A-D3EB-5912FF62E550}"/>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831937" y="3617293"/>
            <a:ext cx="3320211" cy="875722"/>
          </a:xfrm>
          <a:prstGeom prst="rect">
            <a:avLst/>
          </a:prstGeom>
        </p:spPr>
      </p:pic>
    </p:spTree>
    <p:extLst>
      <p:ext uri="{BB962C8B-B14F-4D97-AF65-F5344CB8AC3E}">
        <p14:creationId xmlns:p14="http://schemas.microsoft.com/office/powerpoint/2010/main" val="261736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74333"/>
            <a:ext cx="4618495" cy="1371600"/>
          </a:xfrm>
        </p:spPr>
        <p:txBody>
          <a:bodyPr>
            <a:normAutofit/>
          </a:bodyPr>
          <a:lstStyle/>
          <a:p>
            <a:r>
              <a:rPr lang="en-US" sz="3600" b="1" dirty="0"/>
              <a:t>RESEARCH QUESTIONS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54587"/>
              </p:ext>
            </p:extLst>
          </p:nvPr>
        </p:nvGraphicFramePr>
        <p:xfrm>
          <a:off x="4618495" y="0"/>
          <a:ext cx="757350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87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E813-B244-9357-1875-95EFA643D653}"/>
              </a:ext>
            </a:extLst>
          </p:cNvPr>
          <p:cNvSpPr txBox="1">
            <a:spLocks/>
          </p:cNvSpPr>
          <p:nvPr/>
        </p:nvSpPr>
        <p:spPr>
          <a:xfrm>
            <a:off x="2692400" y="2446866"/>
            <a:ext cx="7577667" cy="1371600"/>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dirty="0"/>
              <a:t>ANALYSIS AND VISUALIZATIONS</a:t>
            </a:r>
          </a:p>
        </p:txBody>
      </p:sp>
    </p:spTree>
    <p:extLst>
      <p:ext uri="{BB962C8B-B14F-4D97-AF65-F5344CB8AC3E}">
        <p14:creationId xmlns:p14="http://schemas.microsoft.com/office/powerpoint/2010/main" val="419371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234C-2EBC-C240-B601-6F67EBF5359A}"/>
              </a:ext>
            </a:extLst>
          </p:cNvPr>
          <p:cNvSpPr>
            <a:spLocks noGrp="1"/>
          </p:cNvSpPr>
          <p:nvPr>
            <p:ph type="ctrTitle"/>
          </p:nvPr>
        </p:nvSpPr>
        <p:spPr>
          <a:xfrm>
            <a:off x="0" y="0"/>
            <a:ext cx="5710989" cy="4604084"/>
          </a:xfrm>
        </p:spPr>
        <p:txBody>
          <a:bodyPr>
            <a:normAutofit/>
          </a:bodyPr>
          <a:lstStyle/>
          <a:p>
            <a:pPr algn="l"/>
            <a:r>
              <a:rPr lang="en-US" sz="3000" b="1" dirty="0"/>
              <a:t>1:How Have Overall Crime Trends Changed Over Time?</a:t>
            </a:r>
            <a:br>
              <a:rPr lang="en-US" sz="2400" dirty="0"/>
            </a:br>
            <a:br>
              <a:rPr lang="en-US" sz="2400" dirty="0"/>
            </a:br>
            <a:r>
              <a:rPr lang="en-US" sz="2400" b="1" dirty="0"/>
              <a:t>Key Observations:</a:t>
            </a:r>
            <a:br>
              <a:rPr lang="en-US" sz="2400" dirty="0"/>
            </a:br>
            <a:r>
              <a:rPr lang="en-US" sz="2400" dirty="0"/>
              <a:t>Fluctuations in crime rates with notable increases in recent years.</a:t>
            </a:r>
            <a:br>
              <a:rPr lang="en-US" sz="2400" dirty="0"/>
            </a:br>
            <a:r>
              <a:rPr lang="en-US" sz="2400" dirty="0"/>
              <a:t>External factors like economic downturns and societal unrest likely influenced these changes.</a:t>
            </a:r>
            <a:br>
              <a:rPr lang="en-US" sz="2400" dirty="0"/>
            </a:br>
            <a:endParaRPr lang="en-NG" sz="2400" dirty="0"/>
          </a:p>
        </p:txBody>
      </p:sp>
      <p:pic>
        <p:nvPicPr>
          <p:cNvPr id="5" name="Picture 4">
            <a:extLst>
              <a:ext uri="{FF2B5EF4-FFF2-40B4-BE49-F238E27FC236}">
                <a16:creationId xmlns:a16="http://schemas.microsoft.com/office/drawing/2014/main" id="{480AA68F-4D60-A1A2-68D5-C7CC6C99B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989" y="0"/>
            <a:ext cx="6481011" cy="6858000"/>
          </a:xfrm>
          <a:prstGeom prst="rect">
            <a:avLst/>
          </a:prstGeom>
        </p:spPr>
      </p:pic>
      <p:sp>
        <p:nvSpPr>
          <p:cNvPr id="7" name="TextBox 6">
            <a:extLst>
              <a:ext uri="{FF2B5EF4-FFF2-40B4-BE49-F238E27FC236}">
                <a16:creationId xmlns:a16="http://schemas.microsoft.com/office/drawing/2014/main" id="{7CFEA765-288D-6044-FAE0-B5071577A789}"/>
              </a:ext>
            </a:extLst>
          </p:cNvPr>
          <p:cNvSpPr txBox="1"/>
          <p:nvPr/>
        </p:nvSpPr>
        <p:spPr>
          <a:xfrm>
            <a:off x="0" y="6211669"/>
            <a:ext cx="6096000" cy="646331"/>
          </a:xfrm>
          <a:prstGeom prst="rect">
            <a:avLst/>
          </a:prstGeom>
          <a:noFill/>
        </p:spPr>
        <p:txBody>
          <a:bodyPr wrap="square">
            <a:spAutoFit/>
          </a:bodyPr>
          <a:lstStyle/>
          <a:p>
            <a:r>
              <a:rPr lang="en-US" sz="1800" b="1" dirty="0"/>
              <a:t>Visualization</a:t>
            </a:r>
            <a:r>
              <a:rPr lang="en-US" sz="1800" dirty="0"/>
              <a:t>: Line chart showing overall crime trends (2012–2022).</a:t>
            </a:r>
            <a:endParaRPr lang="en-NG" dirty="0"/>
          </a:p>
        </p:txBody>
      </p:sp>
    </p:spTree>
    <p:extLst>
      <p:ext uri="{BB962C8B-B14F-4D97-AF65-F5344CB8AC3E}">
        <p14:creationId xmlns:p14="http://schemas.microsoft.com/office/powerpoint/2010/main" val="308314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F232-83C4-101C-5AC0-725ABA9CA5F4}"/>
              </a:ext>
            </a:extLst>
          </p:cNvPr>
          <p:cNvSpPr>
            <a:spLocks noGrp="1"/>
          </p:cNvSpPr>
          <p:nvPr>
            <p:ph type="ctrTitle"/>
          </p:nvPr>
        </p:nvSpPr>
        <p:spPr>
          <a:xfrm>
            <a:off x="0" y="0"/>
            <a:ext cx="5325979" cy="5117432"/>
          </a:xfrm>
        </p:spPr>
        <p:txBody>
          <a:bodyPr>
            <a:normAutofit/>
          </a:bodyPr>
          <a:lstStyle/>
          <a:p>
            <a:pPr algn="l"/>
            <a:r>
              <a:rPr lang="en-US" sz="2400" b="1" dirty="0"/>
              <a:t>2:</a:t>
            </a:r>
            <a:r>
              <a:rPr lang="en-US" sz="2400" dirty="0"/>
              <a:t>What Are the Top 5 Most Common Offenses?</a:t>
            </a:r>
            <a:br>
              <a:rPr lang="en-US" sz="2400" dirty="0"/>
            </a:br>
            <a:br>
              <a:rPr lang="en-US" sz="2400" dirty="0"/>
            </a:br>
            <a:r>
              <a:rPr lang="en-US" sz="2400" b="1" dirty="0"/>
              <a:t>Key Observations</a:t>
            </a:r>
            <a:r>
              <a:rPr lang="en-US" sz="2400" dirty="0"/>
              <a:t>:</a:t>
            </a:r>
            <a:br>
              <a:rPr lang="en-US" sz="2400" dirty="0"/>
            </a:br>
            <a:r>
              <a:rPr lang="en-US" sz="2400" dirty="0"/>
              <a:t>These common crimes highlight areas for targeted prevention and resource allocation.</a:t>
            </a:r>
            <a:br>
              <a:rPr lang="en-US" sz="2400" dirty="0"/>
            </a:br>
            <a:endParaRPr lang="en-NG" sz="2400" dirty="0"/>
          </a:p>
        </p:txBody>
      </p:sp>
      <p:sp>
        <p:nvSpPr>
          <p:cNvPr id="3" name="Subtitle 2">
            <a:extLst>
              <a:ext uri="{FF2B5EF4-FFF2-40B4-BE49-F238E27FC236}">
                <a16:creationId xmlns:a16="http://schemas.microsoft.com/office/drawing/2014/main" id="{1F690516-FCA3-E2F6-D487-C8D55A103A00}"/>
              </a:ext>
            </a:extLst>
          </p:cNvPr>
          <p:cNvSpPr>
            <a:spLocks noGrp="1"/>
          </p:cNvSpPr>
          <p:nvPr>
            <p:ph type="subTitle" idx="1"/>
          </p:nvPr>
        </p:nvSpPr>
        <p:spPr/>
        <p:txBody>
          <a:bodyPr/>
          <a:lstStyle/>
          <a:p>
            <a:endParaRPr lang="en-NG"/>
          </a:p>
        </p:txBody>
      </p:sp>
      <p:pic>
        <p:nvPicPr>
          <p:cNvPr id="22" name="Picture 21">
            <a:extLst>
              <a:ext uri="{FF2B5EF4-FFF2-40B4-BE49-F238E27FC236}">
                <a16:creationId xmlns:a16="http://schemas.microsoft.com/office/drawing/2014/main" id="{5685B488-F4C7-3AE0-3384-5C7A79EAB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274" y="0"/>
            <a:ext cx="6753726" cy="6858000"/>
          </a:xfrm>
          <a:prstGeom prst="rect">
            <a:avLst/>
          </a:prstGeom>
        </p:spPr>
      </p:pic>
      <p:sp>
        <p:nvSpPr>
          <p:cNvPr id="24" name="TextBox 23">
            <a:extLst>
              <a:ext uri="{FF2B5EF4-FFF2-40B4-BE49-F238E27FC236}">
                <a16:creationId xmlns:a16="http://schemas.microsoft.com/office/drawing/2014/main" id="{420A453D-0F7F-53E1-78BD-6BCED10EACEA}"/>
              </a:ext>
            </a:extLst>
          </p:cNvPr>
          <p:cNvSpPr txBox="1"/>
          <p:nvPr/>
        </p:nvSpPr>
        <p:spPr>
          <a:xfrm>
            <a:off x="0" y="6211669"/>
            <a:ext cx="5438274" cy="646331"/>
          </a:xfrm>
          <a:prstGeom prst="rect">
            <a:avLst/>
          </a:prstGeom>
          <a:noFill/>
        </p:spPr>
        <p:txBody>
          <a:bodyPr wrap="square">
            <a:spAutoFit/>
          </a:bodyPr>
          <a:lstStyle/>
          <a:p>
            <a:r>
              <a:rPr lang="en-US" sz="1800" b="1" dirty="0"/>
              <a:t>Visualization</a:t>
            </a:r>
            <a:r>
              <a:rPr lang="en-US" sz="1800" dirty="0"/>
              <a:t>: Bar chart highlighting top five offenses (Assault without Injury, Theft, Shoplifting, etc.).</a:t>
            </a:r>
            <a:endParaRPr lang="en-NG" dirty="0"/>
          </a:p>
        </p:txBody>
      </p:sp>
    </p:spTree>
    <p:extLst>
      <p:ext uri="{BB962C8B-B14F-4D97-AF65-F5344CB8AC3E}">
        <p14:creationId xmlns:p14="http://schemas.microsoft.com/office/powerpoint/2010/main" val="219213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E4A5-4686-5F53-5680-16463CE2DC14}"/>
              </a:ext>
            </a:extLst>
          </p:cNvPr>
          <p:cNvSpPr>
            <a:spLocks noGrp="1"/>
          </p:cNvSpPr>
          <p:nvPr>
            <p:ph type="ctrTitle"/>
          </p:nvPr>
        </p:nvSpPr>
        <p:spPr>
          <a:xfrm>
            <a:off x="0" y="0"/>
            <a:ext cx="5951621" cy="4193324"/>
          </a:xfrm>
        </p:spPr>
        <p:txBody>
          <a:bodyPr>
            <a:normAutofit/>
          </a:bodyPr>
          <a:lstStyle/>
          <a:p>
            <a:pPr algn="l"/>
            <a:r>
              <a:rPr lang="en-US" sz="2400" b="1" dirty="0"/>
              <a:t>3: How Have Fraud Offenses Evolved Over Time?</a:t>
            </a:r>
            <a:br>
              <a:rPr lang="en-US" sz="2400" dirty="0"/>
            </a:br>
            <a:br>
              <a:rPr lang="en-US" sz="2400" dirty="0"/>
            </a:br>
            <a:r>
              <a:rPr lang="en-US" sz="2400" b="1" dirty="0"/>
              <a:t>Key Observations</a:t>
            </a:r>
            <a:r>
              <a:rPr lang="en-US" sz="2400" dirty="0"/>
              <a:t>:</a:t>
            </a:r>
            <a:br>
              <a:rPr lang="en-US" sz="2400" dirty="0"/>
            </a:br>
            <a:r>
              <a:rPr lang="en-US" sz="2400" dirty="0"/>
              <a:t>Significant increase in fraud offenses, suggesting a need for enhanced fraud prevention measures.</a:t>
            </a:r>
            <a:br>
              <a:rPr lang="en-US" sz="2400" dirty="0"/>
            </a:br>
            <a:endParaRPr lang="en-NG" sz="2400" dirty="0"/>
          </a:p>
        </p:txBody>
      </p:sp>
      <p:pic>
        <p:nvPicPr>
          <p:cNvPr id="5" name="Picture 4">
            <a:extLst>
              <a:ext uri="{FF2B5EF4-FFF2-40B4-BE49-F238E27FC236}">
                <a16:creationId xmlns:a16="http://schemas.microsoft.com/office/drawing/2014/main" id="{5DF46AF9-75FC-3586-DE78-EB1BB1B76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21" y="0"/>
            <a:ext cx="6240379" cy="6858000"/>
          </a:xfrm>
          <a:prstGeom prst="rect">
            <a:avLst/>
          </a:prstGeom>
        </p:spPr>
      </p:pic>
      <p:sp>
        <p:nvSpPr>
          <p:cNvPr id="7" name="TextBox 6">
            <a:extLst>
              <a:ext uri="{FF2B5EF4-FFF2-40B4-BE49-F238E27FC236}">
                <a16:creationId xmlns:a16="http://schemas.microsoft.com/office/drawing/2014/main" id="{A823F0F7-CDBD-68A2-CF17-2F894C337B08}"/>
              </a:ext>
            </a:extLst>
          </p:cNvPr>
          <p:cNvSpPr txBox="1"/>
          <p:nvPr/>
        </p:nvSpPr>
        <p:spPr>
          <a:xfrm>
            <a:off x="0" y="6211669"/>
            <a:ext cx="6096000" cy="646331"/>
          </a:xfrm>
          <a:prstGeom prst="rect">
            <a:avLst/>
          </a:prstGeom>
          <a:noFill/>
        </p:spPr>
        <p:txBody>
          <a:bodyPr wrap="square">
            <a:spAutoFit/>
          </a:bodyPr>
          <a:lstStyle/>
          <a:p>
            <a:r>
              <a:rPr lang="en-US" sz="1800" b="1" dirty="0"/>
              <a:t>Visualization</a:t>
            </a:r>
            <a:r>
              <a:rPr lang="en-US" sz="1800" dirty="0"/>
              <a:t>: Line chart showing fraud offenses trends.</a:t>
            </a:r>
            <a:br>
              <a:rPr lang="en-US" sz="1800" dirty="0"/>
            </a:br>
            <a:endParaRPr lang="en-NG" dirty="0"/>
          </a:p>
        </p:txBody>
      </p:sp>
    </p:spTree>
    <p:extLst>
      <p:ext uri="{BB962C8B-B14F-4D97-AF65-F5344CB8AC3E}">
        <p14:creationId xmlns:p14="http://schemas.microsoft.com/office/powerpoint/2010/main" val="11812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75D4-D08D-A704-22A0-42AB022614BF}"/>
              </a:ext>
            </a:extLst>
          </p:cNvPr>
          <p:cNvSpPr>
            <a:spLocks noGrp="1"/>
          </p:cNvSpPr>
          <p:nvPr>
            <p:ph type="ctrTitle"/>
          </p:nvPr>
        </p:nvSpPr>
        <p:spPr>
          <a:xfrm>
            <a:off x="0" y="0"/>
            <a:ext cx="5277853" cy="5220019"/>
          </a:xfrm>
        </p:spPr>
        <p:txBody>
          <a:bodyPr>
            <a:normAutofit/>
          </a:bodyPr>
          <a:lstStyle/>
          <a:p>
            <a:pPr algn="l"/>
            <a:r>
              <a:rPr lang="en-US" sz="2400" b="1" dirty="0"/>
              <a:t>4:Is There a Correlation Between Different Crime Types?</a:t>
            </a:r>
            <a:br>
              <a:rPr lang="en-US" sz="2400" dirty="0"/>
            </a:br>
            <a:br>
              <a:rPr lang="en-US" sz="2400" dirty="0"/>
            </a:br>
            <a:r>
              <a:rPr lang="en-US" sz="2400" b="1" dirty="0"/>
              <a:t>Key Observations</a:t>
            </a:r>
            <a:r>
              <a:rPr lang="en-US" sz="2400" dirty="0"/>
              <a:t>:</a:t>
            </a:r>
            <a:br>
              <a:rPr lang="en-US" sz="2400" dirty="0"/>
            </a:br>
            <a:r>
              <a:rPr lang="en-US" sz="2400" dirty="0"/>
              <a:t>Strong correlations between property and violent crimes, indicating these may occur together.</a:t>
            </a:r>
            <a:br>
              <a:rPr lang="en-US" sz="2400" dirty="0"/>
            </a:br>
            <a:r>
              <a:rPr lang="en-US" sz="2400" dirty="0"/>
              <a:t>Insights into how different crime types are interconnected for comprehensive crime prevention.</a:t>
            </a:r>
            <a:br>
              <a:rPr lang="en-US" sz="2400" dirty="0"/>
            </a:br>
            <a:endParaRPr lang="en-NG" sz="2400" dirty="0"/>
          </a:p>
        </p:txBody>
      </p:sp>
      <p:sp>
        <p:nvSpPr>
          <p:cNvPr id="3" name="Subtitle 2">
            <a:extLst>
              <a:ext uri="{FF2B5EF4-FFF2-40B4-BE49-F238E27FC236}">
                <a16:creationId xmlns:a16="http://schemas.microsoft.com/office/drawing/2014/main" id="{D38D5971-907B-14FC-27C1-DB50C2D718A5}"/>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75FD38C0-9E83-12D6-2EA6-B4BA3E9CA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853" y="0"/>
            <a:ext cx="6914147" cy="6858000"/>
          </a:xfrm>
          <a:prstGeom prst="rect">
            <a:avLst/>
          </a:prstGeom>
        </p:spPr>
      </p:pic>
      <p:sp>
        <p:nvSpPr>
          <p:cNvPr id="7" name="TextBox 6">
            <a:extLst>
              <a:ext uri="{FF2B5EF4-FFF2-40B4-BE49-F238E27FC236}">
                <a16:creationId xmlns:a16="http://schemas.microsoft.com/office/drawing/2014/main" id="{5193058B-E9A9-5735-0CE9-A7EFA8DC5071}"/>
              </a:ext>
            </a:extLst>
          </p:cNvPr>
          <p:cNvSpPr txBox="1"/>
          <p:nvPr/>
        </p:nvSpPr>
        <p:spPr>
          <a:xfrm>
            <a:off x="-40104" y="6423177"/>
            <a:ext cx="6136104" cy="646331"/>
          </a:xfrm>
          <a:prstGeom prst="rect">
            <a:avLst/>
          </a:prstGeom>
          <a:noFill/>
        </p:spPr>
        <p:txBody>
          <a:bodyPr wrap="square">
            <a:spAutoFit/>
          </a:bodyPr>
          <a:lstStyle/>
          <a:p>
            <a:r>
              <a:rPr lang="en-US" sz="1800" b="1" dirty="0"/>
              <a:t>Visualization</a:t>
            </a:r>
            <a:r>
              <a:rPr lang="en-US" sz="1800" dirty="0"/>
              <a:t>: Correlation matrix heatmap.</a:t>
            </a:r>
            <a:br>
              <a:rPr lang="en-US" sz="1800" dirty="0"/>
            </a:br>
            <a:endParaRPr lang="en-NG" dirty="0"/>
          </a:p>
        </p:txBody>
      </p:sp>
    </p:spTree>
    <p:extLst>
      <p:ext uri="{BB962C8B-B14F-4D97-AF65-F5344CB8AC3E}">
        <p14:creationId xmlns:p14="http://schemas.microsoft.com/office/powerpoint/2010/main" val="2791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F08E-36C3-0C98-C03D-D93BC4DBDB87}"/>
              </a:ext>
            </a:extLst>
          </p:cNvPr>
          <p:cNvSpPr>
            <a:spLocks noGrp="1"/>
          </p:cNvSpPr>
          <p:nvPr>
            <p:ph type="ctrTitle"/>
          </p:nvPr>
        </p:nvSpPr>
        <p:spPr>
          <a:xfrm>
            <a:off x="0" y="0"/>
            <a:ext cx="5903495" cy="3341309"/>
          </a:xfrm>
        </p:spPr>
        <p:txBody>
          <a:bodyPr>
            <a:normAutofit/>
          </a:bodyPr>
          <a:lstStyle/>
          <a:p>
            <a:pPr algn="l"/>
            <a:r>
              <a:rPr lang="en-US" sz="2400" b="1" dirty="0"/>
              <a:t>5: How Have Violent Crimes Changed Over Time?</a:t>
            </a:r>
            <a:br>
              <a:rPr lang="en-US" sz="2400" b="1" dirty="0"/>
            </a:br>
            <a:br>
              <a:rPr lang="en-US" sz="2400" dirty="0"/>
            </a:br>
            <a:r>
              <a:rPr lang="en-US" sz="2400" b="1" dirty="0"/>
              <a:t>Key Observations</a:t>
            </a:r>
            <a:r>
              <a:rPr lang="en-US" sz="2400" dirty="0"/>
              <a:t>:</a:t>
            </a:r>
            <a:br>
              <a:rPr lang="en-US" sz="2400" dirty="0"/>
            </a:br>
            <a:r>
              <a:rPr lang="en-US" sz="2400" dirty="0"/>
              <a:t>Increasing violent crime trends over time, signaling a need for focused interventions.</a:t>
            </a:r>
            <a:br>
              <a:rPr lang="en-US" sz="2400" dirty="0"/>
            </a:br>
            <a:endParaRPr lang="en-NG" sz="2400" dirty="0"/>
          </a:p>
        </p:txBody>
      </p:sp>
      <p:sp>
        <p:nvSpPr>
          <p:cNvPr id="3" name="Subtitle 2">
            <a:extLst>
              <a:ext uri="{FF2B5EF4-FFF2-40B4-BE49-F238E27FC236}">
                <a16:creationId xmlns:a16="http://schemas.microsoft.com/office/drawing/2014/main" id="{A87CA382-BA49-7D24-207C-E5ECECCDD52E}"/>
              </a:ext>
            </a:extLst>
          </p:cNvPr>
          <p:cNvSpPr>
            <a:spLocks noGrp="1"/>
          </p:cNvSpPr>
          <p:nvPr>
            <p:ph type="subTitle" idx="1"/>
          </p:nvPr>
        </p:nvSpPr>
        <p:spPr/>
        <p:txBody>
          <a:bodyPr/>
          <a:lstStyle/>
          <a:p>
            <a:endParaRPr lang="en-NG"/>
          </a:p>
        </p:txBody>
      </p:sp>
      <p:pic>
        <p:nvPicPr>
          <p:cNvPr id="28" name="Picture 27">
            <a:extLst>
              <a:ext uri="{FF2B5EF4-FFF2-40B4-BE49-F238E27FC236}">
                <a16:creationId xmlns:a16="http://schemas.microsoft.com/office/drawing/2014/main" id="{D1D019AA-E83B-1324-F655-33948BD80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494" y="0"/>
            <a:ext cx="6288506" cy="6858000"/>
          </a:xfrm>
          <a:prstGeom prst="rect">
            <a:avLst/>
          </a:prstGeom>
        </p:spPr>
      </p:pic>
      <p:sp>
        <p:nvSpPr>
          <p:cNvPr id="30" name="TextBox 29">
            <a:extLst>
              <a:ext uri="{FF2B5EF4-FFF2-40B4-BE49-F238E27FC236}">
                <a16:creationId xmlns:a16="http://schemas.microsoft.com/office/drawing/2014/main" id="{408086ED-11CB-A035-0320-8C027524FAC4}"/>
              </a:ext>
            </a:extLst>
          </p:cNvPr>
          <p:cNvSpPr txBox="1"/>
          <p:nvPr/>
        </p:nvSpPr>
        <p:spPr>
          <a:xfrm>
            <a:off x="0" y="6100011"/>
            <a:ext cx="6096000" cy="646331"/>
          </a:xfrm>
          <a:prstGeom prst="rect">
            <a:avLst/>
          </a:prstGeom>
          <a:noFill/>
        </p:spPr>
        <p:txBody>
          <a:bodyPr wrap="square">
            <a:spAutoFit/>
          </a:bodyPr>
          <a:lstStyle/>
          <a:p>
            <a:r>
              <a:rPr lang="en-US" sz="1800" b="1" dirty="0"/>
              <a:t>Visualization</a:t>
            </a:r>
            <a:r>
              <a:rPr lang="en-US" sz="1800" dirty="0"/>
              <a:t>: Line chart tracking violent crime trends.</a:t>
            </a:r>
            <a:br>
              <a:rPr lang="en-US" sz="1800" dirty="0"/>
            </a:br>
            <a:endParaRPr lang="en-NG" dirty="0"/>
          </a:p>
        </p:txBody>
      </p:sp>
    </p:spTree>
    <p:extLst>
      <p:ext uri="{BB962C8B-B14F-4D97-AF65-F5344CB8AC3E}">
        <p14:creationId xmlns:p14="http://schemas.microsoft.com/office/powerpoint/2010/main" val="1698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FD8E-2BE4-4259-3C0B-D85DAC8D1A71}"/>
              </a:ext>
            </a:extLst>
          </p:cNvPr>
          <p:cNvSpPr>
            <a:spLocks noGrp="1"/>
          </p:cNvSpPr>
          <p:nvPr>
            <p:ph type="ctrTitle"/>
          </p:nvPr>
        </p:nvSpPr>
        <p:spPr>
          <a:xfrm>
            <a:off x="0" y="0"/>
            <a:ext cx="5759116" cy="3820694"/>
          </a:xfrm>
        </p:spPr>
        <p:txBody>
          <a:bodyPr>
            <a:normAutofit/>
          </a:bodyPr>
          <a:lstStyle/>
          <a:p>
            <a:pPr algn="l"/>
            <a:r>
              <a:rPr lang="en-US" sz="2400" b="1" dirty="0"/>
              <a:t>6: Crime Rates Across Different Police Forces</a:t>
            </a:r>
            <a:br>
              <a:rPr lang="en-US" sz="2400" b="1" dirty="0"/>
            </a:br>
            <a:br>
              <a:rPr lang="en-US" sz="2400" dirty="0"/>
            </a:br>
            <a:r>
              <a:rPr lang="en-US" sz="2400" b="1" dirty="0"/>
              <a:t>Visualization</a:t>
            </a:r>
            <a:r>
              <a:rPr lang="en-US" sz="2400" dirty="0"/>
              <a:t>: Map comparing crime rates by police force (Metropolitan, Greater Manchester, etc.).</a:t>
            </a:r>
            <a:br>
              <a:rPr lang="en-US" sz="2400" dirty="0"/>
            </a:br>
            <a:r>
              <a:rPr lang="en-US" sz="2400" b="1" dirty="0"/>
              <a:t>Key Observations</a:t>
            </a:r>
            <a:r>
              <a:rPr lang="en-US" sz="2400" dirty="0"/>
              <a:t>:</a:t>
            </a:r>
            <a:br>
              <a:rPr lang="en-US" sz="2400" dirty="0"/>
            </a:br>
            <a:r>
              <a:rPr lang="en-US" sz="2400" dirty="0"/>
              <a:t>Metropolitan Police tops the list, with significant variation across forces</a:t>
            </a:r>
            <a:br>
              <a:rPr lang="en-US" sz="2400" dirty="0"/>
            </a:br>
            <a:endParaRPr lang="en-NG" sz="2400" dirty="0"/>
          </a:p>
        </p:txBody>
      </p:sp>
      <p:sp>
        <p:nvSpPr>
          <p:cNvPr id="3" name="Subtitle 2">
            <a:extLst>
              <a:ext uri="{FF2B5EF4-FFF2-40B4-BE49-F238E27FC236}">
                <a16:creationId xmlns:a16="http://schemas.microsoft.com/office/drawing/2014/main" id="{3E7F010C-E302-34C6-C3F0-AEA75328CE12}"/>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6450E920-CE5F-BA54-3309-E646A6651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9116" y="0"/>
            <a:ext cx="6432883" cy="6858000"/>
          </a:xfrm>
          <a:prstGeom prst="rect">
            <a:avLst/>
          </a:prstGeom>
        </p:spPr>
      </p:pic>
      <p:sp>
        <p:nvSpPr>
          <p:cNvPr id="7" name="TextBox 6">
            <a:extLst>
              <a:ext uri="{FF2B5EF4-FFF2-40B4-BE49-F238E27FC236}">
                <a16:creationId xmlns:a16="http://schemas.microsoft.com/office/drawing/2014/main" id="{F31CAB7F-E53D-247B-3324-F1847D954789}"/>
              </a:ext>
            </a:extLst>
          </p:cNvPr>
          <p:cNvSpPr txBox="1"/>
          <p:nvPr/>
        </p:nvSpPr>
        <p:spPr>
          <a:xfrm>
            <a:off x="0" y="6033071"/>
            <a:ext cx="5759116" cy="646331"/>
          </a:xfrm>
          <a:prstGeom prst="rect">
            <a:avLst/>
          </a:prstGeom>
          <a:noFill/>
        </p:spPr>
        <p:txBody>
          <a:bodyPr wrap="square">
            <a:spAutoFit/>
          </a:bodyPr>
          <a:lstStyle/>
          <a:p>
            <a:r>
              <a:rPr lang="en-US" sz="1800" b="1" dirty="0"/>
              <a:t>Visualization</a:t>
            </a:r>
            <a:r>
              <a:rPr lang="en-US" sz="1800" dirty="0"/>
              <a:t>: Map or bar chart comparing crime rates by police force (Metropolitan, Greater Manchester, etc.).</a:t>
            </a:r>
            <a:endParaRPr lang="en-NG" dirty="0"/>
          </a:p>
        </p:txBody>
      </p:sp>
    </p:spTree>
    <p:extLst>
      <p:ext uri="{BB962C8B-B14F-4D97-AF65-F5344CB8AC3E}">
        <p14:creationId xmlns:p14="http://schemas.microsoft.com/office/powerpoint/2010/main" val="173750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D03-1A80-430F-4AD1-48D663D2D322}"/>
              </a:ext>
            </a:extLst>
          </p:cNvPr>
          <p:cNvSpPr>
            <a:spLocks noGrp="1"/>
          </p:cNvSpPr>
          <p:nvPr>
            <p:ph type="ctrTitle"/>
          </p:nvPr>
        </p:nvSpPr>
        <p:spPr>
          <a:xfrm>
            <a:off x="0" y="0"/>
            <a:ext cx="5502442" cy="2749089"/>
          </a:xfrm>
        </p:spPr>
        <p:txBody>
          <a:bodyPr>
            <a:normAutofit/>
          </a:bodyPr>
          <a:lstStyle/>
          <a:p>
            <a:pPr algn="l"/>
            <a:r>
              <a:rPr lang="en-US" sz="2400" b="1" dirty="0"/>
              <a:t>7:Trends in Drug-Related Offenses</a:t>
            </a:r>
            <a:br>
              <a:rPr lang="en-US" sz="2400" b="1" dirty="0"/>
            </a:br>
            <a:r>
              <a:rPr lang="en-US" sz="2400" b="1" dirty="0"/>
              <a:t>Key Observations:</a:t>
            </a:r>
            <a:br>
              <a:rPr lang="en-US" sz="2400" dirty="0"/>
            </a:br>
            <a:br>
              <a:rPr lang="en-US" sz="2400" dirty="0"/>
            </a:br>
            <a:r>
              <a:rPr lang="en-US" sz="2400" dirty="0"/>
              <a:t>A sharp rise in recent years; indicating need for stronger drug enforcement policies.</a:t>
            </a:r>
            <a:br>
              <a:rPr lang="en-US" sz="2400" dirty="0"/>
            </a:br>
            <a:endParaRPr lang="en-NG" sz="2400" dirty="0"/>
          </a:p>
        </p:txBody>
      </p:sp>
      <p:sp>
        <p:nvSpPr>
          <p:cNvPr id="3" name="Subtitle 2">
            <a:extLst>
              <a:ext uri="{FF2B5EF4-FFF2-40B4-BE49-F238E27FC236}">
                <a16:creationId xmlns:a16="http://schemas.microsoft.com/office/drawing/2014/main" id="{B3C69BE0-0660-2592-9214-64C6F79C20CA}"/>
              </a:ext>
            </a:extLst>
          </p:cNvPr>
          <p:cNvSpPr>
            <a:spLocks noGrp="1"/>
          </p:cNvSpPr>
          <p:nvPr>
            <p:ph type="subTitle" idx="1"/>
          </p:nvPr>
        </p:nvSpPr>
        <p:spPr/>
        <p:txBody>
          <a:bodyPr/>
          <a:lstStyle/>
          <a:p>
            <a:endParaRPr lang="en-NG"/>
          </a:p>
        </p:txBody>
      </p:sp>
      <p:pic>
        <p:nvPicPr>
          <p:cNvPr id="7" name="Picture 6">
            <a:extLst>
              <a:ext uri="{FF2B5EF4-FFF2-40B4-BE49-F238E27FC236}">
                <a16:creationId xmlns:a16="http://schemas.microsoft.com/office/drawing/2014/main" id="{DA6FAA28-3BFF-257A-676C-628C33876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442" y="0"/>
            <a:ext cx="6689558" cy="6858000"/>
          </a:xfrm>
          <a:prstGeom prst="rect">
            <a:avLst/>
          </a:prstGeom>
        </p:spPr>
      </p:pic>
      <p:sp>
        <p:nvSpPr>
          <p:cNvPr id="9" name="TextBox 8">
            <a:extLst>
              <a:ext uri="{FF2B5EF4-FFF2-40B4-BE49-F238E27FC236}">
                <a16:creationId xmlns:a16="http://schemas.microsoft.com/office/drawing/2014/main" id="{F92CBDA2-F943-F051-39B2-92CB54FA2693}"/>
              </a:ext>
            </a:extLst>
          </p:cNvPr>
          <p:cNvSpPr txBox="1"/>
          <p:nvPr/>
        </p:nvSpPr>
        <p:spPr>
          <a:xfrm>
            <a:off x="112295" y="5773308"/>
            <a:ext cx="5390147" cy="923330"/>
          </a:xfrm>
          <a:prstGeom prst="rect">
            <a:avLst/>
          </a:prstGeom>
          <a:noFill/>
        </p:spPr>
        <p:txBody>
          <a:bodyPr wrap="square">
            <a:spAutoFit/>
          </a:bodyPr>
          <a:lstStyle/>
          <a:p>
            <a:r>
              <a:rPr lang="en-US" sz="1800" b="1" dirty="0"/>
              <a:t>Visualization</a:t>
            </a:r>
            <a:r>
              <a:rPr lang="en-US" sz="1800" dirty="0"/>
              <a:t>: Line chart showing the trend of drug offenses.</a:t>
            </a:r>
            <a:br>
              <a:rPr lang="en-US" sz="1800" dirty="0"/>
            </a:br>
            <a:endParaRPr lang="en-NG" dirty="0"/>
          </a:p>
        </p:txBody>
      </p:sp>
    </p:spTree>
    <p:extLst>
      <p:ext uri="{BB962C8B-B14F-4D97-AF65-F5344CB8AC3E}">
        <p14:creationId xmlns:p14="http://schemas.microsoft.com/office/powerpoint/2010/main" val="423443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4D2A-0C16-D359-DC9C-9E7AC38D371C}"/>
              </a:ext>
            </a:extLst>
          </p:cNvPr>
          <p:cNvSpPr>
            <a:spLocks noGrp="1"/>
          </p:cNvSpPr>
          <p:nvPr>
            <p:ph type="ctrTitle"/>
          </p:nvPr>
        </p:nvSpPr>
        <p:spPr>
          <a:xfrm>
            <a:off x="112296" y="0"/>
            <a:ext cx="11935326" cy="6858000"/>
          </a:xfrm>
        </p:spPr>
        <p:txBody>
          <a:bodyPr>
            <a:normAutofit/>
          </a:bodyPr>
          <a:lstStyle/>
          <a:p>
            <a:pPr algn="l"/>
            <a:r>
              <a:rPr lang="en-US" sz="3500" b="1" dirty="0"/>
              <a:t>Introduction</a:t>
            </a:r>
            <a:br>
              <a:rPr lang="en-US" sz="3500" b="1" dirty="0"/>
            </a:br>
            <a:r>
              <a:rPr lang="en-US" sz="3500" b="1" dirty="0"/>
              <a:t>Project Overview:</a:t>
            </a:r>
            <a:br>
              <a:rPr lang="en-US" sz="3500" dirty="0"/>
            </a:br>
            <a:r>
              <a:rPr lang="en-US" sz="3500" dirty="0"/>
              <a:t>This data analysis project explores police-recorded crime statistics.</a:t>
            </a:r>
            <a:br>
              <a:rPr lang="en-US" sz="3500" dirty="0"/>
            </a:br>
            <a:r>
              <a:rPr lang="en-US" sz="3500" b="1" dirty="0"/>
              <a:t>Aims: </a:t>
            </a:r>
            <a:br>
              <a:rPr lang="en-US" sz="3500" dirty="0"/>
            </a:br>
            <a:r>
              <a:rPr lang="en-US" sz="3500" dirty="0"/>
              <a:t>TO Identify crime trends, examine patterns, explore correlations, and provide actionable insights.</a:t>
            </a:r>
            <a:br>
              <a:rPr lang="en-US" sz="3500" dirty="0"/>
            </a:br>
            <a:r>
              <a:rPr lang="en-US" sz="3500" b="1" dirty="0"/>
              <a:t>Data Source: </a:t>
            </a:r>
            <a:br>
              <a:rPr lang="en-US" sz="3500" dirty="0"/>
            </a:br>
            <a:r>
              <a:rPr lang="en-US" sz="3500" dirty="0"/>
              <a:t>Excel document with detailed crime data (types, locations, periods).</a:t>
            </a:r>
            <a:br>
              <a:rPr lang="en-US" sz="3500" dirty="0"/>
            </a:br>
            <a:endParaRPr lang="en-NG" sz="3500" dirty="0"/>
          </a:p>
        </p:txBody>
      </p:sp>
    </p:spTree>
    <p:extLst>
      <p:ext uri="{BB962C8B-B14F-4D97-AF65-F5344CB8AC3E}">
        <p14:creationId xmlns:p14="http://schemas.microsoft.com/office/powerpoint/2010/main" val="94702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EDA1-4D39-B304-22A7-E4826A6D373D}"/>
              </a:ext>
            </a:extLst>
          </p:cNvPr>
          <p:cNvSpPr>
            <a:spLocks noGrp="1"/>
          </p:cNvSpPr>
          <p:nvPr>
            <p:ph type="ctrTitle"/>
          </p:nvPr>
        </p:nvSpPr>
        <p:spPr>
          <a:xfrm>
            <a:off x="0" y="0"/>
            <a:ext cx="5694947" cy="3098800"/>
          </a:xfrm>
        </p:spPr>
        <p:txBody>
          <a:bodyPr>
            <a:normAutofit/>
          </a:bodyPr>
          <a:lstStyle/>
          <a:p>
            <a:pPr algn="l"/>
            <a:r>
              <a:rPr lang="en-US" sz="2400" b="1" dirty="0"/>
              <a:t>8: How Have Sexual Offenses Changed Over Time?</a:t>
            </a:r>
            <a:br>
              <a:rPr lang="en-US" sz="2400" dirty="0"/>
            </a:br>
            <a:br>
              <a:rPr lang="en-US" sz="2400" dirty="0"/>
            </a:br>
            <a:r>
              <a:rPr lang="en-US" sz="2400" b="1" dirty="0"/>
              <a:t>Key Observations</a:t>
            </a:r>
            <a:r>
              <a:rPr lang="en-US" sz="2400" dirty="0"/>
              <a:t>:</a:t>
            </a:r>
            <a:br>
              <a:rPr lang="en-US" sz="2400" dirty="0"/>
            </a:br>
            <a:r>
              <a:rPr lang="en-US" sz="2400" dirty="0"/>
              <a:t>Increased reporting and awareness lead to higher statistics in recent years.</a:t>
            </a:r>
            <a:br>
              <a:rPr lang="en-US" sz="2400" dirty="0"/>
            </a:br>
            <a:endParaRPr lang="en-NG" sz="2400" dirty="0"/>
          </a:p>
        </p:txBody>
      </p:sp>
      <p:sp>
        <p:nvSpPr>
          <p:cNvPr id="3" name="Subtitle 2">
            <a:extLst>
              <a:ext uri="{FF2B5EF4-FFF2-40B4-BE49-F238E27FC236}">
                <a16:creationId xmlns:a16="http://schemas.microsoft.com/office/drawing/2014/main" id="{D9E3071D-7D15-B0B1-B9D9-D9EE992AA0CE}"/>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9E9DFA29-CF74-C700-8D7E-93007B682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946" y="0"/>
            <a:ext cx="6497053" cy="6858000"/>
          </a:xfrm>
          <a:prstGeom prst="rect">
            <a:avLst/>
          </a:prstGeom>
        </p:spPr>
      </p:pic>
      <p:sp>
        <p:nvSpPr>
          <p:cNvPr id="7" name="TextBox 6">
            <a:extLst>
              <a:ext uri="{FF2B5EF4-FFF2-40B4-BE49-F238E27FC236}">
                <a16:creationId xmlns:a16="http://schemas.microsoft.com/office/drawing/2014/main" id="{811D768C-DC57-2585-1080-6DF3A6B26ACA}"/>
              </a:ext>
            </a:extLst>
          </p:cNvPr>
          <p:cNvSpPr txBox="1"/>
          <p:nvPr/>
        </p:nvSpPr>
        <p:spPr>
          <a:xfrm>
            <a:off x="0" y="5776846"/>
            <a:ext cx="5694945" cy="923330"/>
          </a:xfrm>
          <a:prstGeom prst="rect">
            <a:avLst/>
          </a:prstGeom>
          <a:noFill/>
        </p:spPr>
        <p:txBody>
          <a:bodyPr wrap="square">
            <a:spAutoFit/>
          </a:bodyPr>
          <a:lstStyle/>
          <a:p>
            <a:r>
              <a:rPr lang="en-US" sz="1800" b="1" dirty="0"/>
              <a:t>Visualization</a:t>
            </a:r>
            <a:r>
              <a:rPr lang="en-US" sz="1800" dirty="0"/>
              <a:t>: Line chart illustrating the trend in sexual offenses.</a:t>
            </a:r>
            <a:br>
              <a:rPr lang="en-US" sz="1800" dirty="0"/>
            </a:br>
            <a:endParaRPr lang="en-NG" dirty="0"/>
          </a:p>
        </p:txBody>
      </p:sp>
    </p:spTree>
    <p:extLst>
      <p:ext uri="{BB962C8B-B14F-4D97-AF65-F5344CB8AC3E}">
        <p14:creationId xmlns:p14="http://schemas.microsoft.com/office/powerpoint/2010/main" val="3253077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B6C4-0682-D14C-8F38-B7AE7D3EA3D1}"/>
              </a:ext>
            </a:extLst>
          </p:cNvPr>
          <p:cNvSpPr>
            <a:spLocks noGrp="1"/>
          </p:cNvSpPr>
          <p:nvPr>
            <p:ph type="ctrTitle"/>
          </p:nvPr>
        </p:nvSpPr>
        <p:spPr>
          <a:xfrm>
            <a:off x="0" y="0"/>
            <a:ext cx="5350042" cy="2702299"/>
          </a:xfrm>
        </p:spPr>
        <p:txBody>
          <a:bodyPr>
            <a:normAutofit/>
          </a:bodyPr>
          <a:lstStyle/>
          <a:p>
            <a:pPr algn="l"/>
            <a:r>
              <a:rPr lang="en-US" sz="2400" b="1" dirty="0"/>
              <a:t>9: </a:t>
            </a:r>
            <a:r>
              <a:rPr lang="en-US" sz="2400" dirty="0"/>
              <a:t>Breakdown of Crimes by Offense Group</a:t>
            </a:r>
            <a:br>
              <a:rPr lang="en-US" sz="2400" dirty="0"/>
            </a:br>
            <a:r>
              <a:rPr lang="en-US" sz="2400" b="1" dirty="0"/>
              <a:t>Key Observations</a:t>
            </a:r>
            <a:r>
              <a:rPr lang="en-US" sz="2400" dirty="0"/>
              <a:t>:</a:t>
            </a:r>
            <a:br>
              <a:rPr lang="en-US" sz="2400" dirty="0"/>
            </a:br>
            <a:r>
              <a:rPr lang="en-US" sz="2400" dirty="0"/>
              <a:t>Distinct trends across categories like public order, fraud, and drug-related offenses.</a:t>
            </a:r>
            <a:br>
              <a:rPr lang="en-US" sz="2400" dirty="0"/>
            </a:br>
            <a:endParaRPr lang="en-NG" sz="2400" dirty="0"/>
          </a:p>
        </p:txBody>
      </p:sp>
      <p:sp>
        <p:nvSpPr>
          <p:cNvPr id="3" name="Subtitle 2">
            <a:extLst>
              <a:ext uri="{FF2B5EF4-FFF2-40B4-BE49-F238E27FC236}">
                <a16:creationId xmlns:a16="http://schemas.microsoft.com/office/drawing/2014/main" id="{3B742906-8061-85D5-CFEE-8E1681295724}"/>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95302787-539E-1563-3E34-BADE6E5C5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484" y="0"/>
            <a:ext cx="6673516" cy="6858000"/>
          </a:xfrm>
          <a:prstGeom prst="rect">
            <a:avLst/>
          </a:prstGeom>
        </p:spPr>
      </p:pic>
      <p:sp>
        <p:nvSpPr>
          <p:cNvPr id="7" name="TextBox 6">
            <a:extLst>
              <a:ext uri="{FF2B5EF4-FFF2-40B4-BE49-F238E27FC236}">
                <a16:creationId xmlns:a16="http://schemas.microsoft.com/office/drawing/2014/main" id="{382F648E-982F-311C-A938-FBEB5A16FB60}"/>
              </a:ext>
            </a:extLst>
          </p:cNvPr>
          <p:cNvSpPr txBox="1"/>
          <p:nvPr/>
        </p:nvSpPr>
        <p:spPr>
          <a:xfrm>
            <a:off x="0" y="5961512"/>
            <a:ext cx="5518484" cy="923330"/>
          </a:xfrm>
          <a:prstGeom prst="rect">
            <a:avLst/>
          </a:prstGeom>
          <a:noFill/>
        </p:spPr>
        <p:txBody>
          <a:bodyPr wrap="square">
            <a:spAutoFit/>
          </a:bodyPr>
          <a:lstStyle/>
          <a:p>
            <a:r>
              <a:rPr lang="en-US" sz="1800" b="1" dirty="0"/>
              <a:t>Visualization</a:t>
            </a:r>
            <a:r>
              <a:rPr lang="en-US" sz="1800" dirty="0"/>
              <a:t>: Stacked bar chart displaying different offense groups over the years.</a:t>
            </a:r>
            <a:br>
              <a:rPr lang="en-US" sz="1800" dirty="0"/>
            </a:br>
            <a:endParaRPr lang="en-NG" dirty="0"/>
          </a:p>
        </p:txBody>
      </p:sp>
    </p:spTree>
    <p:extLst>
      <p:ext uri="{BB962C8B-B14F-4D97-AF65-F5344CB8AC3E}">
        <p14:creationId xmlns:p14="http://schemas.microsoft.com/office/powerpoint/2010/main" val="565835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D4BD-9AF1-2466-4AC4-4B36AACF0526}"/>
              </a:ext>
            </a:extLst>
          </p:cNvPr>
          <p:cNvSpPr>
            <a:spLocks noGrp="1"/>
          </p:cNvSpPr>
          <p:nvPr>
            <p:ph type="ctrTitle"/>
          </p:nvPr>
        </p:nvSpPr>
        <p:spPr>
          <a:xfrm>
            <a:off x="0" y="0"/>
            <a:ext cx="5374105" cy="3200051"/>
          </a:xfrm>
        </p:spPr>
        <p:txBody>
          <a:bodyPr>
            <a:normAutofit/>
          </a:bodyPr>
          <a:lstStyle/>
          <a:p>
            <a:pPr algn="l"/>
            <a:r>
              <a:rPr lang="en-US" sz="2400" b="1" dirty="0"/>
              <a:t>10: </a:t>
            </a:r>
            <a:r>
              <a:rPr lang="en-US" sz="2400" dirty="0"/>
              <a:t>Trends in Miscellaneous Crimes Against Society</a:t>
            </a:r>
            <a:br>
              <a:rPr lang="en-US" sz="2400" dirty="0"/>
            </a:br>
            <a:br>
              <a:rPr lang="en-US" sz="2400" dirty="0"/>
            </a:br>
            <a:r>
              <a:rPr lang="en-US" sz="2400" b="1" dirty="0"/>
              <a:t>Key Observations</a:t>
            </a:r>
            <a:r>
              <a:rPr lang="en-US" sz="2400" dirty="0"/>
              <a:t>:</a:t>
            </a:r>
            <a:br>
              <a:rPr lang="en-US" sz="2400" dirty="0"/>
            </a:br>
            <a:r>
              <a:rPr lang="en-US" sz="2400" dirty="0"/>
              <a:t>Fluctuations influenced by societal or economic stressors, with sharp changes in recent years.</a:t>
            </a:r>
            <a:br>
              <a:rPr lang="en-US" sz="2400" dirty="0"/>
            </a:br>
            <a:endParaRPr lang="en-NG" sz="2400" dirty="0"/>
          </a:p>
        </p:txBody>
      </p:sp>
      <p:sp>
        <p:nvSpPr>
          <p:cNvPr id="3" name="Subtitle 2">
            <a:extLst>
              <a:ext uri="{FF2B5EF4-FFF2-40B4-BE49-F238E27FC236}">
                <a16:creationId xmlns:a16="http://schemas.microsoft.com/office/drawing/2014/main" id="{6FA9BE00-F312-30D2-B274-A66DB88636FE}"/>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FE2EA915-6EB0-1D97-5F83-153DFE4C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032" y="-112294"/>
            <a:ext cx="6464968" cy="6970294"/>
          </a:xfrm>
          <a:prstGeom prst="rect">
            <a:avLst/>
          </a:prstGeom>
        </p:spPr>
      </p:pic>
      <p:sp>
        <p:nvSpPr>
          <p:cNvPr id="7" name="TextBox 6">
            <a:extLst>
              <a:ext uri="{FF2B5EF4-FFF2-40B4-BE49-F238E27FC236}">
                <a16:creationId xmlns:a16="http://schemas.microsoft.com/office/drawing/2014/main" id="{26CA61AC-E866-2127-3920-6C72A5E582EE}"/>
              </a:ext>
            </a:extLst>
          </p:cNvPr>
          <p:cNvSpPr txBox="1"/>
          <p:nvPr/>
        </p:nvSpPr>
        <p:spPr>
          <a:xfrm>
            <a:off x="-64166" y="5776846"/>
            <a:ext cx="5791198" cy="923330"/>
          </a:xfrm>
          <a:prstGeom prst="rect">
            <a:avLst/>
          </a:prstGeom>
          <a:noFill/>
        </p:spPr>
        <p:txBody>
          <a:bodyPr wrap="square">
            <a:spAutoFit/>
          </a:bodyPr>
          <a:lstStyle/>
          <a:p>
            <a:r>
              <a:rPr lang="en-US" sz="1800" b="1" dirty="0"/>
              <a:t>Visualization</a:t>
            </a:r>
            <a:r>
              <a:rPr lang="en-US" sz="1800" dirty="0"/>
              <a:t>: Line chart tracking trends in miscellaneous crimes.</a:t>
            </a:r>
            <a:br>
              <a:rPr lang="en-US" sz="1800" dirty="0"/>
            </a:br>
            <a:endParaRPr lang="en-NG" dirty="0"/>
          </a:p>
        </p:txBody>
      </p:sp>
    </p:spTree>
    <p:extLst>
      <p:ext uri="{BB962C8B-B14F-4D97-AF65-F5344CB8AC3E}">
        <p14:creationId xmlns:p14="http://schemas.microsoft.com/office/powerpoint/2010/main" val="270264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AD415-BF55-FD43-03C1-75665696BDE9}"/>
              </a:ext>
            </a:extLst>
          </p:cNvPr>
          <p:cNvSpPr txBox="1"/>
          <p:nvPr/>
        </p:nvSpPr>
        <p:spPr>
          <a:xfrm>
            <a:off x="1947334" y="2002135"/>
            <a:ext cx="8551333" cy="1938992"/>
          </a:xfrm>
          <a:prstGeom prst="rect">
            <a:avLst/>
          </a:prstGeom>
          <a:noFill/>
        </p:spPr>
        <p:txBody>
          <a:bodyPr wrap="square">
            <a:spAutoFit/>
          </a:bodyPr>
          <a:lstStyle/>
          <a:p>
            <a:pPr algn="ctr"/>
            <a:r>
              <a:rPr lang="en-US" sz="6000" b="1" cap="all" dirty="0">
                <a:ln w="3175" cmpd="sng">
                  <a:noFill/>
                </a:ln>
                <a:latin typeface="+mj-lt"/>
                <a:ea typeface="+mj-ea"/>
                <a:cs typeface="+mj-cs"/>
              </a:rPr>
              <a:t>Key Insights &amp; Recommendations</a:t>
            </a:r>
            <a:endParaRPr lang="en-NG" sz="6000" b="1" cap="all" dirty="0">
              <a:ln w="3175" cmpd="sng">
                <a:noFill/>
              </a:ln>
              <a:latin typeface="+mj-lt"/>
              <a:ea typeface="+mj-ea"/>
              <a:cs typeface="+mj-cs"/>
            </a:endParaRPr>
          </a:p>
        </p:txBody>
      </p:sp>
    </p:spTree>
    <p:extLst>
      <p:ext uri="{BB962C8B-B14F-4D97-AF65-F5344CB8AC3E}">
        <p14:creationId xmlns:p14="http://schemas.microsoft.com/office/powerpoint/2010/main" val="60056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AB7C-2B46-D436-99D6-44428620C003}"/>
              </a:ext>
            </a:extLst>
          </p:cNvPr>
          <p:cNvSpPr>
            <a:spLocks noGrp="1"/>
          </p:cNvSpPr>
          <p:nvPr>
            <p:ph type="ctrTitle"/>
          </p:nvPr>
        </p:nvSpPr>
        <p:spPr>
          <a:xfrm>
            <a:off x="0" y="1642533"/>
            <a:ext cx="12115800" cy="5113866"/>
          </a:xfrm>
        </p:spPr>
        <p:txBody>
          <a:bodyPr>
            <a:noAutofit/>
          </a:bodyPr>
          <a:lstStyle/>
          <a:p>
            <a:pPr algn="l"/>
            <a:r>
              <a:rPr lang="en-US" sz="3500" b="1" dirty="0"/>
              <a:t>Key Insights</a:t>
            </a:r>
            <a:r>
              <a:rPr lang="en-US" sz="3500" dirty="0"/>
              <a:t>:</a:t>
            </a:r>
            <a:br>
              <a:rPr lang="en-US" sz="2000" dirty="0"/>
            </a:br>
            <a:r>
              <a:rPr lang="en-US" sz="2000" dirty="0"/>
              <a:t>Overall crime rates are rising, especially violent and drug-related crimes.</a:t>
            </a:r>
            <a:br>
              <a:rPr lang="en-US" sz="2000" dirty="0"/>
            </a:br>
            <a:r>
              <a:rPr lang="en-US" sz="2000" dirty="0"/>
              <a:t>Fraud and sexual offenses require enhanced prevention and reporting mechanisms. </a:t>
            </a:r>
            <a:br>
              <a:rPr lang="en-US" sz="2000" dirty="0"/>
            </a:br>
            <a:br>
              <a:rPr lang="en-US" sz="2000" dirty="0"/>
            </a:br>
            <a:r>
              <a:rPr lang="en-US" sz="3000" b="1" dirty="0"/>
              <a:t>Crime Trends Overview:</a:t>
            </a:r>
            <a:br>
              <a:rPr lang="en-US" sz="3500" b="1" dirty="0"/>
            </a:br>
            <a:br>
              <a:rPr lang="en-US" sz="2000" b="1" dirty="0"/>
            </a:br>
            <a:r>
              <a:rPr lang="en-US" sz="2000" b="1" dirty="0"/>
              <a:t>Overall Crime Trends</a:t>
            </a:r>
            <a:r>
              <a:rPr lang="en-US" sz="2000" dirty="0"/>
              <a:t>: Crime trends have fluctuated over time, with a </a:t>
            </a:r>
            <a:r>
              <a:rPr lang="en-US" sz="2000" b="1" dirty="0"/>
              <a:t>notable increase in recent years</a:t>
            </a:r>
            <a:r>
              <a:rPr lang="en-US" sz="2000" dirty="0"/>
              <a:t>, potentially due to external factors like </a:t>
            </a:r>
            <a:r>
              <a:rPr lang="en-US" sz="2000" b="1" dirty="0"/>
              <a:t>economic downturns</a:t>
            </a:r>
            <a:r>
              <a:rPr lang="en-US" sz="2000" dirty="0"/>
              <a:t>, </a:t>
            </a:r>
            <a:r>
              <a:rPr lang="en-US" sz="2000" b="1" dirty="0"/>
              <a:t>societal unrest</a:t>
            </a:r>
            <a:r>
              <a:rPr lang="en-US" sz="2000" dirty="0"/>
              <a:t>, or </a:t>
            </a:r>
            <a:r>
              <a:rPr lang="en-US" sz="2000" b="1" dirty="0"/>
              <a:t>policy changes</a:t>
            </a:r>
            <a:r>
              <a:rPr lang="en-US" sz="2000" dirty="0"/>
              <a:t>. Continuous adaptation in law enforcement strategies is essential to respond to these evolving crime patterns.</a:t>
            </a:r>
            <a:br>
              <a:rPr lang="en-US" sz="2000" dirty="0"/>
            </a:br>
            <a:br>
              <a:rPr lang="en-US" sz="2000" dirty="0"/>
            </a:br>
            <a:r>
              <a:rPr lang="en-US" sz="2000" b="1" dirty="0"/>
              <a:t>Top 5 Most Common Offences</a:t>
            </a:r>
            <a:r>
              <a:rPr lang="en-US" sz="2000" dirty="0"/>
              <a:t>: The most prevalent offences include:</a:t>
            </a:r>
            <a:br>
              <a:rPr lang="en-US" sz="2000" dirty="0"/>
            </a:br>
            <a:r>
              <a:rPr lang="en-US" sz="2000" b="1" dirty="0"/>
              <a:t>Assault without Injury</a:t>
            </a:r>
            <a:br>
              <a:rPr lang="en-US" sz="2000" dirty="0"/>
            </a:br>
            <a:r>
              <a:rPr lang="en-US" sz="2000" b="1" dirty="0"/>
              <a:t>Assault with Injury</a:t>
            </a:r>
            <a:br>
              <a:rPr lang="en-US" sz="2000" dirty="0"/>
            </a:br>
            <a:r>
              <a:rPr lang="en-US" sz="2000" b="1" dirty="0"/>
              <a:t>Other Theft</a:t>
            </a:r>
            <a:br>
              <a:rPr lang="en-US" sz="2000" dirty="0"/>
            </a:br>
            <a:r>
              <a:rPr lang="en-US" sz="2000" b="1" dirty="0"/>
              <a:t>Shoplifting</a:t>
            </a:r>
            <a:br>
              <a:rPr lang="en-US" sz="2000" dirty="0"/>
            </a:br>
            <a:r>
              <a:rPr lang="en-US" sz="2000" b="1" dirty="0"/>
              <a:t>Fraud Offences</a:t>
            </a:r>
            <a:r>
              <a:rPr lang="en-US" sz="2000" dirty="0"/>
              <a:t> </a:t>
            </a:r>
            <a:br>
              <a:rPr lang="en-US" sz="2000" dirty="0"/>
            </a:br>
            <a:r>
              <a:rPr lang="en-US" sz="2000" dirty="0"/>
              <a:t>These common offences require prioritized resources for effective prevention.</a:t>
            </a:r>
            <a:br>
              <a:rPr lang="en-US" sz="2000" dirty="0"/>
            </a:br>
            <a:br>
              <a:rPr lang="en-US" sz="2000" dirty="0"/>
            </a:br>
            <a:br>
              <a:rPr lang="en-US" sz="2000" dirty="0"/>
            </a:br>
            <a:endParaRPr lang="en-NG" sz="2000" dirty="0"/>
          </a:p>
        </p:txBody>
      </p:sp>
    </p:spTree>
    <p:extLst>
      <p:ext uri="{BB962C8B-B14F-4D97-AF65-F5344CB8AC3E}">
        <p14:creationId xmlns:p14="http://schemas.microsoft.com/office/powerpoint/2010/main" val="294597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66014B-9CEF-E1FC-85A2-35477C2123B8}"/>
              </a:ext>
            </a:extLst>
          </p:cNvPr>
          <p:cNvSpPr txBox="1"/>
          <p:nvPr/>
        </p:nvSpPr>
        <p:spPr>
          <a:xfrm>
            <a:off x="84667" y="58847"/>
            <a:ext cx="12022666" cy="6370975"/>
          </a:xfrm>
          <a:prstGeom prst="rect">
            <a:avLst/>
          </a:prstGeom>
          <a:noFill/>
        </p:spPr>
        <p:txBody>
          <a:bodyPr wrap="square">
            <a:spAutoFit/>
          </a:bodyPr>
          <a:lstStyle/>
          <a:p>
            <a:r>
              <a:rPr lang="en-US" sz="3000" b="1" cap="all" dirty="0">
                <a:ln w="3175" cmpd="sng">
                  <a:noFill/>
                </a:ln>
                <a:latin typeface="+mj-lt"/>
                <a:ea typeface="+mj-ea"/>
                <a:cs typeface="+mj-cs"/>
              </a:rPr>
              <a:t>Specific Crime Insights</a:t>
            </a:r>
          </a:p>
          <a:p>
            <a:pPr>
              <a:buFont typeface="Arial" panose="020B0604020202020204" pitchFamily="34" charset="0"/>
              <a:buChar char="•"/>
            </a:pPr>
            <a:r>
              <a:rPr lang="en-US" b="1" cap="all" dirty="0">
                <a:ln w="3175" cmpd="sng">
                  <a:noFill/>
                </a:ln>
                <a:latin typeface="+mj-lt"/>
                <a:ea typeface="+mj-ea"/>
                <a:cs typeface="+mj-cs"/>
              </a:rPr>
              <a:t>Fraud Offences: </a:t>
            </a:r>
            <a:r>
              <a:rPr lang="en-US" cap="all" dirty="0">
                <a:ln w="3175" cmpd="sng">
                  <a:noFill/>
                </a:ln>
                <a:latin typeface="+mj-lt"/>
                <a:ea typeface="+mj-ea"/>
                <a:cs typeface="+mj-cs"/>
              </a:rPr>
              <a:t>Since the introduction of Action Fraud, reports of fraud have significantly increased. More awareness campaigns are necessary to enhance fraud detection</a:t>
            </a:r>
            <a:r>
              <a:rPr lang="en-US" b="1" cap="all" dirty="0">
                <a:ln w="3175" cmpd="sng">
                  <a:noFill/>
                </a:ln>
                <a:latin typeface="+mj-lt"/>
                <a:ea typeface="+mj-ea"/>
                <a:cs typeface="+mj-cs"/>
              </a:rPr>
              <a:t>.</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Correlation Between Crime Types:</a:t>
            </a:r>
          </a:p>
          <a:p>
            <a:pPr marL="742950" lvl="1" indent="-285750">
              <a:buFont typeface="Arial" panose="020B0604020202020204" pitchFamily="34" charset="0"/>
              <a:buChar char="•"/>
            </a:pPr>
            <a:r>
              <a:rPr lang="en-US" cap="all" dirty="0">
                <a:ln w="3175" cmpd="sng">
                  <a:noFill/>
                </a:ln>
                <a:latin typeface="+mj-lt"/>
                <a:ea typeface="+mj-ea"/>
                <a:cs typeface="+mj-cs"/>
              </a:rPr>
              <a:t>Positive correlation between violent crimes and property crimes, suggesting interdependence.</a:t>
            </a:r>
          </a:p>
          <a:p>
            <a:pPr marL="742950" lvl="1" indent="-285750">
              <a:buFont typeface="Arial" panose="020B0604020202020204" pitchFamily="34" charset="0"/>
              <a:buChar char="•"/>
            </a:pPr>
            <a:r>
              <a:rPr lang="en-US" cap="all" dirty="0">
                <a:ln w="3175" cmpd="sng">
                  <a:noFill/>
                </a:ln>
                <a:latin typeface="+mj-lt"/>
                <a:ea typeface="+mj-ea"/>
                <a:cs typeface="+mj-cs"/>
              </a:rPr>
              <a:t>Weaker correlations between drug crimes and public order offences</a:t>
            </a:r>
            <a:r>
              <a:rPr lang="en-US" b="1" cap="all" dirty="0">
                <a:ln w="3175" cmpd="sng">
                  <a:noFill/>
                </a:ln>
                <a:latin typeface="+mj-lt"/>
                <a:ea typeface="+mj-ea"/>
                <a:cs typeface="+mj-cs"/>
              </a:rPr>
              <a:t>.</a:t>
            </a:r>
          </a:p>
          <a:p>
            <a:pPr marL="742950" lvl="1" indent="-285750">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Violent Crimes: </a:t>
            </a:r>
            <a:r>
              <a:rPr lang="en-US" cap="all" dirty="0">
                <a:ln w="3175" cmpd="sng">
                  <a:noFill/>
                </a:ln>
                <a:latin typeface="+mj-lt"/>
                <a:ea typeface="+mj-ea"/>
                <a:cs typeface="+mj-cs"/>
              </a:rPr>
              <a:t>The rising trend in violent crimes calls for focused interventions to address root causes of violence.</a:t>
            </a:r>
          </a:p>
          <a:p>
            <a:pPr>
              <a:buFont typeface="Arial" panose="020B0604020202020204" pitchFamily="34" charset="0"/>
              <a:buChar char="•"/>
            </a:pPr>
            <a:endParaRPr lang="en-US"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Drug-related Offences: </a:t>
            </a:r>
            <a:r>
              <a:rPr lang="en-US" cap="all" dirty="0">
                <a:ln w="3175" cmpd="sng">
                  <a:noFill/>
                </a:ln>
                <a:latin typeface="+mj-lt"/>
                <a:ea typeface="+mj-ea"/>
                <a:cs typeface="+mj-cs"/>
              </a:rPr>
              <a:t>There has been a distinct upward trend in drug-related crimes, highlighting the need for ongoing monitoring and evaluation of drug prevention programs</a:t>
            </a:r>
            <a:r>
              <a:rPr lang="en-US" b="1" cap="all" dirty="0">
                <a:ln w="3175" cmpd="sng">
                  <a:noFill/>
                </a:ln>
                <a:latin typeface="+mj-lt"/>
                <a:ea typeface="+mj-ea"/>
                <a:cs typeface="+mj-cs"/>
              </a:rPr>
              <a:t>.</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Sexual Offences: </a:t>
            </a:r>
            <a:r>
              <a:rPr lang="en-US" cap="all" dirty="0">
                <a:ln w="3175" cmpd="sng">
                  <a:noFill/>
                </a:ln>
                <a:latin typeface="+mj-lt"/>
                <a:ea typeface="+mj-ea"/>
                <a:cs typeface="+mj-cs"/>
              </a:rPr>
              <a:t>Sharp increases in sexual offences are likely due to greater awareness, improved reporting, and social movements. Supporting victims and further promoting reporting is crucial.</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Regional Crime Variations: </a:t>
            </a:r>
            <a:r>
              <a:rPr lang="en-US" cap="all" dirty="0">
                <a:ln w="3175" cmpd="sng">
                  <a:noFill/>
                </a:ln>
                <a:latin typeface="+mj-lt"/>
                <a:ea typeface="+mj-ea"/>
                <a:cs typeface="+mj-cs"/>
              </a:rPr>
              <a:t>Some regions are crime hotspots, requiring targeted interventions based on socioeconomic factors like poverty and unemployment.</a:t>
            </a:r>
          </a:p>
          <a:p>
            <a:pPr>
              <a:buFont typeface="Arial" panose="020B0604020202020204" pitchFamily="34" charset="0"/>
              <a:buChar char="•"/>
            </a:pPr>
            <a:endParaRPr lang="en-US" b="1" cap="all" dirty="0">
              <a:ln w="3175" cmpd="sng">
                <a:noFill/>
              </a:ln>
              <a:latin typeface="+mj-lt"/>
              <a:ea typeface="+mj-ea"/>
              <a:cs typeface="+mj-cs"/>
            </a:endParaRPr>
          </a:p>
          <a:p>
            <a:pPr>
              <a:buFont typeface="Arial" panose="020B0604020202020204" pitchFamily="34" charset="0"/>
              <a:buChar char="•"/>
            </a:pPr>
            <a:r>
              <a:rPr lang="en-US" b="1" cap="all" dirty="0">
                <a:ln w="3175" cmpd="sng">
                  <a:noFill/>
                </a:ln>
                <a:latin typeface="+mj-lt"/>
                <a:ea typeface="+mj-ea"/>
                <a:cs typeface="+mj-cs"/>
              </a:rPr>
              <a:t>Miscellaneous Crimes: </a:t>
            </a:r>
            <a:r>
              <a:rPr lang="en-US" cap="all" dirty="0">
                <a:ln w="3175" cmpd="sng">
                  <a:noFill/>
                </a:ln>
                <a:latin typeface="+mj-lt"/>
                <a:ea typeface="+mj-ea"/>
                <a:cs typeface="+mj-cs"/>
              </a:rPr>
              <a:t>These offences have fluctuated, often tied to political unrest or social changes, stressing the need for careful monitoring during periods of uncertainty.</a:t>
            </a:r>
          </a:p>
        </p:txBody>
      </p:sp>
    </p:spTree>
    <p:extLst>
      <p:ext uri="{BB962C8B-B14F-4D97-AF65-F5344CB8AC3E}">
        <p14:creationId xmlns:p14="http://schemas.microsoft.com/office/powerpoint/2010/main" val="3954723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2C66-7F87-14F2-4D3A-E72ECAEE9005}"/>
              </a:ext>
            </a:extLst>
          </p:cNvPr>
          <p:cNvSpPr>
            <a:spLocks noGrp="1"/>
          </p:cNvSpPr>
          <p:nvPr>
            <p:ph type="ctrTitle"/>
          </p:nvPr>
        </p:nvSpPr>
        <p:spPr>
          <a:xfrm>
            <a:off x="0" y="0"/>
            <a:ext cx="11149263" cy="1472308"/>
          </a:xfrm>
        </p:spPr>
        <p:txBody>
          <a:bodyPr>
            <a:normAutofit fontScale="90000"/>
          </a:bodyPr>
          <a:lstStyle/>
          <a:p>
            <a:pPr algn="l"/>
            <a:br>
              <a:rPr lang="en-US" sz="3300" b="1" dirty="0"/>
            </a:br>
            <a:r>
              <a:rPr lang="en-US" sz="4400" b="1" dirty="0"/>
              <a:t>Recommendations</a:t>
            </a:r>
            <a:r>
              <a:rPr lang="en-US" sz="4400" dirty="0"/>
              <a:t>:</a:t>
            </a:r>
            <a:br>
              <a:rPr lang="en-US" sz="2400" dirty="0"/>
            </a:br>
            <a:br>
              <a:rPr lang="en-US" sz="2400" dirty="0"/>
            </a:br>
            <a:endParaRPr lang="en-NG" sz="2400" dirty="0"/>
          </a:p>
        </p:txBody>
      </p:sp>
      <p:sp>
        <p:nvSpPr>
          <p:cNvPr id="7" name="TextBox 6">
            <a:extLst>
              <a:ext uri="{FF2B5EF4-FFF2-40B4-BE49-F238E27FC236}">
                <a16:creationId xmlns:a16="http://schemas.microsoft.com/office/drawing/2014/main" id="{42041064-2775-C3E2-7B96-C614FF90F698}"/>
              </a:ext>
            </a:extLst>
          </p:cNvPr>
          <p:cNvSpPr txBox="1"/>
          <p:nvPr/>
        </p:nvSpPr>
        <p:spPr>
          <a:xfrm>
            <a:off x="0" y="1138411"/>
            <a:ext cx="12191999" cy="5373779"/>
          </a:xfrm>
          <a:prstGeom prst="rect">
            <a:avLst/>
          </a:prstGeom>
          <a:noFill/>
        </p:spPr>
        <p:txBody>
          <a:bodyPr wrap="square">
            <a:spAutoFit/>
          </a:bodyPr>
          <a:lstStyle/>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Targeted Interventions: </a:t>
            </a:r>
            <a:r>
              <a:rPr lang="en-US" sz="2400" cap="all" spc="200" dirty="0">
                <a:solidFill>
                  <a:schemeClr val="tx1">
                    <a:lumMod val="90000"/>
                    <a:lumOff val="10000"/>
                  </a:schemeClr>
                </a:solidFill>
                <a:latin typeface="+mj-lt"/>
                <a:ea typeface="+mj-ea"/>
                <a:cs typeface="+mj-cs"/>
              </a:rPr>
              <a:t>Prioritize high-crime regions, focusing on violent and property crimes. Develop specialized units to address these correlated offenses.</a:t>
            </a:r>
          </a:p>
          <a:p>
            <a:pPr defTabSz="914400">
              <a:lnSpc>
                <a:spcPct val="80000"/>
              </a:lnSpc>
              <a:spcBef>
                <a:spcPct val="0"/>
              </a:spcBef>
            </a:pPr>
            <a:endParaRPr lang="en-US" sz="2400" cap="all" spc="200" dirty="0">
              <a:solidFill>
                <a:schemeClr val="tx1">
                  <a:lumMod val="90000"/>
                  <a:lumOff val="10000"/>
                </a:schemeClr>
              </a:solidFill>
              <a:latin typeface="+mj-lt"/>
              <a:ea typeface="+mj-ea"/>
              <a:cs typeface="+mj-cs"/>
            </a:endParaRPr>
          </a:p>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Fraud Monitoring: </a:t>
            </a:r>
            <a:r>
              <a:rPr lang="en-US" sz="2400" cap="all" spc="200" dirty="0">
                <a:solidFill>
                  <a:schemeClr val="tx1">
                    <a:lumMod val="90000"/>
                    <a:lumOff val="10000"/>
                  </a:schemeClr>
                </a:solidFill>
                <a:latin typeface="+mj-lt"/>
                <a:ea typeface="+mj-ea"/>
                <a:cs typeface="+mj-cs"/>
              </a:rPr>
              <a:t>Strengthen efforts to combat fraud through better reporting, </a:t>
            </a:r>
            <a:r>
              <a:rPr lang="en-US" sz="2400" cap="all" spc="200" dirty="0" err="1">
                <a:solidFill>
                  <a:schemeClr val="tx1">
                    <a:lumMod val="90000"/>
                    <a:lumOff val="10000"/>
                  </a:schemeClr>
                </a:solidFill>
                <a:latin typeface="+mj-lt"/>
                <a:ea typeface="+mj-ea"/>
                <a:cs typeface="+mj-cs"/>
              </a:rPr>
              <a:t>EnhanceD</a:t>
            </a:r>
            <a:r>
              <a:rPr lang="en-US" sz="2400" cap="all" spc="200" dirty="0">
                <a:solidFill>
                  <a:schemeClr val="tx1">
                    <a:lumMod val="90000"/>
                    <a:lumOff val="10000"/>
                  </a:schemeClr>
                </a:solidFill>
                <a:latin typeface="+mj-lt"/>
                <a:ea typeface="+mj-ea"/>
                <a:cs typeface="+mj-cs"/>
              </a:rPr>
              <a:t> fraud detection systems and investigation.</a:t>
            </a:r>
          </a:p>
          <a:p>
            <a:pPr defTabSz="914400">
              <a:lnSpc>
                <a:spcPct val="80000"/>
              </a:lnSpc>
              <a:spcBef>
                <a:spcPct val="0"/>
              </a:spcBef>
            </a:pPr>
            <a:endParaRPr lang="en-US" sz="2400" cap="all" spc="200" dirty="0">
              <a:solidFill>
                <a:schemeClr val="tx1">
                  <a:lumMod val="90000"/>
                  <a:lumOff val="10000"/>
                </a:schemeClr>
              </a:solidFill>
              <a:latin typeface="+mj-lt"/>
              <a:ea typeface="+mj-ea"/>
              <a:cs typeface="+mj-cs"/>
            </a:endParaRPr>
          </a:p>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Resource Allocation: </a:t>
            </a:r>
            <a:r>
              <a:rPr lang="en-US" sz="2400" cap="all" spc="200" dirty="0">
                <a:solidFill>
                  <a:schemeClr val="tx1">
                    <a:lumMod val="90000"/>
                    <a:lumOff val="10000"/>
                  </a:schemeClr>
                </a:solidFill>
                <a:latin typeface="+mj-lt"/>
                <a:ea typeface="+mj-ea"/>
                <a:cs typeface="+mj-cs"/>
              </a:rPr>
              <a:t>Use data-driven insights to allocate law enforcement resources efficiently, focusing on high-frequency offenses like assault and theft AND high-crime areas</a:t>
            </a:r>
          </a:p>
          <a:p>
            <a:pPr defTabSz="914400">
              <a:lnSpc>
                <a:spcPct val="80000"/>
              </a:lnSpc>
              <a:spcBef>
                <a:spcPct val="0"/>
              </a:spcBef>
            </a:pPr>
            <a:r>
              <a:rPr lang="en-US" sz="2400" cap="all" spc="200" dirty="0">
                <a:solidFill>
                  <a:schemeClr val="tx1">
                    <a:lumMod val="90000"/>
                    <a:lumOff val="10000"/>
                  </a:schemeClr>
                </a:solidFill>
                <a:latin typeface="+mj-lt"/>
                <a:ea typeface="+mj-ea"/>
                <a:cs typeface="+mj-cs"/>
              </a:rPr>
              <a:t> </a:t>
            </a:r>
          </a:p>
          <a:p>
            <a:pPr defTabSz="914400">
              <a:lnSpc>
                <a:spcPct val="80000"/>
              </a:lnSpc>
              <a:spcBef>
                <a:spcPct val="0"/>
              </a:spcBef>
            </a:pPr>
            <a:r>
              <a:rPr lang="en-US" sz="3000" b="1" cap="all" spc="200" dirty="0">
                <a:solidFill>
                  <a:schemeClr val="tx1">
                    <a:lumMod val="90000"/>
                    <a:lumOff val="10000"/>
                  </a:schemeClr>
                </a:solidFill>
                <a:latin typeface="+mj-lt"/>
                <a:ea typeface="+mj-ea"/>
                <a:cs typeface="+mj-cs"/>
              </a:rPr>
              <a:t>Public Awareness Campaigns: </a:t>
            </a:r>
            <a:r>
              <a:rPr lang="en-US" sz="2400" cap="all" spc="200" dirty="0">
                <a:solidFill>
                  <a:schemeClr val="tx1">
                    <a:lumMod val="90000"/>
                    <a:lumOff val="10000"/>
                  </a:schemeClr>
                </a:solidFill>
                <a:latin typeface="+mj-lt"/>
                <a:ea typeface="+mj-ea"/>
                <a:cs typeface="+mj-cs"/>
              </a:rPr>
              <a:t>Increase awareness campaigns, particularly for drug and sexual offenses, encouraging reporting and preventative action, BY </a:t>
            </a:r>
            <a:r>
              <a:rPr lang="en-US" sz="2400" cap="all" spc="200" dirty="0" err="1">
                <a:solidFill>
                  <a:schemeClr val="tx1">
                    <a:lumMod val="90000"/>
                    <a:lumOff val="10000"/>
                  </a:schemeClr>
                </a:solidFill>
                <a:latin typeface="+mj-lt"/>
                <a:ea typeface="+mj-ea"/>
                <a:cs typeface="+mj-cs"/>
              </a:rPr>
              <a:t>DevelopING</a:t>
            </a:r>
            <a:r>
              <a:rPr lang="en-US" sz="2400" cap="all" spc="200" dirty="0">
                <a:solidFill>
                  <a:schemeClr val="tx1">
                    <a:lumMod val="90000"/>
                    <a:lumOff val="10000"/>
                  </a:schemeClr>
                </a:solidFill>
                <a:latin typeface="+mj-lt"/>
                <a:ea typeface="+mj-ea"/>
                <a:cs typeface="+mj-cs"/>
              </a:rPr>
              <a:t> targeted community programs to reduce violence and drug-related OFFENCES .</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7966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2815-7CA4-535A-04A1-79FB7EC3088B}"/>
              </a:ext>
            </a:extLst>
          </p:cNvPr>
          <p:cNvSpPr>
            <a:spLocks noGrp="1"/>
          </p:cNvSpPr>
          <p:nvPr>
            <p:ph type="ctrTitle"/>
          </p:nvPr>
        </p:nvSpPr>
        <p:spPr>
          <a:xfrm>
            <a:off x="0" y="389467"/>
            <a:ext cx="11971867" cy="1789543"/>
          </a:xfrm>
        </p:spPr>
        <p:txBody>
          <a:bodyPr>
            <a:normAutofit fontScale="90000"/>
          </a:bodyPr>
          <a:lstStyle/>
          <a:p>
            <a:pPr algn="l"/>
            <a:r>
              <a:rPr lang="en-US" sz="3900" b="1" dirty="0"/>
              <a:t>Conclusion</a:t>
            </a:r>
            <a:br>
              <a:rPr lang="en-US" sz="2400" b="1" dirty="0"/>
            </a:br>
            <a:r>
              <a:rPr lang="en-US" sz="2400" b="1" dirty="0"/>
              <a:t>THE </a:t>
            </a:r>
            <a:r>
              <a:rPr lang="en-US" sz="2400" dirty="0"/>
              <a:t>Police-recorded crime data ANALYSIS offers valuable insights for policy and decision-making.</a:t>
            </a:r>
            <a:br>
              <a:rPr lang="en-US" sz="2400" dirty="0"/>
            </a:br>
            <a:r>
              <a:rPr lang="en-US" sz="2400" dirty="0"/>
              <a:t>Continuous monitoring and adaptable law enforcement strategies are essential.</a:t>
            </a:r>
            <a:br>
              <a:rPr lang="en-US" sz="2400" dirty="0"/>
            </a:br>
            <a:r>
              <a:rPr lang="en-US" sz="2400" dirty="0"/>
              <a:t>HENCE Data-driven approaches can enhance public safety and crime prevention efforts.</a:t>
            </a:r>
            <a:br>
              <a:rPr lang="en-US" sz="2400" dirty="0"/>
            </a:br>
            <a:endParaRPr lang="en-NG" sz="2400" dirty="0"/>
          </a:p>
        </p:txBody>
      </p:sp>
      <p:sp>
        <p:nvSpPr>
          <p:cNvPr id="4" name="Rectangle 1">
            <a:extLst>
              <a:ext uri="{FF2B5EF4-FFF2-40B4-BE49-F238E27FC236}">
                <a16:creationId xmlns:a16="http://schemas.microsoft.com/office/drawing/2014/main" id="{E710AAA1-6881-8A1C-FD0E-7C207DA866B1}"/>
              </a:ext>
            </a:extLst>
          </p:cNvPr>
          <p:cNvSpPr>
            <a:spLocks noChangeArrowheads="1"/>
          </p:cNvSpPr>
          <p:nvPr/>
        </p:nvSpPr>
        <p:spPr bwMode="auto">
          <a:xfrm>
            <a:off x="-50801" y="1974995"/>
            <a:ext cx="12073467"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b="1" cap="all" dirty="0">
                <a:ln w="3175" cmpd="sng">
                  <a:noFill/>
                </a:ln>
                <a:latin typeface="+mj-lt"/>
                <a:ea typeface="+mj-ea"/>
                <a:cs typeface="+mj-cs"/>
              </a:rPr>
              <a:t>Crime Trends: </a:t>
            </a:r>
            <a:r>
              <a:rPr lang="en-NG" altLang="en-NG" sz="2200" cap="all" dirty="0">
                <a:ln w="3175" cmpd="sng">
                  <a:noFill/>
                </a:ln>
                <a:latin typeface="+mj-lt"/>
                <a:ea typeface="+mj-ea"/>
                <a:cs typeface="+mj-cs"/>
              </a:rPr>
              <a:t>Most crime types show an upward trend, particularly fraud, sexual offences, and drug-related crimes. This could reflect better reporting mechanisms and heightened enforcement.</a:t>
            </a:r>
            <a:endParaRPr lang="en-US"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NG"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b="1" cap="all" dirty="0">
                <a:ln w="3175" cmpd="sng">
                  <a:noFill/>
                </a:ln>
                <a:latin typeface="+mj-lt"/>
                <a:ea typeface="+mj-ea"/>
                <a:cs typeface="+mj-cs"/>
              </a:rPr>
              <a:t>Correlations: </a:t>
            </a:r>
            <a:r>
              <a:rPr lang="en-NG" altLang="en-NG" sz="2200" cap="all" dirty="0">
                <a:ln w="3175" cmpd="sng">
                  <a:noFill/>
                </a:ln>
                <a:latin typeface="+mj-lt"/>
                <a:ea typeface="+mj-ea"/>
                <a:cs typeface="+mj-cs"/>
              </a:rPr>
              <a:t>Certain crime types are correlated, such as violent and property crimes, suggesting that an increase in one type may lead to or coincide with increases in another.</a:t>
            </a:r>
            <a:endParaRPr lang="en-US"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NG"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cap="all" dirty="0">
                <a:ln w="3175" cmpd="sng">
                  <a:noFill/>
                </a:ln>
                <a:latin typeface="+mj-lt"/>
                <a:ea typeface="+mj-ea"/>
                <a:cs typeface="+mj-cs"/>
              </a:rPr>
              <a:t>Awareness Impact: Increased public awareness, especially around issues like sexual assault and fraud, appears to have driven up reporting, which may signal progress in societal attitudes toward addressing these crimes.</a:t>
            </a:r>
            <a:endParaRPr lang="en-US"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NG" altLang="en-NG" sz="2200" cap="all" dirty="0">
              <a:ln w="3175" cmpd="sng">
                <a:noFill/>
              </a:ln>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NG" altLang="en-NG" sz="2200" b="1" cap="all" dirty="0">
                <a:ln w="3175" cmpd="sng">
                  <a:noFill/>
                </a:ln>
                <a:latin typeface="+mj-lt"/>
                <a:ea typeface="+mj-ea"/>
                <a:cs typeface="+mj-cs"/>
              </a:rPr>
              <a:t>Geographic Disparities: </a:t>
            </a:r>
            <a:r>
              <a:rPr lang="en-NG" altLang="en-NG" sz="2200" cap="all" dirty="0">
                <a:ln w="3175" cmpd="sng">
                  <a:noFill/>
                </a:ln>
                <a:latin typeface="+mj-lt"/>
                <a:ea typeface="+mj-ea"/>
                <a:cs typeface="+mj-cs"/>
              </a:rPr>
              <a:t>Crime is not evenly distributed across regions, highlighting the need for location-specific crime prevention strategies. </a:t>
            </a:r>
          </a:p>
        </p:txBody>
      </p:sp>
    </p:spTree>
    <p:extLst>
      <p:ext uri="{BB962C8B-B14F-4D97-AF65-F5344CB8AC3E}">
        <p14:creationId xmlns:p14="http://schemas.microsoft.com/office/powerpoint/2010/main" val="73167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E9F2-A37C-57F7-D722-CA425DF0D241}"/>
              </a:ext>
            </a:extLst>
          </p:cNvPr>
          <p:cNvSpPr>
            <a:spLocks noGrp="1"/>
          </p:cNvSpPr>
          <p:nvPr>
            <p:ph type="ctrTitle"/>
          </p:nvPr>
        </p:nvSpPr>
        <p:spPr/>
        <p:txBody>
          <a:bodyPr/>
          <a:lstStyle/>
          <a:p>
            <a:endParaRPr lang="en-NG"/>
          </a:p>
        </p:txBody>
      </p:sp>
      <p:sp>
        <p:nvSpPr>
          <p:cNvPr id="3" name="Subtitle 2">
            <a:extLst>
              <a:ext uri="{FF2B5EF4-FFF2-40B4-BE49-F238E27FC236}">
                <a16:creationId xmlns:a16="http://schemas.microsoft.com/office/drawing/2014/main" id="{5B570304-BCFA-245F-5A9B-2A7F31C376E6}"/>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952B02B3-4913-119C-A87E-374C8A903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558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63B457-FC53-DE5A-B437-846C46706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681133"/>
          </a:xfrm>
          <a:prstGeom prst="rect">
            <a:avLst/>
          </a:prstGeom>
        </p:spPr>
      </p:pic>
    </p:spTree>
    <p:extLst>
      <p:ext uri="{BB962C8B-B14F-4D97-AF65-F5344CB8AC3E}">
        <p14:creationId xmlns:p14="http://schemas.microsoft.com/office/powerpoint/2010/main" val="133384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0EF9-320C-9158-F64A-0D4EE16A7CA1}"/>
              </a:ext>
            </a:extLst>
          </p:cNvPr>
          <p:cNvSpPr>
            <a:spLocks noGrp="1"/>
          </p:cNvSpPr>
          <p:nvPr>
            <p:ph type="ctrTitle"/>
          </p:nvPr>
        </p:nvSpPr>
        <p:spPr>
          <a:xfrm>
            <a:off x="0" y="169333"/>
            <a:ext cx="12081933" cy="5708412"/>
          </a:xfrm>
        </p:spPr>
        <p:txBody>
          <a:bodyPr>
            <a:normAutofit fontScale="90000"/>
          </a:bodyPr>
          <a:lstStyle/>
          <a:p>
            <a:pPr algn="l"/>
            <a:r>
              <a:rPr lang="en-US" sz="4900" b="1" dirty="0"/>
              <a:t>Project Objective:</a:t>
            </a:r>
            <a:br>
              <a:rPr lang="en-US" b="1" dirty="0"/>
            </a:br>
            <a:br>
              <a:rPr lang="en-US" dirty="0"/>
            </a:br>
            <a:r>
              <a:rPr lang="en-US" dirty="0"/>
              <a:t>TO Assess the impact of changes in crime reporting and outcomes.</a:t>
            </a:r>
            <a:br>
              <a:rPr lang="en-US" dirty="0"/>
            </a:br>
            <a:r>
              <a:rPr lang="en-US" dirty="0"/>
              <a:t>TO Provide insights into reported data.</a:t>
            </a:r>
            <a:br>
              <a:rPr lang="en-US" dirty="0"/>
            </a:br>
            <a:r>
              <a:rPr lang="en-US" dirty="0"/>
              <a:t>TO Offer actionable insights to improve data validation and decision-making.</a:t>
            </a:r>
            <a:br>
              <a:rPr lang="en-US" dirty="0"/>
            </a:br>
            <a:endParaRPr lang="en-NG" dirty="0"/>
          </a:p>
        </p:txBody>
      </p:sp>
    </p:spTree>
    <p:extLst>
      <p:ext uri="{BB962C8B-B14F-4D97-AF65-F5344CB8AC3E}">
        <p14:creationId xmlns:p14="http://schemas.microsoft.com/office/powerpoint/2010/main" val="424079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3DAF-82D8-936E-538D-2048EFA40E06}"/>
              </a:ext>
            </a:extLst>
          </p:cNvPr>
          <p:cNvSpPr>
            <a:spLocks noGrp="1"/>
          </p:cNvSpPr>
          <p:nvPr>
            <p:ph type="ctrTitle"/>
          </p:nvPr>
        </p:nvSpPr>
        <p:spPr>
          <a:xfrm>
            <a:off x="208547" y="160421"/>
            <a:ext cx="11864920" cy="6368716"/>
          </a:xfrm>
        </p:spPr>
        <p:txBody>
          <a:bodyPr>
            <a:normAutofit/>
          </a:bodyPr>
          <a:lstStyle/>
          <a:p>
            <a:pPr algn="l"/>
            <a:r>
              <a:rPr lang="en-US" sz="4500" b="1" dirty="0"/>
              <a:t>Problem Definition:</a:t>
            </a:r>
            <a:br>
              <a:rPr lang="en-US" sz="3500" b="1" dirty="0"/>
            </a:br>
            <a:br>
              <a:rPr lang="en-US" sz="3500" dirty="0"/>
            </a:br>
            <a:r>
              <a:rPr lang="en-US" sz="3500" dirty="0"/>
              <a:t>Investigating the shift from detection-focused to outcome-based crime reporting.</a:t>
            </a:r>
            <a:br>
              <a:rPr lang="en-US" sz="3500" dirty="0"/>
            </a:br>
            <a:br>
              <a:rPr lang="en-US" sz="3500" dirty="0"/>
            </a:br>
            <a:r>
              <a:rPr lang="en-US" sz="3500" dirty="0" err="1"/>
              <a:t>ExaminING</a:t>
            </a:r>
            <a:r>
              <a:rPr lang="en-US" sz="3500" dirty="0"/>
              <a:t> data trends and their implications for policy and law enforcement strategies.</a:t>
            </a:r>
            <a:br>
              <a:rPr lang="en-US" sz="3500" dirty="0"/>
            </a:br>
            <a:br>
              <a:rPr lang="en-US" sz="3500" dirty="0"/>
            </a:br>
            <a:r>
              <a:rPr lang="en-US" sz="3500" dirty="0" err="1"/>
              <a:t>EnsurING</a:t>
            </a:r>
            <a:r>
              <a:rPr lang="en-US" sz="3500" dirty="0"/>
              <a:t> the consideration of external factors and ethical concerns in data interpretation.</a:t>
            </a:r>
            <a:br>
              <a:rPr lang="en-US" sz="3500" dirty="0"/>
            </a:br>
            <a:endParaRPr lang="en-NG" sz="3500" dirty="0"/>
          </a:p>
        </p:txBody>
      </p:sp>
    </p:spTree>
    <p:extLst>
      <p:ext uri="{BB962C8B-B14F-4D97-AF65-F5344CB8AC3E}">
        <p14:creationId xmlns:p14="http://schemas.microsoft.com/office/powerpoint/2010/main" val="331165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5617043"/>
              </p:ext>
            </p:extLst>
          </p:nvPr>
        </p:nvGraphicFramePr>
        <p:xfrm>
          <a:off x="685800" y="222250"/>
          <a:ext cx="10131425" cy="556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04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1" y="5676976"/>
            <a:ext cx="10131425" cy="966651"/>
          </a:xfrm>
        </p:spPr>
        <p:txBody>
          <a:bodyPr>
            <a:normAutofit/>
          </a:bodyPr>
          <a:lstStyle/>
          <a:p>
            <a:r>
              <a:rPr lang="en-US" sz="2400" dirty="0"/>
              <a:t>The analysis covers  FOR THE financial years FROM 2012 TO 2024.</a:t>
            </a:r>
          </a:p>
        </p:txBody>
      </p:sp>
      <p:sp>
        <p:nvSpPr>
          <p:cNvPr id="3" name="Text Placeholder 2"/>
          <p:cNvSpPr>
            <a:spLocks noGrp="1"/>
          </p:cNvSpPr>
          <p:nvPr>
            <p:ph type="body" idx="1"/>
          </p:nvPr>
        </p:nvSpPr>
        <p:spPr>
          <a:xfrm>
            <a:off x="443751" y="1097281"/>
            <a:ext cx="5238973" cy="529814"/>
          </a:xfrm>
        </p:spPr>
        <p:txBody>
          <a:bodyPr/>
          <a:lstStyle/>
          <a:p>
            <a:r>
              <a:rPr lang="en-US" b="1" dirty="0"/>
              <a:t>COLUMNS:</a:t>
            </a:r>
          </a:p>
        </p:txBody>
      </p:sp>
      <p:sp>
        <p:nvSpPr>
          <p:cNvPr id="4" name="Content Placeholder 3"/>
          <p:cNvSpPr>
            <a:spLocks noGrp="1"/>
          </p:cNvSpPr>
          <p:nvPr>
            <p:ph sz="half" idx="2"/>
          </p:nvPr>
        </p:nvSpPr>
        <p:spPr>
          <a:xfrm>
            <a:off x="443753" y="1627095"/>
            <a:ext cx="5238971" cy="4164105"/>
          </a:xfrm>
        </p:spPr>
        <p:txBody>
          <a:bodyPr/>
          <a:lstStyle/>
          <a:p>
            <a:r>
              <a:rPr lang="en-US" dirty="0"/>
              <a:t>Financial Year</a:t>
            </a:r>
          </a:p>
          <a:p>
            <a:r>
              <a:rPr lang="en-US" dirty="0"/>
              <a:t>Financial Quarter</a:t>
            </a:r>
          </a:p>
          <a:p>
            <a:r>
              <a:rPr lang="en-US" dirty="0"/>
              <a:t>Force Name</a:t>
            </a:r>
          </a:p>
          <a:p>
            <a:r>
              <a:rPr lang="en-US" dirty="0"/>
              <a:t>Offense Description</a:t>
            </a:r>
          </a:p>
          <a:p>
            <a:r>
              <a:rPr lang="en-US" dirty="0"/>
              <a:t>Group</a:t>
            </a:r>
          </a:p>
          <a:p>
            <a:r>
              <a:rPr lang="en-US" dirty="0"/>
              <a:t>Subgroup</a:t>
            </a:r>
          </a:p>
          <a:p>
            <a:r>
              <a:rPr lang="en-US" dirty="0"/>
              <a:t>Offense Code</a:t>
            </a:r>
          </a:p>
          <a:p>
            <a:r>
              <a:rPr lang="en-US" dirty="0"/>
              <a:t>Number of Offenses.</a:t>
            </a:r>
            <a:br>
              <a:rPr lang="en-US" dirty="0"/>
            </a:br>
            <a:endParaRPr lang="en-US" dirty="0"/>
          </a:p>
        </p:txBody>
      </p:sp>
      <p:sp>
        <p:nvSpPr>
          <p:cNvPr id="5" name="Text Placeholder 4"/>
          <p:cNvSpPr>
            <a:spLocks noGrp="1"/>
          </p:cNvSpPr>
          <p:nvPr>
            <p:ph type="body" sz="quarter" idx="3"/>
          </p:nvPr>
        </p:nvSpPr>
        <p:spPr>
          <a:xfrm>
            <a:off x="5682725" y="1097280"/>
            <a:ext cx="5136092" cy="529815"/>
          </a:xfrm>
        </p:spPr>
        <p:txBody>
          <a:bodyPr/>
          <a:lstStyle/>
          <a:p>
            <a:r>
              <a:rPr lang="en-US" b="1" dirty="0"/>
              <a:t>ROWS:</a:t>
            </a:r>
          </a:p>
        </p:txBody>
      </p:sp>
      <p:sp>
        <p:nvSpPr>
          <p:cNvPr id="6" name="Content Placeholder 5"/>
          <p:cNvSpPr>
            <a:spLocks noGrp="1"/>
          </p:cNvSpPr>
          <p:nvPr>
            <p:ph sz="quarter" idx="4"/>
          </p:nvPr>
        </p:nvSpPr>
        <p:spPr>
          <a:xfrm>
            <a:off x="5823483" y="1627096"/>
            <a:ext cx="4995334" cy="4225064"/>
          </a:xfrm>
        </p:spPr>
        <p:txBody>
          <a:bodyPr/>
          <a:lstStyle/>
          <a:p>
            <a:r>
              <a:rPr lang="en-US" dirty="0"/>
              <a:t>Individual crime records with time period, </a:t>
            </a:r>
          </a:p>
          <a:p>
            <a:r>
              <a:rPr lang="en-US" dirty="0"/>
              <a:t>Location</a:t>
            </a:r>
          </a:p>
          <a:p>
            <a:r>
              <a:rPr lang="en-US" dirty="0"/>
              <a:t>Offense details.</a:t>
            </a:r>
          </a:p>
        </p:txBody>
      </p:sp>
      <p:sp>
        <p:nvSpPr>
          <p:cNvPr id="7" name="Title 1"/>
          <p:cNvSpPr txBox="1">
            <a:spLocks/>
          </p:cNvSpPr>
          <p:nvPr/>
        </p:nvSpPr>
        <p:spPr>
          <a:xfrm>
            <a:off x="101601" y="165464"/>
            <a:ext cx="10131425" cy="901336"/>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700" b="1" dirty="0"/>
              <a:t>The Dataset Description </a:t>
            </a:r>
          </a:p>
          <a:p>
            <a:r>
              <a:rPr lang="en-US" b="1" dirty="0"/>
              <a:t>Overview:</a:t>
            </a:r>
            <a:endParaRPr lang="en-US" dirty="0"/>
          </a:p>
        </p:txBody>
      </p:sp>
    </p:spTree>
    <p:extLst>
      <p:ext uri="{BB962C8B-B14F-4D97-AF65-F5344CB8AC3E}">
        <p14:creationId xmlns:p14="http://schemas.microsoft.com/office/powerpoint/2010/main" val="40058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3016-12CA-91ED-EA60-38314A396050}"/>
              </a:ext>
            </a:extLst>
          </p:cNvPr>
          <p:cNvSpPr>
            <a:spLocks noGrp="1"/>
          </p:cNvSpPr>
          <p:nvPr>
            <p:ph type="ctrTitle"/>
          </p:nvPr>
        </p:nvSpPr>
        <p:spPr/>
        <p:txBody>
          <a:bodyPr/>
          <a:lstStyle/>
          <a:p>
            <a:endParaRPr lang="en-NG"/>
          </a:p>
        </p:txBody>
      </p:sp>
      <p:sp>
        <p:nvSpPr>
          <p:cNvPr id="3" name="Subtitle 2">
            <a:extLst>
              <a:ext uri="{FF2B5EF4-FFF2-40B4-BE49-F238E27FC236}">
                <a16:creationId xmlns:a16="http://schemas.microsoft.com/office/drawing/2014/main" id="{CEA37506-8C2C-FE25-4938-36C733AF345B}"/>
              </a:ext>
            </a:extLst>
          </p:cNvPr>
          <p:cNvSpPr>
            <a:spLocks noGrp="1"/>
          </p:cNvSpPr>
          <p:nvPr>
            <p:ph type="subTitle" idx="1"/>
          </p:nvPr>
        </p:nvSpPr>
        <p:spPr/>
        <p:txBody>
          <a:bodyPr/>
          <a:lstStyle/>
          <a:p>
            <a:endParaRPr lang="en-NG"/>
          </a:p>
        </p:txBody>
      </p:sp>
      <p:pic>
        <p:nvPicPr>
          <p:cNvPr id="5" name="Picture 4">
            <a:extLst>
              <a:ext uri="{FF2B5EF4-FFF2-40B4-BE49-F238E27FC236}">
                <a16:creationId xmlns:a16="http://schemas.microsoft.com/office/drawing/2014/main" id="{C98A5BEA-87F5-7A34-3867-6BB4B8679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2138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59267"/>
            <a:ext cx="10131425" cy="847241"/>
          </a:xfrm>
        </p:spPr>
        <p:txBody>
          <a:bodyPr>
            <a:normAutofit/>
          </a:bodyPr>
          <a:lstStyle/>
          <a:p>
            <a:r>
              <a:rPr lang="en-US" sz="4500" dirty="0"/>
              <a:t>DATA 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4064818"/>
              </p:ext>
            </p:extLst>
          </p:nvPr>
        </p:nvGraphicFramePr>
        <p:xfrm>
          <a:off x="685800" y="1456841"/>
          <a:ext cx="10131425" cy="4334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8635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296</TotalTime>
  <Words>1459</Words>
  <Application>Microsoft Office PowerPoint</Application>
  <PresentationFormat>Widescreen</PresentationFormat>
  <Paragraphs>107</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Celestial</vt:lpstr>
      <vt:lpstr> Comprehensive Analysis of Police-Recorded Crime Data Trends, Patterns, and Insights for Evidence-Based Crime Prevention </vt:lpstr>
      <vt:lpstr>Introduction Project Overview: This data analysis project explores police-recorded crime statistics. Aims:  TO Identify crime trends, examine patterns, explore correlations, and provide actionable insights. Data Source:  Excel document with detailed crime data (types, locations, periods). </vt:lpstr>
      <vt:lpstr>PowerPoint Presentation</vt:lpstr>
      <vt:lpstr>Project Objective:  TO Assess the impact of changes in crime reporting and outcomes. TO Provide insights into reported data. TO Offer actionable insights to improve data validation and decision-making. </vt:lpstr>
      <vt:lpstr>Problem Definition:  Investigating the shift from detection-focused to outcome-based crime reporting.  ExaminING data trends and their implications for policy and law enforcement strategies.  EnsurING the consideration of external factors and ethical concerns in data interpretation. </vt:lpstr>
      <vt:lpstr>PowerPoint Presentation</vt:lpstr>
      <vt:lpstr>The analysis covers  FOR THE financial years FROM 2012 TO 2024.</vt:lpstr>
      <vt:lpstr>PowerPoint Presentation</vt:lpstr>
      <vt:lpstr>DATA DESCRIPTION</vt:lpstr>
      <vt:lpstr>Tech Stack: (Tools and Methods) Programming Language:  Python (LIBRARIES INCLUDE Pandas, NumPy, Matplotlib, Seaborn).  Methods: Data cleaning, exploratory data analysis, data visualization.  Objective: TO Create data-driven visualizations and insights for stakeholders(TECHNICAL AND NON TECHNICAL). </vt:lpstr>
      <vt:lpstr>RESEARCH QUESTIONS</vt:lpstr>
      <vt:lpstr>PowerPoint Presentation</vt:lpstr>
      <vt:lpstr>1:How Have Overall Crime Trends Changed Over Time?  Key Observations: Fluctuations in crime rates with notable increases in recent years. External factors like economic downturns and societal unrest likely influenced these changes. </vt:lpstr>
      <vt:lpstr>2:What Are the Top 5 Most Common Offenses?  Key Observations: These common crimes highlight areas for targeted prevention and resource allocation. </vt:lpstr>
      <vt:lpstr>3: How Have Fraud Offenses Evolved Over Time?  Key Observations: Significant increase in fraud offenses, suggesting a need for enhanced fraud prevention measures. </vt:lpstr>
      <vt:lpstr>4:Is There a Correlation Between Different Crime Types?  Key Observations: Strong correlations between property and violent crimes, indicating these may occur together. Insights into how different crime types are interconnected for comprehensive crime prevention. </vt:lpstr>
      <vt:lpstr>5: How Have Violent Crimes Changed Over Time?  Key Observations: Increasing violent crime trends over time, signaling a need for focused interventions. </vt:lpstr>
      <vt:lpstr>6: Crime Rates Across Different Police Forces  Visualization: Map comparing crime rates by police force (Metropolitan, Greater Manchester, etc.). Key Observations: Metropolitan Police tops the list, with significant variation across forces </vt:lpstr>
      <vt:lpstr>7:Trends in Drug-Related Offenses Key Observations:  A sharp rise in recent years; indicating need for stronger drug enforcement policies. </vt:lpstr>
      <vt:lpstr>8: How Have Sexual Offenses Changed Over Time?  Key Observations: Increased reporting and awareness lead to higher statistics in recent years. </vt:lpstr>
      <vt:lpstr>9: Breakdown of Crimes by Offense Group Key Observations: Distinct trends across categories like public order, fraud, and drug-related offenses. </vt:lpstr>
      <vt:lpstr>10: Trends in Miscellaneous Crimes Against Society  Key Observations: Fluctuations influenced by societal or economic stressors, with sharp changes in recent years. </vt:lpstr>
      <vt:lpstr>PowerPoint Presentation</vt:lpstr>
      <vt:lpstr>Key Insights: Overall crime rates are rising, especially violent and drug-related crimes. Fraud and sexual offenses require enhanced prevention and reporting mechanisms.   Crime Trends Overview:  Overall Crime Trends: Crime trends have fluctuated over time, with a notable increase in recent years, potentially due to external factors like economic downturns, societal unrest, or policy changes. Continuous adaptation in law enforcement strategies is essential to respond to these evolving crime patterns.  Top 5 Most Common Offences: The most prevalent offences include: Assault without Injury Assault with Injury Other Theft Shoplifting Fraud Offences  These common offences require prioritized resources for effective prevention.   </vt:lpstr>
      <vt:lpstr>PowerPoint Presentation</vt:lpstr>
      <vt:lpstr> Recommendations:  </vt:lpstr>
      <vt:lpstr>Conclusion THE Police-recorded crime data ANALYSIS offers valuable insights for policy and decision-making. Continuous monitoring and adaptable law enforcement strategies are essential. HENCE Data-driven approaches can enhance public safety and crime prevention efforts.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Analysis of Police-Recorded Crime Data Trends, Patterns, and Insights for Evidence-Based Crime Prevention</dc:title>
  <dc:creator>Ibrahim Ismaila</dc:creator>
  <cp:lastModifiedBy>Ibrahim Ismaila</cp:lastModifiedBy>
  <cp:revision>26</cp:revision>
  <dcterms:created xsi:type="dcterms:W3CDTF">2024-10-07T07:42:47Z</dcterms:created>
  <dcterms:modified xsi:type="dcterms:W3CDTF">2024-10-07T15:50:25Z</dcterms:modified>
</cp:coreProperties>
</file>