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7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3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999F4FF-48CA-40C5-A33D-CAD83D6917B2}" type="datetimeFigureOut">
              <a:rPr lang="en-NG" smtClean="0"/>
              <a:t>07/10/2024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D840-2CE4-4560-8BDE-5B8EEB53F38D}" type="slidenum">
              <a:rPr lang="en-NG" smtClean="0"/>
              <a:t>‹#›</a:t>
            </a:fld>
            <a:endParaRPr lang="en-N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14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F4FF-48CA-40C5-A33D-CAD83D6917B2}" type="datetimeFigureOut">
              <a:rPr lang="en-NG" smtClean="0"/>
              <a:t>07/10/2024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D840-2CE4-4560-8BDE-5B8EEB53F3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1725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F4FF-48CA-40C5-A33D-CAD83D6917B2}" type="datetimeFigureOut">
              <a:rPr lang="en-NG" smtClean="0"/>
              <a:t>07/10/2024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D840-2CE4-4560-8BDE-5B8EEB53F38D}" type="slidenum">
              <a:rPr lang="en-NG" smtClean="0"/>
              <a:t>‹#›</a:t>
            </a:fld>
            <a:endParaRPr lang="en-N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8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F4FF-48CA-40C5-A33D-CAD83D6917B2}" type="datetimeFigureOut">
              <a:rPr lang="en-NG" smtClean="0"/>
              <a:t>07/10/2024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D840-2CE4-4560-8BDE-5B8EEB53F3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3846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F4FF-48CA-40C5-A33D-CAD83D6917B2}" type="datetimeFigureOut">
              <a:rPr lang="en-NG" smtClean="0"/>
              <a:t>07/10/2024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D840-2CE4-4560-8BDE-5B8EEB53F38D}" type="slidenum">
              <a:rPr lang="en-NG" smtClean="0"/>
              <a:t>‹#›</a:t>
            </a:fld>
            <a:endParaRPr lang="en-N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4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F4FF-48CA-40C5-A33D-CAD83D6917B2}" type="datetimeFigureOut">
              <a:rPr lang="en-NG" smtClean="0"/>
              <a:t>07/10/2024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D840-2CE4-4560-8BDE-5B8EEB53F3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964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F4FF-48CA-40C5-A33D-CAD83D6917B2}" type="datetimeFigureOut">
              <a:rPr lang="en-NG" smtClean="0"/>
              <a:t>07/10/2024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D840-2CE4-4560-8BDE-5B8EEB53F3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4438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F4FF-48CA-40C5-A33D-CAD83D6917B2}" type="datetimeFigureOut">
              <a:rPr lang="en-NG" smtClean="0"/>
              <a:t>07/10/2024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D840-2CE4-4560-8BDE-5B8EEB53F3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8092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F4FF-48CA-40C5-A33D-CAD83D6917B2}" type="datetimeFigureOut">
              <a:rPr lang="en-NG" smtClean="0"/>
              <a:t>07/10/2024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D840-2CE4-4560-8BDE-5B8EEB53F3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1549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F4FF-48CA-40C5-A33D-CAD83D6917B2}" type="datetimeFigureOut">
              <a:rPr lang="en-NG" smtClean="0"/>
              <a:t>07/10/2024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D840-2CE4-4560-8BDE-5B8EEB53F3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4281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F4FF-48CA-40C5-A33D-CAD83D6917B2}" type="datetimeFigureOut">
              <a:rPr lang="en-NG" smtClean="0"/>
              <a:t>07/10/2024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D840-2CE4-4560-8BDE-5B8EEB53F38D}" type="slidenum">
              <a:rPr lang="en-NG" smtClean="0"/>
              <a:t>‹#›</a:t>
            </a:fld>
            <a:endParaRPr lang="en-NG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5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999F4FF-48CA-40C5-A33D-CAD83D6917B2}" type="datetimeFigureOut">
              <a:rPr lang="en-NG" smtClean="0"/>
              <a:t>07/10/2024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58AD840-2CE4-4560-8BDE-5B8EEB53F38D}" type="slidenum">
              <a:rPr lang="en-NG" smtClean="0"/>
              <a:t>‹#›</a:t>
            </a:fld>
            <a:endParaRPr lang="en-N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3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D0C5-B250-D185-B726-D1230870B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812"/>
            <a:ext cx="10823074" cy="4257493"/>
          </a:xfrm>
        </p:spPr>
        <p:txBody>
          <a:bodyPr>
            <a:normAutofit/>
          </a:bodyPr>
          <a:lstStyle/>
          <a:p>
            <a:br>
              <a:rPr lang="en-US" b="1" dirty="0"/>
            </a:br>
            <a:r>
              <a:rPr lang="en-US" dirty="0"/>
              <a:t>Comprehensive Analysis of Police-Recorded Crime Data</a:t>
            </a:r>
            <a:br>
              <a:rPr lang="en-US" dirty="0"/>
            </a:br>
            <a:r>
              <a:rPr lang="en-US" dirty="0"/>
              <a:t>Trends, Patterns, and Insights for Evidence-Based Crime Prevention</a:t>
            </a:r>
            <a:br>
              <a:rPr lang="en-US" dirty="0"/>
            </a:b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B74F3-580E-5838-5158-68C679FB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4558" y="4553737"/>
            <a:ext cx="3597442" cy="1463040"/>
          </a:xfrm>
        </p:spPr>
        <p:txBody>
          <a:bodyPr/>
          <a:lstStyle/>
          <a:p>
            <a:r>
              <a:rPr lang="en-US" b="1" dirty="0"/>
              <a:t>Presented by:</a:t>
            </a:r>
            <a:r>
              <a:rPr lang="en-US" dirty="0"/>
              <a:t> Ibrahim Ismaila</a:t>
            </a:r>
          </a:p>
          <a:p>
            <a:r>
              <a:rPr lang="en-US" b="1" dirty="0"/>
              <a:t>Date:</a:t>
            </a:r>
            <a:r>
              <a:rPr lang="en-US" dirty="0"/>
              <a:t> October 2024</a:t>
            </a:r>
            <a:br>
              <a:rPr lang="en-US" dirty="0"/>
            </a:b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337687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F232-83C4-101C-5AC0-725ABA9CA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25979" cy="5117432"/>
          </a:xfrm>
        </p:spPr>
        <p:txBody>
          <a:bodyPr>
            <a:normAutofit/>
          </a:bodyPr>
          <a:lstStyle/>
          <a:p>
            <a:r>
              <a:rPr lang="en-US" sz="2400" b="1" dirty="0"/>
              <a:t>Research Question 2:</a:t>
            </a:r>
            <a:br>
              <a:rPr lang="en-US" sz="2400" b="1" dirty="0"/>
            </a:br>
            <a:r>
              <a:rPr lang="en-US" sz="2400" dirty="0"/>
              <a:t>What Are the Top 5 Most Common Offenses?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Key Observations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These common crimes highlight areas for targeted prevention and resource allocation.</a:t>
            </a:r>
            <a:br>
              <a:rPr lang="en-US" sz="2400" dirty="0"/>
            </a:br>
            <a:endParaRPr lang="en-NG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90516-FCA3-E2F6-D487-C8D55A103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685B488-F4C7-3AE0-3384-5C7A79EAB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274" y="0"/>
            <a:ext cx="6753726" cy="6858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0A453D-0F7F-53E1-78BD-6BCED10EACEA}"/>
              </a:ext>
            </a:extLst>
          </p:cNvPr>
          <p:cNvSpPr txBox="1"/>
          <p:nvPr/>
        </p:nvSpPr>
        <p:spPr>
          <a:xfrm>
            <a:off x="0" y="6211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Visualization</a:t>
            </a:r>
            <a:r>
              <a:rPr lang="en-US" sz="1800" dirty="0"/>
              <a:t>: Bar chart highlighting top five offenses (Assault without Injury, Theft, Shoplifting, etc.).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19213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E4A5-4686-5F53-5680-16463CE2D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951621" cy="4193324"/>
          </a:xfrm>
        </p:spPr>
        <p:txBody>
          <a:bodyPr>
            <a:normAutofit/>
          </a:bodyPr>
          <a:lstStyle/>
          <a:p>
            <a:r>
              <a:rPr lang="en-US" sz="2400" b="1" dirty="0"/>
              <a:t>Research Question 3</a:t>
            </a:r>
            <a:br>
              <a:rPr lang="en-US" sz="2400" b="1" dirty="0"/>
            </a:br>
            <a:r>
              <a:rPr lang="en-US" sz="2400" b="1" dirty="0"/>
              <a:t>Title:</a:t>
            </a:r>
            <a:r>
              <a:rPr lang="en-US" sz="2400" dirty="0"/>
              <a:t> How Have Fraud Offenses Evolved Over Time?</a:t>
            </a:r>
            <a:br>
              <a:rPr lang="en-US" sz="2400" dirty="0"/>
            </a:br>
            <a:r>
              <a:rPr lang="en-US" sz="2400" b="1" dirty="0"/>
              <a:t>Key Observations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Significant increase in fraud offenses, suggesting a need for enhanced fraud prevention measures.</a:t>
            </a:r>
            <a:br>
              <a:rPr lang="en-US" sz="2400" dirty="0"/>
            </a:br>
            <a:endParaRPr lang="en-NG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E4D7E-285B-21C9-5C1D-475D6B661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46AF9-75FC-3586-DE78-EB1BB1B76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621" y="0"/>
            <a:ext cx="624037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3F0F7-CDBD-68A2-CF17-2F894C337B08}"/>
              </a:ext>
            </a:extLst>
          </p:cNvPr>
          <p:cNvSpPr txBox="1"/>
          <p:nvPr/>
        </p:nvSpPr>
        <p:spPr>
          <a:xfrm>
            <a:off x="0" y="6211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Visualization</a:t>
            </a:r>
            <a:r>
              <a:rPr lang="en-US" sz="1800" dirty="0"/>
              <a:t>: Line chart showing fraud offenses trends.</a:t>
            </a:r>
            <a:br>
              <a:rPr lang="en-US" sz="1800" dirty="0"/>
            </a:b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18120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75D4-D08D-A704-22A0-42AB02261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277853" cy="5220019"/>
          </a:xfrm>
        </p:spPr>
        <p:txBody>
          <a:bodyPr>
            <a:normAutofit/>
          </a:bodyPr>
          <a:lstStyle/>
          <a:p>
            <a:r>
              <a:rPr lang="en-US" sz="2400" b="1" dirty="0"/>
              <a:t>Research Question 4:</a:t>
            </a:r>
            <a:br>
              <a:rPr lang="en-US" sz="2400" b="1" dirty="0"/>
            </a:br>
            <a:r>
              <a:rPr lang="en-US" sz="2400" dirty="0"/>
              <a:t>Is There a Correlation Between Different Crime Types?</a:t>
            </a:r>
            <a:br>
              <a:rPr lang="en-US" sz="2400" dirty="0"/>
            </a:br>
            <a:r>
              <a:rPr lang="en-US" sz="2400" b="1" dirty="0"/>
              <a:t>Key Observations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Strong correlations between property and violent crimes, indicating these may occur together.</a:t>
            </a:r>
            <a:br>
              <a:rPr lang="en-US" sz="2400" dirty="0"/>
            </a:br>
            <a:r>
              <a:rPr lang="en-US" sz="2400" dirty="0"/>
              <a:t>Insights into how different crime types are interconnected for comprehensive crime prevention.</a:t>
            </a:r>
            <a:br>
              <a:rPr lang="en-US" sz="2400" dirty="0"/>
            </a:br>
            <a:endParaRPr lang="en-NG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D5971-907B-14FC-27C1-DB50C2D71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D38C0-9E83-12D6-2EA6-B4BA3E9CA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53" y="0"/>
            <a:ext cx="691414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93058B-E9A9-5735-0CE9-A7EFA8DC5071}"/>
              </a:ext>
            </a:extLst>
          </p:cNvPr>
          <p:cNvSpPr txBox="1"/>
          <p:nvPr/>
        </p:nvSpPr>
        <p:spPr>
          <a:xfrm>
            <a:off x="-40104" y="6423177"/>
            <a:ext cx="6136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Visualization</a:t>
            </a:r>
            <a:r>
              <a:rPr lang="en-US" sz="1800" dirty="0"/>
              <a:t>: Correlation matrix heatmap.</a:t>
            </a:r>
            <a:br>
              <a:rPr lang="en-US" sz="1800" dirty="0"/>
            </a:b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791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F08E-36C3-0C98-C03D-D93BC4DB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5903495" cy="5813577"/>
          </a:xfrm>
        </p:spPr>
        <p:txBody>
          <a:bodyPr>
            <a:normAutofit/>
          </a:bodyPr>
          <a:lstStyle/>
          <a:p>
            <a:r>
              <a:rPr lang="en-US" sz="2400" b="1" dirty="0"/>
              <a:t>Research Question 5:</a:t>
            </a:r>
            <a:br>
              <a:rPr lang="en-US" sz="2400" b="1" dirty="0"/>
            </a:br>
            <a:r>
              <a:rPr lang="en-US" sz="2400" dirty="0"/>
              <a:t>How Have Violent Crimes Changed Over Time?</a:t>
            </a:r>
            <a:br>
              <a:rPr lang="en-US" sz="2400" dirty="0"/>
            </a:br>
            <a:r>
              <a:rPr lang="en-US" sz="2400" b="1" dirty="0"/>
              <a:t>Key Observations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Increasing violent crime trends over time, signaling a need for focused interventions.</a:t>
            </a:r>
            <a:br>
              <a:rPr lang="en-US" sz="2400" dirty="0"/>
            </a:br>
            <a:endParaRPr lang="en-NG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CA382-BA49-7D24-207C-E5ECECCDD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1D019AA-E83B-1324-F655-33948BD80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94" y="0"/>
            <a:ext cx="6288506" cy="685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08086ED-11CB-A035-0320-8C027524FAC4}"/>
              </a:ext>
            </a:extLst>
          </p:cNvPr>
          <p:cNvSpPr txBox="1"/>
          <p:nvPr/>
        </p:nvSpPr>
        <p:spPr>
          <a:xfrm>
            <a:off x="0" y="61000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Visualization</a:t>
            </a:r>
            <a:r>
              <a:rPr lang="en-US" sz="1800" dirty="0"/>
              <a:t>: Line chart tracking violent crime trends.</a:t>
            </a:r>
            <a:br>
              <a:rPr lang="en-US" sz="1800" dirty="0"/>
            </a:b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6985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FD8E-2BE4-4259-3C0B-D85DAC8D1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5759116" cy="4684295"/>
          </a:xfrm>
        </p:spPr>
        <p:txBody>
          <a:bodyPr>
            <a:normAutofit/>
          </a:bodyPr>
          <a:lstStyle/>
          <a:p>
            <a:r>
              <a:rPr lang="en-US" sz="2400" b="1" dirty="0"/>
              <a:t>Research Question 6:</a:t>
            </a:r>
            <a:br>
              <a:rPr lang="en-US" sz="2400" b="1" dirty="0"/>
            </a:br>
            <a:r>
              <a:rPr lang="en-US" sz="2400" dirty="0"/>
              <a:t>Crime Rates Across Different Police Forces</a:t>
            </a:r>
            <a:br>
              <a:rPr lang="en-US" sz="2400" dirty="0"/>
            </a:br>
            <a:r>
              <a:rPr lang="en-US" sz="2400" b="1" dirty="0"/>
              <a:t>Visualization</a:t>
            </a:r>
            <a:r>
              <a:rPr lang="en-US" sz="2400" dirty="0"/>
              <a:t>: Map or bar chart comparing crime rates by police force (Metropolitan, Greater Manchester, etc.).</a:t>
            </a:r>
            <a:br>
              <a:rPr lang="en-US" sz="2400" dirty="0"/>
            </a:br>
            <a:r>
              <a:rPr lang="en-US" sz="2400" b="1" dirty="0"/>
              <a:t>Key Observations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Metropolitan Police tops the list, with significant variation across forces.</a:t>
            </a:r>
            <a:br>
              <a:rPr lang="en-US" sz="2400" dirty="0"/>
            </a:br>
            <a:endParaRPr lang="en-NG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F010C-E302-34C6-C3F0-AEA75328C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0E920-CE5F-BA54-3309-E646A6651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16" y="0"/>
            <a:ext cx="6432883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1CAB7F-E53D-247B-3324-F1847D954789}"/>
              </a:ext>
            </a:extLst>
          </p:cNvPr>
          <p:cNvSpPr txBox="1"/>
          <p:nvPr/>
        </p:nvSpPr>
        <p:spPr>
          <a:xfrm>
            <a:off x="0" y="590117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Visualization</a:t>
            </a:r>
            <a:r>
              <a:rPr lang="en-US" sz="1800" dirty="0"/>
              <a:t>: Map or bar chart comparing crime rates by police force (Metropolitan, Greater Manchester, etc.).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73750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3D03-1A80-430F-4AD1-48D663D2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502442" cy="5043556"/>
          </a:xfrm>
        </p:spPr>
        <p:txBody>
          <a:bodyPr>
            <a:normAutofit/>
          </a:bodyPr>
          <a:lstStyle/>
          <a:p>
            <a:r>
              <a:rPr lang="en-US" sz="2400" b="1" dirty="0"/>
              <a:t>Research Question 7:</a:t>
            </a:r>
            <a:br>
              <a:rPr lang="en-US" sz="2400" b="1" dirty="0"/>
            </a:br>
            <a:r>
              <a:rPr lang="en-US" sz="2400" dirty="0"/>
              <a:t>Trends in Drug-Related Offenses</a:t>
            </a:r>
            <a:br>
              <a:rPr lang="en-US" sz="2400" dirty="0"/>
            </a:br>
            <a:r>
              <a:rPr lang="en-US" sz="2400" b="1" dirty="0"/>
              <a:t>Key Observations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 sharp rise in recent years; indicating need for stronger drug enforcement policies.</a:t>
            </a:r>
            <a:br>
              <a:rPr lang="en-US" sz="2400" dirty="0"/>
            </a:br>
            <a:endParaRPr lang="en-NG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69BE0-0660-2592-9214-64C6F79C2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FAA28-3BFF-257A-676C-628C33876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442" y="0"/>
            <a:ext cx="6689558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2CBDA2-F943-F051-39B2-92CB54FA2693}"/>
              </a:ext>
            </a:extLst>
          </p:cNvPr>
          <p:cNvSpPr txBox="1"/>
          <p:nvPr/>
        </p:nvSpPr>
        <p:spPr>
          <a:xfrm>
            <a:off x="112295" y="57733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Visualization</a:t>
            </a:r>
            <a:r>
              <a:rPr lang="en-US" sz="1800" dirty="0"/>
              <a:t>: Line chart showing the trend of drug offenses.</a:t>
            </a:r>
            <a:br>
              <a:rPr lang="en-US" sz="1800" dirty="0"/>
            </a:b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23443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EDA1-4D39-B304-22A7-E4826A6D3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694947" cy="6858000"/>
          </a:xfrm>
        </p:spPr>
        <p:txBody>
          <a:bodyPr>
            <a:normAutofit/>
          </a:bodyPr>
          <a:lstStyle/>
          <a:p>
            <a:r>
              <a:rPr lang="en-US" sz="2400" b="1" dirty="0"/>
              <a:t>Research Question 8</a:t>
            </a:r>
            <a:br>
              <a:rPr lang="en-US" sz="2400" b="1" dirty="0"/>
            </a:br>
            <a:r>
              <a:rPr lang="en-US" sz="2400" dirty="0"/>
              <a:t>How Have Sexual Offenses Changed Over Time?</a:t>
            </a:r>
            <a:br>
              <a:rPr lang="en-US" sz="2400" dirty="0"/>
            </a:br>
            <a:r>
              <a:rPr lang="en-US" sz="2400" b="1" dirty="0"/>
              <a:t>Key Observations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Increased reporting and awareness lead to higher statistics in recent years.</a:t>
            </a:r>
            <a:br>
              <a:rPr lang="en-US" sz="2400" dirty="0"/>
            </a:br>
            <a:endParaRPr lang="en-NG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3071D-7D15-B0B1-B9D9-D9EE992AA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DFA29-CF74-C700-8D7E-93007B682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46" y="0"/>
            <a:ext cx="6497053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1D768C-DC57-2585-1080-6DF3A6B26ACA}"/>
              </a:ext>
            </a:extLst>
          </p:cNvPr>
          <p:cNvSpPr txBox="1"/>
          <p:nvPr/>
        </p:nvSpPr>
        <p:spPr>
          <a:xfrm>
            <a:off x="0" y="5776846"/>
            <a:ext cx="6176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Visualization</a:t>
            </a:r>
            <a:r>
              <a:rPr lang="en-US" sz="1800" dirty="0"/>
              <a:t>: Line chart illustrating the trend in sexual offenses.</a:t>
            </a:r>
            <a:br>
              <a:rPr lang="en-US" sz="1800" dirty="0"/>
            </a:b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253077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B6C4-0682-D14C-8F38-B7AE7D3EA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50042" cy="5733366"/>
          </a:xfrm>
        </p:spPr>
        <p:txBody>
          <a:bodyPr>
            <a:normAutofit/>
          </a:bodyPr>
          <a:lstStyle/>
          <a:p>
            <a:r>
              <a:rPr lang="en-US" sz="2400" b="1" dirty="0"/>
              <a:t>Research Question 9</a:t>
            </a:r>
            <a:br>
              <a:rPr lang="en-US" sz="2400" b="1" dirty="0"/>
            </a:br>
            <a:r>
              <a:rPr lang="en-US" sz="2400" dirty="0"/>
              <a:t>Breakdown of Crimes by Offense Group</a:t>
            </a:r>
            <a:br>
              <a:rPr lang="en-US" sz="2400" dirty="0"/>
            </a:br>
            <a:r>
              <a:rPr lang="en-US" sz="2400" b="1" dirty="0"/>
              <a:t>Key Observations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Distinct trends across categories like public order, fraud, and drug-related offenses.</a:t>
            </a:r>
            <a:br>
              <a:rPr lang="en-US" sz="2400" dirty="0"/>
            </a:br>
            <a:endParaRPr lang="en-NG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42906-8061-85D5-CFEE-8E1681295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02787-539E-1563-3E34-BADE6E5C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484" y="0"/>
            <a:ext cx="667351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2F648E-982F-311C-A938-FBEB5A16FB60}"/>
              </a:ext>
            </a:extLst>
          </p:cNvPr>
          <p:cNvSpPr txBox="1"/>
          <p:nvPr/>
        </p:nvSpPr>
        <p:spPr>
          <a:xfrm>
            <a:off x="0" y="596151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Visualization</a:t>
            </a:r>
            <a:r>
              <a:rPr lang="en-US" sz="1800" dirty="0"/>
              <a:t>: Stacked bar chart displaying different offense groups over the years.</a:t>
            </a:r>
            <a:br>
              <a:rPr lang="en-US" sz="1800" dirty="0"/>
            </a:b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565835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D4BD-9AF1-2466-4AC4-4B36AACF0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105" cy="4546251"/>
          </a:xfrm>
        </p:spPr>
        <p:txBody>
          <a:bodyPr>
            <a:normAutofit/>
          </a:bodyPr>
          <a:lstStyle/>
          <a:p>
            <a:r>
              <a:rPr lang="en-US" sz="2400" b="1" dirty="0"/>
              <a:t>Research Question 10</a:t>
            </a:r>
            <a:br>
              <a:rPr lang="en-US" sz="2400" b="1" dirty="0"/>
            </a:br>
            <a:r>
              <a:rPr lang="en-US" sz="2400" dirty="0"/>
              <a:t>Trends in Miscellaneous Crimes Against Society</a:t>
            </a:r>
            <a:br>
              <a:rPr lang="en-US" sz="2400" dirty="0"/>
            </a:br>
            <a:r>
              <a:rPr lang="en-US" sz="2400" b="1" dirty="0"/>
              <a:t>Key Observations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Fluctuations influenced by societal or economic stressors, with sharp changes in recent years.</a:t>
            </a:r>
            <a:br>
              <a:rPr lang="en-US" sz="2400" dirty="0"/>
            </a:br>
            <a:endParaRPr lang="en-NG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9BE00-F312-30D2-B274-A66DB88636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EA915-6EB0-1D97-5F83-153DFE4CE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032" y="-112294"/>
            <a:ext cx="6464968" cy="6970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CA61AC-E866-2127-3920-6C72A5E582EE}"/>
              </a:ext>
            </a:extLst>
          </p:cNvPr>
          <p:cNvSpPr txBox="1"/>
          <p:nvPr/>
        </p:nvSpPr>
        <p:spPr>
          <a:xfrm>
            <a:off x="-64166" y="5776846"/>
            <a:ext cx="57911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Visualization</a:t>
            </a:r>
            <a:r>
              <a:rPr lang="en-US" sz="1800" dirty="0"/>
              <a:t>: Line chart tracking trends in miscellaneous crimes.</a:t>
            </a:r>
            <a:br>
              <a:rPr lang="en-US" sz="1800" dirty="0"/>
            </a:b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70264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AB7C-2B46-D436-99D6-44428620C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9897979" cy="5861703"/>
          </a:xfrm>
        </p:spPr>
        <p:txBody>
          <a:bodyPr>
            <a:normAutofit/>
          </a:bodyPr>
          <a:lstStyle/>
          <a:p>
            <a:r>
              <a:rPr lang="en-US" sz="2400" b="1" dirty="0"/>
              <a:t>Key Insights &amp; Recommendations</a:t>
            </a:r>
            <a:br>
              <a:rPr lang="en-US" sz="2400" b="1" dirty="0"/>
            </a:br>
            <a:r>
              <a:rPr lang="en-US" sz="2400" b="1" dirty="0"/>
              <a:t>Key Insights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Overall crime rates are rising, especially violent and drug-related crimes.</a:t>
            </a:r>
            <a:br>
              <a:rPr lang="en-US" sz="2400" dirty="0"/>
            </a:br>
            <a:r>
              <a:rPr lang="en-US" sz="2400" dirty="0"/>
              <a:t>Fraud and sexual offenses require enhanced prevention and reporting mechanisms.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Recommendations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Increase law enforcement resources in high-crime areas.</a:t>
            </a:r>
            <a:br>
              <a:rPr lang="en-US" sz="2400" dirty="0"/>
            </a:br>
            <a:r>
              <a:rPr lang="en-US" sz="2400" dirty="0"/>
              <a:t>Develop targeted community programs to reduce violence and drug-related crimes.</a:t>
            </a:r>
            <a:br>
              <a:rPr lang="en-US" sz="2400" dirty="0"/>
            </a:br>
            <a:r>
              <a:rPr lang="en-US" sz="2400" dirty="0"/>
              <a:t>Enhance fraud detection systems and public awareness campaigns.</a:t>
            </a:r>
            <a:br>
              <a:rPr lang="en-US" sz="2400" dirty="0"/>
            </a:br>
            <a:endParaRPr lang="en-NG" sz="2400" dirty="0"/>
          </a:p>
        </p:txBody>
      </p:sp>
    </p:spTree>
    <p:extLst>
      <p:ext uri="{BB962C8B-B14F-4D97-AF65-F5344CB8AC3E}">
        <p14:creationId xmlns:p14="http://schemas.microsoft.com/office/powerpoint/2010/main" val="294597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4D2A-0C16-D359-DC9C-9E7AC38D3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96" y="0"/>
            <a:ext cx="11935326" cy="6858000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br>
              <a:rPr lang="en-US" b="1" dirty="0"/>
            </a:br>
            <a:r>
              <a:rPr lang="en-US" dirty="0"/>
              <a:t>Project Overview</a:t>
            </a:r>
            <a:br>
              <a:rPr lang="en-US" dirty="0"/>
            </a:br>
            <a:r>
              <a:rPr lang="en-US" dirty="0"/>
              <a:t>This data analysis project explores police-recorded crime statistics.</a:t>
            </a:r>
            <a:br>
              <a:rPr lang="en-US" dirty="0"/>
            </a:br>
            <a:r>
              <a:rPr lang="en-US" dirty="0"/>
              <a:t>Aims: Identify crime trends, examine patterns, explore correlations, and provide actionable insights.</a:t>
            </a:r>
            <a:br>
              <a:rPr lang="en-US" dirty="0"/>
            </a:br>
            <a:r>
              <a:rPr lang="en-US" dirty="0"/>
              <a:t>Data Source: Excel document with detailed crime data (types, locations, periods).</a:t>
            </a:r>
            <a:br>
              <a:rPr lang="en-US" dirty="0"/>
            </a:b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9470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2C66-7F87-14F2-4D3A-E72ECAEE9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32" y="0"/>
            <a:ext cx="11149263" cy="1921042"/>
          </a:xfrm>
        </p:spPr>
        <p:txBody>
          <a:bodyPr>
            <a:normAutofit/>
          </a:bodyPr>
          <a:lstStyle/>
          <a:p>
            <a:r>
              <a:rPr lang="en-US" sz="2400" b="1" dirty="0"/>
              <a:t>Recommendations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Increase law enforcement resources in high-crime areas.</a:t>
            </a:r>
            <a:br>
              <a:rPr lang="en-US" sz="2400" dirty="0"/>
            </a:br>
            <a:r>
              <a:rPr lang="en-US" sz="2400" dirty="0"/>
              <a:t>Develop targeted community programs to reduce violence and drug-related crimes.</a:t>
            </a:r>
            <a:br>
              <a:rPr lang="en-US" sz="2400" dirty="0"/>
            </a:br>
            <a:r>
              <a:rPr lang="en-US" sz="2400" dirty="0"/>
              <a:t>Enhance fraud detection systems and public awareness campaigns.</a:t>
            </a:r>
            <a:br>
              <a:rPr lang="en-US" sz="2400" dirty="0"/>
            </a:br>
            <a:endParaRPr lang="en-NG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41064-2775-C3E2-7B96-C614FF90F698}"/>
              </a:ext>
            </a:extLst>
          </p:cNvPr>
          <p:cNvSpPr txBox="1"/>
          <p:nvPr/>
        </p:nvSpPr>
        <p:spPr>
          <a:xfrm>
            <a:off x="177799" y="2332210"/>
            <a:ext cx="11582401" cy="301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</a:pPr>
            <a:r>
              <a:rPr lang="en-US" sz="2400" b="1" cap="all" spc="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Targeted Interventions</a:t>
            </a:r>
            <a:r>
              <a:rPr lang="en-US" sz="2400" cap="all" spc="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: Prioritize high-crime regions, focusing on violent and property crimes. Develop specialized units to address these correlated offenses.</a:t>
            </a:r>
          </a:p>
          <a:p>
            <a:pPr algn="r" defTabSz="914400">
              <a:lnSpc>
                <a:spcPct val="80000"/>
              </a:lnSpc>
              <a:spcBef>
                <a:spcPct val="0"/>
              </a:spcBef>
            </a:pPr>
            <a:r>
              <a:rPr lang="en-US" sz="2400" b="1" cap="all" spc="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Fraud Monitoring: </a:t>
            </a:r>
            <a:r>
              <a:rPr lang="en-US" sz="2400" cap="all" spc="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Strengthen efforts to combat fraud through better reporting and investigation.</a:t>
            </a:r>
          </a:p>
          <a:p>
            <a:pPr algn="r" defTabSz="914400">
              <a:lnSpc>
                <a:spcPct val="80000"/>
              </a:lnSpc>
              <a:spcBef>
                <a:spcPct val="0"/>
              </a:spcBef>
            </a:pPr>
            <a:r>
              <a:rPr lang="en-US" sz="2400" b="1" cap="all" spc="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Resource Allocation: </a:t>
            </a:r>
            <a:r>
              <a:rPr lang="en-US" sz="2400" cap="all" spc="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Use data-driven insights to allocate resources efficiently, focusing on high-frequency offenses like assault and theft.</a:t>
            </a:r>
          </a:p>
          <a:p>
            <a:pPr algn="r" defTabSz="914400">
              <a:lnSpc>
                <a:spcPct val="80000"/>
              </a:lnSpc>
              <a:spcBef>
                <a:spcPct val="0"/>
              </a:spcBef>
            </a:pPr>
            <a:r>
              <a:rPr lang="en-US" sz="2400" b="1" cap="all" spc="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Public Awareness Campaigns: </a:t>
            </a:r>
            <a:r>
              <a:rPr lang="en-US" sz="2400" cap="all" spc="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Increase awareness campaigns, particularly for drug and sexual offenses, encouraging reporting and preventative action.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669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2815-7CA4-535A-04A1-79FB7EC30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8935453" cy="2599267"/>
          </a:xfrm>
        </p:spPr>
        <p:txBody>
          <a:bodyPr>
            <a:normAutofit/>
          </a:bodyPr>
          <a:lstStyle/>
          <a:p>
            <a:r>
              <a:rPr lang="en-US" sz="2400" b="1" dirty="0"/>
              <a:t>Conclusion</a:t>
            </a:r>
            <a:br>
              <a:rPr lang="en-US" sz="2400" b="1" dirty="0"/>
            </a:br>
            <a:r>
              <a:rPr lang="en-US" sz="2400" dirty="0"/>
              <a:t>Police-recorded crime data offers valuable insights for policy and decision-making.</a:t>
            </a:r>
            <a:br>
              <a:rPr lang="en-US" sz="2400" dirty="0"/>
            </a:br>
            <a:r>
              <a:rPr lang="en-US" sz="2400" dirty="0"/>
              <a:t>Continuous monitoring and adaptable law enforcement strategies are essential.</a:t>
            </a:r>
            <a:br>
              <a:rPr lang="en-US" sz="2400" dirty="0"/>
            </a:br>
            <a:r>
              <a:rPr lang="en-US" sz="2400" dirty="0"/>
              <a:t>Data-driven approaches can enhance public safety and crime prevention efforts.</a:t>
            </a:r>
            <a:br>
              <a:rPr lang="en-US" sz="2400" dirty="0"/>
            </a:br>
            <a:endParaRPr lang="en-NG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10AAA1-6881-8A1C-FD0E-7C207DA86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3133" y="4402667"/>
            <a:ext cx="1219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Crime Trends: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Most crime types show an upward trend, particularly fraud, sexual offences, and drug-related crimes. This could reflect better reporting mechanisms and heightened enforcement.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Correlations: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Certain crime types are correlated, such as violent and property crimes, suggesting that an increase in one type may lead to or coincide with increases in another.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Awareness Impact: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Increased public awareness, especially around issues like sexual assault and fraud, appears to have driven up reporting, which may signal progress in societal attitudes toward addressing these crimes.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 Disparities: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Crime is not evenly distributed across regions, highlighting the need for location-specific crime prevention strategies. </a:t>
            </a:r>
          </a:p>
        </p:txBody>
      </p:sp>
    </p:spTree>
    <p:extLst>
      <p:ext uri="{BB962C8B-B14F-4D97-AF65-F5344CB8AC3E}">
        <p14:creationId xmlns:p14="http://schemas.microsoft.com/office/powerpoint/2010/main" val="731675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E9F2-A37C-57F7-D722-CA425DF0D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70304-BCFA-245F-5A9B-2A7F31C37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B02B3-4913-119C-A87E-374C8A903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86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A023-5949-D258-493B-34BF5DF20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4DA17-A3A2-12F9-869D-FFACFF868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1165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63B457-FC53-DE5A-B437-846C46706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3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4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0EF9-320C-9158-F64A-0D4EE16A7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081933" cy="5877745"/>
          </a:xfrm>
        </p:spPr>
        <p:txBody>
          <a:bodyPr>
            <a:normAutofit/>
          </a:bodyPr>
          <a:lstStyle/>
          <a:p>
            <a:r>
              <a:rPr lang="en-US" b="1" dirty="0"/>
              <a:t>Project Aim and Objective</a:t>
            </a:r>
            <a:br>
              <a:rPr lang="en-US" b="1" dirty="0"/>
            </a:br>
            <a:r>
              <a:rPr lang="en-US" dirty="0"/>
              <a:t>TO:</a:t>
            </a:r>
            <a:br>
              <a:rPr lang="en-US" dirty="0"/>
            </a:br>
            <a:r>
              <a:rPr lang="en-US" dirty="0"/>
              <a:t>Assess the impact of changes in crime reporting and outcomes.</a:t>
            </a:r>
            <a:br>
              <a:rPr lang="en-US" dirty="0"/>
            </a:br>
            <a:r>
              <a:rPr lang="en-US" dirty="0"/>
              <a:t>Provide insights into inconsistencies and anomalies in reported data.</a:t>
            </a:r>
            <a:br>
              <a:rPr lang="en-US" dirty="0"/>
            </a:br>
            <a:r>
              <a:rPr lang="en-US" dirty="0"/>
              <a:t>Offer actionable insights to improve data validation and decision-making.</a:t>
            </a:r>
            <a:br>
              <a:rPr lang="en-US" dirty="0"/>
            </a:b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24079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3DAF-82D8-936E-538D-2048EFA40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47" y="160421"/>
            <a:ext cx="11710737" cy="6368716"/>
          </a:xfrm>
        </p:spPr>
        <p:txBody>
          <a:bodyPr>
            <a:normAutofit/>
          </a:bodyPr>
          <a:lstStyle/>
          <a:p>
            <a:r>
              <a:rPr lang="en-US" b="1" dirty="0"/>
              <a:t>Problem Definition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Investigating the shift from detection-focused to outcome-based crime reporting.</a:t>
            </a:r>
            <a:br>
              <a:rPr lang="en-US" dirty="0"/>
            </a:br>
            <a:r>
              <a:rPr lang="en-US" dirty="0"/>
              <a:t>Examine data trends and their implications for policy and law enforcement strategies.</a:t>
            </a:r>
            <a:br>
              <a:rPr lang="en-US" dirty="0"/>
            </a:br>
            <a:r>
              <a:rPr lang="en-US" dirty="0"/>
              <a:t>Ensure the consideration of external factors and ethical concerns in data interpretation.</a:t>
            </a:r>
            <a:br>
              <a:rPr lang="en-US" dirty="0"/>
            </a:b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31165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95BC-827B-9436-B68B-5EAD6F2BB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417095"/>
            <a:ext cx="11526253" cy="60060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Description</a:t>
            </a:r>
            <a:br>
              <a:rPr lang="en-US" b="1" dirty="0"/>
            </a:br>
            <a:r>
              <a:rPr lang="en-US" dirty="0"/>
              <a:t>FOR The Dataset Overview:</a:t>
            </a:r>
            <a:br>
              <a:rPr lang="en-US" dirty="0"/>
            </a:br>
            <a:r>
              <a:rPr lang="en-US" b="1" dirty="0"/>
              <a:t>Columns</a:t>
            </a:r>
            <a:r>
              <a:rPr lang="en-US" dirty="0"/>
              <a:t>: Financial Year, Quarter, Force Name, Offense Description, Group, Subgroup, Offense Code, Number of Offenses.</a:t>
            </a:r>
            <a:br>
              <a:rPr lang="en-US" dirty="0"/>
            </a:br>
            <a:r>
              <a:rPr lang="en-US" b="1" dirty="0"/>
              <a:t>Data Description</a:t>
            </a:r>
            <a:r>
              <a:rPr lang="en-US" dirty="0"/>
              <a:t>: Rows represent individual crime records with time period, location, and offense details.</a:t>
            </a:r>
            <a:br>
              <a:rPr lang="en-US" dirty="0"/>
            </a:br>
            <a:r>
              <a:rPr lang="en-US" dirty="0"/>
              <a:t>The analysis covers both financial years and quarterly periods.</a:t>
            </a:r>
            <a:br>
              <a:rPr lang="en-US" dirty="0"/>
            </a:b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88332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3016-12CA-91ED-EA60-38314A396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37506-8C2C-FE25-4938-36C733AF3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A5BEA-87F5-7A34-3867-6BB4B8679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9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51C3-7E0C-4D01-FA4B-B751554B9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6" y="200526"/>
            <a:ext cx="6882063" cy="6456947"/>
          </a:xfrm>
        </p:spPr>
        <p:txBody>
          <a:bodyPr>
            <a:normAutofit/>
          </a:bodyPr>
          <a:lstStyle/>
          <a:p>
            <a:r>
              <a:rPr lang="en-US" sz="3500" b="1" dirty="0"/>
              <a:t>Tech Stack:</a:t>
            </a:r>
            <a:br>
              <a:rPr lang="en-US" sz="3500" b="1" dirty="0"/>
            </a:br>
            <a:r>
              <a:rPr lang="en-US" sz="3500" dirty="0"/>
              <a:t>Tools and Methods</a:t>
            </a:r>
            <a:br>
              <a:rPr lang="en-US" sz="3500" dirty="0"/>
            </a:br>
            <a:r>
              <a:rPr lang="en-US" sz="3500" b="1" dirty="0"/>
              <a:t>Programming Language</a:t>
            </a:r>
            <a:r>
              <a:rPr lang="en-US" sz="3500" dirty="0"/>
              <a:t>: Python (LIBRARIES INCLUDE Pandas, NumPy, Matplotlib, Seaborn).</a:t>
            </a:r>
            <a:br>
              <a:rPr lang="en-US" sz="3500" dirty="0"/>
            </a:br>
            <a:r>
              <a:rPr lang="en-US" sz="3500" b="1" dirty="0"/>
              <a:t>Methods</a:t>
            </a:r>
            <a:r>
              <a:rPr lang="en-US" sz="3500" dirty="0"/>
              <a:t>: Data cleaning, exploratory data analysis, data visualization.</a:t>
            </a:r>
            <a:br>
              <a:rPr lang="en-US" sz="3500" dirty="0"/>
            </a:br>
            <a:r>
              <a:rPr lang="en-US" sz="3500" b="1" dirty="0"/>
              <a:t>Objective</a:t>
            </a:r>
            <a:r>
              <a:rPr lang="en-US" sz="3500" dirty="0"/>
              <a:t>: TO Create data-driven visualizations and insights for stakeholders(TECHNICAL AND NON TECHNICAL).</a:t>
            </a:r>
            <a:br>
              <a:rPr lang="en-US" sz="3500" dirty="0"/>
            </a:br>
            <a:endParaRPr lang="en-NG" sz="3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FAEDF-A1E4-B00B-32FA-7379425F1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924" y="2759533"/>
            <a:ext cx="1590153" cy="534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41AD80-C2D6-33A0-D403-B3737DBF3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09" y="2759533"/>
            <a:ext cx="1340717" cy="632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B3F523-0C8F-CEAB-BCFA-3B9FCE55F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75" y="2759533"/>
            <a:ext cx="1572336" cy="541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C94D3-D601-D731-8CF1-0F5BF732F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001" y="0"/>
            <a:ext cx="4302400" cy="25346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E3EF4F-4375-358A-D3EB-5912FF62E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37" y="3617293"/>
            <a:ext cx="3320211" cy="87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6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234C-2EBC-C240-B601-6F67EBF53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710989" cy="4604084"/>
          </a:xfrm>
        </p:spPr>
        <p:txBody>
          <a:bodyPr>
            <a:normAutofit/>
          </a:bodyPr>
          <a:lstStyle/>
          <a:p>
            <a:r>
              <a:rPr lang="en-US" sz="2400" b="1" dirty="0"/>
              <a:t>Research Question 1:</a:t>
            </a:r>
            <a:br>
              <a:rPr lang="en-US" sz="2400" b="1" dirty="0"/>
            </a:br>
            <a:r>
              <a:rPr lang="en-US" sz="2400" dirty="0"/>
              <a:t>How Have Overall Crime Trends Changed Over Time?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Key Observations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Fluctuations in crime rates with notable increases in recent years.</a:t>
            </a:r>
            <a:br>
              <a:rPr lang="en-US" sz="2400" dirty="0"/>
            </a:br>
            <a:r>
              <a:rPr lang="en-US" sz="2400" dirty="0"/>
              <a:t>External factors like economic downturns and societal unrest likely influenced these changes.</a:t>
            </a:r>
            <a:br>
              <a:rPr lang="en-US" sz="2400" dirty="0"/>
            </a:br>
            <a:endParaRPr lang="en-NG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AA68F-4D60-A1A2-68D5-C7CC6C99B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89" y="0"/>
            <a:ext cx="648101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EA765-288D-6044-FAE0-B5071577A789}"/>
              </a:ext>
            </a:extLst>
          </p:cNvPr>
          <p:cNvSpPr txBox="1"/>
          <p:nvPr/>
        </p:nvSpPr>
        <p:spPr>
          <a:xfrm>
            <a:off x="0" y="6211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Visualization</a:t>
            </a:r>
            <a:r>
              <a:rPr lang="en-US" sz="1800" dirty="0"/>
              <a:t>: Line chart showing overall crime trends (2012–2022).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083141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50</TotalTime>
  <Words>1111</Words>
  <Application>Microsoft Office PowerPoint</Application>
  <PresentationFormat>Widescreen</PresentationFormat>
  <Paragraphs>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Consolas</vt:lpstr>
      <vt:lpstr>Tw Cen MT</vt:lpstr>
      <vt:lpstr>Tw Cen MT Condensed</vt:lpstr>
      <vt:lpstr>Wingdings 3</vt:lpstr>
      <vt:lpstr>Integral</vt:lpstr>
      <vt:lpstr> Comprehensive Analysis of Police-Recorded Crime Data Trends, Patterns, and Insights for Evidence-Based Crime Prevention </vt:lpstr>
      <vt:lpstr>Introduction Project Overview This data analysis project explores police-recorded crime statistics. Aims: Identify crime trends, examine patterns, explore correlations, and provide actionable insights. Data Source: Excel document with detailed crime data (types, locations, periods). </vt:lpstr>
      <vt:lpstr>PowerPoint Presentation</vt:lpstr>
      <vt:lpstr>Project Aim and Objective TO: Assess the impact of changes in crime reporting and outcomes. Provide insights into inconsistencies and anomalies in reported data. Offer actionable insights to improve data validation and decision-making. </vt:lpstr>
      <vt:lpstr>Problem Definition  Investigating the shift from detection-focused to outcome-based crime reporting. Examine data trends and their implications for policy and law enforcement strategies. Ensure the consideration of external factors and ethical concerns in data interpretation. </vt:lpstr>
      <vt:lpstr>Data Description FOR The Dataset Overview: Columns: Financial Year, Quarter, Force Name, Offense Description, Group, Subgroup, Offense Code, Number of Offenses. Data Description: Rows represent individual crime records with time period, location, and offense details. The analysis covers both financial years and quarterly periods. </vt:lpstr>
      <vt:lpstr>PowerPoint Presentation</vt:lpstr>
      <vt:lpstr>Tech Stack: Tools and Methods Programming Language: Python (LIBRARIES INCLUDE Pandas, NumPy, Matplotlib, Seaborn). Methods: Data cleaning, exploratory data analysis, data visualization. Objective: TO Create data-driven visualizations and insights for stakeholders(TECHNICAL AND NON TECHNICAL). </vt:lpstr>
      <vt:lpstr>Research Question 1: How Have Overall Crime Trends Changed Over Time?  Key Observations: Fluctuations in crime rates with notable increases in recent years. External factors like economic downturns and societal unrest likely influenced these changes. </vt:lpstr>
      <vt:lpstr>Research Question 2: What Are the Top 5 Most Common Offenses?  Key Observations: These common crimes highlight areas for targeted prevention and resource allocation. </vt:lpstr>
      <vt:lpstr>Research Question 3 Title: How Have Fraud Offenses Evolved Over Time? Key Observations: Significant increase in fraud offenses, suggesting a need for enhanced fraud prevention measures. </vt:lpstr>
      <vt:lpstr>Research Question 4: Is There a Correlation Between Different Crime Types? Key Observations: Strong correlations between property and violent crimes, indicating these may occur together. Insights into how different crime types are interconnected for comprehensive crime prevention. </vt:lpstr>
      <vt:lpstr>Research Question 5: How Have Violent Crimes Changed Over Time? Key Observations: Increasing violent crime trends over time, signaling a need for focused interventions. </vt:lpstr>
      <vt:lpstr>Research Question 6: Crime Rates Across Different Police Forces Visualization: Map or bar chart comparing crime rates by police force (Metropolitan, Greater Manchester, etc.). Key Observations: Metropolitan Police tops the list, with significant variation across forces. </vt:lpstr>
      <vt:lpstr>Research Question 7: Trends in Drug-Related Offenses Key Observations: A sharp rise in recent years; indicating need for stronger drug enforcement policies. </vt:lpstr>
      <vt:lpstr>Research Question 8 How Have Sexual Offenses Changed Over Time? Key Observations: Increased reporting and awareness lead to higher statistics in recent years. </vt:lpstr>
      <vt:lpstr>Research Question 9 Breakdown of Crimes by Offense Group Key Observations: Distinct trends across categories like public order, fraud, and drug-related offenses. </vt:lpstr>
      <vt:lpstr>Research Question 10 Trends in Miscellaneous Crimes Against Society Key Observations: Fluctuations influenced by societal or economic stressors, with sharp changes in recent years. </vt:lpstr>
      <vt:lpstr>Key Insights &amp; Recommendations Key Insights: Overall crime rates are rising, especially violent and drug-related crimes. Fraud and sexual offenses require enhanced prevention and reporting mechanisms.   Recommendations: Increase law enforcement resources in high-crime areas. Develop targeted community programs to reduce violence and drug-related crimes. Enhance fraud detection systems and public awareness campaigns. </vt:lpstr>
      <vt:lpstr>Recommendations: Increase law enforcement resources in high-crime areas. Develop targeted community programs to reduce violence and drug-related crimes. Enhance fraud detection systems and public awareness campaigns. </vt:lpstr>
      <vt:lpstr>Conclusion Police-recorded crime data offers valuable insights for policy and decision-making. Continuous monitoring and adaptable law enforcement strategies are essential. Data-driven approaches can enhance public safety and crime prevention efforts.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Ibrahim Ismaila</dc:creator>
  <cp:lastModifiedBy>Ibrahim Ismaila</cp:lastModifiedBy>
  <cp:revision>9</cp:revision>
  <dcterms:created xsi:type="dcterms:W3CDTF">2024-10-07T07:42:47Z</dcterms:created>
  <dcterms:modified xsi:type="dcterms:W3CDTF">2024-10-07T08:33:32Z</dcterms:modified>
</cp:coreProperties>
</file>