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61" d="100"/>
          <a:sy n="61" d="100"/>
        </p:scale>
        <p:origin x="8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84CC-BEF2-96A7-C794-F9323C44D5BB}"/>
              </a:ext>
            </a:extLst>
          </p:cNvPr>
          <p:cNvSpPr>
            <a:spLocks noGrp="1"/>
          </p:cNvSpPr>
          <p:nvPr>
            <p:ph type="ctrTitle"/>
          </p:nvPr>
        </p:nvSpPr>
        <p:spPr>
          <a:xfrm>
            <a:off x="2882681" y="475989"/>
            <a:ext cx="6603696" cy="1778696"/>
          </a:xfrm>
        </p:spPr>
        <p:txBody>
          <a:bodyPr>
            <a:noAutofit/>
          </a:bodyPr>
          <a:lstStyle/>
          <a:p>
            <a:pPr algn="ctr"/>
            <a:r>
              <a:rPr lang="en-US" sz="3000" b="1" i="0" dirty="0">
                <a:solidFill>
                  <a:srgbClr val="305F0B"/>
                </a:solidFill>
                <a:effectLst/>
                <a:highlight>
                  <a:srgbClr val="FFFFFF"/>
                </a:highlight>
                <a:latin typeface="Times New Roman" panose="02020603050405020304" pitchFamily="18" charset="0"/>
                <a:cs typeface="Times New Roman" panose="02020603050405020304" pitchFamily="18" charset="0"/>
              </a:rPr>
              <a:t>Discovering the Universe of 2022 Forbes Billionaires: Unveiling the Billionaire Galaxies</a:t>
            </a:r>
            <a:endParaRPr lang="en-NG"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455CB7-EEB9-AD49-6F83-51011874F107}"/>
              </a:ext>
            </a:extLst>
          </p:cNvPr>
          <p:cNvSpPr>
            <a:spLocks noGrp="1"/>
          </p:cNvSpPr>
          <p:nvPr>
            <p:ph type="subTitle" idx="1"/>
          </p:nvPr>
        </p:nvSpPr>
        <p:spPr>
          <a:xfrm>
            <a:off x="1998533" y="2567835"/>
            <a:ext cx="8791575" cy="3206663"/>
          </a:xfrm>
        </p:spPr>
        <p:txBody>
          <a:bodyPr>
            <a:norm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b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br>
            <a:endParaRPr lang="en-NG" sz="24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F1AF3B2C-756F-5403-2947-9E2C0590DE70}"/>
              </a:ext>
            </a:extLst>
          </p:cNvPr>
          <p:cNvSpPr>
            <a:spLocks noChangeArrowheads="1"/>
          </p:cNvSpPr>
          <p:nvPr/>
        </p:nvSpPr>
        <p:spPr bwMode="auto">
          <a:xfrm rot="10800000" flipV="1">
            <a:off x="672662" y="3546869"/>
            <a:ext cx="1128811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dirty="0">
                <a:latin typeface="Arial" panose="020B0604020202020204" pitchFamily="34" charset="0"/>
              </a:rPr>
              <a:t>We will be going through </a:t>
            </a:r>
            <a:r>
              <a:rPr kumimoji="0" lang="en-NG" altLang="en-NG" sz="1800" b="0" i="0" u="none" strike="noStrike" cap="none" normalizeH="0" baseline="0" dirty="0">
                <a:ln>
                  <a:noFill/>
                </a:ln>
                <a:solidFill>
                  <a:schemeClr val="tx1"/>
                </a:solidFill>
                <a:effectLst/>
                <a:latin typeface="Arial" panose="020B0604020202020204" pitchFamily="34" charset="0"/>
              </a:rPr>
              <a:t>the Forbes Billionaires Universe for 2022, </a:t>
            </a:r>
            <a:r>
              <a:rPr kumimoji="0" lang="en-NG" altLang="en-NG" sz="1800" b="0" i="0" u="none" strike="noStrike" cap="none" normalizeH="0" baseline="0" dirty="0" err="1">
                <a:ln>
                  <a:noFill/>
                </a:ln>
                <a:solidFill>
                  <a:schemeClr val="tx1"/>
                </a:solidFill>
                <a:effectLst/>
                <a:latin typeface="Arial" panose="020B0604020202020204" pitchFamily="34" charset="0"/>
              </a:rPr>
              <a:t>delv</a:t>
            </a:r>
            <a:r>
              <a:rPr kumimoji="0" lang="en-US" altLang="en-NG" sz="1800" b="0" i="0" u="none" strike="noStrike" cap="none" normalizeH="0" baseline="0" dirty="0" err="1">
                <a:ln>
                  <a:noFill/>
                </a:ln>
                <a:solidFill>
                  <a:schemeClr val="tx1"/>
                </a:solidFill>
                <a:effectLst/>
                <a:latin typeface="Arial" panose="020B0604020202020204" pitchFamily="34" charset="0"/>
              </a:rPr>
              <a:t>ing</a:t>
            </a:r>
            <a:r>
              <a:rPr kumimoji="0" lang="en-NG" altLang="en-NG" sz="1800" b="0" i="0" u="none" strike="noStrike" cap="none" normalizeH="0" baseline="0" dirty="0">
                <a:ln>
                  <a:noFill/>
                </a:ln>
                <a:solidFill>
                  <a:schemeClr val="tx1"/>
                </a:solidFill>
                <a:effectLst/>
                <a:latin typeface="Arial" panose="020B0604020202020204" pitchFamily="34" charset="0"/>
              </a:rPr>
              <a:t> into the fascinating world of the world's richest individuals</a:t>
            </a:r>
            <a:r>
              <a:rPr kumimoji="0" lang="en-US" altLang="en-NG" sz="1800" b="0" i="0" u="none" strike="noStrike" cap="none" normalizeH="0" baseline="0" dirty="0">
                <a:ln>
                  <a:noFill/>
                </a:ln>
                <a:solidFill>
                  <a:schemeClr val="tx1"/>
                </a:solidFill>
                <a:effectLst/>
                <a:latin typeface="Arial" panose="020B0604020202020204" pitchFamily="34" charset="0"/>
              </a:rPr>
              <a:t>.</a:t>
            </a:r>
            <a:r>
              <a:rPr kumimoji="0" lang="en-NG" altLang="en-NG" sz="1800" b="0" i="0" u="none" strike="noStrike" cap="none" normalizeH="0" baseline="0" dirty="0">
                <a:ln>
                  <a:noFill/>
                </a:ln>
                <a:solidFill>
                  <a:schemeClr val="tx1"/>
                </a:solidFill>
                <a:effectLst/>
                <a:latin typeface="Arial" panose="020B0604020202020204" pitchFamily="34" charset="0"/>
              </a:rPr>
              <a:t> This in-depth examination of the exclusive Forbes Billionaires List provides a thorough look at the 2,600 billionaires who epitomize affluent achievement</a:t>
            </a:r>
            <a:r>
              <a:rPr lang="en-US" altLang="en-NG"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sz="1800" b="0" i="0" u="none" strike="noStrike" cap="none" normalizeH="0" baseline="0" dirty="0">
                <a:ln>
                  <a:noFill/>
                </a:ln>
                <a:solidFill>
                  <a:schemeClr val="tx1"/>
                </a:solidFill>
                <a:effectLst/>
                <a:latin typeface="Arial" panose="020B0604020202020204" pitchFamily="34" charset="0"/>
              </a:rPr>
              <a:t>This journey navigates through their dynamic world, revealing the intriguing patterns among these super-rich stars</a:t>
            </a:r>
            <a:r>
              <a:rPr kumimoji="0" lang="en-NG" altLang="en-NG" sz="1800" b="0" i="0" u="none" strike="noStrike" cap="none" normalizeH="0" baseline="0" dirty="0">
                <a:ln>
                  <a:noFill/>
                </a:ln>
                <a:solidFill>
                  <a:schemeClr val="tx1"/>
                </a:solidFill>
                <a:effectLst/>
                <a:latin typeface="Arial" panose="020B0604020202020204" pitchFamily="34" charset="0"/>
              </a:rPr>
              <a:t>. </a:t>
            </a:r>
            <a:br>
              <a:rPr kumimoji="0" lang="en-NG" altLang="en-NG" sz="1800" b="0" i="0" u="none" strike="noStrike" cap="none" normalizeH="0" baseline="0" dirty="0">
                <a:ln>
                  <a:noFill/>
                </a:ln>
                <a:solidFill>
                  <a:schemeClr val="tx1"/>
                </a:solidFill>
                <a:effectLst/>
                <a:latin typeface="Arial" panose="020B0604020202020204" pitchFamily="34" charset="0"/>
              </a:rPr>
            </a:br>
            <a:br>
              <a:rPr kumimoji="0" lang="en-NG" altLang="en-NG" sz="1800" b="0" i="0" u="none" strike="noStrike" cap="none" normalizeH="0" baseline="0" dirty="0">
                <a:ln>
                  <a:noFill/>
                </a:ln>
                <a:solidFill>
                  <a:schemeClr val="tx1"/>
                </a:solidFill>
                <a:effectLst/>
                <a:latin typeface="Arial" panose="020B0604020202020204" pitchFamily="34" charset="0"/>
              </a:rPr>
            </a:br>
            <a:r>
              <a:rPr kumimoji="0" lang="en-US" altLang="en-NG" sz="1800" b="0" i="0" u="none" strike="noStrike" cap="none" normalizeH="0" baseline="0" dirty="0">
                <a:ln>
                  <a:noFill/>
                </a:ln>
                <a:solidFill>
                  <a:schemeClr val="tx1"/>
                </a:solidFill>
                <a:effectLst/>
                <a:latin typeface="Arial" panose="020B0604020202020204" pitchFamily="34" charset="0"/>
              </a:rPr>
              <a:t>Discover the startling connections an interplay on </a:t>
            </a:r>
            <a:r>
              <a:rPr kumimoji="0" lang="en-NG" altLang="en-NG" sz="1800" b="0" i="0" u="none" strike="noStrike" cap="none" normalizeH="0" baseline="0" dirty="0">
                <a:ln>
                  <a:noFill/>
                </a:ln>
                <a:solidFill>
                  <a:schemeClr val="tx1"/>
                </a:solidFill>
                <a:effectLst/>
                <a:latin typeface="Arial" panose="020B0604020202020204" pitchFamily="34" charset="0"/>
              </a:rPr>
              <a:t>how age, industry, and location interact to trace the genesis of these enormous riches. Find out what drives the enormous riches of these people, from computer titans to real estate tycoons. </a:t>
            </a:r>
            <a:r>
              <a:rPr kumimoji="0" lang="en-US" altLang="en-NG" sz="1800" b="0" i="0" u="none" strike="noStrike" cap="none" normalizeH="0" baseline="0" dirty="0">
                <a:ln>
                  <a:noFill/>
                </a:ln>
                <a:solidFill>
                  <a:schemeClr val="tx1"/>
                </a:solidFill>
                <a:effectLst/>
                <a:latin typeface="Arial" panose="020B0604020202020204" pitchFamily="34" charset="0"/>
              </a:rPr>
              <a:t>This presentation invites you to uncover hidden insights and surprising connections within the billionaire galaxy.</a:t>
            </a: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42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709EDD-BF76-42D4-1D12-63DAB3B4DC26}"/>
              </a:ext>
            </a:extLst>
          </p:cNvPr>
          <p:cNvSpPr txBox="1"/>
          <p:nvPr/>
        </p:nvSpPr>
        <p:spPr>
          <a:xfrm>
            <a:off x="1471809" y="375874"/>
            <a:ext cx="3814175" cy="477054"/>
          </a:xfrm>
          <a:prstGeom prst="rect">
            <a:avLst/>
          </a:prstGeom>
          <a:noFill/>
        </p:spPr>
        <p:txBody>
          <a:bodyPr wrap="square">
            <a:spAutoFit/>
          </a:bodyPr>
          <a:lstStyle/>
          <a:p>
            <a:r>
              <a:rPr lang="en-US" sz="2500" b="1" kern="0" dirty="0">
                <a:effectLst/>
                <a:latin typeface="Times New Roman" panose="02020603050405020304" pitchFamily="18" charset="0"/>
                <a:ea typeface="Times New Roman" panose="02020603050405020304" pitchFamily="18" charset="0"/>
              </a:rPr>
              <a:t>Key Questions to Explore</a:t>
            </a:r>
            <a:endParaRPr lang="en-NG" sz="2500" b="1" dirty="0"/>
          </a:p>
        </p:txBody>
      </p:sp>
      <p:sp>
        <p:nvSpPr>
          <p:cNvPr id="7" name="TextBox 6">
            <a:extLst>
              <a:ext uri="{FF2B5EF4-FFF2-40B4-BE49-F238E27FC236}">
                <a16:creationId xmlns:a16="http://schemas.microsoft.com/office/drawing/2014/main" id="{54C856CA-004F-AC3B-C3FA-F6B2CCBB2B7C}"/>
              </a:ext>
            </a:extLst>
          </p:cNvPr>
          <p:cNvSpPr txBox="1"/>
          <p:nvPr/>
        </p:nvSpPr>
        <p:spPr>
          <a:xfrm>
            <a:off x="1471809" y="852928"/>
            <a:ext cx="7158624" cy="1570943"/>
          </a:xfrm>
          <a:prstGeom prst="rect">
            <a:avLst/>
          </a:prstGeom>
          <a:noFill/>
        </p:spPr>
        <p:txBody>
          <a:bodyPr wrap="square">
            <a:spAutoFit/>
          </a:bodyPr>
          <a:lstStyle/>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Who are the wealthiest individuals on the planet?</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What industries and countries dominate the billionaire landscape?</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How does age influence net worth accumulation?</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What are the primary sources fuelling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 billionaire fortunes?</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15E929F-1653-E22A-EB12-B0F190CBA86F}"/>
              </a:ext>
            </a:extLst>
          </p:cNvPr>
          <p:cNvSpPr txBox="1"/>
          <p:nvPr/>
        </p:nvSpPr>
        <p:spPr>
          <a:xfrm>
            <a:off x="1371599" y="2747899"/>
            <a:ext cx="8812061" cy="1686231"/>
          </a:xfrm>
          <a:prstGeom prst="rect">
            <a:avLst/>
          </a:prstGeom>
          <a:noFill/>
        </p:spPr>
        <p:txBody>
          <a:bodyPr wrap="square">
            <a:spAutoFit/>
          </a:bodyPr>
          <a:lstStyle/>
          <a:p>
            <a:pPr algn="just">
              <a:lnSpc>
                <a:spcPct val="107000"/>
              </a:lnSpc>
              <a:spcAft>
                <a:spcPts val="800"/>
              </a:spcAft>
            </a:pPr>
            <a:r>
              <a:rPr lang="en-US" sz="2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Source:</a:t>
            </a: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 sourced from the prestigious Forbes Billionaires List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c</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ompr</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ise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about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2,600 billionaires worldwide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in 2022</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k</a:t>
            </a:r>
            <a:r>
              <a:rPr lang="en-NG"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ey</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 attributes include rank, name, net worth, age, country, source, and industry</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4781B66-55AE-94ED-A9DC-B5ADA1E38FAF}"/>
              </a:ext>
            </a:extLst>
          </p:cNvPr>
          <p:cNvSpPr txBox="1"/>
          <p:nvPr/>
        </p:nvSpPr>
        <p:spPr>
          <a:xfrm>
            <a:off x="1371599" y="4642870"/>
            <a:ext cx="8812061" cy="1686231"/>
          </a:xfrm>
          <a:prstGeom prst="rect">
            <a:avLst/>
          </a:prstGeom>
          <a:noFill/>
        </p:spPr>
        <p:txBody>
          <a:bodyPr wrap="square">
            <a:spAutoFit/>
          </a:bodyPr>
          <a:lstStyle/>
          <a:p>
            <a:pPr algn="just">
              <a:lnSpc>
                <a:spcPct val="107000"/>
              </a:lnSpc>
              <a:spcAft>
                <a:spcPts val="800"/>
              </a:spcAft>
            </a:pPr>
            <a:r>
              <a:rPr lang="en-US" sz="2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Source:</a:t>
            </a: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 imported into Power BI for analysis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Handled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data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inconsistencies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Standardized formatting and data types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39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B31A6-72A1-A701-6372-0E4F7BB5C370}"/>
              </a:ext>
            </a:extLst>
          </p:cNvPr>
          <p:cNvSpPr txBox="1"/>
          <p:nvPr/>
        </p:nvSpPr>
        <p:spPr>
          <a:xfrm>
            <a:off x="1325638" y="238847"/>
            <a:ext cx="9540724" cy="1545038"/>
          </a:xfrm>
          <a:prstGeom prst="rect">
            <a:avLst/>
          </a:prstGeom>
          <a:noFill/>
        </p:spPr>
        <p:txBody>
          <a:bodyPr wrap="square">
            <a:spAutoFit/>
          </a:bodyPr>
          <a:lstStyle/>
          <a:p>
            <a:pPr algn="just">
              <a:lnSpc>
                <a:spcPct val="107000"/>
              </a:lnSpc>
              <a:spcAft>
                <a:spcPts val="800"/>
              </a:spcAft>
            </a:pPr>
            <a:r>
              <a:rPr lang="en-NG" sz="3400" b="1" kern="0" dirty="0">
                <a:effectLst/>
                <a:latin typeface="Times New Roman" panose="02020603050405020304" pitchFamily="18" charset="0"/>
                <a:ea typeface="Times New Roman" panose="02020603050405020304" pitchFamily="18" charset="0"/>
                <a:cs typeface="Times New Roman" panose="02020603050405020304" pitchFamily="18" charset="0"/>
              </a:rPr>
              <a:t>Unveiling the Billionaire Galaxies</a:t>
            </a:r>
            <a:endParaRPr lang="en-US" sz="3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kern="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500" kern="0" dirty="0">
                <a:effectLst/>
                <a:latin typeface="Times New Roman" panose="02020603050405020304" pitchFamily="18" charset="0"/>
                <a:ea typeface="Calibri" panose="020F0502020204030204" pitchFamily="34" charset="0"/>
                <a:cs typeface="Times New Roman" panose="02020603050405020304" pitchFamily="18" charset="0"/>
              </a:rPr>
              <a:t>The following shows the metrics for the 2022 Forbes Billionaires</a:t>
            </a:r>
            <a:endParaRPr lang="en-NG" sz="2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73F5FFF-447E-8013-59F9-F8A4CCF6AABA}"/>
              </a:ext>
            </a:extLst>
          </p:cNvPr>
          <p:cNvSpPr txBox="1"/>
          <p:nvPr/>
        </p:nvSpPr>
        <p:spPr>
          <a:xfrm>
            <a:off x="926891" y="4174107"/>
            <a:ext cx="10279759" cy="1299523"/>
          </a:xfrm>
          <a:prstGeom prst="rect">
            <a:avLst/>
          </a:prstGeom>
          <a:noFill/>
        </p:spPr>
        <p:txBody>
          <a:bodyPr wrap="square">
            <a:spAutoFit/>
          </a:bodyPr>
          <a:lstStyle/>
          <a:p>
            <a:pPr algn="just">
              <a:lnSpc>
                <a:spcPct val="107000"/>
              </a:lnSpc>
              <a:spcAft>
                <a:spcPts val="800"/>
              </a:spcAft>
            </a:pPr>
            <a:r>
              <a:rPr lang="en-US" sz="2500" kern="0" dirty="0">
                <a:effectLst/>
                <a:latin typeface="Times New Roman" panose="02020603050405020304" pitchFamily="18" charset="0"/>
                <a:ea typeface="Times New Roman" panose="02020603050405020304" pitchFamily="18" charset="0"/>
                <a:cs typeface="Times New Roman" panose="02020603050405020304" pitchFamily="18" charset="0"/>
              </a:rPr>
              <a:t>The total number of billionaires for 2022 is 2600, with a total </a:t>
            </a:r>
            <a:r>
              <a:rPr lang="en-US" sz="2500" kern="0" dirty="0" err="1">
                <a:effectLst/>
                <a:latin typeface="Times New Roman" panose="02020603050405020304" pitchFamily="18" charset="0"/>
                <a:ea typeface="Times New Roman" panose="02020603050405020304" pitchFamily="18" charset="0"/>
                <a:cs typeface="Times New Roman" panose="02020603050405020304" pitchFamily="18" charset="0"/>
              </a:rPr>
              <a:t>networth</a:t>
            </a:r>
            <a:r>
              <a:rPr lang="en-US" sz="2500" kern="0" dirty="0">
                <a:effectLst/>
                <a:latin typeface="Times New Roman" panose="02020603050405020304" pitchFamily="18" charset="0"/>
                <a:ea typeface="Times New Roman" panose="02020603050405020304" pitchFamily="18" charset="0"/>
                <a:cs typeface="Times New Roman" panose="02020603050405020304" pitchFamily="18" charset="0"/>
              </a:rPr>
              <a:t> of Twelve Trillion Six Hundred and Forty Billion Dollar only ($12.64 </a:t>
            </a:r>
            <a:r>
              <a:rPr lang="en-US" sz="2500" kern="0" dirty="0" err="1">
                <a:effectLst/>
                <a:latin typeface="Times New Roman" panose="02020603050405020304" pitchFamily="18" charset="0"/>
                <a:ea typeface="Times New Roman" panose="02020603050405020304" pitchFamily="18" charset="0"/>
                <a:cs typeface="Times New Roman" panose="02020603050405020304" pitchFamily="18" charset="0"/>
              </a:rPr>
              <a:t>Trillon</a:t>
            </a:r>
            <a:r>
              <a:rPr lang="en-US" sz="2500" kern="0" dirty="0">
                <a:effectLst/>
                <a:latin typeface="Times New Roman" panose="02020603050405020304" pitchFamily="18" charset="0"/>
                <a:ea typeface="Times New Roman" panose="02020603050405020304" pitchFamily="18" charset="0"/>
                <a:cs typeface="Times New Roman" panose="02020603050405020304" pitchFamily="18" charset="0"/>
              </a:rPr>
              <a:t>) Across 75 Countries and a total of 18 Industry Sectors</a:t>
            </a:r>
          </a:p>
        </p:txBody>
      </p:sp>
      <p:pic>
        <p:nvPicPr>
          <p:cNvPr id="4" name="Picture 3">
            <a:extLst>
              <a:ext uri="{FF2B5EF4-FFF2-40B4-BE49-F238E27FC236}">
                <a16:creationId xmlns:a16="http://schemas.microsoft.com/office/drawing/2014/main" id="{07C04730-E66A-C3C9-AB66-C4938C11CAE0}"/>
              </a:ext>
            </a:extLst>
          </p:cNvPr>
          <p:cNvPicPr>
            <a:picLocks noChangeAspect="1"/>
          </p:cNvPicPr>
          <p:nvPr/>
        </p:nvPicPr>
        <p:blipFill>
          <a:blip r:embed="rId2"/>
          <a:stretch>
            <a:fillRect/>
          </a:stretch>
        </p:blipFill>
        <p:spPr>
          <a:xfrm>
            <a:off x="1537252" y="1783885"/>
            <a:ext cx="9329110" cy="2241850"/>
          </a:xfrm>
          <a:prstGeom prst="rect">
            <a:avLst/>
          </a:prstGeom>
        </p:spPr>
      </p:pic>
    </p:spTree>
    <p:extLst>
      <p:ext uri="{BB962C8B-B14F-4D97-AF65-F5344CB8AC3E}">
        <p14:creationId xmlns:p14="http://schemas.microsoft.com/office/powerpoint/2010/main" val="374214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F55B4D-7FE7-E7E5-07C5-8597C42BD47B}"/>
              </a:ext>
            </a:extLst>
          </p:cNvPr>
          <p:cNvSpPr txBox="1"/>
          <p:nvPr/>
        </p:nvSpPr>
        <p:spPr>
          <a:xfrm>
            <a:off x="1246337" y="0"/>
            <a:ext cx="7521880" cy="640240"/>
          </a:xfrm>
          <a:prstGeom prst="rect">
            <a:avLst/>
          </a:prstGeom>
          <a:noFill/>
        </p:spPr>
        <p:txBody>
          <a:bodyPr wrap="square">
            <a:spAutoFit/>
          </a:bodyPr>
          <a:lstStyle/>
          <a:p>
            <a:pPr algn="just">
              <a:lnSpc>
                <a:spcPct val="107000"/>
              </a:lnSpc>
              <a:spcAft>
                <a:spcPts val="800"/>
              </a:spcAft>
            </a:pPr>
            <a:r>
              <a:rPr lang="en-NG" sz="3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Analysis –</a:t>
            </a:r>
            <a:r>
              <a:rPr lang="en-US" sz="3500" b="1" kern="0" dirty="0">
                <a:effectLst/>
                <a:latin typeface="Times New Roman" panose="02020603050405020304" pitchFamily="18" charset="0"/>
                <a:ea typeface="Times New Roman" panose="02020603050405020304" pitchFamily="18" charset="0"/>
                <a:cs typeface="Times New Roman" panose="02020603050405020304" pitchFamily="18" charset="0"/>
              </a:rPr>
              <a:t> findings and insights:</a:t>
            </a:r>
            <a:endParaRPr lang="en-NG" sz="35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A8E4FDE-E48F-D981-327B-A104EFED4AA0}"/>
              </a:ext>
            </a:extLst>
          </p:cNvPr>
          <p:cNvSpPr txBox="1"/>
          <p:nvPr/>
        </p:nvSpPr>
        <p:spPr>
          <a:xfrm>
            <a:off x="816280" y="640240"/>
            <a:ext cx="10559440" cy="1754326"/>
          </a:xfrm>
          <a:prstGeom prst="rect">
            <a:avLst/>
          </a:prstGeom>
          <a:noFill/>
        </p:spPr>
        <p:txBody>
          <a:bodyPr wrap="square">
            <a:spAutoFit/>
          </a:bodyPr>
          <a:lstStyle/>
          <a:p>
            <a:r>
              <a:rPr lang="en-NG"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Top Billionaires</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 By Categories</a:t>
            </a:r>
            <a:endParaRPr lang="en-US" b="1" i="1" kern="0" dirty="0">
              <a:latin typeface="Times New Roman" panose="02020603050405020304" pitchFamily="18" charset="0"/>
              <a:cs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Top 5 Billionaires by Names has Elon Musk as number 1, followed by Jeff Bezos, Bernard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Arnault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Bill Gates, and Warren Buffet respectively, While the  with the Top 10 industries are Automobile, Technology, Fashion, Diversified, Media, Food &amp; Beverages, Finance, Real estate, Manufacturing and Healthcare respectively</a:t>
            </a:r>
          </a:p>
          <a:p>
            <a:endParaRPr lang="en-NG" b="1" i="1" dirty="0"/>
          </a:p>
        </p:txBody>
      </p:sp>
      <p:pic>
        <p:nvPicPr>
          <p:cNvPr id="9" name="Picture 8">
            <a:extLst>
              <a:ext uri="{FF2B5EF4-FFF2-40B4-BE49-F238E27FC236}">
                <a16:creationId xmlns:a16="http://schemas.microsoft.com/office/drawing/2014/main" id="{4C8B6195-793E-5D39-32B1-913D6D6128D1}"/>
              </a:ext>
            </a:extLst>
          </p:cNvPr>
          <p:cNvPicPr>
            <a:picLocks noChangeAspect="1"/>
          </p:cNvPicPr>
          <p:nvPr/>
        </p:nvPicPr>
        <p:blipFill>
          <a:blip r:embed="rId2"/>
          <a:stretch>
            <a:fillRect/>
          </a:stretch>
        </p:blipFill>
        <p:spPr>
          <a:xfrm>
            <a:off x="1246338" y="2292263"/>
            <a:ext cx="4716051" cy="4396636"/>
          </a:xfrm>
          <a:prstGeom prst="rect">
            <a:avLst/>
          </a:prstGeom>
        </p:spPr>
      </p:pic>
      <p:pic>
        <p:nvPicPr>
          <p:cNvPr id="11" name="Picture 10">
            <a:extLst>
              <a:ext uri="{FF2B5EF4-FFF2-40B4-BE49-F238E27FC236}">
                <a16:creationId xmlns:a16="http://schemas.microsoft.com/office/drawing/2014/main" id="{5941805F-4D8B-D929-6104-084A2DDB9A8A}"/>
              </a:ext>
            </a:extLst>
          </p:cNvPr>
          <p:cNvPicPr>
            <a:picLocks noChangeAspect="1"/>
          </p:cNvPicPr>
          <p:nvPr/>
        </p:nvPicPr>
        <p:blipFill>
          <a:blip r:embed="rId3"/>
          <a:stretch>
            <a:fillRect/>
          </a:stretch>
        </p:blipFill>
        <p:spPr>
          <a:xfrm>
            <a:off x="6096000" y="2292262"/>
            <a:ext cx="4989534" cy="4396636"/>
          </a:xfrm>
          <a:prstGeom prst="rect">
            <a:avLst/>
          </a:prstGeom>
        </p:spPr>
      </p:pic>
    </p:spTree>
    <p:extLst>
      <p:ext uri="{BB962C8B-B14F-4D97-AF65-F5344CB8AC3E}">
        <p14:creationId xmlns:p14="http://schemas.microsoft.com/office/powerpoint/2010/main" val="216641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CCBD4-D724-F450-6895-8CEC056B0328}"/>
              </a:ext>
            </a:extLst>
          </p:cNvPr>
          <p:cNvSpPr txBox="1"/>
          <p:nvPr/>
        </p:nvSpPr>
        <p:spPr>
          <a:xfrm>
            <a:off x="1133605" y="0"/>
            <a:ext cx="4490582" cy="369332"/>
          </a:xfrm>
          <a:prstGeom prst="rect">
            <a:avLst/>
          </a:prstGeom>
          <a:noFill/>
        </p:spPr>
        <p:txBody>
          <a:bodyPr wrap="square">
            <a:spAutoFit/>
          </a:bodyPr>
          <a:lstStyle/>
          <a:p>
            <a:r>
              <a:rPr lang="en-NG"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Top Billionaires</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 By different Categories</a:t>
            </a:r>
            <a:endParaRPr lang="en-NG" b="1" i="1" dirty="0"/>
          </a:p>
        </p:txBody>
      </p:sp>
      <p:pic>
        <p:nvPicPr>
          <p:cNvPr id="4" name="Picture 3">
            <a:extLst>
              <a:ext uri="{FF2B5EF4-FFF2-40B4-BE49-F238E27FC236}">
                <a16:creationId xmlns:a16="http://schemas.microsoft.com/office/drawing/2014/main" id="{A6F6279F-F125-AE18-C8A7-0346E70904BF}"/>
              </a:ext>
            </a:extLst>
          </p:cNvPr>
          <p:cNvPicPr>
            <a:picLocks noChangeAspect="1"/>
          </p:cNvPicPr>
          <p:nvPr/>
        </p:nvPicPr>
        <p:blipFill>
          <a:blip r:embed="rId2"/>
          <a:stretch>
            <a:fillRect/>
          </a:stretch>
        </p:blipFill>
        <p:spPr>
          <a:xfrm>
            <a:off x="1133604" y="1891430"/>
            <a:ext cx="4962395" cy="4587527"/>
          </a:xfrm>
          <a:prstGeom prst="rect">
            <a:avLst/>
          </a:prstGeom>
        </p:spPr>
      </p:pic>
      <p:pic>
        <p:nvPicPr>
          <p:cNvPr id="6" name="Picture 5">
            <a:extLst>
              <a:ext uri="{FF2B5EF4-FFF2-40B4-BE49-F238E27FC236}">
                <a16:creationId xmlns:a16="http://schemas.microsoft.com/office/drawing/2014/main" id="{A0970749-46D1-1738-3917-DF3AEC2C5CE3}"/>
              </a:ext>
            </a:extLst>
          </p:cNvPr>
          <p:cNvPicPr>
            <a:picLocks noChangeAspect="1"/>
          </p:cNvPicPr>
          <p:nvPr/>
        </p:nvPicPr>
        <p:blipFill>
          <a:blip r:embed="rId3"/>
          <a:stretch>
            <a:fillRect/>
          </a:stretch>
        </p:blipFill>
        <p:spPr>
          <a:xfrm>
            <a:off x="6292243" y="1891430"/>
            <a:ext cx="5043812" cy="4587527"/>
          </a:xfrm>
          <a:prstGeom prst="rect">
            <a:avLst/>
          </a:prstGeom>
        </p:spPr>
      </p:pic>
      <p:sp>
        <p:nvSpPr>
          <p:cNvPr id="8" name="TextBox 7">
            <a:extLst>
              <a:ext uri="{FF2B5EF4-FFF2-40B4-BE49-F238E27FC236}">
                <a16:creationId xmlns:a16="http://schemas.microsoft.com/office/drawing/2014/main" id="{59D18FCC-4EBB-6E7C-E796-F53FBE1C0B7E}"/>
              </a:ext>
            </a:extLst>
          </p:cNvPr>
          <p:cNvSpPr txBox="1"/>
          <p:nvPr/>
        </p:nvSpPr>
        <p:spPr>
          <a:xfrm>
            <a:off x="1133605" y="703507"/>
            <a:ext cx="9225419" cy="961482"/>
          </a:xfrm>
          <a:prstGeom prst="rect">
            <a:avLst/>
          </a:prstGeom>
          <a:noFill/>
        </p:spPr>
        <p:txBody>
          <a:bodyPr wrap="square">
            <a:spAutoFit/>
          </a:bodyPr>
          <a:lstStyle/>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Top 5 Billionaires by Rank has $219 Billion ranking as number 1, followed by $171, $158, $129, and $118 Billion Dollars respectively with the Top five net worth coming from Tesla, Space X, LVMH, Amazon, Infrastructure, and L'Oréal Respectively</a:t>
            </a:r>
          </a:p>
        </p:txBody>
      </p:sp>
    </p:spTree>
    <p:extLst>
      <p:ext uri="{BB962C8B-B14F-4D97-AF65-F5344CB8AC3E}">
        <p14:creationId xmlns:p14="http://schemas.microsoft.com/office/powerpoint/2010/main" val="160342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6F6A6-9A31-10C9-C314-1297D8C40294}"/>
              </a:ext>
            </a:extLst>
          </p:cNvPr>
          <p:cNvSpPr txBox="1"/>
          <p:nvPr/>
        </p:nvSpPr>
        <p:spPr>
          <a:xfrm>
            <a:off x="1308970" y="216166"/>
            <a:ext cx="6100174" cy="369332"/>
          </a:xfrm>
          <a:prstGeom prst="rect">
            <a:avLst/>
          </a:prstGeom>
          <a:noFill/>
        </p:spPr>
        <p:txBody>
          <a:bodyPr wrap="square">
            <a:spAutoFit/>
          </a:bodyPr>
          <a:lstStyle/>
          <a:p>
            <a:r>
              <a:rPr lang="en-NG" sz="1800" b="1" kern="0" dirty="0">
                <a:effectLst/>
                <a:latin typeface="Times New Roman" panose="02020603050405020304" pitchFamily="18" charset="0"/>
                <a:ea typeface="Times New Roman" panose="02020603050405020304" pitchFamily="18" charset="0"/>
              </a:rPr>
              <a:t>Geographic Distribution</a:t>
            </a:r>
            <a:r>
              <a:rPr lang="en-US" sz="1800" b="1" kern="0" dirty="0">
                <a:effectLst/>
                <a:latin typeface="Times New Roman" panose="02020603050405020304" pitchFamily="18" charset="0"/>
                <a:ea typeface="Times New Roman" panose="02020603050405020304" pitchFamily="18" charset="0"/>
              </a:rPr>
              <a:t> of Billionaires</a:t>
            </a:r>
            <a:endParaRPr lang="en-NG" b="1" dirty="0"/>
          </a:p>
        </p:txBody>
      </p:sp>
      <p:pic>
        <p:nvPicPr>
          <p:cNvPr id="5" name="Picture 4">
            <a:extLst>
              <a:ext uri="{FF2B5EF4-FFF2-40B4-BE49-F238E27FC236}">
                <a16:creationId xmlns:a16="http://schemas.microsoft.com/office/drawing/2014/main" id="{93EF9C5B-D674-4E44-708C-0222B62B9B21}"/>
              </a:ext>
            </a:extLst>
          </p:cNvPr>
          <p:cNvPicPr>
            <a:picLocks noChangeAspect="1"/>
          </p:cNvPicPr>
          <p:nvPr/>
        </p:nvPicPr>
        <p:blipFill>
          <a:blip r:embed="rId2"/>
          <a:stretch>
            <a:fillRect/>
          </a:stretch>
        </p:blipFill>
        <p:spPr>
          <a:xfrm>
            <a:off x="1308969" y="1427967"/>
            <a:ext cx="10327709" cy="5213867"/>
          </a:xfrm>
          <a:prstGeom prst="rect">
            <a:avLst/>
          </a:prstGeom>
        </p:spPr>
      </p:pic>
      <p:sp>
        <p:nvSpPr>
          <p:cNvPr id="7" name="TextBox 6">
            <a:extLst>
              <a:ext uri="{FF2B5EF4-FFF2-40B4-BE49-F238E27FC236}">
                <a16:creationId xmlns:a16="http://schemas.microsoft.com/office/drawing/2014/main" id="{A875E17C-5A78-0000-92C2-DF40FED1717E}"/>
              </a:ext>
            </a:extLst>
          </p:cNvPr>
          <p:cNvSpPr txBox="1"/>
          <p:nvPr/>
        </p:nvSpPr>
        <p:spPr>
          <a:xfrm>
            <a:off x="1471809" y="585498"/>
            <a:ext cx="9864246" cy="665118"/>
          </a:xfrm>
          <a:prstGeom prst="rect">
            <a:avLst/>
          </a:prstGeom>
          <a:noFill/>
        </p:spPr>
        <p:txBody>
          <a:bodyPr wrap="square">
            <a:spAutoFit/>
          </a:bodyPr>
          <a:lstStyle/>
          <a:p>
            <a:pPr algn="just">
              <a:lnSpc>
                <a:spcPct val="107000"/>
              </a:lnSpc>
              <a:spcAft>
                <a:spcPts val="800"/>
              </a:spcAft>
            </a:pPr>
            <a:r>
              <a:rPr lang="en-US" kern="0" dirty="0">
                <a:latin typeface="Times New Roman" panose="02020603050405020304" pitchFamily="18" charset="0"/>
                <a:ea typeface="Times New Roman" panose="02020603050405020304" pitchFamily="18" charset="0"/>
                <a:cs typeface="Times New Roman" panose="02020603050405020304" pitchFamily="18" charset="0"/>
              </a:rPr>
              <a:t>The Distribution of billionaires by countries and continent has Europe with the highest number of billionaires followed by Asia, South America, North America, Africa and the Pacific Respectively.</a:t>
            </a: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1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C53AC-E3F9-648A-049B-54C8A70BF887}"/>
              </a:ext>
            </a:extLst>
          </p:cNvPr>
          <p:cNvSpPr txBox="1"/>
          <p:nvPr/>
        </p:nvSpPr>
        <p:spPr>
          <a:xfrm>
            <a:off x="983292" y="0"/>
            <a:ext cx="10628334" cy="1246495"/>
          </a:xfrm>
          <a:prstGeom prst="rect">
            <a:avLst/>
          </a:prstGeom>
          <a:noFill/>
        </p:spPr>
        <p:txBody>
          <a:bodyPr wrap="square">
            <a:spAutoFit/>
          </a:bodyPr>
          <a:lstStyle/>
          <a:p>
            <a:r>
              <a:rPr lang="en-US" sz="3500" dirty="0">
                <a:effectLst/>
                <a:latin typeface="Times New Roman" panose="02020603050405020304" pitchFamily="18" charset="0"/>
                <a:ea typeface="Calibri" panose="020F0502020204030204" pitchFamily="34" charset="0"/>
                <a:cs typeface="Times New Roman" panose="02020603050405020304" pitchFamily="18" charset="0"/>
              </a:rPr>
              <a:t>Recommendations: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Based on the analysis presented on the 2022 Forbes Billionaires dataset, the following recommendations are made:</a:t>
            </a:r>
            <a:endParaRPr lang="en-NG"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AF6D38-09F4-5EE2-D560-9B0B3ABE8B93}"/>
              </a:ext>
            </a:extLst>
          </p:cNvPr>
          <p:cNvSpPr txBox="1"/>
          <p:nvPr/>
        </p:nvSpPr>
        <p:spPr>
          <a:xfrm>
            <a:off x="983292" y="1355664"/>
            <a:ext cx="10941485" cy="5296771"/>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Leverage industry insights to identify drivers of wealth accumulation and potential investment opportunities.</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Explore geographic hotspots to understand conducive economic, political, and cultural factors for fostering wealth creation.</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Analyze age trends to gain lessons on wealth-building strategies across different life stages.</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Investigate sources of wealth to uncover key factors driving wealth creation and inform investment and business strategies.</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Embrace data-driven decision-making by investing in robust data analytics capabilities and fostering a data-driven culture.</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Foster collaboration and knowledge sharing among stakeholders, policymakers, and industry leaders to stimulate innovation and promote sustainable economic growth.</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By implementing these recommendations, organizations and individuals can gain a competitive edge, make well-informed decisions, and position themselves for sustainable success(</a:t>
            </a:r>
            <a:r>
              <a:rPr lang="en-US" sz="2000" kern="100" dirty="0">
                <a:latin typeface="Times New Roman" panose="02020603050405020304" pitchFamily="18" charset="0"/>
                <a:cs typeface="Times New Roman" panose="02020603050405020304" pitchFamily="18" charset="0"/>
              </a:rPr>
              <a:t>wealth creation, strategic decision-making, and sustainable growth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 the ever-evolving business landscape.</a:t>
            </a:r>
            <a:endParaRPr lang="en-NG"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406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82806-27F6-BB96-B48A-CF495820A61C}"/>
              </a:ext>
            </a:extLst>
          </p:cNvPr>
          <p:cNvSpPr txBox="1"/>
          <p:nvPr/>
        </p:nvSpPr>
        <p:spPr>
          <a:xfrm>
            <a:off x="471813" y="763783"/>
            <a:ext cx="11248373" cy="2895793"/>
          </a:xfrm>
          <a:prstGeom prst="rect">
            <a:avLst/>
          </a:prstGeom>
          <a:noFill/>
        </p:spPr>
        <p:txBody>
          <a:bodyPr wrap="square">
            <a:spAutoFit/>
          </a:bodyPr>
          <a:lstStyle/>
          <a:p>
            <a:pPr algn="just">
              <a:lnSpc>
                <a:spcPct val="107000"/>
              </a:lnSpc>
              <a:spcAft>
                <a:spcPts val="800"/>
              </a:spcAft>
            </a:pP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Forbes Billionaires dataset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of 2022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offers a captivating glimpse into the realm of extreme wealth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of individuals.</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analysis serves as a launchpad for further exploration and strategic decision-making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where necessary.</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Embrace the power of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available data used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to navigate the ever-evolving billionaire cosmos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in the year 2022.</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By presenting the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above </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analysis in this engaging and visually compelling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guide, a</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comprehensive understanding of the billionaire landscape, as revealed by the 2022 Forbes Billionaires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has been unveiled</a:t>
            </a: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N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4269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146</TotalTime>
  <Words>712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Tw Cen MT</vt:lpstr>
      <vt:lpstr>Wingdings</vt:lpstr>
      <vt:lpstr>Circuit</vt:lpstr>
      <vt:lpstr>Discovering the Universe of 2022 Forbes Billionaires: Unveiling the Billionaire Galaxies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the Universe of 2022 Forbes Billionaires: Unveiling the Billionaire Galaxies</dc:title>
  <dc:creator>Ibrahim Ismaila</dc:creator>
  <cp:lastModifiedBy>Ibrahim Ismaila</cp:lastModifiedBy>
  <cp:revision>20</cp:revision>
  <dcterms:created xsi:type="dcterms:W3CDTF">2024-04-23T06:51:32Z</dcterms:created>
  <dcterms:modified xsi:type="dcterms:W3CDTF">2024-05-07T09:58:18Z</dcterms:modified>
</cp:coreProperties>
</file>