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8" r:id="rId9"/>
    <p:sldId id="269" r:id="rId10"/>
    <p:sldId id="275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8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87398-2B7F-4A0E-8706-596B06A69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2" r="9091" b="17829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6C760-6A74-45C1-AFDE-D20A6A153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5005" y="2583808"/>
            <a:ext cx="7021586" cy="4169329"/>
          </a:xfrm>
        </p:spPr>
        <p:txBody>
          <a:bodyPr anchor="b">
            <a:normAutofit/>
          </a:bodyPr>
          <a:lstStyle/>
          <a:p>
            <a:pPr algn="ctr"/>
            <a:r>
              <a:rPr lang="en-US" sz="3800" dirty="0"/>
              <a:t>Analog filter design </a:t>
            </a:r>
            <a:br>
              <a:rPr lang="en-US" sz="3800" dirty="0"/>
            </a:br>
            <a:r>
              <a:rPr lang="en-US" sz="1800" dirty="0"/>
              <a:t>from</a:t>
            </a:r>
            <a:r>
              <a:rPr lang="en-US" sz="3800" dirty="0"/>
              <a:t> </a:t>
            </a:r>
            <a:br>
              <a:rPr lang="en-US" sz="3800" dirty="0"/>
            </a:br>
            <a:r>
              <a:rPr lang="en-US" sz="3800" dirty="0"/>
              <a:t>Flipped </a:t>
            </a:r>
            <a:r>
              <a:rPr lang="en-US" sz="3800" dirty="0" err="1"/>
              <a:t>koin</a:t>
            </a:r>
            <a:r>
              <a:rPr lang="en-US" sz="3800" dirty="0"/>
              <a:t> technology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800B0-8E7A-492C-A589-29D52916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" y="0"/>
            <a:ext cx="2852813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97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29" y="5980923"/>
            <a:ext cx="5726942" cy="764425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Matlab</a:t>
            </a:r>
            <a:r>
              <a:rPr lang="en-US" dirty="0">
                <a:solidFill>
                  <a:srgbClr val="FF0000"/>
                </a:solidFill>
              </a:rPr>
              <a:t> code for the output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1B68B-4C6B-45CA-BE48-A4B80CF515D7}"/>
              </a:ext>
            </a:extLst>
          </p:cNvPr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num = [0 1];</a:t>
            </a:r>
          </a:p>
          <a:p>
            <a:r>
              <a:rPr lang="en-US" dirty="0">
                <a:highlight>
                  <a:srgbClr val="FF00FF"/>
                </a:highlight>
              </a:rPr>
              <a:t>den = [0.0001 1];</a:t>
            </a:r>
          </a:p>
          <a:p>
            <a:r>
              <a:rPr lang="en-US" dirty="0">
                <a:highlight>
                  <a:srgbClr val="FF00FF"/>
                </a:highlight>
              </a:rPr>
              <a:t>G = </a:t>
            </a:r>
            <a:r>
              <a:rPr lang="en-US" dirty="0" err="1">
                <a:highlight>
                  <a:srgbClr val="FF00FF"/>
                </a:highlight>
              </a:rPr>
              <a:t>tf</a:t>
            </a:r>
            <a:r>
              <a:rPr lang="en-US" dirty="0">
                <a:highlight>
                  <a:srgbClr val="FF00FF"/>
                </a:highlight>
              </a:rPr>
              <a:t> (num, den);</a:t>
            </a:r>
          </a:p>
          <a:p>
            <a:r>
              <a:rPr lang="en-US" dirty="0">
                <a:highlight>
                  <a:srgbClr val="FF00FF"/>
                </a:highlight>
              </a:rPr>
              <a:t>G = </a:t>
            </a:r>
            <a:r>
              <a:rPr lang="en-US" dirty="0" err="1">
                <a:highlight>
                  <a:srgbClr val="FF00FF"/>
                </a:highlight>
              </a:rPr>
              <a:t>tf</a:t>
            </a:r>
            <a:r>
              <a:rPr lang="en-US" dirty="0">
                <a:highlight>
                  <a:srgbClr val="FF00FF"/>
                </a:highlight>
              </a:rPr>
              <a:t> (num, den)</a:t>
            </a:r>
          </a:p>
          <a:p>
            <a:endParaRPr lang="en-US" dirty="0">
              <a:highlight>
                <a:srgbClr val="FF00FF"/>
              </a:highlight>
            </a:endParaRPr>
          </a:p>
          <a:p>
            <a:r>
              <a:rPr lang="en-US" dirty="0">
                <a:highlight>
                  <a:srgbClr val="FF00FF"/>
                </a:highlight>
              </a:rPr>
              <a:t>G =</a:t>
            </a:r>
          </a:p>
          <a:p>
            <a:r>
              <a:rPr lang="en-US" dirty="0">
                <a:highlight>
                  <a:srgbClr val="FF00FF"/>
                </a:highlight>
              </a:rPr>
              <a:t> </a:t>
            </a:r>
          </a:p>
          <a:p>
            <a:r>
              <a:rPr lang="en-US" dirty="0">
                <a:highlight>
                  <a:srgbClr val="FF00FF"/>
                </a:highlight>
              </a:rPr>
              <a:t>       1</a:t>
            </a:r>
          </a:p>
          <a:p>
            <a:r>
              <a:rPr lang="en-US" dirty="0">
                <a:highlight>
                  <a:srgbClr val="FF00FF"/>
                </a:highlight>
              </a:rPr>
              <a:t>  ------------</a:t>
            </a:r>
          </a:p>
          <a:p>
            <a:r>
              <a:rPr lang="en-US" dirty="0">
                <a:highlight>
                  <a:srgbClr val="FF00FF"/>
                </a:highlight>
              </a:rPr>
              <a:t>  0.0001 s + 1</a:t>
            </a:r>
          </a:p>
          <a:p>
            <a:r>
              <a:rPr lang="en-US" dirty="0">
                <a:highlight>
                  <a:srgbClr val="FF00FF"/>
                </a:highlight>
              </a:rPr>
              <a:t> </a:t>
            </a:r>
          </a:p>
          <a:p>
            <a:r>
              <a:rPr lang="en-US" dirty="0">
                <a:highlight>
                  <a:srgbClr val="FF00FF"/>
                </a:highlight>
              </a:rPr>
              <a:t>Continuous-time transfer function.</a:t>
            </a:r>
          </a:p>
          <a:p>
            <a:endParaRPr lang="en-US" dirty="0">
              <a:highlight>
                <a:srgbClr val="FF00FF"/>
              </a:highlight>
            </a:endParaRPr>
          </a:p>
          <a:p>
            <a:r>
              <a:rPr lang="en-US" dirty="0" err="1">
                <a:highlight>
                  <a:srgbClr val="FF00FF"/>
                </a:highlight>
              </a:rPr>
              <a:t>nyquist</a:t>
            </a:r>
            <a:r>
              <a:rPr lang="en-US" dirty="0">
                <a:highlight>
                  <a:srgbClr val="FF00FF"/>
                </a:highlight>
              </a:rPr>
              <a:t>(G)</a:t>
            </a:r>
          </a:p>
          <a:p>
            <a:r>
              <a:rPr lang="en-US" dirty="0">
                <a:highlight>
                  <a:srgbClr val="FF00FF"/>
                </a:highlight>
              </a:rPr>
              <a:t>grid on</a:t>
            </a:r>
          </a:p>
          <a:p>
            <a:r>
              <a:rPr lang="en-US" dirty="0" err="1">
                <a:highlight>
                  <a:srgbClr val="FF00FF"/>
                </a:highlight>
              </a:rPr>
              <a:t>rlocus</a:t>
            </a:r>
            <a:r>
              <a:rPr lang="en-US" dirty="0">
                <a:highlight>
                  <a:srgbClr val="FF00FF"/>
                </a:highlight>
              </a:rPr>
              <a:t>(G)</a:t>
            </a:r>
          </a:p>
          <a:p>
            <a:r>
              <a:rPr lang="en-US" dirty="0">
                <a:highlight>
                  <a:srgbClr val="FF00FF"/>
                </a:highlight>
              </a:rPr>
              <a:t>grid on</a:t>
            </a:r>
          </a:p>
          <a:p>
            <a:r>
              <a:rPr lang="en-US" dirty="0" err="1">
                <a:highlight>
                  <a:srgbClr val="FF00FF"/>
                </a:highlight>
              </a:rPr>
              <a:t>rlocus</a:t>
            </a:r>
            <a:r>
              <a:rPr lang="en-US" dirty="0">
                <a:highlight>
                  <a:srgbClr val="FF00FF"/>
                </a:highlight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246032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89C5962-9EDD-448A-A6D5-BF7FAB49171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118" y="811078"/>
                <a:ext cx="4438563" cy="4693077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Cutoff Frequency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Simple C++ code to calculate the cut-off frequency of the low pass filter. </a:t>
                </a:r>
              </a:p>
              <a:p>
                <a:endParaRPr lang="en-US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US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Fc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𝑅𝑐</m:t>
                        </m:r>
                      </m:den>
                    </m:f>
                  </m:oMath>
                </a14:m>
                <a:endParaRPr lang="en-US" b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= 1591.34Hz</a:t>
                </a:r>
              </a:p>
              <a:p>
                <a:endParaRPr lang="en-US" b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US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89C5962-9EDD-448A-A6D5-BF7FAB491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118" y="811078"/>
                <a:ext cx="4438563" cy="4693077"/>
              </a:xfrm>
              <a:blipFill>
                <a:blip r:embed="rId2"/>
                <a:stretch>
                  <a:fillRect l="-219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EB2C41B-3F9C-4199-A87E-E3203008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0"/>
            <a:ext cx="6705600" cy="68471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5900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18" y="811078"/>
            <a:ext cx="4376057" cy="261248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Abadi Extra Light" panose="020B0204020104020204" pitchFamily="34" charset="0"/>
              </a:rPr>
              <a:t>Cutoff Frequency</a:t>
            </a:r>
          </a:p>
          <a:p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Fc = 1591.34 Hz is the cut off frequency for the low pass filter. </a:t>
            </a:r>
          </a:p>
          <a:p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This is the result of the written code in visual studio to calculate the cutoff frequency.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619AC-ED67-4874-9267-0FBE2C882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6"/>
          <a:stretch/>
        </p:blipFill>
        <p:spPr>
          <a:xfrm>
            <a:off x="5535617" y="1"/>
            <a:ext cx="6656383" cy="686207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8536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E1F7-05FF-4B93-8A6A-C7F1FEB2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8583"/>
            <a:ext cx="9144000" cy="1211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High pass filter</a:t>
            </a:r>
          </a:p>
        </p:txBody>
      </p:sp>
    </p:spTree>
    <p:extLst>
      <p:ext uri="{BB962C8B-B14F-4D97-AF65-F5344CB8AC3E}">
        <p14:creationId xmlns:p14="http://schemas.microsoft.com/office/powerpoint/2010/main" val="323880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89C5962-9EDD-448A-A6D5-BF7FAB49171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29842" y="373311"/>
                <a:ext cx="5513097" cy="6484689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Pass Filter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i="1" dirty="0">
                    <a:solidFill>
                      <a:srgbClr val="00B0F0"/>
                    </a:solidFill>
                    <a:latin typeface="Abadi Extra Light" panose="020B0604020202020204" pitchFamily="34" charset="0"/>
                  </a:rPr>
                  <a:t>HPF is a type of filter that passes signals of high frequency at the upper edge of it cut-off frequency, and reject signals of low frequency at the lower edge of the same cut-off frequency. </a:t>
                </a:r>
              </a:p>
              <a:p>
                <a:endParaRPr lang="en-US" i="1" dirty="0">
                  <a:solidFill>
                    <a:srgbClr val="00B0F0"/>
                  </a:solidFill>
                  <a:latin typeface="Abadi Extra Light" panose="020B0604020202020204" pitchFamily="34" charset="0"/>
                </a:endParaRPr>
              </a:p>
              <a:p>
                <a:r>
                  <a:rPr lang="en-US" i="1" dirty="0">
                    <a:solidFill>
                      <a:srgbClr val="00B0F0"/>
                    </a:solidFill>
                    <a:latin typeface="Abadi Extra Light" panose="020B0604020202020204" pitchFamily="34" charset="0"/>
                  </a:rPr>
                  <a:t>Transfer function =(</a:t>
                </a:r>
                <a:r>
                  <a:rPr lang="en-US" sz="2000" i="1" dirty="0">
                    <a:solidFill>
                      <a:srgbClr val="00B0F0"/>
                    </a:solidFill>
                    <a:latin typeface="Abadi Extra Light" panose="020B060402020202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sz="2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÷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endParaRPr lang="en-US" sz="2000" b="0" i="1" dirty="0">
                  <a:solidFill>
                    <a:srgbClr val="00B0F0"/>
                  </a:solidFill>
                  <a:latin typeface="Abadi Extra Light" panose="020B0604020202020204" pitchFamily="34" charset="0"/>
                </a:endParaRPr>
              </a:p>
              <a:p>
                <a:r>
                  <a:rPr lang="en-US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= (</a:t>
                </a:r>
                <a:r>
                  <a:rPr lang="en-US" sz="2000" i="1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jwCR</a:t>
                </a:r>
                <a:r>
                  <a:rPr lang="en-US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÷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𝑗𝑤𝐶</m:t>
                        </m:r>
                        <m:r>
                          <a:rPr lang="en-US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000" i="1" dirty="0">
                  <a:solidFill>
                    <a:srgbClr val="00B0F0"/>
                  </a:solidFill>
                  <a:latin typeface="Abadi Extra Light" panose="020B0604020202020204" pitchFamily="34" charset="0"/>
                </a:endParaRPr>
              </a:p>
              <a:p>
                <a:r>
                  <a:rPr lang="en-US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𝑗𝑤𝐶𝑅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𝑐𝑅</m:t>
                        </m:r>
                      </m:den>
                    </m:f>
                  </m:oMath>
                </a14:m>
                <a:endParaRPr lang="en-US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𝑗𝑤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		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89C5962-9EDD-448A-A6D5-BF7FAB491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9842" y="373311"/>
                <a:ext cx="5513097" cy="6484689"/>
              </a:xfrm>
              <a:blipFill>
                <a:blip r:embed="rId2"/>
                <a:stretch>
                  <a:fillRect l="-1770" t="-1222" r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7685E-012C-413D-9130-92DF7278D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6" r="33919" b="1"/>
          <a:stretch/>
        </p:blipFill>
        <p:spPr>
          <a:xfrm>
            <a:off x="6242939" y="0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5F3A4A-5ABC-48D2-B9F6-B31A2AEE84CB}"/>
              </a:ext>
            </a:extLst>
          </p:cNvPr>
          <p:cNvSpPr/>
          <p:nvPr/>
        </p:nvSpPr>
        <p:spPr>
          <a:xfrm>
            <a:off x="7776197" y="60496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Circuit Diagram in </a:t>
            </a:r>
            <a:r>
              <a:rPr lang="en-US" dirty="0" err="1">
                <a:solidFill>
                  <a:srgbClr val="FF0000"/>
                </a:solidFill>
              </a:rPr>
              <a:t>LTspice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4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691" y="5999584"/>
            <a:ext cx="5726942" cy="764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 (Amplitude and Phase)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3114E-E72C-4306-89C5-F5A5185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119657"/>
            <a:ext cx="10851502" cy="58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6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28" y="6266315"/>
            <a:ext cx="5726942" cy="5116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Matlab output (Magnitude and Phase)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60DA0-D8B0-48CE-A935-DEBFAC299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3" r="6773"/>
          <a:stretch/>
        </p:blipFill>
        <p:spPr>
          <a:xfrm>
            <a:off x="658760" y="464879"/>
            <a:ext cx="10707329" cy="59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29" y="5980923"/>
            <a:ext cx="5726942" cy="7644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Nyquist Stability Criterion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9088B-841F-4E60-832B-5A09F5D4B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3" r="4236"/>
          <a:stretch/>
        </p:blipFill>
        <p:spPr>
          <a:xfrm>
            <a:off x="661412" y="37323"/>
            <a:ext cx="1086917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29" y="5980923"/>
            <a:ext cx="5726942" cy="7644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Root Locus Stability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026C4-D5C8-479C-9416-E282E9371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r="4236"/>
          <a:stretch/>
        </p:blipFill>
        <p:spPr>
          <a:xfrm>
            <a:off x="825909" y="0"/>
            <a:ext cx="1076102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7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29" y="5643571"/>
            <a:ext cx="5726942" cy="764425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Matlab</a:t>
            </a:r>
            <a:r>
              <a:rPr lang="en-US" dirty="0">
                <a:solidFill>
                  <a:srgbClr val="FF0000"/>
                </a:solidFill>
              </a:rPr>
              <a:t> Code for the output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1BCC1-C4EB-46D4-B952-2E9B56AB5190}"/>
              </a:ext>
            </a:extLst>
          </p:cNvPr>
          <p:cNvSpPr/>
          <p:nvPr/>
        </p:nvSpPr>
        <p:spPr>
          <a:xfrm>
            <a:off x="852257" y="1582340"/>
            <a:ext cx="8291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num = [0.01 0];</a:t>
            </a:r>
          </a:p>
          <a:p>
            <a:r>
              <a:rPr lang="en-US" dirty="0">
                <a:highlight>
                  <a:srgbClr val="FF00FF"/>
                </a:highlight>
              </a:rPr>
              <a:t>den = [0.01 1];</a:t>
            </a:r>
          </a:p>
          <a:p>
            <a:r>
              <a:rPr lang="en-US" dirty="0">
                <a:highlight>
                  <a:srgbClr val="FF00FF"/>
                </a:highlight>
              </a:rPr>
              <a:t>H = </a:t>
            </a:r>
            <a:r>
              <a:rPr lang="en-US" dirty="0" err="1">
                <a:highlight>
                  <a:srgbClr val="FF00FF"/>
                </a:highlight>
              </a:rPr>
              <a:t>tf</a:t>
            </a:r>
            <a:r>
              <a:rPr lang="en-US" dirty="0">
                <a:highlight>
                  <a:srgbClr val="FF00FF"/>
                </a:highlight>
              </a:rPr>
              <a:t>(num, den);</a:t>
            </a:r>
          </a:p>
          <a:p>
            <a:r>
              <a:rPr lang="en-US" dirty="0">
                <a:highlight>
                  <a:srgbClr val="FF00FF"/>
                </a:highlight>
              </a:rPr>
              <a:t>bode(H)</a:t>
            </a:r>
          </a:p>
          <a:p>
            <a:r>
              <a:rPr lang="en-US" dirty="0">
                <a:highlight>
                  <a:srgbClr val="FF00FF"/>
                </a:highlight>
              </a:rPr>
              <a:t>grid on</a:t>
            </a:r>
          </a:p>
          <a:p>
            <a:r>
              <a:rPr lang="en-US" dirty="0">
                <a:highlight>
                  <a:srgbClr val="FF00FF"/>
                </a:highlight>
              </a:rPr>
              <a:t>title('High pass filter')</a:t>
            </a:r>
          </a:p>
          <a:p>
            <a:r>
              <a:rPr lang="en-US" dirty="0">
                <a:highlight>
                  <a:srgbClr val="FF00FF"/>
                </a:highlight>
              </a:rPr>
              <a:t>title('High Pass Filter')</a:t>
            </a:r>
          </a:p>
          <a:p>
            <a:r>
              <a:rPr lang="en-US" dirty="0" err="1">
                <a:highlight>
                  <a:srgbClr val="FF00FF"/>
                </a:highlight>
              </a:rPr>
              <a:t>nyquist</a:t>
            </a:r>
            <a:r>
              <a:rPr lang="en-US" dirty="0">
                <a:highlight>
                  <a:srgbClr val="FF00FF"/>
                </a:highlight>
              </a:rPr>
              <a:t>(H)</a:t>
            </a:r>
          </a:p>
          <a:p>
            <a:r>
              <a:rPr lang="en-US" dirty="0">
                <a:highlight>
                  <a:srgbClr val="FF00FF"/>
                </a:highlight>
              </a:rPr>
              <a:t>grid on</a:t>
            </a:r>
          </a:p>
          <a:p>
            <a:r>
              <a:rPr lang="en-US" dirty="0">
                <a:highlight>
                  <a:srgbClr val="FF00FF"/>
                </a:highlight>
              </a:rPr>
              <a:t>title('High Pass Filter')</a:t>
            </a:r>
          </a:p>
          <a:p>
            <a:r>
              <a:rPr lang="en-US" dirty="0" err="1">
                <a:highlight>
                  <a:srgbClr val="FF00FF"/>
                </a:highlight>
              </a:rPr>
              <a:t>rlocus</a:t>
            </a:r>
            <a:r>
              <a:rPr lang="en-US" dirty="0">
                <a:highlight>
                  <a:srgbClr val="FF00FF"/>
                </a:highlight>
              </a:rPr>
              <a:t>(H)</a:t>
            </a:r>
          </a:p>
          <a:p>
            <a:r>
              <a:rPr lang="en-US" dirty="0">
                <a:highlight>
                  <a:srgbClr val="FF00FF"/>
                </a:highlight>
              </a:rPr>
              <a:t>grid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193"/>
            <a:ext cx="10176588" cy="7144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D2B8F-BE87-4BDE-B26E-75F54AE1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517" y="1786855"/>
            <a:ext cx="9764784" cy="4697834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Flipped </a:t>
            </a:r>
            <a:r>
              <a:rPr lang="en-US" b="1" i="1" dirty="0" err="1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Koin</a:t>
            </a:r>
            <a: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Technology provides a good learning domain for all enthusiasts of innovation and high tech. It’s a platform that is carefully developed to teach hobbyist from beginner level to a professional level. The approach to all covered aspects are simple and easy to follow. </a:t>
            </a:r>
            <a:b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b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From experience, it is always a good practice to start from examples, and that’s why we have adopted simple explanatory methods to make it easier for our followers. </a:t>
            </a:r>
            <a:b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b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Generally, as a Technology domain, we are much into Electronics, Embedded systems, software development covering the aspect of C,C++, C# and Matlab Programming, and far much into wireless communication and radio frequency technology.  Learning is what makes life interesting!!</a:t>
            </a:r>
            <a:b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b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b="1" i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If we can, you can!!!</a:t>
            </a:r>
            <a:b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b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b="1" i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 wish you the best as you get started to learn with us.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8A8F9-18AD-4CA1-9E8C-5FC0485D67FA}"/>
              </a:ext>
            </a:extLst>
          </p:cNvPr>
          <p:cNvSpPr txBox="1">
            <a:spLocks/>
          </p:cNvSpPr>
          <p:nvPr/>
        </p:nvSpPr>
        <p:spPr>
          <a:xfrm>
            <a:off x="1283517" y="1248561"/>
            <a:ext cx="9194333" cy="244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FROM FOUNDER</a:t>
            </a:r>
          </a:p>
        </p:txBody>
      </p:sp>
    </p:spTree>
    <p:extLst>
      <p:ext uri="{BB962C8B-B14F-4D97-AF65-F5344CB8AC3E}">
        <p14:creationId xmlns:p14="http://schemas.microsoft.com/office/powerpoint/2010/main" val="250455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89C5962-9EDD-448A-A6D5-BF7FAB49171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118" y="811078"/>
                <a:ext cx="4438563" cy="5962584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Cutoff Frequency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Simple C++ code to calculate the cut-off frequency of the High pass filter. </a:t>
                </a:r>
              </a:p>
              <a:p>
                <a:endParaRPr lang="en-US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US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Fc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𝑅𝑐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= 1.59134MHz</a:t>
                </a:r>
              </a:p>
              <a:p>
                <a:endParaRPr lang="en-US" b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b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US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89C5962-9EDD-448A-A6D5-BF7FAB491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118" y="811078"/>
                <a:ext cx="4438563" cy="5962584"/>
              </a:xfrm>
              <a:blipFill>
                <a:blip r:embed="rId2"/>
                <a:stretch>
                  <a:fillRect l="-2198" t="-1534" r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EB2C41B-3F9C-4199-A87E-E3203008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0"/>
            <a:ext cx="6705600" cy="68471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347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E1F7-05FF-4B93-8A6A-C7F1FEB2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8583"/>
            <a:ext cx="9144000" cy="1211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End of part one</a:t>
            </a:r>
          </a:p>
        </p:txBody>
      </p:sp>
    </p:spTree>
    <p:extLst>
      <p:ext uri="{BB962C8B-B14F-4D97-AF65-F5344CB8AC3E}">
        <p14:creationId xmlns:p14="http://schemas.microsoft.com/office/powerpoint/2010/main" val="330591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>
                <a:solidFill>
                  <a:srgbClr val="FF0000"/>
                </a:solidFill>
                <a:latin typeface="Bell MT" panose="02020503060305020303" pitchFamily="18" charset="0"/>
              </a:rPr>
              <a:t>FILTERS</a:t>
            </a:r>
            <a:r>
              <a:rPr lang="et-EE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D2B8F-BE87-4BDE-B26E-75F54AE1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517" y="1786855"/>
            <a:ext cx="9546670" cy="4697834"/>
          </a:xfrm>
        </p:spPr>
        <p:txBody>
          <a:bodyPr>
            <a:normAutofit/>
          </a:bodyPr>
          <a:lstStyle/>
          <a:p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 this tutorial, we will talk about 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analog 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filter design, covering the aspect of </a:t>
            </a:r>
            <a:r>
              <a:rPr lang="et-EE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ow </a:t>
            </a:r>
            <a:r>
              <a:rPr lang="et-EE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ass </a:t>
            </a:r>
            <a:r>
              <a:rPr lang="et-EE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ilter (LPF)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</a:t>
            </a:r>
            <a:r>
              <a:rPr lang="et-EE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igh </a:t>
            </a:r>
            <a:r>
              <a:rPr lang="et-EE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ass </a:t>
            </a:r>
            <a:r>
              <a:rPr lang="et-EE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ilter (HPF)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</a:t>
            </a:r>
            <a:r>
              <a:rPr lang="en-US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and </a:t>
            </a:r>
            <a:r>
              <a:rPr lang="en-US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ass </a:t>
            </a:r>
            <a:r>
              <a:rPr lang="en-US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ilter (BPF), </a:t>
            </a:r>
            <a:r>
              <a:rPr lang="en-US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and </a:t>
            </a:r>
            <a:r>
              <a:rPr lang="en-US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top </a:t>
            </a:r>
            <a:r>
              <a:rPr lang="en-US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ilter (BSF)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b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b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Analog filters are usually implemented with R,L, and C components or operational amplifiers, and they can be passive or active filters. </a:t>
            </a:r>
            <a:b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b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 will use both Ltspice and Matlab for our simulation.  Additionally, we will use c++ language to compute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our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code for </a:t>
            </a:r>
            <a:r>
              <a:rPr lang="en-US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calculating cut-off frequency wherever needed in </a:t>
            </a:r>
            <a:r>
              <a:rPr lang="et-EE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visual studio.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8A8F9-18AD-4CA1-9E8C-5FC0485D67FA}"/>
              </a:ext>
            </a:extLst>
          </p:cNvPr>
          <p:cNvSpPr txBox="1">
            <a:spLocks/>
          </p:cNvSpPr>
          <p:nvPr/>
        </p:nvSpPr>
        <p:spPr>
          <a:xfrm>
            <a:off x="1157682" y="1291905"/>
            <a:ext cx="9194333" cy="318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4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E1F7-05FF-4B93-8A6A-C7F1FEB2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8583"/>
            <a:ext cx="9144000" cy="1211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LOW pass filter</a:t>
            </a:r>
          </a:p>
        </p:txBody>
      </p:sp>
    </p:spTree>
    <p:extLst>
      <p:ext uri="{BB962C8B-B14F-4D97-AF65-F5344CB8AC3E}">
        <p14:creationId xmlns:p14="http://schemas.microsoft.com/office/powerpoint/2010/main" val="24267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89C5962-9EDD-448A-A6D5-BF7FAB49171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29842" y="373312"/>
                <a:ext cx="5513097" cy="63546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Low Pass Filter</a:t>
                </a:r>
              </a:p>
              <a:p>
                <a:r>
                  <a:rPr lang="en-US" i="1" dirty="0">
                    <a:solidFill>
                      <a:srgbClr val="00B0F0"/>
                    </a:solidFill>
                    <a:latin typeface="Abadi Extra Light" panose="020B0604020202020204" pitchFamily="34" charset="0"/>
                  </a:rPr>
                  <a:t>LPF is a type of filter that passes only signals with low frequency at one edge of a cut-off frequency, and reject the signals of high frequency at the other edge of the same cut-off frequency. </a:t>
                </a:r>
              </a:p>
              <a:p>
                <a:endParaRPr lang="en-US" i="1" dirty="0">
                  <a:solidFill>
                    <a:srgbClr val="00B0F0"/>
                  </a:solidFill>
                  <a:latin typeface="Abadi Extra Light" panose="020B0604020202020204" pitchFamily="34" charset="0"/>
                </a:endParaRPr>
              </a:p>
              <a:p>
                <a:endParaRPr lang="en-US" i="1" dirty="0">
                  <a:solidFill>
                    <a:srgbClr val="00B0F0"/>
                  </a:solidFill>
                  <a:latin typeface="Abadi Extra Light" panose="020B0604020202020204" pitchFamily="34" charset="0"/>
                </a:endParaRPr>
              </a:p>
              <a:p>
                <a:r>
                  <a:rPr lang="en-US" i="1" dirty="0">
                    <a:solidFill>
                      <a:srgbClr val="00B0F0"/>
                    </a:solidFill>
                    <a:latin typeface="Abadi Extra Light" panose="020B0604020202020204" pitchFamily="34" charset="0"/>
                  </a:rPr>
                  <a:t>Transfer function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   </a:t>
                </a:r>
              </a:p>
              <a:p>
                <a:r>
                  <a:rPr lang="en-US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𝑐𝑅</m:t>
                        </m:r>
                      </m:den>
                    </m:f>
                  </m:oMath>
                </a14:m>
                <a:endParaRPr lang="en-US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89C5962-9EDD-448A-A6D5-BF7FAB491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9842" y="373312"/>
                <a:ext cx="5513097" cy="6354660"/>
              </a:xfrm>
              <a:blipFill>
                <a:blip r:embed="rId2"/>
                <a:stretch>
                  <a:fillRect l="-1770" t="-1246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8351526-4C35-425E-B471-86C7931A4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80" r="28965" b="1"/>
          <a:stretch/>
        </p:blipFill>
        <p:spPr>
          <a:xfrm>
            <a:off x="6242939" y="0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F39141-B93B-438F-84F4-33FB49196151}"/>
              </a:ext>
            </a:extLst>
          </p:cNvPr>
          <p:cNvSpPr/>
          <p:nvPr/>
        </p:nvSpPr>
        <p:spPr>
          <a:xfrm>
            <a:off x="7740961" y="619280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Circuit Diagram in </a:t>
            </a:r>
            <a:r>
              <a:rPr lang="en-US" dirty="0" err="1">
                <a:solidFill>
                  <a:srgbClr val="FF0000"/>
                </a:solidFill>
              </a:rPr>
              <a:t>LTspice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1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691" y="5999584"/>
            <a:ext cx="5726942" cy="764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 (Amplitude and Phase)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153A15-2662-4BC6-8585-D763E0AE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210346"/>
            <a:ext cx="10947633" cy="569946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34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28" y="6266315"/>
            <a:ext cx="5726942" cy="5116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Matlab output (Magnitude and Phase)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F630E-9FC0-4A42-B6BA-45F690A1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5" r="7434"/>
          <a:stretch/>
        </p:blipFill>
        <p:spPr>
          <a:xfrm>
            <a:off x="1620473" y="373311"/>
            <a:ext cx="8951053" cy="5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29" y="5980923"/>
            <a:ext cx="5726942" cy="7644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Nyquist Stability plot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40561-7AF5-48A7-A0DE-4FBA71F08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3" t="7692" r="7501" b="-7692"/>
          <a:stretch/>
        </p:blipFill>
        <p:spPr>
          <a:xfrm>
            <a:off x="1032387" y="442452"/>
            <a:ext cx="10461522" cy="60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4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49E-0F1A-46C2-9620-CC213F32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3" y="373311"/>
            <a:ext cx="10176588" cy="655710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C5962-9EDD-448A-A6D5-BF7FAB49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29" y="5980923"/>
            <a:ext cx="5726942" cy="7644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Root Locus Stability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B9FE8-CE90-4BF3-AED1-CCAE2619F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7" r="6371"/>
          <a:stretch/>
        </p:blipFill>
        <p:spPr>
          <a:xfrm>
            <a:off x="1209367" y="37323"/>
            <a:ext cx="105598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771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688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Abadi Extra Light</vt:lpstr>
      <vt:lpstr>Arabic Typesetting</vt:lpstr>
      <vt:lpstr>Arial</vt:lpstr>
      <vt:lpstr>Bahnschrift Condensed</vt:lpstr>
      <vt:lpstr>Bell MT</vt:lpstr>
      <vt:lpstr>Calibri</vt:lpstr>
      <vt:lpstr>Cambria Math</vt:lpstr>
      <vt:lpstr>Univers</vt:lpstr>
      <vt:lpstr>GradientVTI</vt:lpstr>
      <vt:lpstr>Analog filter design  from  Flipped koin technology</vt:lpstr>
      <vt:lpstr>MESSAGE</vt:lpstr>
      <vt:lpstr>FILTERS </vt:lpstr>
      <vt:lpstr>LOW pass filter</vt:lpstr>
      <vt:lpstr> </vt:lpstr>
      <vt:lpstr> </vt:lpstr>
      <vt:lpstr> </vt:lpstr>
      <vt:lpstr> </vt:lpstr>
      <vt:lpstr> </vt:lpstr>
      <vt:lpstr> </vt:lpstr>
      <vt:lpstr> </vt:lpstr>
      <vt:lpstr> </vt:lpstr>
      <vt:lpstr>High pass filter</vt:lpstr>
      <vt:lpstr> </vt:lpstr>
      <vt:lpstr> </vt:lpstr>
      <vt:lpstr> </vt:lpstr>
      <vt:lpstr> </vt:lpstr>
      <vt:lpstr> </vt:lpstr>
      <vt:lpstr> </vt:lpstr>
      <vt:lpstr> </vt:lpstr>
      <vt:lpstr>End of part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filter design  from  Flipped koin technology</dc:title>
  <dc:creator>Kamaldeen Folarin Jimoh</dc:creator>
  <cp:lastModifiedBy>Kamaldeen Folarin Jimoh</cp:lastModifiedBy>
  <cp:revision>40</cp:revision>
  <dcterms:created xsi:type="dcterms:W3CDTF">2020-06-08T18:11:27Z</dcterms:created>
  <dcterms:modified xsi:type="dcterms:W3CDTF">2020-07-23T14:35:37Z</dcterms:modified>
</cp:coreProperties>
</file>