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6" r:id="rId6"/>
    <p:sldId id="262" r:id="rId7"/>
    <p:sldId id="264" r:id="rId8"/>
    <p:sldId id="265" r:id="rId9"/>
    <p:sldId id="267" r:id="rId10"/>
    <p:sldId id="263" r:id="rId11"/>
    <p:sldId id="261" r:id="rId12"/>
    <p:sldId id="268" r:id="rId13"/>
    <p:sldId id="269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137C0-4C58-46D0-B313-ADF31E5D20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0DCB06-35A9-4004-A4B5-2991BD830645}">
      <dgm:prSet custT="1"/>
      <dgm:spPr/>
      <dgm:t>
        <a:bodyPr/>
        <a:lstStyle/>
        <a:p>
          <a:r>
            <a:rPr lang="en-US" sz="1800" b="1"/>
            <a:t>Safety Monitoring </a:t>
          </a:r>
          <a:endParaRPr lang="en-US" sz="1800"/>
        </a:p>
      </dgm:t>
    </dgm:pt>
    <dgm:pt modelId="{BE94AA98-F85D-41FE-B03B-8D0F348021E0}" type="parTrans" cxnId="{0175F10D-9CA5-4D84-931B-7500DA3539C9}">
      <dgm:prSet/>
      <dgm:spPr/>
      <dgm:t>
        <a:bodyPr/>
        <a:lstStyle/>
        <a:p>
          <a:endParaRPr lang="en-US" sz="1800"/>
        </a:p>
      </dgm:t>
    </dgm:pt>
    <dgm:pt modelId="{5AA21C27-D3B5-446B-8DC4-A4EAEECEFC93}" type="sibTrans" cxnId="{0175F10D-9CA5-4D84-931B-7500DA3539C9}">
      <dgm:prSet/>
      <dgm:spPr/>
      <dgm:t>
        <a:bodyPr/>
        <a:lstStyle/>
        <a:p>
          <a:endParaRPr lang="en-US" sz="1800"/>
        </a:p>
      </dgm:t>
    </dgm:pt>
    <dgm:pt modelId="{D05E9654-2D60-4697-B05B-A46546B557A4}">
      <dgm:prSet custT="1"/>
      <dgm:spPr/>
      <dgm:t>
        <a:bodyPr/>
        <a:lstStyle/>
        <a:p>
          <a:r>
            <a:rPr lang="en-US" sz="1800"/>
            <a:t>Construction sites are among the most hazardous workplaces</a:t>
          </a:r>
        </a:p>
      </dgm:t>
    </dgm:pt>
    <dgm:pt modelId="{02BC6C81-D792-41C0-885D-CE3F87FBC1D9}" type="parTrans" cxnId="{A5B62E5E-1583-4EE8-A92D-0BD2134A03D0}">
      <dgm:prSet/>
      <dgm:spPr/>
      <dgm:t>
        <a:bodyPr/>
        <a:lstStyle/>
        <a:p>
          <a:endParaRPr lang="en-US" sz="1800"/>
        </a:p>
      </dgm:t>
    </dgm:pt>
    <dgm:pt modelId="{CF0DCDA3-FDA8-4F6F-94ED-A8D40E3F7EF1}" type="sibTrans" cxnId="{A5B62E5E-1583-4EE8-A92D-0BD2134A03D0}">
      <dgm:prSet/>
      <dgm:spPr/>
      <dgm:t>
        <a:bodyPr/>
        <a:lstStyle/>
        <a:p>
          <a:endParaRPr lang="en-US" sz="1800"/>
        </a:p>
      </dgm:t>
    </dgm:pt>
    <dgm:pt modelId="{757FAFCC-0B34-4D32-B219-E2B5EDD4D054}">
      <dgm:prSet custT="1"/>
      <dgm:spPr/>
      <dgm:t>
        <a:bodyPr/>
        <a:lstStyle/>
        <a:p>
          <a:r>
            <a:rPr lang="en-US" sz="1800"/>
            <a:t>High risk of accidents – safety and health of workers is critical</a:t>
          </a:r>
        </a:p>
      </dgm:t>
    </dgm:pt>
    <dgm:pt modelId="{15DFCCCC-F6EA-47CD-B47A-F57B65E4E619}" type="parTrans" cxnId="{D8672B6A-0F50-4F85-B751-3FBAA57AF85D}">
      <dgm:prSet/>
      <dgm:spPr/>
      <dgm:t>
        <a:bodyPr/>
        <a:lstStyle/>
        <a:p>
          <a:endParaRPr lang="en-US" sz="1800"/>
        </a:p>
      </dgm:t>
    </dgm:pt>
    <dgm:pt modelId="{25D87928-1E63-41C5-8B01-A5FDFE392961}" type="sibTrans" cxnId="{D8672B6A-0F50-4F85-B751-3FBAA57AF85D}">
      <dgm:prSet/>
      <dgm:spPr/>
      <dgm:t>
        <a:bodyPr/>
        <a:lstStyle/>
        <a:p>
          <a:endParaRPr lang="en-US" sz="1800"/>
        </a:p>
      </dgm:t>
    </dgm:pt>
    <dgm:pt modelId="{D7603221-3295-41E2-9561-8C442478686D}">
      <dgm:prSet custT="1"/>
      <dgm:spPr/>
      <dgm:t>
        <a:bodyPr/>
        <a:lstStyle/>
        <a:p>
          <a:r>
            <a:rPr lang="en-US" sz="1800" b="1"/>
            <a:t>Key Features</a:t>
          </a:r>
          <a:endParaRPr lang="en-US" sz="1800"/>
        </a:p>
      </dgm:t>
    </dgm:pt>
    <dgm:pt modelId="{1ED333B1-F189-4541-942A-2685EC3F4B92}" type="parTrans" cxnId="{FECDB89C-EB2F-4B1A-BC09-3A3B1557FA29}">
      <dgm:prSet/>
      <dgm:spPr/>
      <dgm:t>
        <a:bodyPr/>
        <a:lstStyle/>
        <a:p>
          <a:endParaRPr lang="en-US" sz="1800"/>
        </a:p>
      </dgm:t>
    </dgm:pt>
    <dgm:pt modelId="{B3F6AACE-4EDD-484F-BB42-099BB94E08E5}" type="sibTrans" cxnId="{FECDB89C-EB2F-4B1A-BC09-3A3B1557FA29}">
      <dgm:prSet/>
      <dgm:spPr/>
      <dgm:t>
        <a:bodyPr/>
        <a:lstStyle/>
        <a:p>
          <a:endParaRPr lang="en-US" sz="1800"/>
        </a:p>
      </dgm:t>
    </dgm:pt>
    <dgm:pt modelId="{66CC8EB6-282C-4002-ADF2-75046FDED899}">
      <dgm:prSet custT="1"/>
      <dgm:spPr/>
      <dgm:t>
        <a:bodyPr/>
        <a:lstStyle/>
        <a:p>
          <a:r>
            <a:rPr lang="en-US" sz="1800" b="1" dirty="0"/>
            <a:t>Environmental Indicators:</a:t>
          </a:r>
        </a:p>
      </dgm:t>
    </dgm:pt>
    <dgm:pt modelId="{B605BEBA-3A74-4870-BF98-FBC2FC8ECB97}" type="parTrans" cxnId="{188DDAC6-875A-400B-A443-502CDD6E6A93}">
      <dgm:prSet/>
      <dgm:spPr/>
      <dgm:t>
        <a:bodyPr/>
        <a:lstStyle/>
        <a:p>
          <a:endParaRPr lang="en-US" sz="1800"/>
        </a:p>
      </dgm:t>
    </dgm:pt>
    <dgm:pt modelId="{979A456C-2015-425F-8479-28FF30609C75}" type="sibTrans" cxnId="{188DDAC6-875A-400B-A443-502CDD6E6A93}">
      <dgm:prSet/>
      <dgm:spPr/>
      <dgm:t>
        <a:bodyPr/>
        <a:lstStyle/>
        <a:p>
          <a:endParaRPr lang="en-US" sz="1800"/>
        </a:p>
      </dgm:t>
    </dgm:pt>
    <dgm:pt modelId="{68A7745C-FDF2-4D0F-87D2-B436E02AFFD1}">
      <dgm:prSet custT="1"/>
      <dgm:spPr/>
      <dgm:t>
        <a:bodyPr/>
        <a:lstStyle/>
        <a:p>
          <a:r>
            <a:rPr lang="en-US" sz="1800"/>
            <a:t>Fire alarm</a:t>
          </a:r>
        </a:p>
      </dgm:t>
    </dgm:pt>
    <dgm:pt modelId="{F00CBE35-4C23-41A8-AA87-796EC08C2A26}" type="parTrans" cxnId="{38B55473-B82D-419C-8276-3B3D9B7DEC5D}">
      <dgm:prSet/>
      <dgm:spPr/>
      <dgm:t>
        <a:bodyPr/>
        <a:lstStyle/>
        <a:p>
          <a:endParaRPr lang="en-US" sz="1800"/>
        </a:p>
      </dgm:t>
    </dgm:pt>
    <dgm:pt modelId="{35B2B264-0AAC-4D57-9C14-B1E4B92C4971}" type="sibTrans" cxnId="{38B55473-B82D-419C-8276-3B3D9B7DEC5D}">
      <dgm:prSet/>
      <dgm:spPr/>
      <dgm:t>
        <a:bodyPr/>
        <a:lstStyle/>
        <a:p>
          <a:endParaRPr lang="en-US" sz="1800"/>
        </a:p>
      </dgm:t>
    </dgm:pt>
    <dgm:pt modelId="{89E843AB-26E3-43A4-9FA0-8105DC77A4EF}">
      <dgm:prSet custT="1"/>
      <dgm:spPr/>
      <dgm:t>
        <a:bodyPr/>
        <a:lstStyle/>
        <a:p>
          <a:r>
            <a:rPr lang="en-US" sz="1800"/>
            <a:t>Temperature &amp; humidity alarm</a:t>
          </a:r>
        </a:p>
      </dgm:t>
    </dgm:pt>
    <dgm:pt modelId="{EAE4D97A-0D3D-43CB-ACD7-CAA539A8688F}" type="parTrans" cxnId="{AE1251E9-7C69-4FBD-931C-CDCC07937FBF}">
      <dgm:prSet/>
      <dgm:spPr/>
      <dgm:t>
        <a:bodyPr/>
        <a:lstStyle/>
        <a:p>
          <a:endParaRPr lang="en-US" sz="1800"/>
        </a:p>
      </dgm:t>
    </dgm:pt>
    <dgm:pt modelId="{1B9B9079-F731-4A93-B17D-966F5622B86D}" type="sibTrans" cxnId="{AE1251E9-7C69-4FBD-931C-CDCC07937FBF}">
      <dgm:prSet/>
      <dgm:spPr/>
      <dgm:t>
        <a:bodyPr/>
        <a:lstStyle/>
        <a:p>
          <a:endParaRPr lang="en-US" sz="1800"/>
        </a:p>
      </dgm:t>
    </dgm:pt>
    <dgm:pt modelId="{1CC998CC-793A-49B8-9E23-10F60D80F280}">
      <dgm:prSet custT="1"/>
      <dgm:spPr/>
      <dgm:t>
        <a:bodyPr/>
        <a:lstStyle/>
        <a:p>
          <a:r>
            <a:rPr lang="en-US" sz="1800" dirty="0"/>
            <a:t>Laser security system (fall prevention from rooftops)</a:t>
          </a:r>
        </a:p>
      </dgm:t>
    </dgm:pt>
    <dgm:pt modelId="{CDA3DE08-2E9C-4EF1-86B8-05ACCFA8C2E8}" type="parTrans" cxnId="{343C8075-79FC-43B1-A8BE-A35C304BC57C}">
      <dgm:prSet/>
      <dgm:spPr/>
      <dgm:t>
        <a:bodyPr/>
        <a:lstStyle/>
        <a:p>
          <a:endParaRPr lang="en-US" sz="1800"/>
        </a:p>
      </dgm:t>
    </dgm:pt>
    <dgm:pt modelId="{52C6D01F-971B-4851-ACFA-3026A5B68EC1}" type="sibTrans" cxnId="{343C8075-79FC-43B1-A8BE-A35C304BC57C}">
      <dgm:prSet/>
      <dgm:spPr/>
      <dgm:t>
        <a:bodyPr/>
        <a:lstStyle/>
        <a:p>
          <a:endParaRPr lang="en-US" sz="1800"/>
        </a:p>
      </dgm:t>
    </dgm:pt>
    <dgm:pt modelId="{0763A546-E9AC-4F8F-AF53-A9EDF71DF8F9}">
      <dgm:prSet custT="1"/>
      <dgm:spPr/>
      <dgm:t>
        <a:bodyPr/>
        <a:lstStyle/>
        <a:p>
          <a:r>
            <a:rPr lang="en-US" sz="1800" b="1" dirty="0"/>
            <a:t>Danger Alerts:</a:t>
          </a:r>
        </a:p>
      </dgm:t>
    </dgm:pt>
    <dgm:pt modelId="{CCFFE5C1-AD88-4ED7-AFB8-F1E9F909E1DE}" type="parTrans" cxnId="{B10C2010-D425-4636-8448-C04DA6C44D4B}">
      <dgm:prSet/>
      <dgm:spPr/>
      <dgm:t>
        <a:bodyPr/>
        <a:lstStyle/>
        <a:p>
          <a:endParaRPr lang="en-US" sz="1800"/>
        </a:p>
      </dgm:t>
    </dgm:pt>
    <dgm:pt modelId="{F678F350-BE1E-4DB8-8836-E7150C4A56DF}" type="sibTrans" cxnId="{B10C2010-D425-4636-8448-C04DA6C44D4B}">
      <dgm:prSet/>
      <dgm:spPr/>
      <dgm:t>
        <a:bodyPr/>
        <a:lstStyle/>
        <a:p>
          <a:endParaRPr lang="en-US" sz="1800"/>
        </a:p>
      </dgm:t>
    </dgm:pt>
    <dgm:pt modelId="{89DE2534-230F-44AF-8D0F-D8A171C988FC}">
      <dgm:prSet custT="1"/>
      <dgm:spPr/>
      <dgm:t>
        <a:bodyPr/>
        <a:lstStyle/>
        <a:p>
          <a:r>
            <a:rPr lang="en-US" sz="1800" dirty="0"/>
            <a:t>Buzzer sound and blinking LED</a:t>
          </a:r>
        </a:p>
      </dgm:t>
    </dgm:pt>
    <dgm:pt modelId="{37F4A1EF-1037-4F47-9ADB-323216E9E130}" type="parTrans" cxnId="{FDED2AB3-DB2F-4C47-819E-65E8564CC6AD}">
      <dgm:prSet/>
      <dgm:spPr/>
      <dgm:t>
        <a:bodyPr/>
        <a:lstStyle/>
        <a:p>
          <a:endParaRPr lang="en-US" sz="1800"/>
        </a:p>
      </dgm:t>
    </dgm:pt>
    <dgm:pt modelId="{9CE22FA9-36A1-4B40-935D-F9F7CA956B10}" type="sibTrans" cxnId="{FDED2AB3-DB2F-4C47-819E-65E8564CC6AD}">
      <dgm:prSet/>
      <dgm:spPr/>
      <dgm:t>
        <a:bodyPr/>
        <a:lstStyle/>
        <a:p>
          <a:endParaRPr lang="en-US" sz="1800"/>
        </a:p>
      </dgm:t>
    </dgm:pt>
    <dgm:pt modelId="{A10547C6-0E3B-415C-9574-873A7FB85539}">
      <dgm:prSet custT="1"/>
      <dgm:spPr/>
      <dgm:t>
        <a:bodyPr/>
        <a:lstStyle/>
        <a:p>
          <a:r>
            <a:rPr lang="en-US" sz="1800"/>
            <a:t>Can be manually turned off via a push-button</a:t>
          </a:r>
        </a:p>
      </dgm:t>
    </dgm:pt>
    <dgm:pt modelId="{71B95C79-D693-4A2E-B812-2DC5D4511B20}" type="parTrans" cxnId="{2F202AAD-503F-4CDC-BEBA-67D1EA0BF5D0}">
      <dgm:prSet/>
      <dgm:spPr/>
      <dgm:t>
        <a:bodyPr/>
        <a:lstStyle/>
        <a:p>
          <a:endParaRPr lang="en-US" sz="1800"/>
        </a:p>
      </dgm:t>
    </dgm:pt>
    <dgm:pt modelId="{2232C172-76A1-46E4-AB7C-51E8009F840F}" type="sibTrans" cxnId="{2F202AAD-503F-4CDC-BEBA-67D1EA0BF5D0}">
      <dgm:prSet/>
      <dgm:spPr/>
      <dgm:t>
        <a:bodyPr/>
        <a:lstStyle/>
        <a:p>
          <a:endParaRPr lang="en-US" sz="1800"/>
        </a:p>
      </dgm:t>
    </dgm:pt>
    <dgm:pt modelId="{D072D9F9-1639-4F0D-A263-F91F64823681}" type="pres">
      <dgm:prSet presAssocID="{1B4137C0-4C58-46D0-B313-ADF31E5D2004}" presName="linear" presStyleCnt="0">
        <dgm:presLayoutVars>
          <dgm:animLvl val="lvl"/>
          <dgm:resizeHandles val="exact"/>
        </dgm:presLayoutVars>
      </dgm:prSet>
      <dgm:spPr/>
    </dgm:pt>
    <dgm:pt modelId="{2E4082E0-2028-45BE-A973-78C403262E1B}" type="pres">
      <dgm:prSet presAssocID="{260DCB06-35A9-4004-A4B5-2991BD8306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145A06-35F9-41C1-A345-EBFB2928B966}" type="pres">
      <dgm:prSet presAssocID="{260DCB06-35A9-4004-A4B5-2991BD830645}" presName="childText" presStyleLbl="revTx" presStyleIdx="0" presStyleCnt="2">
        <dgm:presLayoutVars>
          <dgm:bulletEnabled val="1"/>
        </dgm:presLayoutVars>
      </dgm:prSet>
      <dgm:spPr/>
    </dgm:pt>
    <dgm:pt modelId="{22EEBEB1-D075-42D2-91DC-57EF444F3CD5}" type="pres">
      <dgm:prSet presAssocID="{D7603221-3295-41E2-9561-8C44247868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9BDCB7-5A9C-4364-9C63-38328237B209}" type="pres">
      <dgm:prSet presAssocID="{D7603221-3295-41E2-9561-8C44247868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75F10D-9CA5-4D84-931B-7500DA3539C9}" srcId="{1B4137C0-4C58-46D0-B313-ADF31E5D2004}" destId="{260DCB06-35A9-4004-A4B5-2991BD830645}" srcOrd="0" destOrd="0" parTransId="{BE94AA98-F85D-41FE-B03B-8D0F348021E0}" sibTransId="{5AA21C27-D3B5-446B-8DC4-A4EAEECEFC93}"/>
    <dgm:cxn modelId="{B10C2010-D425-4636-8448-C04DA6C44D4B}" srcId="{D7603221-3295-41E2-9561-8C442478686D}" destId="{0763A546-E9AC-4F8F-AF53-A9EDF71DF8F9}" srcOrd="1" destOrd="0" parTransId="{CCFFE5C1-AD88-4ED7-AFB8-F1E9F909E1DE}" sibTransId="{F678F350-BE1E-4DB8-8836-E7150C4A56DF}"/>
    <dgm:cxn modelId="{59EB2E13-4587-4C71-9CF3-5C7766C7126D}" type="presOf" srcId="{66CC8EB6-282C-4002-ADF2-75046FDED899}" destId="{129BDCB7-5A9C-4364-9C63-38328237B209}" srcOrd="0" destOrd="0" presId="urn:microsoft.com/office/officeart/2005/8/layout/vList2"/>
    <dgm:cxn modelId="{D9FDAE2A-9457-43FF-BF37-40D719A156F6}" type="presOf" srcId="{260DCB06-35A9-4004-A4B5-2991BD830645}" destId="{2E4082E0-2028-45BE-A973-78C403262E1B}" srcOrd="0" destOrd="0" presId="urn:microsoft.com/office/officeart/2005/8/layout/vList2"/>
    <dgm:cxn modelId="{A5B62E5E-1583-4EE8-A92D-0BD2134A03D0}" srcId="{260DCB06-35A9-4004-A4B5-2991BD830645}" destId="{D05E9654-2D60-4697-B05B-A46546B557A4}" srcOrd="0" destOrd="0" parTransId="{02BC6C81-D792-41C0-885D-CE3F87FBC1D9}" sibTransId="{CF0DCDA3-FDA8-4F6F-94ED-A8D40E3F7EF1}"/>
    <dgm:cxn modelId="{6E1F2B64-288F-4A64-B6D6-673ADE663FAC}" type="presOf" srcId="{757FAFCC-0B34-4D32-B219-E2B5EDD4D054}" destId="{CD145A06-35F9-41C1-A345-EBFB2928B966}" srcOrd="0" destOrd="1" presId="urn:microsoft.com/office/officeart/2005/8/layout/vList2"/>
    <dgm:cxn modelId="{F02DD044-FA6B-4949-B846-4960AC95754A}" type="presOf" srcId="{68A7745C-FDF2-4D0F-87D2-B436E02AFFD1}" destId="{129BDCB7-5A9C-4364-9C63-38328237B209}" srcOrd="0" destOrd="1" presId="urn:microsoft.com/office/officeart/2005/8/layout/vList2"/>
    <dgm:cxn modelId="{C945F545-3965-4E08-A21A-0097069868FC}" type="presOf" srcId="{89DE2534-230F-44AF-8D0F-D8A171C988FC}" destId="{129BDCB7-5A9C-4364-9C63-38328237B209}" srcOrd="0" destOrd="5" presId="urn:microsoft.com/office/officeart/2005/8/layout/vList2"/>
    <dgm:cxn modelId="{D8672B6A-0F50-4F85-B751-3FBAA57AF85D}" srcId="{260DCB06-35A9-4004-A4B5-2991BD830645}" destId="{757FAFCC-0B34-4D32-B219-E2B5EDD4D054}" srcOrd="1" destOrd="0" parTransId="{15DFCCCC-F6EA-47CD-B47A-F57B65E4E619}" sibTransId="{25D87928-1E63-41C5-8B01-A5FDFE392961}"/>
    <dgm:cxn modelId="{38B55473-B82D-419C-8276-3B3D9B7DEC5D}" srcId="{66CC8EB6-282C-4002-ADF2-75046FDED899}" destId="{68A7745C-FDF2-4D0F-87D2-B436E02AFFD1}" srcOrd="0" destOrd="0" parTransId="{F00CBE35-4C23-41A8-AA87-796EC08C2A26}" sibTransId="{35B2B264-0AAC-4D57-9C14-B1E4B92C4971}"/>
    <dgm:cxn modelId="{343C8075-79FC-43B1-A8BE-A35C304BC57C}" srcId="{66CC8EB6-282C-4002-ADF2-75046FDED899}" destId="{1CC998CC-793A-49B8-9E23-10F60D80F280}" srcOrd="2" destOrd="0" parTransId="{CDA3DE08-2E9C-4EF1-86B8-05ACCFA8C2E8}" sibTransId="{52C6D01F-971B-4851-ACFA-3026A5B68EC1}"/>
    <dgm:cxn modelId="{CCCAFB76-ACF2-4BA8-B2C6-50FFB6F4036A}" type="presOf" srcId="{D7603221-3295-41E2-9561-8C442478686D}" destId="{22EEBEB1-D075-42D2-91DC-57EF444F3CD5}" srcOrd="0" destOrd="0" presId="urn:microsoft.com/office/officeart/2005/8/layout/vList2"/>
    <dgm:cxn modelId="{A2B6947C-9F82-43DA-9BE6-2CDC21AD954C}" type="presOf" srcId="{A10547C6-0E3B-415C-9574-873A7FB85539}" destId="{129BDCB7-5A9C-4364-9C63-38328237B209}" srcOrd="0" destOrd="6" presId="urn:microsoft.com/office/officeart/2005/8/layout/vList2"/>
    <dgm:cxn modelId="{20110888-7502-4BCE-A98B-20497CAAF488}" type="presOf" srcId="{1CC998CC-793A-49B8-9E23-10F60D80F280}" destId="{129BDCB7-5A9C-4364-9C63-38328237B209}" srcOrd="0" destOrd="3" presId="urn:microsoft.com/office/officeart/2005/8/layout/vList2"/>
    <dgm:cxn modelId="{D51F9D9B-913C-4798-9EAC-F3403747A005}" type="presOf" srcId="{1B4137C0-4C58-46D0-B313-ADF31E5D2004}" destId="{D072D9F9-1639-4F0D-A263-F91F64823681}" srcOrd="0" destOrd="0" presId="urn:microsoft.com/office/officeart/2005/8/layout/vList2"/>
    <dgm:cxn modelId="{FECDB89C-EB2F-4B1A-BC09-3A3B1557FA29}" srcId="{1B4137C0-4C58-46D0-B313-ADF31E5D2004}" destId="{D7603221-3295-41E2-9561-8C442478686D}" srcOrd="1" destOrd="0" parTransId="{1ED333B1-F189-4541-942A-2685EC3F4B92}" sibTransId="{B3F6AACE-4EDD-484F-BB42-099BB94E08E5}"/>
    <dgm:cxn modelId="{2F202AAD-503F-4CDC-BEBA-67D1EA0BF5D0}" srcId="{0763A546-E9AC-4F8F-AF53-A9EDF71DF8F9}" destId="{A10547C6-0E3B-415C-9574-873A7FB85539}" srcOrd="1" destOrd="0" parTransId="{71B95C79-D693-4A2E-B812-2DC5D4511B20}" sibTransId="{2232C172-76A1-46E4-AB7C-51E8009F840F}"/>
    <dgm:cxn modelId="{B285FBB1-4E08-4342-A660-A9F81FEB7EBF}" type="presOf" srcId="{89E843AB-26E3-43A4-9FA0-8105DC77A4EF}" destId="{129BDCB7-5A9C-4364-9C63-38328237B209}" srcOrd="0" destOrd="2" presId="urn:microsoft.com/office/officeart/2005/8/layout/vList2"/>
    <dgm:cxn modelId="{FDED2AB3-DB2F-4C47-819E-65E8564CC6AD}" srcId="{0763A546-E9AC-4F8F-AF53-A9EDF71DF8F9}" destId="{89DE2534-230F-44AF-8D0F-D8A171C988FC}" srcOrd="0" destOrd="0" parTransId="{37F4A1EF-1037-4F47-9ADB-323216E9E130}" sibTransId="{9CE22FA9-36A1-4B40-935D-F9F7CA956B10}"/>
    <dgm:cxn modelId="{188DDAC6-875A-400B-A443-502CDD6E6A93}" srcId="{D7603221-3295-41E2-9561-8C442478686D}" destId="{66CC8EB6-282C-4002-ADF2-75046FDED899}" srcOrd="0" destOrd="0" parTransId="{B605BEBA-3A74-4870-BF98-FBC2FC8ECB97}" sibTransId="{979A456C-2015-425F-8479-28FF30609C75}"/>
    <dgm:cxn modelId="{B3FA67E0-CAA4-4838-80DD-C8A4EA6FE4A0}" type="presOf" srcId="{D05E9654-2D60-4697-B05B-A46546B557A4}" destId="{CD145A06-35F9-41C1-A345-EBFB2928B966}" srcOrd="0" destOrd="0" presId="urn:microsoft.com/office/officeart/2005/8/layout/vList2"/>
    <dgm:cxn modelId="{AE1251E9-7C69-4FBD-931C-CDCC07937FBF}" srcId="{66CC8EB6-282C-4002-ADF2-75046FDED899}" destId="{89E843AB-26E3-43A4-9FA0-8105DC77A4EF}" srcOrd="1" destOrd="0" parTransId="{EAE4D97A-0D3D-43CB-ACD7-CAA539A8688F}" sibTransId="{1B9B9079-F731-4A93-B17D-966F5622B86D}"/>
    <dgm:cxn modelId="{2472AEFB-DCDF-4D04-AA6D-2D08E709E6DE}" type="presOf" srcId="{0763A546-E9AC-4F8F-AF53-A9EDF71DF8F9}" destId="{129BDCB7-5A9C-4364-9C63-38328237B209}" srcOrd="0" destOrd="4" presId="urn:microsoft.com/office/officeart/2005/8/layout/vList2"/>
    <dgm:cxn modelId="{48209DB4-AF41-405B-B4F9-D6AA6151B2CD}" type="presParOf" srcId="{D072D9F9-1639-4F0D-A263-F91F64823681}" destId="{2E4082E0-2028-45BE-A973-78C403262E1B}" srcOrd="0" destOrd="0" presId="urn:microsoft.com/office/officeart/2005/8/layout/vList2"/>
    <dgm:cxn modelId="{46B880F4-EB6D-44D6-B6B5-25B1744AFA04}" type="presParOf" srcId="{D072D9F9-1639-4F0D-A263-F91F64823681}" destId="{CD145A06-35F9-41C1-A345-EBFB2928B966}" srcOrd="1" destOrd="0" presId="urn:microsoft.com/office/officeart/2005/8/layout/vList2"/>
    <dgm:cxn modelId="{9B3EC22F-58B7-4B58-912D-A438C58AF148}" type="presParOf" srcId="{D072D9F9-1639-4F0D-A263-F91F64823681}" destId="{22EEBEB1-D075-42D2-91DC-57EF444F3CD5}" srcOrd="2" destOrd="0" presId="urn:microsoft.com/office/officeart/2005/8/layout/vList2"/>
    <dgm:cxn modelId="{9D312F86-CEC4-47F4-9166-68FD2AB38D85}" type="presParOf" srcId="{D072D9F9-1639-4F0D-A263-F91F64823681}" destId="{129BDCB7-5A9C-4364-9C63-38328237B2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137C0-4C58-46D0-B313-ADF31E5D20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DCB06-35A9-4004-A4B5-2991BD830645}">
      <dgm:prSet custT="1"/>
      <dgm:spPr/>
      <dgm:t>
        <a:bodyPr/>
        <a:lstStyle/>
        <a:p>
          <a:r>
            <a:rPr lang="en-US" sz="1800" b="1" dirty="0"/>
            <a:t>Project Objective</a:t>
          </a:r>
          <a:endParaRPr lang="en-US" sz="1800" dirty="0"/>
        </a:p>
      </dgm:t>
    </dgm:pt>
    <dgm:pt modelId="{BE94AA98-F85D-41FE-B03B-8D0F348021E0}" type="parTrans" cxnId="{0175F10D-9CA5-4D84-931B-7500DA3539C9}">
      <dgm:prSet/>
      <dgm:spPr/>
      <dgm:t>
        <a:bodyPr/>
        <a:lstStyle/>
        <a:p>
          <a:endParaRPr lang="en-US" sz="1800"/>
        </a:p>
      </dgm:t>
    </dgm:pt>
    <dgm:pt modelId="{5AA21C27-D3B5-446B-8DC4-A4EAEECEFC93}" type="sibTrans" cxnId="{0175F10D-9CA5-4D84-931B-7500DA3539C9}">
      <dgm:prSet/>
      <dgm:spPr/>
      <dgm:t>
        <a:bodyPr/>
        <a:lstStyle/>
        <a:p>
          <a:endParaRPr lang="en-US" sz="1800"/>
        </a:p>
      </dgm:t>
    </dgm:pt>
    <dgm:pt modelId="{D05E9654-2D60-4697-B05B-A46546B557A4}">
      <dgm:prSet custT="1"/>
      <dgm:spPr/>
      <dgm:t>
        <a:bodyPr/>
        <a:lstStyle/>
        <a:p>
          <a:r>
            <a:rPr lang="en-US" sz="1800" dirty="0"/>
            <a:t>Design a real-time safety monitoring system</a:t>
          </a:r>
        </a:p>
      </dgm:t>
    </dgm:pt>
    <dgm:pt modelId="{02BC6C81-D792-41C0-885D-CE3F87FBC1D9}" type="parTrans" cxnId="{A5B62E5E-1583-4EE8-A92D-0BD2134A03D0}">
      <dgm:prSet/>
      <dgm:spPr/>
      <dgm:t>
        <a:bodyPr/>
        <a:lstStyle/>
        <a:p>
          <a:endParaRPr lang="en-US" sz="1800"/>
        </a:p>
      </dgm:t>
    </dgm:pt>
    <dgm:pt modelId="{CF0DCDA3-FDA8-4F6F-94ED-A8D40E3F7EF1}" type="sibTrans" cxnId="{A5B62E5E-1583-4EE8-A92D-0BD2134A03D0}">
      <dgm:prSet/>
      <dgm:spPr/>
      <dgm:t>
        <a:bodyPr/>
        <a:lstStyle/>
        <a:p>
          <a:endParaRPr lang="en-US" sz="1800"/>
        </a:p>
      </dgm:t>
    </dgm:pt>
    <dgm:pt modelId="{D7603221-3295-41E2-9561-8C442478686D}">
      <dgm:prSet custT="1"/>
      <dgm:spPr/>
      <dgm:t>
        <a:bodyPr/>
        <a:lstStyle/>
        <a:p>
          <a:r>
            <a:rPr lang="en-US" sz="1800" b="1" dirty="0"/>
            <a:t>System Components</a:t>
          </a:r>
        </a:p>
      </dgm:t>
    </dgm:pt>
    <dgm:pt modelId="{1ED333B1-F189-4541-942A-2685EC3F4B92}" type="parTrans" cxnId="{FECDB89C-EB2F-4B1A-BC09-3A3B1557FA29}">
      <dgm:prSet/>
      <dgm:spPr/>
      <dgm:t>
        <a:bodyPr/>
        <a:lstStyle/>
        <a:p>
          <a:endParaRPr lang="en-US" sz="1800"/>
        </a:p>
      </dgm:t>
    </dgm:pt>
    <dgm:pt modelId="{B3F6AACE-4EDD-484F-BB42-099BB94E08E5}" type="sibTrans" cxnId="{FECDB89C-EB2F-4B1A-BC09-3A3B1557FA29}">
      <dgm:prSet/>
      <dgm:spPr/>
      <dgm:t>
        <a:bodyPr/>
        <a:lstStyle/>
        <a:p>
          <a:endParaRPr lang="en-US" sz="1800"/>
        </a:p>
      </dgm:t>
    </dgm:pt>
    <dgm:pt modelId="{66CC8EB6-282C-4002-ADF2-75046FDED899}">
      <dgm:prSet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kumimoji="0" lang="en-US" sz="180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aford"/>
              <a:ea typeface="+mn-ea"/>
              <a:cs typeface="+mn-cs"/>
            </a:rPr>
            <a:t>Arduino Uno</a:t>
          </a:r>
          <a:endParaRPr lang="en-US" sz="1800" dirty="0"/>
        </a:p>
      </dgm:t>
    </dgm:pt>
    <dgm:pt modelId="{B605BEBA-3A74-4870-BF98-FBC2FC8ECB97}" type="parTrans" cxnId="{188DDAC6-875A-400B-A443-502CDD6E6A93}">
      <dgm:prSet/>
      <dgm:spPr/>
      <dgm:t>
        <a:bodyPr/>
        <a:lstStyle/>
        <a:p>
          <a:endParaRPr lang="en-US" sz="1800"/>
        </a:p>
      </dgm:t>
    </dgm:pt>
    <dgm:pt modelId="{979A456C-2015-425F-8479-28FF30609C75}" type="sibTrans" cxnId="{188DDAC6-875A-400B-A443-502CDD6E6A93}">
      <dgm:prSet/>
      <dgm:spPr/>
      <dgm:t>
        <a:bodyPr/>
        <a:lstStyle/>
        <a:p>
          <a:endParaRPr lang="en-US" sz="1800"/>
        </a:p>
      </dgm:t>
    </dgm:pt>
    <dgm:pt modelId="{702D966A-5974-4751-8C8D-1D393152A10D}">
      <dgm:prSet custT="1"/>
      <dgm:spPr/>
      <dgm:t>
        <a:bodyPr/>
        <a:lstStyle/>
        <a:p>
          <a:r>
            <a:rPr lang="en-US" sz="1800" dirty="0"/>
            <a:t>Enhance on-site safety measures using smart technology</a:t>
          </a:r>
        </a:p>
      </dgm:t>
    </dgm:pt>
    <dgm:pt modelId="{0702BCA2-875F-4EEB-BCDA-AB334DE31AC5}" type="parTrans" cxnId="{3CD2F0E3-8547-41EA-AD2E-0F272FA1FC50}">
      <dgm:prSet/>
      <dgm:spPr/>
      <dgm:t>
        <a:bodyPr/>
        <a:lstStyle/>
        <a:p>
          <a:endParaRPr lang="en-US" sz="1800"/>
        </a:p>
      </dgm:t>
    </dgm:pt>
    <dgm:pt modelId="{35404DFB-83D7-4B43-B415-0E87669F24FA}" type="sibTrans" cxnId="{3CD2F0E3-8547-41EA-AD2E-0F272FA1FC50}">
      <dgm:prSet/>
      <dgm:spPr/>
      <dgm:t>
        <a:bodyPr/>
        <a:lstStyle/>
        <a:p>
          <a:endParaRPr lang="en-US" sz="1800"/>
        </a:p>
      </dgm:t>
    </dgm:pt>
    <dgm:pt modelId="{A41F1156-EFD8-4353-9DF3-F5AA8BF58998}">
      <dgm:prSet custT="1"/>
      <dgm:spPr/>
      <dgm:t>
        <a:bodyPr/>
        <a:lstStyle/>
        <a:p>
          <a:r>
            <a:rPr kumimoji="0" lang="en-US" sz="1800" i="0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aford"/>
              <a:ea typeface="+mn-ea"/>
              <a:cs typeface="+mn-cs"/>
            </a:rPr>
            <a:t>Sensor Kit (for monitoring environmental conditions)</a:t>
          </a:r>
        </a:p>
      </dgm:t>
    </dgm:pt>
    <dgm:pt modelId="{85E9448B-19CE-4E1B-9364-1BAA5BE6E659}" type="parTrans" cxnId="{47FD64B8-F521-4D22-AE85-C3F5882C5958}">
      <dgm:prSet/>
      <dgm:spPr/>
      <dgm:t>
        <a:bodyPr/>
        <a:lstStyle/>
        <a:p>
          <a:endParaRPr lang="en-US" sz="1800"/>
        </a:p>
      </dgm:t>
    </dgm:pt>
    <dgm:pt modelId="{71AF804A-6DA5-447F-968C-95699C52CA5E}" type="sibTrans" cxnId="{47FD64B8-F521-4D22-AE85-C3F5882C5958}">
      <dgm:prSet/>
      <dgm:spPr/>
      <dgm:t>
        <a:bodyPr/>
        <a:lstStyle/>
        <a:p>
          <a:endParaRPr lang="en-US" sz="1800"/>
        </a:p>
      </dgm:t>
    </dgm:pt>
    <dgm:pt modelId="{D072D9F9-1639-4F0D-A263-F91F64823681}" type="pres">
      <dgm:prSet presAssocID="{1B4137C0-4C58-46D0-B313-ADF31E5D2004}" presName="linear" presStyleCnt="0">
        <dgm:presLayoutVars>
          <dgm:animLvl val="lvl"/>
          <dgm:resizeHandles val="exact"/>
        </dgm:presLayoutVars>
      </dgm:prSet>
      <dgm:spPr/>
    </dgm:pt>
    <dgm:pt modelId="{2E4082E0-2028-45BE-A973-78C403262E1B}" type="pres">
      <dgm:prSet presAssocID="{260DCB06-35A9-4004-A4B5-2991BD8306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145A06-35F9-41C1-A345-EBFB2928B966}" type="pres">
      <dgm:prSet presAssocID="{260DCB06-35A9-4004-A4B5-2991BD830645}" presName="childText" presStyleLbl="revTx" presStyleIdx="0" presStyleCnt="2">
        <dgm:presLayoutVars>
          <dgm:bulletEnabled val="1"/>
        </dgm:presLayoutVars>
      </dgm:prSet>
      <dgm:spPr/>
    </dgm:pt>
    <dgm:pt modelId="{22EEBEB1-D075-42D2-91DC-57EF444F3CD5}" type="pres">
      <dgm:prSet presAssocID="{D7603221-3295-41E2-9561-8C44247868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9BDCB7-5A9C-4364-9C63-38328237B209}" type="pres">
      <dgm:prSet presAssocID="{D7603221-3295-41E2-9561-8C44247868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175F10D-9CA5-4D84-931B-7500DA3539C9}" srcId="{1B4137C0-4C58-46D0-B313-ADF31E5D2004}" destId="{260DCB06-35A9-4004-A4B5-2991BD830645}" srcOrd="0" destOrd="0" parTransId="{BE94AA98-F85D-41FE-B03B-8D0F348021E0}" sibTransId="{5AA21C27-D3B5-446B-8DC4-A4EAEECEFC93}"/>
    <dgm:cxn modelId="{59EB2E13-4587-4C71-9CF3-5C7766C7126D}" type="presOf" srcId="{66CC8EB6-282C-4002-ADF2-75046FDED899}" destId="{129BDCB7-5A9C-4364-9C63-38328237B209}" srcOrd="0" destOrd="0" presId="urn:microsoft.com/office/officeart/2005/8/layout/vList2"/>
    <dgm:cxn modelId="{10215018-2B41-49FE-87EF-F69571306F25}" type="presOf" srcId="{A41F1156-EFD8-4353-9DF3-F5AA8BF58998}" destId="{129BDCB7-5A9C-4364-9C63-38328237B209}" srcOrd="0" destOrd="1" presId="urn:microsoft.com/office/officeart/2005/8/layout/vList2"/>
    <dgm:cxn modelId="{D9FDAE2A-9457-43FF-BF37-40D719A156F6}" type="presOf" srcId="{260DCB06-35A9-4004-A4B5-2991BD830645}" destId="{2E4082E0-2028-45BE-A973-78C403262E1B}" srcOrd="0" destOrd="0" presId="urn:microsoft.com/office/officeart/2005/8/layout/vList2"/>
    <dgm:cxn modelId="{A5B62E5E-1583-4EE8-A92D-0BD2134A03D0}" srcId="{260DCB06-35A9-4004-A4B5-2991BD830645}" destId="{D05E9654-2D60-4697-B05B-A46546B557A4}" srcOrd="0" destOrd="0" parTransId="{02BC6C81-D792-41C0-885D-CE3F87FBC1D9}" sibTransId="{CF0DCDA3-FDA8-4F6F-94ED-A8D40E3F7EF1}"/>
    <dgm:cxn modelId="{CCCAFB76-ACF2-4BA8-B2C6-50FFB6F4036A}" type="presOf" srcId="{D7603221-3295-41E2-9561-8C442478686D}" destId="{22EEBEB1-D075-42D2-91DC-57EF444F3CD5}" srcOrd="0" destOrd="0" presId="urn:microsoft.com/office/officeart/2005/8/layout/vList2"/>
    <dgm:cxn modelId="{6B7DAE91-3D55-46AE-982F-EDADD0D02932}" type="presOf" srcId="{702D966A-5974-4751-8C8D-1D393152A10D}" destId="{CD145A06-35F9-41C1-A345-EBFB2928B966}" srcOrd="0" destOrd="1" presId="urn:microsoft.com/office/officeart/2005/8/layout/vList2"/>
    <dgm:cxn modelId="{D51F9D9B-913C-4798-9EAC-F3403747A005}" type="presOf" srcId="{1B4137C0-4C58-46D0-B313-ADF31E5D2004}" destId="{D072D9F9-1639-4F0D-A263-F91F64823681}" srcOrd="0" destOrd="0" presId="urn:microsoft.com/office/officeart/2005/8/layout/vList2"/>
    <dgm:cxn modelId="{FECDB89C-EB2F-4B1A-BC09-3A3B1557FA29}" srcId="{1B4137C0-4C58-46D0-B313-ADF31E5D2004}" destId="{D7603221-3295-41E2-9561-8C442478686D}" srcOrd="1" destOrd="0" parTransId="{1ED333B1-F189-4541-942A-2685EC3F4B92}" sibTransId="{B3F6AACE-4EDD-484F-BB42-099BB94E08E5}"/>
    <dgm:cxn modelId="{47FD64B8-F521-4D22-AE85-C3F5882C5958}" srcId="{D7603221-3295-41E2-9561-8C442478686D}" destId="{A41F1156-EFD8-4353-9DF3-F5AA8BF58998}" srcOrd="1" destOrd="0" parTransId="{85E9448B-19CE-4E1B-9364-1BAA5BE6E659}" sibTransId="{71AF804A-6DA5-447F-968C-95699C52CA5E}"/>
    <dgm:cxn modelId="{188DDAC6-875A-400B-A443-502CDD6E6A93}" srcId="{D7603221-3295-41E2-9561-8C442478686D}" destId="{66CC8EB6-282C-4002-ADF2-75046FDED899}" srcOrd="0" destOrd="0" parTransId="{B605BEBA-3A74-4870-BF98-FBC2FC8ECB97}" sibTransId="{979A456C-2015-425F-8479-28FF30609C75}"/>
    <dgm:cxn modelId="{B3FA67E0-CAA4-4838-80DD-C8A4EA6FE4A0}" type="presOf" srcId="{D05E9654-2D60-4697-B05B-A46546B557A4}" destId="{CD145A06-35F9-41C1-A345-EBFB2928B966}" srcOrd="0" destOrd="0" presId="urn:microsoft.com/office/officeart/2005/8/layout/vList2"/>
    <dgm:cxn modelId="{3CD2F0E3-8547-41EA-AD2E-0F272FA1FC50}" srcId="{260DCB06-35A9-4004-A4B5-2991BD830645}" destId="{702D966A-5974-4751-8C8D-1D393152A10D}" srcOrd="1" destOrd="0" parTransId="{0702BCA2-875F-4EEB-BCDA-AB334DE31AC5}" sibTransId="{35404DFB-83D7-4B43-B415-0E87669F24FA}"/>
    <dgm:cxn modelId="{48209DB4-AF41-405B-B4F9-D6AA6151B2CD}" type="presParOf" srcId="{D072D9F9-1639-4F0D-A263-F91F64823681}" destId="{2E4082E0-2028-45BE-A973-78C403262E1B}" srcOrd="0" destOrd="0" presId="urn:microsoft.com/office/officeart/2005/8/layout/vList2"/>
    <dgm:cxn modelId="{46B880F4-EB6D-44D6-B6B5-25B1744AFA04}" type="presParOf" srcId="{D072D9F9-1639-4F0D-A263-F91F64823681}" destId="{CD145A06-35F9-41C1-A345-EBFB2928B966}" srcOrd="1" destOrd="0" presId="urn:microsoft.com/office/officeart/2005/8/layout/vList2"/>
    <dgm:cxn modelId="{9B3EC22F-58B7-4B58-912D-A438C58AF148}" type="presParOf" srcId="{D072D9F9-1639-4F0D-A263-F91F64823681}" destId="{22EEBEB1-D075-42D2-91DC-57EF444F3CD5}" srcOrd="2" destOrd="0" presId="urn:microsoft.com/office/officeart/2005/8/layout/vList2"/>
    <dgm:cxn modelId="{9D312F86-CEC4-47F4-9166-68FD2AB38D85}" type="presParOf" srcId="{D072D9F9-1639-4F0D-A263-F91F64823681}" destId="{129BDCB7-5A9C-4364-9C63-38328237B2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082E0-2028-45BE-A973-78C403262E1B}">
      <dsp:nvSpPr>
        <dsp:cNvPr id="0" name=""/>
        <dsp:cNvSpPr/>
      </dsp:nvSpPr>
      <dsp:spPr>
        <a:xfrm>
          <a:off x="0" y="4446"/>
          <a:ext cx="4473430" cy="438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Safety Monitoring </a:t>
          </a:r>
          <a:endParaRPr lang="en-US" sz="1800" kern="1200"/>
        </a:p>
      </dsp:txBody>
      <dsp:txXfrm>
        <a:off x="21386" y="25832"/>
        <a:ext cx="4430658" cy="395321"/>
      </dsp:txXfrm>
    </dsp:sp>
    <dsp:sp modelId="{CD145A06-35F9-41C1-A345-EBFB2928B966}">
      <dsp:nvSpPr>
        <dsp:cNvPr id="0" name=""/>
        <dsp:cNvSpPr/>
      </dsp:nvSpPr>
      <dsp:spPr>
        <a:xfrm>
          <a:off x="0" y="442539"/>
          <a:ext cx="4473430" cy="1142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3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Construction sites are among the most hazardous workplaces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High risk of accidents – safety and health of workers is critical</a:t>
          </a:r>
        </a:p>
      </dsp:txBody>
      <dsp:txXfrm>
        <a:off x="0" y="442539"/>
        <a:ext cx="4473430" cy="1142235"/>
      </dsp:txXfrm>
    </dsp:sp>
    <dsp:sp modelId="{22EEBEB1-D075-42D2-91DC-57EF444F3CD5}">
      <dsp:nvSpPr>
        <dsp:cNvPr id="0" name=""/>
        <dsp:cNvSpPr/>
      </dsp:nvSpPr>
      <dsp:spPr>
        <a:xfrm>
          <a:off x="0" y="1584774"/>
          <a:ext cx="4473430" cy="4380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Key Features</a:t>
          </a:r>
          <a:endParaRPr lang="en-US" sz="1800" kern="1200"/>
        </a:p>
      </dsp:txBody>
      <dsp:txXfrm>
        <a:off x="21386" y="1606160"/>
        <a:ext cx="4430658" cy="395321"/>
      </dsp:txXfrm>
    </dsp:sp>
    <dsp:sp modelId="{129BDCB7-5A9C-4364-9C63-38328237B209}">
      <dsp:nvSpPr>
        <dsp:cNvPr id="0" name=""/>
        <dsp:cNvSpPr/>
      </dsp:nvSpPr>
      <dsp:spPr>
        <a:xfrm>
          <a:off x="0" y="2022868"/>
          <a:ext cx="4473430" cy="277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3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Environmental Indicators: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Fire alarm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Temperature &amp; humidity alarm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Laser security system (fall prevention from rooftops)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Danger Alerts: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Buzzer sound and blinking LED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be manually turned off via a push-button</a:t>
          </a:r>
        </a:p>
      </dsp:txBody>
      <dsp:txXfrm>
        <a:off x="0" y="2022868"/>
        <a:ext cx="4473430" cy="2773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082E0-2028-45BE-A973-78C403262E1B}">
      <dsp:nvSpPr>
        <dsp:cNvPr id="0" name=""/>
        <dsp:cNvSpPr/>
      </dsp:nvSpPr>
      <dsp:spPr>
        <a:xfrm>
          <a:off x="0" y="17120"/>
          <a:ext cx="4473430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Project Objective</a:t>
          </a:r>
          <a:endParaRPr lang="en-US" sz="1800" kern="1200" dirty="0"/>
        </a:p>
      </dsp:txBody>
      <dsp:txXfrm>
        <a:off x="28329" y="45449"/>
        <a:ext cx="4416772" cy="523662"/>
      </dsp:txXfrm>
    </dsp:sp>
    <dsp:sp modelId="{CD145A06-35F9-41C1-A345-EBFB2928B966}">
      <dsp:nvSpPr>
        <dsp:cNvPr id="0" name=""/>
        <dsp:cNvSpPr/>
      </dsp:nvSpPr>
      <dsp:spPr>
        <a:xfrm>
          <a:off x="0" y="597440"/>
          <a:ext cx="4473430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3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Design a real-time safety monitoring system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Enhance on-site safety measures using smart technology</a:t>
          </a:r>
        </a:p>
      </dsp:txBody>
      <dsp:txXfrm>
        <a:off x="0" y="597440"/>
        <a:ext cx="4473430" cy="1155060"/>
      </dsp:txXfrm>
    </dsp:sp>
    <dsp:sp modelId="{22EEBEB1-D075-42D2-91DC-57EF444F3CD5}">
      <dsp:nvSpPr>
        <dsp:cNvPr id="0" name=""/>
        <dsp:cNvSpPr/>
      </dsp:nvSpPr>
      <dsp:spPr>
        <a:xfrm>
          <a:off x="0" y="1752500"/>
          <a:ext cx="4473430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 Components</a:t>
          </a:r>
        </a:p>
      </dsp:txBody>
      <dsp:txXfrm>
        <a:off x="28329" y="1780829"/>
        <a:ext cx="4416772" cy="523662"/>
      </dsp:txXfrm>
    </dsp:sp>
    <dsp:sp modelId="{129BDCB7-5A9C-4364-9C63-38328237B209}">
      <dsp:nvSpPr>
        <dsp:cNvPr id="0" name=""/>
        <dsp:cNvSpPr/>
      </dsp:nvSpPr>
      <dsp:spPr>
        <a:xfrm>
          <a:off x="0" y="2332820"/>
          <a:ext cx="4473430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03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aford"/>
              <a:ea typeface="+mn-ea"/>
              <a:cs typeface="+mn-cs"/>
            </a:rPr>
            <a:t>Arduino Uno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aford"/>
              <a:ea typeface="+mn-ea"/>
              <a:cs typeface="+mn-cs"/>
            </a:rPr>
            <a:t>Sensor Kit (for monitoring environmental conditions)</a:t>
          </a:r>
        </a:p>
      </dsp:txBody>
      <dsp:txXfrm>
        <a:off x="0" y="2332820"/>
        <a:ext cx="4473430" cy="898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920B9-9306-44AD-9E80-05A0298B78E2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CFCDD-7D5F-4DD5-B418-492214F1A0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500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CFCDD-7D5F-4DD5-B418-492214F1A0A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674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96E5-C9A4-4801-9840-53B553561013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93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0B130-A952-4DC6-8237-668FC5688F7A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EC3BB-2DCF-4B48-B85B-45245764E538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D35B-94DC-4652-B921-B42A60A9C5D4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105B3-7AB0-41C8-B2F5-F8E29DE7E880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9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C166-9F86-4B32-B867-E36CD31FEFBE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BD6DE-07E5-4986-AB66-DF3EB255AC8C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E8117-9F1F-4668-9B3F-C8886FC3B900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5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6F5B-93BC-496F-BDE0-984F93349374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B44B-9C1D-44A1-B172-785D7F31E52D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2B5-E582-4E97-B467-94EB4819DCEF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A447A77-3B05-4B0E-9455-18E75B80E9D9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76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27" r:id="rId6"/>
    <p:sldLayoutId id="2147483732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Four Reasons Why Safety Matters in Construction -- Occupational Health &amp;  Safety">
            <a:extLst>
              <a:ext uri="{FF2B5EF4-FFF2-40B4-BE49-F238E27FC236}">
                <a16:creationId xmlns:a16="http://schemas.microsoft.com/office/drawing/2014/main" id="{93753627-B43D-ECB4-3D7E-C87F6874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8" b="-1"/>
          <a:stretch/>
        </p:blipFill>
        <p:spPr bwMode="auto">
          <a:xfrm>
            <a:off x="1530" y="10"/>
            <a:ext cx="12188941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293140F-3380-9C9B-0F3F-39F85168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>
                <a:solidFill>
                  <a:srgbClr val="FFFFFF"/>
                </a:solidFill>
              </a:rPr>
              <a:t>Construction Safety Monitoring System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582C18-E2CF-4EB5-5A7E-59753B10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602038"/>
            <a:ext cx="563880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Munesh Kumar – VGU6PB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41CC1-447F-7686-90B5-7E03075F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1005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553ECD-7F6D-420D-93CA-D8D15EB427A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218230CD-FB0E-93D4-C8CF-DEC6BF1A80F4}"/>
              </a:ext>
            </a:extLst>
          </p:cNvPr>
          <p:cNvSpPr txBox="1"/>
          <p:nvPr/>
        </p:nvSpPr>
        <p:spPr>
          <a:xfrm>
            <a:off x="457199" y="5495959"/>
            <a:ext cx="82879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500" b="1" dirty="0">
                <a:solidFill>
                  <a:srgbClr val="FFFF00"/>
                </a:solidFill>
              </a:rPr>
              <a:t>Subject: </a:t>
            </a:r>
            <a:r>
              <a:rPr lang="hu-HU" sz="2500" b="1" dirty="0">
                <a:solidFill>
                  <a:srgbClr val="FFFF00"/>
                </a:solidFill>
              </a:rPr>
              <a:t>Construction </a:t>
            </a:r>
            <a:r>
              <a:rPr lang="hu-HU" sz="2500" b="1" dirty="0" err="1">
                <a:solidFill>
                  <a:srgbClr val="FFFF00"/>
                </a:solidFill>
              </a:rPr>
              <a:t>Information</a:t>
            </a:r>
            <a:r>
              <a:rPr lang="hu-HU" sz="2500" b="1" dirty="0">
                <a:solidFill>
                  <a:srgbClr val="FFFF00"/>
                </a:solidFill>
              </a:rPr>
              <a:t> </a:t>
            </a:r>
            <a:r>
              <a:rPr lang="hu-HU" sz="2500" b="1" dirty="0" err="1">
                <a:solidFill>
                  <a:srgbClr val="FFFF00"/>
                </a:solidFill>
              </a:rPr>
              <a:t>Technology</a:t>
            </a:r>
            <a:r>
              <a:rPr lang="hu-HU" sz="2500" b="1" dirty="0">
                <a:solidFill>
                  <a:srgbClr val="FFFF00"/>
                </a:solidFill>
              </a:rPr>
              <a:t> Project</a:t>
            </a:r>
            <a:endParaRPr lang="en-US" sz="2500" b="1" dirty="0">
              <a:solidFill>
                <a:srgbClr val="FFFF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500" b="1" dirty="0">
                <a:solidFill>
                  <a:srgbClr val="FFFF00"/>
                </a:solidFill>
              </a:rPr>
              <a:t>Instructor: Dr Arpad Barsi</a:t>
            </a:r>
            <a:r>
              <a:rPr lang="hu-HU" sz="2500" b="1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71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89DF24-3A14-D774-03AE-1C68337F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Conclusion</a:t>
            </a:r>
            <a:endParaRPr lang="hu-HU" b="1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61BCBC-2A12-5BDA-404D-754299A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0885" y="861356"/>
            <a:ext cx="6446483" cy="5135287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endParaRPr lang="en-US" b="1" i="1" dirty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b="1" i="1" dirty="0"/>
              <a:t>Construction </a:t>
            </a:r>
            <a:r>
              <a:rPr lang="hu-HU" b="1" i="1" dirty="0" err="1"/>
              <a:t>Safety</a:t>
            </a:r>
            <a:r>
              <a:rPr lang="hu-HU" b="1" i="1" dirty="0"/>
              <a:t> Monitoring System: </a:t>
            </a:r>
            <a:r>
              <a:rPr lang="hu-HU" dirty="0" err="1"/>
              <a:t>minimizes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occurence</a:t>
            </a:r>
            <a:r>
              <a:rPr lang="hu-HU" dirty="0"/>
              <a:t> of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safety</a:t>
            </a:r>
            <a:r>
              <a:rPr lang="hu-HU" dirty="0"/>
              <a:t> </a:t>
            </a:r>
            <a:r>
              <a:rPr lang="hu-HU" dirty="0" err="1"/>
              <a:t>risks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construction</a:t>
            </a:r>
            <a:r>
              <a:rPr lang="hu-HU" dirty="0"/>
              <a:t> site</a:t>
            </a:r>
            <a:r>
              <a:rPr lang="en-US" dirty="0"/>
              <a:t>. 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dirty="0"/>
              <a:t>Improves safety on construction sites.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en-US" dirty="0"/>
              <a:t>Alerts workers to fires, unsafe areas, and bad weather conditions.</a:t>
            </a:r>
            <a:endParaRPr lang="hu-HU" dirty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enhancing</a:t>
            </a:r>
            <a:r>
              <a:rPr lang="hu-HU" dirty="0"/>
              <a:t> </a:t>
            </a:r>
            <a:r>
              <a:rPr lang="hu-HU" dirty="0" err="1"/>
              <a:t>safety</a:t>
            </a:r>
            <a:endParaRPr lang="hu-HU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hu-HU" b="1" dirty="0" err="1"/>
              <a:t>Further</a:t>
            </a:r>
            <a:r>
              <a:rPr lang="hu-HU" b="1" dirty="0"/>
              <a:t> </a:t>
            </a:r>
            <a:r>
              <a:rPr lang="hu-HU" b="1" dirty="0" err="1"/>
              <a:t>improvement</a:t>
            </a:r>
            <a:r>
              <a:rPr lang="hu-HU" b="1" dirty="0"/>
              <a:t> </a:t>
            </a:r>
            <a:r>
              <a:rPr lang="hu-HU" b="1" dirty="0" err="1"/>
              <a:t>possibilities</a:t>
            </a:r>
            <a:r>
              <a:rPr lang="hu-HU" b="1" dirty="0"/>
              <a:t>: </a:t>
            </a:r>
            <a:r>
              <a:rPr lang="hu-HU" dirty="0" err="1"/>
              <a:t>regular</a:t>
            </a:r>
            <a:r>
              <a:rPr lang="hu-HU" dirty="0"/>
              <a:t> testing, </a:t>
            </a:r>
            <a:r>
              <a:rPr lang="hu-HU" dirty="0" err="1"/>
              <a:t>calibration</a:t>
            </a:r>
            <a:r>
              <a:rPr lang="hu-HU" dirty="0"/>
              <a:t>, </a:t>
            </a:r>
            <a:r>
              <a:rPr lang="hu-HU" dirty="0" err="1"/>
              <a:t>personnal</a:t>
            </a:r>
            <a:r>
              <a:rPr lang="hu-HU" dirty="0"/>
              <a:t> </a:t>
            </a:r>
            <a:r>
              <a:rPr lang="hu-HU" dirty="0" err="1"/>
              <a:t>treaining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839B-5447-E780-7613-DED87D6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93660-47C6-5528-BCF7-902D6FAC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80" y="1008876"/>
            <a:ext cx="11445240" cy="2531555"/>
          </a:xfrm>
        </p:spPr>
        <p:txBody>
          <a:bodyPr/>
          <a:lstStyle/>
          <a:p>
            <a:pPr algn="ctr"/>
            <a:r>
              <a:rPr lang="hu-HU" b="1" dirty="0" err="1"/>
              <a:t>Thank</a:t>
            </a:r>
            <a:r>
              <a:rPr lang="hu-HU" b="1" dirty="0"/>
              <a:t> </a:t>
            </a:r>
            <a:r>
              <a:rPr lang="hu-HU" b="1" dirty="0" err="1"/>
              <a:t>you</a:t>
            </a:r>
            <a:r>
              <a:rPr lang="hu-HU" b="1" dirty="0"/>
              <a:t> </a:t>
            </a: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your</a:t>
            </a:r>
            <a:r>
              <a:rPr lang="hu-HU" b="1" dirty="0"/>
              <a:t> </a:t>
            </a:r>
            <a:r>
              <a:rPr lang="hu-HU" b="1" dirty="0" err="1"/>
              <a:t>attention</a:t>
            </a:r>
            <a:r>
              <a:rPr lang="hu-HU" b="1" dirty="0"/>
              <a:t>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CC7980-7CEA-6A65-FD5A-C7E213F71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dirty="0" err="1"/>
              <a:t>Questions</a:t>
            </a:r>
            <a:r>
              <a:rPr lang="hu-HU" dirty="0"/>
              <a:t>?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90C673F-2600-A42B-A957-2C0F83669D70}"/>
              </a:ext>
            </a:extLst>
          </p:cNvPr>
          <p:cNvSpPr txBox="1"/>
          <p:nvPr/>
        </p:nvSpPr>
        <p:spPr>
          <a:xfrm>
            <a:off x="5613400" y="54795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/>
              <a:t>Munesh Kumar – VGU6PB</a:t>
            </a:r>
          </a:p>
          <a:p>
            <a:pPr algn="r"/>
            <a:r>
              <a:rPr lang="en-US" sz="1800" dirty="0"/>
              <a:t>Mirna </a:t>
            </a:r>
            <a:r>
              <a:rPr lang="en-US" sz="1800" dirty="0" err="1"/>
              <a:t>Makhlouf</a:t>
            </a:r>
            <a:r>
              <a:rPr lang="en-US" sz="1800" dirty="0"/>
              <a:t> – X70AKT</a:t>
            </a:r>
          </a:p>
          <a:p>
            <a:pPr algn="r"/>
            <a:r>
              <a:rPr lang="en-US" sz="1800" dirty="0"/>
              <a:t>Petra Hédl – SUX9GX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F8709ED-BDEC-953B-C011-E108530BBC0F}"/>
              </a:ext>
            </a:extLst>
          </p:cNvPr>
          <p:cNvSpPr txBox="1"/>
          <p:nvPr/>
        </p:nvSpPr>
        <p:spPr>
          <a:xfrm>
            <a:off x="419100" y="6031585"/>
            <a:ext cx="645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Construction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CD2-3D58-E85D-E8DB-0F321FBA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B4A-5E31-B788-87F4-218D6245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60" y="615476"/>
            <a:ext cx="10634472" cy="445039"/>
          </a:xfrm>
        </p:spPr>
        <p:txBody>
          <a:bodyPr/>
          <a:lstStyle/>
          <a:p>
            <a:r>
              <a:rPr lang="en-US" sz="5000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C09F-032A-CC3B-4CCB-94AF01CC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739306-B44D-EA62-DB0D-2D13F3D1F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5" t="12116" r="51032" b="25773"/>
          <a:stretch/>
        </p:blipFill>
        <p:spPr>
          <a:xfrm>
            <a:off x="439960" y="1415295"/>
            <a:ext cx="5536634" cy="4259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2187C-7646-37B4-0BEC-5476199022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28" t="16512" r="50747" b="15534"/>
          <a:stretch/>
        </p:blipFill>
        <p:spPr>
          <a:xfrm>
            <a:off x="6074004" y="1415295"/>
            <a:ext cx="6117996" cy="46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5158-5A3F-432E-144B-0A5D8054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D565C-1E9B-A8F6-8245-FBB5B037F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0" t="9622" r="40464" b="18901"/>
          <a:stretch/>
        </p:blipFill>
        <p:spPr>
          <a:xfrm>
            <a:off x="424206" y="659876"/>
            <a:ext cx="6834433" cy="49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2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0F0B4-8C54-0B54-EABF-94F9DBCC6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22938" y="622570"/>
            <a:ext cx="9285530" cy="500974"/>
          </a:xfrm>
        </p:spPr>
        <p:txBody>
          <a:bodyPr/>
          <a:lstStyle/>
          <a:p>
            <a:pPr algn="ctr"/>
            <a:r>
              <a:rPr lang="en-US" sz="3000" b="1"/>
              <a:t>Project Overview</a:t>
            </a:r>
            <a:endParaRPr lang="hu-HU" sz="3000" b="1" dirty="0"/>
          </a:p>
        </p:txBody>
      </p:sp>
      <p:graphicFrame>
        <p:nvGraphicFramePr>
          <p:cNvPr id="15" name="TextBox 10">
            <a:extLst>
              <a:ext uri="{FF2B5EF4-FFF2-40B4-BE49-F238E27FC236}">
                <a16:creationId xmlns:a16="http://schemas.microsoft.com/office/drawing/2014/main" id="{3DB72DC9-A772-A098-86BC-2831FB6C4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297612"/>
              </p:ext>
            </p:extLst>
          </p:nvPr>
        </p:nvGraphicFramePr>
        <p:xfrm>
          <a:off x="1197797" y="1566870"/>
          <a:ext cx="4473430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TextBox 10">
            <a:extLst>
              <a:ext uri="{FF2B5EF4-FFF2-40B4-BE49-F238E27FC236}">
                <a16:creationId xmlns:a16="http://schemas.microsoft.com/office/drawing/2014/main" id="{7D90502D-D3C8-778E-8F96-BA4648DD0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191681"/>
              </p:ext>
            </p:extLst>
          </p:nvPr>
        </p:nvGraphicFramePr>
        <p:xfrm>
          <a:off x="6365703" y="1566870"/>
          <a:ext cx="4473430" cy="3248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8695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6"/>
            <a:ext cx="11147071" cy="147664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925ABD-B11C-D3B9-5FAF-B7C15BC56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0221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1"/>
              <a:t>Sensors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C87FC-AD44-BF73-1363-FB8B2043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1005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553ECD-7F6D-420D-93CA-D8D15EB427A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DD0E7-BDD6-41F4-8AAB-088A2E8D0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Kép helye 5" descr="A circuit board with wires&#10;&#10;AI-generated content may be incorrect.">
            <a:extLst>
              <a:ext uri="{FF2B5EF4-FFF2-40B4-BE49-F238E27FC236}">
                <a16:creationId xmlns:a16="http://schemas.microsoft.com/office/drawing/2014/main" id="{0A19A5FA-FA28-7863-FB7C-70C53E95B3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/>
          </a:blip>
          <a:srcRect l="463" r="5360" b="1"/>
          <a:stretch/>
        </p:blipFill>
        <p:spPr>
          <a:xfrm>
            <a:off x="481007" y="1993515"/>
            <a:ext cx="5511628" cy="437462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199351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3104F11-CFED-7B0F-4A6C-6E20AC1E7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6171" y="2247497"/>
            <a:ext cx="5394141" cy="388855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b="0" i="0" u="none" strike="noStrike" baseline="0"/>
          </a:p>
          <a:p>
            <a:r>
              <a:rPr lang="en-US" sz="2000" b="0" i="0" u="none" strike="noStrike" baseline="0"/>
              <a:t>1. Flame Sensor </a:t>
            </a:r>
          </a:p>
          <a:p>
            <a:r>
              <a:rPr lang="en-US" sz="2000" b="0" i="0" u="none" strike="noStrike" baseline="0"/>
              <a:t>2. Laser Emitter </a:t>
            </a:r>
          </a:p>
          <a:p>
            <a:r>
              <a:rPr lang="en-US" sz="2000" b="0" i="0" u="none" strike="noStrike" baseline="0"/>
              <a:t>3. Laser Resistor </a:t>
            </a:r>
          </a:p>
          <a:p>
            <a:r>
              <a:rPr lang="en-US" sz="2000" b="0" i="0" u="none" strike="noStrike" baseline="0"/>
              <a:t>4. Temperature and Humidity Sensor </a:t>
            </a:r>
          </a:p>
          <a:p>
            <a:r>
              <a:rPr lang="en-US" sz="2000" b="0" i="0" u="none" strike="noStrike" baseline="0"/>
              <a:t>5. LED </a:t>
            </a:r>
          </a:p>
          <a:p>
            <a:r>
              <a:rPr lang="en-US" sz="2000" b="0" i="0" u="none" strike="noStrike" baseline="0"/>
              <a:t>6. Button </a:t>
            </a:r>
          </a:p>
          <a:p>
            <a:r>
              <a:rPr lang="en-US" sz="2000" b="0" i="0" u="none" strike="noStrike" baseline="0"/>
              <a:t>7. Buzzer </a:t>
            </a:r>
          </a:p>
          <a:p>
            <a:endParaRPr lang="en-US" sz="2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B45F5-E162-4AF7-9E46-A4290969B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3AE4-8E29-06FF-63BE-A69BB6C2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0553ECD-7F6D-420D-93CA-D8D15EB427A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467561-B9D7-236F-1556-E277E6CABA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88518" y="582240"/>
            <a:ext cx="5414963" cy="5572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b="1" dirty="0"/>
              <a:t>Operational 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FE2CE-E40C-A9C8-B4C4-A0EB6CC73F08}"/>
              </a:ext>
            </a:extLst>
          </p:cNvPr>
          <p:cNvSpPr txBox="1"/>
          <p:nvPr/>
        </p:nvSpPr>
        <p:spPr>
          <a:xfrm>
            <a:off x="936286" y="1392551"/>
            <a:ext cx="44917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🔥 Flame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Flame sensor detects presence of fire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Triggers: Buzzer + Green blinking 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6C0FC-6558-93B1-ADE6-314F228D5931}"/>
              </a:ext>
            </a:extLst>
          </p:cNvPr>
          <p:cNvSpPr txBox="1"/>
          <p:nvPr/>
        </p:nvSpPr>
        <p:spPr>
          <a:xfrm>
            <a:off x="936286" y="3122977"/>
            <a:ext cx="44917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🛑 Rooftop Edge Perimeter Warning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Laser emitter creates a safety perimeter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beam is interrupted, activates: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Buzzer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Red blinking 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1F4879-6C63-ACFF-6D35-E9A221E7FFAD}"/>
              </a:ext>
            </a:extLst>
          </p:cNvPr>
          <p:cNvSpPr txBox="1"/>
          <p:nvPr/>
        </p:nvSpPr>
        <p:spPr>
          <a:xfrm>
            <a:off x="5683385" y="1342816"/>
            <a:ext cx="55723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🌡️ Temperature Alert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temperature exceeds predefined limit: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System triggers buzzer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Blue blinking LED indicates overheating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FB3C9C-950F-14B5-CE91-6FF91484F0EE}"/>
              </a:ext>
            </a:extLst>
          </p:cNvPr>
          <p:cNvSpPr txBox="1"/>
          <p:nvPr/>
        </p:nvSpPr>
        <p:spPr>
          <a:xfrm>
            <a:off x="5683385" y="2799811"/>
            <a:ext cx="55723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💧 Humidity Alert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humidity crosses threshold: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Same alerts as temperature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Buzzer + Blue blinking LED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B1D08-7FF3-5090-D740-3331482CC26B}"/>
              </a:ext>
            </a:extLst>
          </p:cNvPr>
          <p:cNvSpPr txBox="1"/>
          <p:nvPr/>
        </p:nvSpPr>
        <p:spPr>
          <a:xfrm>
            <a:off x="5683385" y="4256806"/>
            <a:ext cx="557232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🖲️ Manual Override Button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Deactivates all alarms (buzzer + LEDs)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quick manual control in emergency or testing situations</a:t>
            </a:r>
          </a:p>
        </p:txBody>
      </p:sp>
    </p:spTree>
    <p:extLst>
      <p:ext uri="{BB962C8B-B14F-4D97-AF65-F5344CB8AC3E}">
        <p14:creationId xmlns:p14="http://schemas.microsoft.com/office/powerpoint/2010/main" val="398246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7917DE-FFB8-6D86-0B27-04DEC17BC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r="31004" b="-2"/>
          <a:stretch/>
        </p:blipFill>
        <p:spPr>
          <a:xfrm>
            <a:off x="1530522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6019D-BF0E-852B-ADBE-373A3C30B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85" r="2715"/>
          <a:stretch/>
        </p:blipFill>
        <p:spPr>
          <a:xfrm>
            <a:off x="4674471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52072F-14A0-E4A6-2CA1-DE68264A59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r="17090" b="-1"/>
          <a:stretch/>
        </p:blipFill>
        <p:spPr>
          <a:xfrm>
            <a:off x="7818420" y="1632879"/>
            <a:ext cx="2849586" cy="2849586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B814F0-5B82-5A39-4C87-A74EB30E62BD}"/>
              </a:ext>
            </a:extLst>
          </p:cNvPr>
          <p:cNvSpPr txBox="1"/>
          <p:nvPr/>
        </p:nvSpPr>
        <p:spPr>
          <a:xfrm>
            <a:off x="1284052" y="4670644"/>
            <a:ext cx="325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unsafe areas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8D6A1-E5EE-E585-CFF3-CB90D8A53AB6}"/>
              </a:ext>
            </a:extLst>
          </p:cNvPr>
          <p:cNvSpPr txBox="1"/>
          <p:nvPr/>
        </p:nvSpPr>
        <p:spPr>
          <a:xfrm>
            <a:off x="5579444" y="4670644"/>
            <a:ext cx="1236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Fires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A761B-87BC-3131-E80F-AC1A4A308F71}"/>
              </a:ext>
            </a:extLst>
          </p:cNvPr>
          <p:cNvSpPr txBox="1"/>
          <p:nvPr/>
        </p:nvSpPr>
        <p:spPr>
          <a:xfrm>
            <a:off x="7818420" y="4670644"/>
            <a:ext cx="3473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bad weather conditions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80FF77F-5069-11CB-3AB1-359495AC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4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89DF24-3A14-D774-03AE-1C68337F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807308"/>
            <a:ext cx="5156895" cy="2450593"/>
          </a:xfrm>
        </p:spPr>
        <p:txBody>
          <a:bodyPr/>
          <a:lstStyle/>
          <a:p>
            <a:pPr algn="ctr"/>
            <a:r>
              <a:rPr lang="hu-HU" b="1" dirty="0" err="1"/>
              <a:t>Demonstration</a:t>
            </a:r>
            <a:r>
              <a:rPr lang="hu-HU" b="1" dirty="0"/>
              <a:t> of </a:t>
            </a:r>
            <a:r>
              <a:rPr lang="hu-HU" b="1" dirty="0" err="1"/>
              <a:t>flame</a:t>
            </a:r>
            <a:r>
              <a:rPr lang="hu-HU" b="1" dirty="0"/>
              <a:t> </a:t>
            </a:r>
            <a:r>
              <a:rPr lang="hu-HU" b="1" dirty="0" err="1"/>
              <a:t>detection</a:t>
            </a:r>
            <a:endParaRPr lang="hu-HU" b="1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61BCBC-2A12-5BDA-404D-754299A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240" y="1353185"/>
            <a:ext cx="6106160" cy="4873625"/>
          </a:xfrm>
        </p:spPr>
        <p:txBody>
          <a:bodyPr/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b="1" dirty="0" err="1"/>
              <a:t>Aim</a:t>
            </a:r>
            <a:r>
              <a:rPr lang="hu-HU" b="1" dirty="0"/>
              <a:t>: </a:t>
            </a:r>
            <a:r>
              <a:rPr lang="hu-HU" dirty="0" err="1"/>
              <a:t>Detection</a:t>
            </a:r>
            <a:r>
              <a:rPr lang="hu-HU" dirty="0"/>
              <a:t> of </a:t>
            </a:r>
            <a:r>
              <a:rPr lang="hu-HU" dirty="0" err="1"/>
              <a:t>flame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near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site 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/>
              <a:t>Here: </a:t>
            </a:r>
            <a:r>
              <a:rPr lang="hu-HU" dirty="0" err="1"/>
              <a:t>representation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a </a:t>
            </a:r>
            <a:r>
              <a:rPr lang="hu-HU" dirty="0" err="1"/>
              <a:t>lighter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flame</a:t>
            </a:r>
            <a:endParaRPr lang="hu-HU" dirty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/>
              <a:t>In </a:t>
            </a:r>
            <a:r>
              <a:rPr lang="hu-HU" dirty="0" err="1"/>
              <a:t>case</a:t>
            </a:r>
            <a:r>
              <a:rPr lang="hu-HU" dirty="0"/>
              <a:t> of </a:t>
            </a:r>
            <a:r>
              <a:rPr lang="hu-HU" dirty="0" err="1"/>
              <a:t>fire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: </a:t>
            </a:r>
            <a:r>
              <a:rPr lang="hu-HU" dirty="0" err="1"/>
              <a:t>Buzzer</a:t>
            </a:r>
            <a:r>
              <a:rPr lang="hu-HU" dirty="0"/>
              <a:t> &amp; LED </a:t>
            </a:r>
            <a:r>
              <a:rPr lang="hu-HU" dirty="0" err="1"/>
              <a:t>activation</a:t>
            </a:r>
            <a:r>
              <a:rPr lang="hu-HU" dirty="0"/>
              <a:t> (</a:t>
            </a:r>
            <a:r>
              <a:rPr lang="hu-HU" dirty="0" err="1"/>
              <a:t>blinking</a:t>
            </a:r>
            <a:r>
              <a:rPr lang="hu-HU" dirty="0"/>
              <a:t> </a:t>
            </a:r>
            <a:r>
              <a:rPr lang="hu-HU" dirty="0" err="1"/>
              <a:t>green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EC4F3C-B965-3045-3A2B-9C113957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0549CDB-B796-69D3-3783-EE757BC5B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73" y="3515053"/>
            <a:ext cx="5459567" cy="24839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B1571-FA3D-185F-3CA6-1FE526FA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9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89DF24-3A14-D774-03AE-1C68337F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5" y="931249"/>
            <a:ext cx="5715000" cy="2023284"/>
          </a:xfrm>
        </p:spPr>
        <p:txBody>
          <a:bodyPr/>
          <a:lstStyle/>
          <a:p>
            <a:pPr algn="ctr"/>
            <a:r>
              <a:rPr lang="hu-HU" sz="5000" b="1" dirty="0" err="1"/>
              <a:t>Demonstration</a:t>
            </a:r>
            <a:r>
              <a:rPr lang="hu-HU" sz="5000" b="1" dirty="0"/>
              <a:t> of </a:t>
            </a:r>
            <a:r>
              <a:rPr lang="hu-HU" sz="5000" b="1" dirty="0" err="1"/>
              <a:t>laser</a:t>
            </a:r>
            <a:r>
              <a:rPr lang="hu-HU" sz="5000" b="1" dirty="0"/>
              <a:t> </a:t>
            </a:r>
            <a:r>
              <a:rPr lang="hu-HU" sz="5000" b="1" dirty="0" err="1"/>
              <a:t>perimeter</a:t>
            </a:r>
            <a:r>
              <a:rPr lang="hu-HU" sz="5000" b="1" dirty="0"/>
              <a:t> </a:t>
            </a:r>
            <a:r>
              <a:rPr lang="hu-HU" sz="5000" b="1" dirty="0" err="1"/>
              <a:t>system</a:t>
            </a:r>
            <a:endParaRPr lang="hu-HU" sz="5000" b="1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61BCBC-2A12-5BDA-404D-754299A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08320" y="652954"/>
            <a:ext cx="6099048" cy="5984240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b="1" dirty="0" err="1"/>
              <a:t>Aim</a:t>
            </a:r>
            <a:r>
              <a:rPr lang="hu-HU" b="1" dirty="0"/>
              <a:t>: </a:t>
            </a:r>
            <a:r>
              <a:rPr lang="hu-HU" dirty="0" err="1"/>
              <a:t>Creating</a:t>
            </a:r>
            <a:r>
              <a:rPr lang="hu-HU" dirty="0"/>
              <a:t> a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safety</a:t>
            </a:r>
            <a:r>
              <a:rPr lang="hu-HU" dirty="0"/>
              <a:t> </a:t>
            </a:r>
            <a:r>
              <a:rPr lang="hu-HU" dirty="0" err="1"/>
              <a:t>boundary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roof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beam</a:t>
            </a:r>
            <a:endParaRPr lang="hu-HU" dirty="0"/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someone</a:t>
            </a:r>
            <a:r>
              <a:rPr lang="hu-HU" dirty="0"/>
              <a:t> </a:t>
            </a:r>
            <a:r>
              <a:rPr lang="hu-HU" dirty="0" err="1"/>
              <a:t>crosses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entrance-detecter</a:t>
            </a:r>
            <a:r>
              <a:rPr lang="hu-HU" dirty="0"/>
              <a:t> line,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signals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worker</a:t>
            </a:r>
            <a:r>
              <a:rPr lang="hu-HU" dirty="0"/>
              <a:t> is in a </a:t>
            </a:r>
            <a:r>
              <a:rPr lang="hu-HU" dirty="0" err="1"/>
              <a:t>dangerous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buzzer</a:t>
            </a:r>
            <a:r>
              <a:rPr lang="hu-HU" dirty="0"/>
              <a:t> and a </a:t>
            </a:r>
            <a:r>
              <a:rPr lang="en-US" b="1" u="sng" dirty="0"/>
              <a:t>Blue</a:t>
            </a:r>
            <a:r>
              <a:rPr lang="hu-HU" b="1" u="sng" dirty="0"/>
              <a:t> </a:t>
            </a:r>
            <a:r>
              <a:rPr lang="hu-HU" b="1" u="sng" dirty="0" err="1"/>
              <a:t>blinking</a:t>
            </a:r>
            <a:r>
              <a:rPr lang="hu-HU" b="1" u="sng" dirty="0"/>
              <a:t> LED</a:t>
            </a: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 err="1"/>
              <a:t>Utilization</a:t>
            </a:r>
            <a:r>
              <a:rPr lang="hu-HU" dirty="0"/>
              <a:t> in </a:t>
            </a:r>
            <a:r>
              <a:rPr lang="hu-HU" dirty="0" err="1"/>
              <a:t>reality</a:t>
            </a:r>
            <a:r>
              <a:rPr lang="hu-HU" dirty="0"/>
              <a:t>: The OSHA-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distance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rooftop</a:t>
            </a:r>
            <a:r>
              <a:rPr lang="hu-HU" dirty="0"/>
              <a:t> </a:t>
            </a:r>
            <a:r>
              <a:rPr lang="hu-HU" dirty="0" err="1"/>
              <a:t>edge</a:t>
            </a:r>
            <a:r>
              <a:rPr lang="hu-HU" dirty="0"/>
              <a:t> and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is minimum 6 </a:t>
            </a:r>
            <a:r>
              <a:rPr lang="hu-HU" dirty="0" err="1"/>
              <a:t>feet</a:t>
            </a:r>
            <a:r>
              <a:rPr lang="hu-HU" dirty="0"/>
              <a:t> 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hu-HU" dirty="0" err="1"/>
              <a:t>Laser</a:t>
            </a:r>
            <a:r>
              <a:rPr lang="hu-HU" dirty="0"/>
              <a:t> </a:t>
            </a:r>
            <a:r>
              <a:rPr lang="hu-HU" dirty="0" err="1"/>
              <a:t>perimeter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 </a:t>
            </a:r>
            <a:r>
              <a:rPr lang="hu-HU" dirty="0" err="1"/>
              <a:t>could</a:t>
            </a:r>
            <a:r>
              <a:rPr lang="hu-HU" dirty="0"/>
              <a:t> be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distance</a:t>
            </a:r>
            <a:r>
              <a:rPr lang="hu-HU" dirty="0"/>
              <a:t> </a:t>
            </a:r>
            <a:r>
              <a:rPr lang="hu-HU" dirty="0" err="1"/>
              <a:t>too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EC4F3C-B965-3045-3A2B-9C113957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DF75769-0656-B3E3-3B54-21398118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954533"/>
            <a:ext cx="3703694" cy="32856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B4490-4D93-15DE-21A6-A658095D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89DF24-3A14-D774-03AE-1C68337F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8" y="839768"/>
            <a:ext cx="5622322" cy="2450593"/>
          </a:xfrm>
        </p:spPr>
        <p:txBody>
          <a:bodyPr/>
          <a:lstStyle/>
          <a:p>
            <a:pPr algn="ctr"/>
            <a:r>
              <a:rPr lang="hu-HU" sz="5000" b="1" dirty="0" err="1"/>
              <a:t>Demonstration</a:t>
            </a:r>
            <a:r>
              <a:rPr lang="hu-HU" sz="5000" b="1" dirty="0"/>
              <a:t> of </a:t>
            </a:r>
            <a:r>
              <a:rPr lang="hu-HU" sz="5000" b="1" dirty="0" err="1"/>
              <a:t>temperature</a:t>
            </a:r>
            <a:r>
              <a:rPr lang="hu-HU" sz="5000" b="1" dirty="0"/>
              <a:t> and </a:t>
            </a:r>
            <a:r>
              <a:rPr lang="hu-HU" sz="5000" b="1" dirty="0" err="1"/>
              <a:t>humidity</a:t>
            </a:r>
            <a:r>
              <a:rPr lang="hu-HU" sz="5000" b="1" dirty="0"/>
              <a:t> </a:t>
            </a:r>
            <a:r>
              <a:rPr lang="hu-HU" sz="5000" b="1" dirty="0" err="1"/>
              <a:t>alert</a:t>
            </a:r>
            <a:endParaRPr lang="hu-HU" sz="5000" b="1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961BCBC-2A12-5BDA-404D-754299AC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1040" y="773732"/>
            <a:ext cx="5848630" cy="5835789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b="1" dirty="0" err="1"/>
              <a:t>Aim</a:t>
            </a:r>
            <a:r>
              <a:rPr lang="hu-HU" b="1" dirty="0"/>
              <a:t>: </a:t>
            </a:r>
            <a:r>
              <a:rPr lang="hu-HU" dirty="0" err="1"/>
              <a:t>Detection</a:t>
            </a:r>
            <a:r>
              <a:rPr lang="hu-HU" dirty="0"/>
              <a:t> of </a:t>
            </a:r>
            <a:r>
              <a:rPr lang="hu-HU" dirty="0" err="1"/>
              <a:t>abnormal</a:t>
            </a:r>
            <a:r>
              <a:rPr lang="hu-HU" dirty="0"/>
              <a:t> </a:t>
            </a:r>
            <a:r>
              <a:rPr lang="hu-HU" dirty="0" err="1"/>
              <a:t>temperature</a:t>
            </a:r>
            <a:r>
              <a:rPr lang="hu-HU" dirty="0"/>
              <a:t> and </a:t>
            </a:r>
            <a:r>
              <a:rPr lang="hu-HU" dirty="0" err="1"/>
              <a:t>humidity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proper</a:t>
            </a:r>
            <a:r>
              <a:rPr lang="hu-HU" dirty="0"/>
              <a:t> </a:t>
            </a:r>
            <a:r>
              <a:rPr lang="hu-HU" dirty="0" err="1"/>
              <a:t>working</a:t>
            </a:r>
            <a:r>
              <a:rPr lang="hu-HU" dirty="0"/>
              <a:t> </a:t>
            </a:r>
            <a:r>
              <a:rPr lang="hu-HU" dirty="0" err="1"/>
              <a:t>conditions</a:t>
            </a:r>
            <a:endParaRPr lang="hu-HU" dirty="0"/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hu-HU" dirty="0"/>
              <a:t>The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within</a:t>
            </a:r>
            <a:r>
              <a:rPr lang="hu-HU" dirty="0"/>
              <a:t> OSHA-</a:t>
            </a:r>
            <a:r>
              <a:rPr lang="hu-HU" dirty="0" err="1"/>
              <a:t>defined</a:t>
            </a:r>
            <a:r>
              <a:rPr lang="hu-HU" dirty="0"/>
              <a:t> </a:t>
            </a:r>
            <a:r>
              <a:rPr lang="hu-HU" dirty="0" err="1"/>
              <a:t>ranges</a:t>
            </a:r>
            <a:r>
              <a:rPr lang="hu-HU" dirty="0"/>
              <a:t>: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can’t</a:t>
            </a:r>
            <a:r>
              <a:rPr lang="hu-HU" dirty="0"/>
              <a:t> </a:t>
            </a:r>
            <a:r>
              <a:rPr lang="hu-HU" dirty="0" err="1"/>
              <a:t>exceed</a:t>
            </a:r>
            <a:r>
              <a:rPr lang="hu-HU" dirty="0"/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35 °C or 29 °C 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+mj-lt"/>
              </a:rPr>
              <a:t>with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75% humidity.</a:t>
            </a:r>
            <a:endParaRPr lang="hu-HU" b="0" i="0" u="none" strike="noStrike" baseline="0" dirty="0">
              <a:solidFill>
                <a:srgbClr val="000000"/>
              </a:solidFill>
              <a:latin typeface="+mj-lt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+mj-lt"/>
              </a:rPr>
              <a:t>If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one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or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both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limits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are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exceeded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system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triggers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buzzer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the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LED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that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+mj-lt"/>
              </a:rPr>
              <a:t>blinks</a:t>
            </a:r>
            <a:r>
              <a:rPr lang="hu-HU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Red</a:t>
            </a:r>
            <a:r>
              <a:rPr lang="hu-HU" b="1" dirty="0">
                <a:solidFill>
                  <a:srgbClr val="000000"/>
                </a:solidFill>
                <a:latin typeface="+mj-lt"/>
              </a:rPr>
              <a:t>. </a:t>
            </a:r>
            <a:endParaRPr lang="hu-HU" b="1" dirty="0">
              <a:latin typeface="+mj-lt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>
                <a:solidFill>
                  <a:srgbClr val="000000"/>
                </a:solidFill>
                <a:latin typeface="+mj-lt"/>
              </a:rPr>
              <a:t>Here: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lower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limits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used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for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representation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purpose</a:t>
            </a:r>
            <a:endParaRPr lang="hu-HU" dirty="0">
              <a:solidFill>
                <a:srgbClr val="000000"/>
              </a:solidFill>
              <a:latin typeface="+mj-lt"/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hu-HU" dirty="0" err="1">
                <a:solidFill>
                  <a:srgbClr val="000000"/>
                </a:solidFill>
                <a:latin typeface="+mj-lt"/>
              </a:rPr>
              <a:t>Aim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of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using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different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LED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colors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is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to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indicate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which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warning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system</a:t>
            </a:r>
            <a:r>
              <a:rPr lang="hu-HU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+mj-lt"/>
              </a:rPr>
              <a:t>singals</a:t>
            </a:r>
            <a:endParaRPr lang="hu-HU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EC4F3C-B965-3045-3A2B-9C1139573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EC01B2-CE65-2110-333F-D0CA2133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8" y="3515581"/>
            <a:ext cx="4873074" cy="25026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35DD3-FDDB-002A-CA26-F2AC054E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F4FA7-00AB-443C-55B4-A018246A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702870"/>
            <a:ext cx="10696509" cy="30934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Demonstration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6994E2-5379-4A94-BB06-6D33FAE3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0785083-ABF7-47F8-ACFC-B21AD58BC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3929803"/>
            <a:ext cx="11147071" cy="243833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236692-7802-4B9F-B2C4-F4C9A5FBB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F4F0E5-FC44-4778-A844-21C272F73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0944D-5F0A-60D5-6DDB-F39041F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220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523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Seaford</vt:lpstr>
      <vt:lpstr>LevelVTI</vt:lpstr>
      <vt:lpstr>Construction Safety Monitoring System </vt:lpstr>
      <vt:lpstr>Project Overview</vt:lpstr>
      <vt:lpstr>Sensors</vt:lpstr>
      <vt:lpstr>Operational principle</vt:lpstr>
      <vt:lpstr>PowerPoint Presentation</vt:lpstr>
      <vt:lpstr>Demonstration of flame detection</vt:lpstr>
      <vt:lpstr>Demonstration of laser perimeter system</vt:lpstr>
      <vt:lpstr>Demonstration of temperature and humidity alert</vt:lpstr>
      <vt:lpstr>Demonstration </vt:lpstr>
      <vt:lpstr>Conclusion</vt:lpstr>
      <vt:lpstr>Thank you for your attention!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Safety Monitoring System </dc:title>
  <dc:creator>Hédl Petra</dc:creator>
  <cp:lastModifiedBy>Munesh Munesh</cp:lastModifiedBy>
  <cp:revision>55</cp:revision>
  <dcterms:created xsi:type="dcterms:W3CDTF">2023-12-04T15:10:55Z</dcterms:created>
  <dcterms:modified xsi:type="dcterms:W3CDTF">2025-04-05T23:14:16Z</dcterms:modified>
</cp:coreProperties>
</file>