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2"/>
  </p:notesMasterIdLst>
  <p:sldIdLst>
    <p:sldId id="259" r:id="rId3"/>
    <p:sldId id="257" r:id="rId4"/>
    <p:sldId id="260" r:id="rId5"/>
    <p:sldId id="261" r:id="rId6"/>
    <p:sldId id="262" r:id="rId7"/>
    <p:sldId id="263" r:id="rId8"/>
    <p:sldId id="336" r:id="rId9"/>
    <p:sldId id="265" r:id="rId10"/>
    <p:sldId id="337" r:id="rId11"/>
    <p:sldId id="268" r:id="rId12"/>
    <p:sldId id="276" r:id="rId13"/>
    <p:sldId id="345" r:id="rId14"/>
    <p:sldId id="346" r:id="rId15"/>
    <p:sldId id="347" r:id="rId16"/>
    <p:sldId id="348" r:id="rId17"/>
    <p:sldId id="349" r:id="rId18"/>
    <p:sldId id="279" r:id="rId19"/>
    <p:sldId id="280" r:id="rId20"/>
  </p:sldIdLst>
  <p:sldSz type="screen16x9" cy="5143500" cx="9144000"/>
  <p:notesSz cx="6858000" cy="9144000"/>
  <p:embeddedFontLst>
    <p:embeddedFont>
      <p:font typeface="Barlow" pitchFamily="2" charset="77"/>
      <p:regular r:id="rId21"/>
      <p:bold r:id="rId22"/>
      <p:italic r:id="rId23"/>
      <p:boldItalic r:id="rId24"/>
    </p:embeddedFont>
    <p:embeddedFont>
      <p:font typeface="Barlow Light" pitchFamily="2" charset="77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ontserrat" pitchFamily="2" charset="77"/>
      <p:regular r:id="rId33"/>
      <p:bold r:id="rId34"/>
      <p:italic r:id="rId35"/>
      <p:boldItalic r:id="rId36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3011"/>
    <p:restoredTop sz="94694"/>
  </p:normalViewPr>
  <p:slideViewPr>
    <p:cSldViewPr snapToGrid="0" snapToObjects="1">
      <p:cViewPr varScale="1">
        <p:scale>
          <a:sx n="141" d="100"/>
          <a:sy n="141" d="100"/>
        </p:scale>
        <p:origin x="200" y="41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font" Target="fonts/font1.fntdata"/><Relationship Id="rId22" Type="http://schemas.openxmlformats.org/officeDocument/2006/relationships/font" Target="fonts/font2.fntdata"/><Relationship Id="rId23" Type="http://schemas.openxmlformats.org/officeDocument/2006/relationships/font" Target="fonts/font3.fntdata"/><Relationship Id="rId24" Type="http://schemas.openxmlformats.org/officeDocument/2006/relationships/font" Target="fonts/font4.fntdata"/><Relationship Id="rId25" Type="http://schemas.openxmlformats.org/officeDocument/2006/relationships/font" Target="fonts/font5.fntdata"/><Relationship Id="rId26" Type="http://schemas.openxmlformats.org/officeDocument/2006/relationships/font" Target="fonts/font6.fntdata"/><Relationship Id="rId27" Type="http://schemas.openxmlformats.org/officeDocument/2006/relationships/font" Target="fonts/font7.fntdata"/><Relationship Id="rId28" Type="http://schemas.openxmlformats.org/officeDocument/2006/relationships/font" Target="fonts/font8.fntdata"/><Relationship Id="rId29" Type="http://schemas.openxmlformats.org/officeDocument/2006/relationships/font" Target="fonts/font9.fntdata"/><Relationship Id="rId30" Type="http://schemas.openxmlformats.org/officeDocument/2006/relationships/font" Target="fonts/font10.fntdata"/><Relationship Id="rId31" Type="http://schemas.openxmlformats.org/officeDocument/2006/relationships/font" Target="fonts/font11.fntdata"/><Relationship Id="rId32" Type="http://schemas.openxmlformats.org/officeDocument/2006/relationships/font" Target="fonts/font12.fntdata"/><Relationship Id="rId33" Type="http://schemas.openxmlformats.org/officeDocument/2006/relationships/font" Target="fonts/font13.fntdata"/><Relationship Id="rId34" Type="http://schemas.openxmlformats.org/officeDocument/2006/relationships/font" Target="fonts/font14.fntdata"/><Relationship Id="rId35" Type="http://schemas.openxmlformats.org/officeDocument/2006/relationships/font" Target="fonts/font15.fntdata"/><Relationship Id="rId36" Type="http://schemas.openxmlformats.org/officeDocument/2006/relationships/font" Target="fonts/font16.fntdata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6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68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269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12;g35f391192_0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Google Shape;465;gb72d1cf2b1_0_155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2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Google Shape;473;g35ed75ccf_013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7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69;g35f391192_0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4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20;g35f391192_02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9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59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4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Google Shape;192;g35ed75ccf_01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6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227;g35f391192_01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7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270;g35f391192_05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6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Google Shape;284;g35f391192_07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2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Google Shape;426;g35ed75ccf_08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19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22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048582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3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67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37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68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048638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9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364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64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/>
          <a:effectLst>
            <a:outerShdw algn="bl" blurRad="14288" dir="16560000" dist="9525" rotWithShape="0">
              <a:schemeClr val="accent1"/>
            </a:outerShdw>
          </a:effectLst>
        </p:spPr>
        <p:txBody>
          <a:bodyPr anchor="ctr" anchorCtr="0" bIns="0" lIns="0" rIns="0" spcFirstLastPara="1" tIns="0" wrap="square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050265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</a:fld>
          </a:p>
        </p:txBody>
      </p:sp>
      <p:sp>
        <p:nvSpPr>
          <p:cNvPr id="1050266" name="Google Shape;25;p4"/>
          <p:cNvSpPr/>
          <p:nvPr/>
        </p:nvSpPr>
        <p:spPr>
          <a:xfrm>
            <a:off x="0" y="2550906"/>
            <a:ext cx="509100" cy="41700"/>
          </a:xfrm>
          <a:prstGeom prst="rect"/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050267" name="Google Shape;26;p4"/>
          <p:cNvSpPr/>
          <p:nvPr/>
        </p:nvSpPr>
        <p:spPr>
          <a:xfrm>
            <a:off x="506425" y="2550906"/>
            <a:ext cx="212700" cy="417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73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/>
        </p:txBody>
      </p:sp>
      <p:sp>
        <p:nvSpPr>
          <p:cNvPr id="1048671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</a:lvl9pPr>
          </a:lstStyle>
          <a:p/>
        </p:txBody>
      </p:sp>
      <p:sp>
        <p:nvSpPr>
          <p:cNvPr id="1048672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</a:fld>
          </a:p>
        </p:txBody>
      </p:sp>
      <p:grpSp>
        <p:nvGrpSpPr>
          <p:cNvPr id="74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1048673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4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57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/>
        </p:txBody>
      </p:sp>
      <p:sp>
        <p:nvSpPr>
          <p:cNvPr id="104861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861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861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</a:fld>
          </a:p>
        </p:txBody>
      </p:sp>
      <p:grpSp>
        <p:nvGrpSpPr>
          <p:cNvPr id="58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1048619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0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87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/>
        </p:txBody>
      </p:sp>
      <p:sp>
        <p:nvSpPr>
          <p:cNvPr id="1048769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8770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8771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8772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</a:fld>
          </a:p>
        </p:txBody>
      </p:sp>
      <p:grpSp>
        <p:nvGrpSpPr>
          <p:cNvPr id="8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1048773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4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98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/>
        </p:txBody>
      </p:sp>
      <p:sp>
        <p:nvSpPr>
          <p:cNvPr id="1048792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</a:fld>
          </a:p>
        </p:txBody>
      </p:sp>
      <p:grpSp>
        <p:nvGrpSpPr>
          <p:cNvPr id="99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1048793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4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2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Google Shape;58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114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48891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</a:fld>
          </a:p>
        </p:txBody>
      </p:sp>
      <p:grpSp>
        <p:nvGrpSpPr>
          <p:cNvPr id="13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1048892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3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2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</a:fld>
          </a:p>
        </p:txBody>
      </p:sp>
      <p:grpSp>
        <p:nvGrpSpPr>
          <p:cNvPr id="63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048629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0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  <a:noFill/>
          <a:ln>
            <a:noFill/>
          </a:ln>
        </p:spPr>
        <p:txBody>
          <a:bodyPr anchor="ctr" anchorCtr="0" bIns="0" lIns="0" rIns="0" spcFirstLastPara="1" tIns="0" wrap="square">
            <a:noAutofit/>
          </a:bodyPr>
          <a:lstStyle>
            <a:lvl1pPr algn="ctr" lvl="0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algn="ctr" lvl="1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algn="ctr" lvl="2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algn="ctr" lvl="3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algn="ctr" lvl="4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algn="ctr" lvl="5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algn="ctr" lvl="6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algn="ctr" lvl="7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algn="ctr" lvl="8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</a:fld>
          </a:p>
        </p:txBody>
      </p:sp>
      <p:sp>
        <p:nvSpPr>
          <p:cNvPr id="1048579" name="Google Shape;9;p1"/>
          <p:cNvSpPr/>
          <p:nvPr/>
        </p:nvSpPr>
        <p:spPr>
          <a:xfrm>
            <a:off x="0" y="5096950"/>
            <a:ext cx="8719800" cy="46500"/>
          </a:xfrm>
          <a:prstGeom prst="rect"/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indent="0" lvl="0" marL="0">
              <a:buNone/>
            </a:pPr>
          </a:p>
        </p:txBody>
      </p:sp>
      <p:sp>
        <p:nvSpPr>
          <p:cNvPr id="1048580" name="Google Shape;10;p1"/>
          <p:cNvSpPr/>
          <p:nvPr/>
        </p:nvSpPr>
        <p:spPr>
          <a:xfrm>
            <a:off x="8693400" y="5096950"/>
            <a:ext cx="450600" cy="465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0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15;p1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50000"/>
          </a:blip>
          <a:stretch>
            <a:fillRect/>
          </a:stretch>
        </p:blipFill>
        <p:spPr>
          <a:xfrm>
            <a:off x="-2416986" y="180541"/>
            <a:ext cx="9144000" cy="5143500"/>
          </a:xfrm>
          <a:prstGeom prst="rect"/>
          <a:noFill/>
          <a:ln>
            <a:noFill/>
          </a:ln>
        </p:spPr>
      </p:pic>
      <p:sp>
        <p:nvSpPr>
          <p:cNvPr id="1048631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494806" y="1874408"/>
            <a:ext cx="2553194" cy="1117856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US"/>
              <a:t>OUTLIERS</a:t>
            </a:r>
            <a:endParaRPr sz="4800"/>
          </a:p>
        </p:txBody>
      </p:sp>
      <p:sp>
        <p:nvSpPr>
          <p:cNvPr id="1048632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3047999" y="780191"/>
            <a:ext cx="3994485" cy="4128215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FFFFFF"/>
                </a:solidFill>
              </a:rPr>
              <a:t>We </a:t>
            </a:r>
            <a:r>
              <a:rPr sz="2400" lang="en-US">
                <a:solidFill>
                  <a:srgbClr val="FFFFFF"/>
                </a:solidFill>
              </a:rPr>
              <a:t>are </a:t>
            </a:r>
            <a:r>
              <a:rPr sz="2400" lang="en-US">
                <a:solidFill>
                  <a:srgbClr val="FFFFFF"/>
                </a:solidFill>
              </a:rPr>
              <a:t>the </a:t>
            </a:r>
            <a:r>
              <a:rPr sz="2400" lang="en-US">
                <a:solidFill>
                  <a:srgbClr val="FFFFFF"/>
                </a:solidFill>
              </a:rPr>
              <a:t>Outliers </a:t>
            </a:r>
            <a:endParaRPr sz="2400">
              <a:solidFill>
                <a:srgbClr val="FFFFFF"/>
              </a:solidFill>
            </a:endParaRPr>
          </a:p>
          <a:p>
            <a:pPr algn="l"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altLang="en" sz="2400" lang="en-US">
                <a:solidFill>
                  <a:srgbClr val="FFFFFF"/>
                </a:solidFill>
              </a:rPr>
              <a:t>We </a:t>
            </a:r>
            <a:r>
              <a:rPr altLang="en" sz="2400" lang="en-US">
                <a:solidFill>
                  <a:srgbClr val="FFFFFF"/>
                </a:solidFill>
              </a:rPr>
              <a:t>believe </a:t>
            </a:r>
            <a:r>
              <a:rPr altLang="en" sz="2400" lang="en-US">
                <a:solidFill>
                  <a:srgbClr val="FFFFFF"/>
                </a:solidFill>
              </a:rPr>
              <a:t>in </a:t>
            </a:r>
            <a:r>
              <a:rPr altLang="en" sz="2400" lang="en-US">
                <a:solidFill>
                  <a:srgbClr val="FFFFFF"/>
                </a:solidFill>
              </a:rPr>
              <a:t>working </a:t>
            </a:r>
            <a:r>
              <a:rPr altLang="en" sz="2400" lang="en-US">
                <a:solidFill>
                  <a:srgbClr val="FFFFFF"/>
                </a:solidFill>
              </a:rPr>
              <a:t>as </a:t>
            </a:r>
            <a:r>
              <a:rPr altLang="en" sz="2400" lang="en-US">
                <a:solidFill>
                  <a:srgbClr val="FFFFFF"/>
                </a:solidFill>
              </a:rPr>
              <a:t>a </a:t>
            </a:r>
            <a:r>
              <a:rPr altLang="en" sz="2400" lang="en-US">
                <a:solidFill>
                  <a:srgbClr val="FFFFFF"/>
                </a:solidFill>
              </a:rPr>
              <a:t>team </a:t>
            </a:r>
            <a:r>
              <a:rPr altLang="en" sz="2400" lang="en-US">
                <a:solidFill>
                  <a:srgbClr val="FFFFFF"/>
                </a:solidFill>
              </a:rPr>
              <a:t>and </a:t>
            </a:r>
            <a:r>
              <a:rPr altLang="en" sz="2400" lang="en-US">
                <a:solidFill>
                  <a:srgbClr val="FFFFFF"/>
                </a:solidFill>
              </a:rPr>
              <a:t>using </a:t>
            </a:r>
            <a:r>
              <a:rPr altLang="en" sz="2400" lang="en-US">
                <a:solidFill>
                  <a:srgbClr val="FFFFFF"/>
                </a:solidFill>
              </a:rPr>
              <a:t>technology </a:t>
            </a:r>
            <a:r>
              <a:rPr altLang="en" sz="2400" lang="en-US">
                <a:solidFill>
                  <a:srgbClr val="FFFFFF"/>
                </a:solidFill>
              </a:rPr>
              <a:t>to </a:t>
            </a:r>
            <a:r>
              <a:rPr altLang="en" sz="2400" lang="en-US">
                <a:solidFill>
                  <a:srgbClr val="FFFFFF"/>
                </a:solidFill>
              </a:rPr>
              <a:t>solve </a:t>
            </a:r>
            <a:r>
              <a:rPr altLang="en" sz="2400" lang="en-US">
                <a:solidFill>
                  <a:srgbClr val="FFFFFF"/>
                </a:solidFill>
              </a:rPr>
              <a:t>the </a:t>
            </a:r>
            <a:r>
              <a:rPr altLang="en" sz="2400" lang="en-US">
                <a:solidFill>
                  <a:srgbClr val="FFFFFF"/>
                </a:solidFill>
              </a:rPr>
              <a:t>problem </a:t>
            </a:r>
            <a:r>
              <a:rPr altLang="en" sz="2400" lang="en-US">
                <a:solidFill>
                  <a:srgbClr val="FFFFFF"/>
                </a:solidFill>
              </a:rPr>
              <a:t>around </a:t>
            </a:r>
            <a:r>
              <a:rPr altLang="en" sz="2400" lang="en-US">
                <a:solidFill>
                  <a:srgbClr val="FFFFFF"/>
                </a:solidFill>
              </a:rPr>
              <a:t>us</a:t>
            </a:r>
            <a:r>
              <a:rPr altLang="en" sz="2400" lang="en-US">
                <a:solidFill>
                  <a:srgbClr val="FFFFFF"/>
                </a:solidFill>
              </a:rPr>
              <a:t>.</a:t>
            </a:r>
            <a:r>
              <a:rPr altLang="en" sz="2400" lang="en-US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  <a:p>
            <a:pPr algn="l"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altLang="en" sz="2400" lang="en-US">
                <a:solidFill>
                  <a:srgbClr val="FFFFFF"/>
                </a:solidFill>
              </a:rPr>
              <a:t>Normal </a:t>
            </a:r>
            <a:r>
              <a:rPr altLang="en" sz="2400" lang="en-US">
                <a:solidFill>
                  <a:srgbClr val="FFFFFF"/>
                </a:solidFill>
              </a:rPr>
              <a:t>is </a:t>
            </a:r>
            <a:r>
              <a:rPr altLang="en" sz="2400" lang="en-US">
                <a:solidFill>
                  <a:srgbClr val="FFFFFF"/>
                </a:solidFill>
              </a:rPr>
              <a:t>boring</a:t>
            </a:r>
            <a:r>
              <a:rPr altLang="en" sz="2400" lang="en-US">
                <a:solidFill>
                  <a:srgbClr val="FFFFFF"/>
                </a:solidFill>
              </a:rPr>
              <a:t>,</a:t>
            </a:r>
            <a:r>
              <a:rPr altLang="en" sz="2400" lang="en-US">
                <a:solidFill>
                  <a:srgbClr val="FFFFFF"/>
                </a:solidFill>
              </a:rPr>
              <a:t> </a:t>
            </a:r>
            <a:r>
              <a:rPr altLang="en" sz="2400" lang="en-US">
                <a:solidFill>
                  <a:srgbClr val="FFFFFF"/>
                </a:solidFill>
              </a:rPr>
              <a:t>We</a:t>
            </a:r>
            <a:r>
              <a:rPr altLang="en" sz="2400" lang="en-US">
                <a:solidFill>
                  <a:srgbClr val="FFFFFF"/>
                </a:solidFill>
              </a:rPr>
              <a:t> </a:t>
            </a:r>
            <a:r>
              <a:rPr altLang="en" sz="2400" lang="en-US">
                <a:solidFill>
                  <a:srgbClr val="FFFFFF"/>
                </a:solidFill>
              </a:rPr>
              <a:t>l</a:t>
            </a:r>
            <a:r>
              <a:rPr altLang="en" sz="2400" lang="en-US">
                <a:solidFill>
                  <a:srgbClr val="FFFFFF"/>
                </a:solidFill>
              </a:rPr>
              <a:t>ove </a:t>
            </a:r>
            <a:r>
              <a:rPr altLang="en" sz="2400" lang="en-US">
                <a:solidFill>
                  <a:srgbClr val="FFFFFF"/>
                </a:solidFill>
              </a:rPr>
              <a:t>to </a:t>
            </a:r>
            <a:r>
              <a:rPr altLang="en" sz="2400" lang="en-US">
                <a:solidFill>
                  <a:srgbClr val="FFFFFF"/>
                </a:solidFill>
              </a:rPr>
              <a:t>make </a:t>
            </a:r>
            <a:r>
              <a:rPr altLang="en" sz="2400" lang="en-US">
                <a:solidFill>
                  <a:srgbClr val="FFFFFF"/>
                </a:solidFill>
              </a:rPr>
              <a:t>a </a:t>
            </a:r>
            <a:r>
              <a:rPr altLang="en" sz="2400" lang="en-US">
                <a:solidFill>
                  <a:srgbClr val="FFFFFF"/>
                </a:solidFill>
              </a:rPr>
              <a:t>difference</a:t>
            </a:r>
            <a:r>
              <a:rPr altLang="en" sz="2400" lang="en-US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48633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</a:p>
        </p:txBody>
      </p:sp>
      <p:grpSp>
        <p:nvGrpSpPr>
          <p:cNvPr id="101" name="Google Shape;288;p22"/>
          <p:cNvGrpSpPr/>
          <p:nvPr/>
        </p:nvGrpSpPr>
        <p:grpSpPr>
          <a:xfrm>
            <a:off x="855292" y="836003"/>
            <a:ext cx="4036590" cy="3941676"/>
            <a:chOff x="855292" y="912203"/>
            <a:chExt cx="4036590" cy="3941676"/>
          </a:xfrm>
        </p:grpSpPr>
        <p:sp>
          <p:nvSpPr>
            <p:cNvPr id="1048796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7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8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9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0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1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02" name="Google Shape;295;p22"/>
          <p:cNvSpPr/>
          <p:nvPr/>
        </p:nvSpPr>
        <p:spPr>
          <a:xfrm>
            <a:off x="4091181" y="941427"/>
            <a:ext cx="2998884" cy="4154953"/>
          </a:xfrm>
          <a:prstGeom prst="ellipse"/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algn="tl" blurRad="228600" dir="5400000" dist="50800" rotWithShape="0">
              <a:schemeClr val="lt1">
                <a:alpha val="54900"/>
              </a:scheme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3" name="Google Shape;296;p22"/>
          <p:cNvSpPr txBox="1"/>
          <p:nvPr/>
        </p:nvSpPr>
        <p:spPr>
          <a:xfrm>
            <a:off x="4659272" y="2357029"/>
            <a:ext cx="1862700" cy="11634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OTM</a:t>
            </a:r>
            <a:endParaRPr sz="2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smart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contract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and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block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chain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technology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) </a:t>
            </a:r>
            <a:endParaRPr sz="2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Assets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VGG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token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and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naira </a:t>
            </a:r>
            <a:endParaRPr sz="2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4" name="Google Shape;297;p22"/>
          <p:cNvSpPr/>
          <p:nvPr/>
        </p:nvSpPr>
        <p:spPr>
          <a:xfrm>
            <a:off x="2787425" y="615217"/>
            <a:ext cx="2236432" cy="1940474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228600" dir="5400000" dist="50800" rotWithShape="0">
              <a:schemeClr val="lt1">
                <a:alpha val="54900"/>
              </a:scheme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5" name="Google Shape;298;p22"/>
          <p:cNvSpPr txBox="1"/>
          <p:nvPr/>
        </p:nvSpPr>
        <p:spPr>
          <a:xfrm>
            <a:off x="2906751" y="968753"/>
            <a:ext cx="2056924" cy="1100383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Lender</a:t>
            </a:r>
            <a:endParaRPr sz="3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6" name="Google Shape;299;p22"/>
          <p:cNvSpPr/>
          <p:nvPr/>
        </p:nvSpPr>
        <p:spPr>
          <a:xfrm>
            <a:off x="2251626" y="3211688"/>
            <a:ext cx="2511371" cy="1727305"/>
          </a:xfrm>
          <a:prstGeom prst="ellipse"/>
          <a:solidFill>
            <a:schemeClr val="accent2"/>
          </a:solidFill>
          <a:ln>
            <a:noFill/>
          </a:ln>
          <a:effectLst>
            <a:outerShdw algn="tl" blurRad="228600" dir="5400000" dist="50800" rotWithShape="0">
              <a:schemeClr val="lt1">
                <a:alpha val="54900"/>
              </a:scheme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7" name="Google Shape;300;p22"/>
          <p:cNvSpPr txBox="1"/>
          <p:nvPr/>
        </p:nvSpPr>
        <p:spPr>
          <a:xfrm>
            <a:off x="2081067" y="3482773"/>
            <a:ext cx="2810813" cy="1087409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Borrower</a:t>
            </a:r>
            <a:r>
              <a:rPr sz="36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3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8" name="Google Shape;301;p22"/>
          <p:cNvSpPr/>
          <p:nvPr/>
        </p:nvSpPr>
        <p:spPr>
          <a:xfrm>
            <a:off x="6391391" y="310585"/>
            <a:ext cx="2277904" cy="2198435"/>
          </a:xfrm>
          <a:prstGeom prst="ellipse"/>
          <a:solidFill>
            <a:schemeClr val="accent2"/>
          </a:solidFill>
          <a:ln>
            <a:noFill/>
          </a:ln>
          <a:effectLst>
            <a:outerShdw algn="tl" blurRad="228600" dir="5400000" dist="50800" rotWithShape="0">
              <a:schemeClr val="lt1">
                <a:alpha val="54900"/>
              </a:scheme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9" name="Google Shape;302;p22"/>
          <p:cNvSpPr txBox="1"/>
          <p:nvPr/>
        </p:nvSpPr>
        <p:spPr>
          <a:xfrm>
            <a:off x="6353497" y="649928"/>
            <a:ext cx="2339902" cy="1419074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Banking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and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other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financial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services </a:t>
            </a:r>
            <a:r>
              <a:rPr sz="2800" lang="en-US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2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10" name="Google Shape;303;p22"/>
          <p:cNvSpPr txBox="1">
            <a:spLocks noGrp="1"/>
          </p:cNvSpPr>
          <p:nvPr>
            <p:ph type="title"/>
          </p:nvPr>
        </p:nvSpPr>
        <p:spPr>
          <a:xfrm>
            <a:off x="910801" y="139472"/>
            <a:ext cx="5307000" cy="435221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sz="2800" lang="en-US"/>
              <a:t>O</a:t>
            </a:r>
            <a:r>
              <a:rPr altLang="en-US" sz="2800" lang="en-US"/>
              <a:t>U</a:t>
            </a:r>
            <a:r>
              <a:rPr altLang="en-US" sz="2800" lang="en-US"/>
              <a:t>R</a:t>
            </a:r>
            <a:r>
              <a:rPr altLang="en-US" sz="2800" lang="en-US"/>
              <a:t> </a:t>
            </a:r>
            <a:r>
              <a:rPr altLang="en-US" sz="2800" lang="en-US"/>
              <a:t>N</a:t>
            </a:r>
            <a:r>
              <a:rPr altLang="en-US" sz="2800" lang="en-US"/>
              <a:t>E</a:t>
            </a:r>
            <a:r>
              <a:rPr altLang="en-US" sz="2800" lang="en-US"/>
              <a:t>T</a:t>
            </a:r>
            <a:r>
              <a:rPr altLang="en-US" sz="2800" lang="en-US"/>
              <a:t>W</a:t>
            </a:r>
            <a:r>
              <a:rPr altLang="en-US" sz="2800" lang="en-US"/>
              <a:t>O</a:t>
            </a:r>
            <a:r>
              <a:rPr altLang="en-US" sz="2800" lang="en-US"/>
              <a:t>R</a:t>
            </a:r>
            <a:r>
              <a:rPr altLang="en-US" sz="2800" lang="en-US"/>
              <a:t>K</a:t>
            </a:r>
            <a:endParaRPr altLang="en-US" sz="2800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Google Shape;429;p30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1791531" cy="4284467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sz="2600"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OTM </a:t>
            </a:r>
            <a:endParaRPr sz="2600"/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600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MOBILE </a:t>
            </a:r>
            <a:endParaRPr sz="2600"/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sz="2600"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APP</a:t>
            </a:r>
            <a:endParaRPr sz="2600"/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sz="2600"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REALIZATION </a:t>
            </a:r>
            <a:endParaRPr sz="2600"/>
          </a:p>
        </p:txBody>
      </p:sp>
      <p:sp>
        <p:nvSpPr>
          <p:cNvPr id="1048912" name="Google Shape;430;p3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</a:p>
        </p:txBody>
      </p:sp>
      <p:grpSp>
        <p:nvGrpSpPr>
          <p:cNvPr id="135" name="Google Shape;431;p30"/>
          <p:cNvGrpSpPr/>
          <p:nvPr/>
        </p:nvGrpSpPr>
        <p:grpSpPr>
          <a:xfrm>
            <a:off x="5962800" y="373572"/>
            <a:ext cx="2119546" cy="4396359"/>
            <a:chOff x="2547150" y="238125"/>
            <a:chExt cx="2525675" cy="5238750"/>
          </a:xfrm>
        </p:grpSpPr>
        <p:sp>
          <p:nvSpPr>
            <p:cNvPr id="1048913" name="Google Shape;432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ah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4" name="Google Shape;433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ah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5" name="Google Shape;434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ah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6" name="Google Shape;435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ah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97154" name="Google Shape;436;p3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164" b="8164"/>
          <a:stretch>
            <a:fillRect/>
          </a:stretch>
        </p:blipFill>
        <p:spPr>
          <a:xfrm>
            <a:off x="6009125" y="756087"/>
            <a:ext cx="2025525" cy="3631750"/>
          </a:xfrm>
          <a:prstGeom prst="rect"/>
          <a:noFill/>
          <a:ln>
            <a:noFill/>
          </a:ln>
        </p:spPr>
      </p:pic>
      <p:sp>
        <p:nvSpPr>
          <p:cNvPr id="1048917" name="Google Shape;437;p30"/>
          <p:cNvSpPr txBox="1">
            <a:spLocks noGrp="1"/>
          </p:cNvSpPr>
          <p:nvPr>
            <p:ph type="body" idx="4294967295"/>
          </p:nvPr>
        </p:nvSpPr>
        <p:spPr>
          <a:xfrm>
            <a:off x="2737000" y="373650"/>
            <a:ext cx="2510574" cy="4413762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-US"/>
              <a:t>The </a:t>
            </a:r>
            <a:r>
              <a:rPr sz="1800" lang="en-US"/>
              <a:t>mobile </a:t>
            </a:r>
            <a:r>
              <a:rPr sz="1800" lang="en-US"/>
              <a:t>app </a:t>
            </a:r>
            <a:r>
              <a:rPr sz="1800" lang="en-US"/>
              <a:t>was </a:t>
            </a:r>
            <a:r>
              <a:rPr sz="1800" lang="en-US"/>
              <a:t>realized </a:t>
            </a:r>
            <a:r>
              <a:rPr sz="1800" lang="en-US"/>
              <a:t>using </a:t>
            </a:r>
            <a:r>
              <a:rPr sz="1800" lang="en-US"/>
              <a:t>flutter </a:t>
            </a:r>
            <a:r>
              <a:rPr sz="1800" lang="en-US"/>
              <a:t>and </a:t>
            </a:r>
            <a:r>
              <a:rPr sz="1800" lang="en-US"/>
              <a:t>dart</a:t>
            </a:r>
            <a:r>
              <a:rPr sz="1800" lang="en-US"/>
              <a:t> </a:t>
            </a:r>
            <a:r>
              <a:rPr sz="1800" lang="en-US"/>
              <a:t>programming </a:t>
            </a:r>
            <a:r>
              <a:rPr sz="1800" lang="en-US"/>
              <a:t>language</a:t>
            </a:r>
            <a:r>
              <a:rPr sz="1800" lang="en-US"/>
              <a:t>.</a:t>
            </a:r>
            <a:endParaRPr sz="1800"/>
          </a:p>
          <a:p>
            <a:pPr algn="l"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-US"/>
              <a:t>Flutter</a:t>
            </a:r>
            <a:r>
              <a:rPr sz="1800" lang="en-US"/>
              <a:t> </a:t>
            </a:r>
            <a:r>
              <a:rPr sz="1800" lang="en-US"/>
              <a:t>is</a:t>
            </a:r>
            <a:r>
              <a:rPr sz="1800" lang="en-US"/>
              <a:t> </a:t>
            </a:r>
            <a:r>
              <a:rPr sz="1800" lang="en-US"/>
              <a:t>Google's</a:t>
            </a:r>
            <a:r>
              <a:rPr sz="1800" lang="en-US"/>
              <a:t> </a:t>
            </a:r>
            <a:r>
              <a:rPr sz="1800" lang="en-US"/>
              <a:t>free </a:t>
            </a:r>
            <a:r>
              <a:rPr sz="1800" lang="en-US"/>
              <a:t>and</a:t>
            </a:r>
            <a:r>
              <a:rPr sz="1800" lang="en-US"/>
              <a:t> </a:t>
            </a:r>
            <a:r>
              <a:rPr sz="1800" lang="en-US"/>
              <a:t>open </a:t>
            </a:r>
            <a:r>
              <a:rPr sz="1800" lang="en-US"/>
              <a:t>source </a:t>
            </a:r>
            <a:r>
              <a:rPr sz="1800" lang="en-US"/>
              <a:t>UI </a:t>
            </a:r>
            <a:r>
              <a:rPr sz="1800" lang="en-US"/>
              <a:t>framework </a:t>
            </a:r>
            <a:r>
              <a:rPr sz="1800" lang="en-US"/>
              <a:t>for </a:t>
            </a:r>
            <a:r>
              <a:rPr sz="1800" lang="en-US"/>
              <a:t>c</a:t>
            </a:r>
            <a:r>
              <a:rPr sz="1800" lang="en-US"/>
              <a:t>r</a:t>
            </a:r>
            <a:r>
              <a:rPr sz="1800" lang="en-US"/>
              <a:t>e</a:t>
            </a:r>
            <a:r>
              <a:rPr sz="1800" lang="en-US"/>
              <a:t>a</a:t>
            </a:r>
            <a:r>
              <a:rPr sz="1800" lang="en-US"/>
              <a:t>t</a:t>
            </a:r>
            <a:r>
              <a:rPr sz="1800" lang="en-US"/>
              <a:t>i</a:t>
            </a:r>
            <a:r>
              <a:rPr sz="1800" lang="en-US"/>
              <a:t>n</a:t>
            </a:r>
            <a:r>
              <a:rPr sz="1800" lang="en-US"/>
              <a:t>g</a:t>
            </a:r>
            <a:r>
              <a:rPr sz="1800" lang="en-US"/>
              <a:t> </a:t>
            </a:r>
            <a:r>
              <a:rPr sz="1800" lang="en-US"/>
              <a:t>native </a:t>
            </a:r>
            <a:r>
              <a:rPr sz="1800" lang="en-US"/>
              <a:t>mobile </a:t>
            </a:r>
            <a:r>
              <a:rPr sz="1800" lang="en-US"/>
              <a:t>application</a:t>
            </a:r>
            <a:r>
              <a:rPr sz="1800" lang="en-US"/>
              <a:t> </a:t>
            </a:r>
            <a:r>
              <a:rPr sz="1800" lang="en-US"/>
              <a:t>while </a:t>
            </a:r>
            <a:r>
              <a:rPr sz="1800" lang="en-US"/>
              <a:t>dart </a:t>
            </a:r>
            <a:r>
              <a:rPr sz="1800" lang="en-US"/>
              <a:t>is </a:t>
            </a:r>
            <a:r>
              <a:rPr sz="1800" lang="en-US"/>
              <a:t>the </a:t>
            </a:r>
            <a:r>
              <a:rPr sz="1800" lang="en-US"/>
              <a:t>programming </a:t>
            </a:r>
            <a:r>
              <a:rPr sz="1800" lang="en-US"/>
              <a:t>language </a:t>
            </a:r>
            <a:r>
              <a:rPr sz="1800" lang="en-US"/>
              <a:t>used </a:t>
            </a:r>
            <a:r>
              <a:rPr sz="1800" lang="en-US"/>
              <a:t>to </a:t>
            </a:r>
            <a:r>
              <a:rPr sz="1800" lang="en-US"/>
              <a:t>c</a:t>
            </a:r>
            <a:r>
              <a:rPr sz="1800" lang="en-US"/>
              <a:t>o</a:t>
            </a:r>
            <a:r>
              <a:rPr sz="1800" lang="en-US"/>
              <a:t>d</a:t>
            </a:r>
            <a:r>
              <a:rPr sz="1800" lang="en-US"/>
              <a:t>e</a:t>
            </a:r>
            <a:r>
              <a:rPr sz="1800" lang="en-US"/>
              <a:t> </a:t>
            </a:r>
            <a:r>
              <a:rPr sz="1800" lang="en-US"/>
              <a:t>flutter </a:t>
            </a:r>
            <a:r>
              <a:rPr sz="1800" lang="en-US"/>
              <a:t>apps</a:t>
            </a:r>
            <a:r>
              <a:rPr sz="1800" lang="en-US"/>
              <a:t>.</a:t>
            </a:r>
            <a:r>
              <a:rPr sz="1800" lang="en-US"/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97" name=""/>
          <p:cNvSpPr>
            <a:spLocks noGrp="1"/>
          </p:cNvSpPr>
          <p:nvPr>
            <p:ph type="title"/>
          </p:nvPr>
        </p:nvSpPr>
        <p:spPr>
          <a:xfrm>
            <a:off x="704446" y="315919"/>
            <a:ext cx="5307000" cy="396300"/>
          </a:xfrm>
        </p:spPr>
        <p:txBody>
          <a:bodyPr/>
          <a:p>
            <a:r>
              <a:rPr sz="2800" lang="en-US"/>
              <a:t>THE </a:t>
            </a:r>
            <a:r>
              <a:rPr sz="2800" lang="en-US"/>
              <a:t>REALIZATION</a:t>
            </a:r>
            <a:endParaRPr sz="2800" lang="en-US"/>
          </a:p>
        </p:txBody>
      </p:sp>
      <p:sp>
        <p:nvSpPr>
          <p:cNvPr id="1050298" name=""/>
          <p:cNvSpPr>
            <a:spLocks noGrp="1"/>
          </p:cNvSpPr>
          <p:nvPr>
            <p:ph type="body" idx="1"/>
          </p:nvPr>
        </p:nvSpPr>
        <p:spPr>
          <a:xfrm>
            <a:off x="704446" y="1115139"/>
            <a:ext cx="8105963" cy="3860268"/>
          </a:xfrm>
        </p:spPr>
        <p:txBody>
          <a:bodyPr/>
          <a:p>
            <a:r>
              <a:rPr sz="2400" lang="en-US"/>
              <a:t>Our </a:t>
            </a:r>
            <a:r>
              <a:rPr sz="2400" lang="en-US"/>
              <a:t>system </a:t>
            </a:r>
            <a:r>
              <a:rPr sz="2400" lang="en-US"/>
              <a:t>provides </a:t>
            </a:r>
            <a:r>
              <a:rPr sz="2400" lang="en-US"/>
              <a:t>a </a:t>
            </a:r>
            <a:r>
              <a:rPr sz="2400" lang="en-US"/>
              <a:t>faster </a:t>
            </a:r>
            <a:r>
              <a:rPr sz="2400" lang="en-US"/>
              <a:t>banking </a:t>
            </a:r>
            <a:r>
              <a:rPr sz="2400" lang="en-US"/>
              <a:t>through </a:t>
            </a:r>
            <a:r>
              <a:rPr sz="2400" lang="en-US"/>
              <a:t>peer </a:t>
            </a:r>
            <a:r>
              <a:rPr sz="2400" lang="en-US"/>
              <a:t>to </a:t>
            </a:r>
            <a:r>
              <a:rPr sz="2400" lang="en-US"/>
              <a:t>peer </a:t>
            </a:r>
            <a:r>
              <a:rPr sz="2400" lang="en-US"/>
              <a:t>model </a:t>
            </a:r>
            <a:r>
              <a:rPr sz="2400" lang="en-US"/>
              <a:t>and </a:t>
            </a:r>
            <a:r>
              <a:rPr sz="2400" lang="en-US"/>
              <a:t>easy </a:t>
            </a:r>
            <a:r>
              <a:rPr sz="2400" lang="en-US"/>
              <a:t>access </a:t>
            </a:r>
            <a:r>
              <a:rPr sz="2400" lang="en-US"/>
              <a:t>to </a:t>
            </a:r>
            <a:r>
              <a:rPr sz="2400" lang="en-US"/>
              <a:t>loans </a:t>
            </a:r>
            <a:r>
              <a:rPr sz="2400" lang="en-US"/>
              <a:t>and </a:t>
            </a:r>
            <a:r>
              <a:rPr sz="2400" lang="en-US"/>
              <a:t>investment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A </a:t>
            </a:r>
            <a:r>
              <a:rPr sz="2400" lang="en-US"/>
              <a:t>borrower </a:t>
            </a:r>
            <a:r>
              <a:rPr sz="2400" lang="en-US"/>
              <a:t>in </a:t>
            </a:r>
            <a:r>
              <a:rPr sz="2400" lang="en-US"/>
              <a:t>any </a:t>
            </a:r>
            <a:r>
              <a:rPr sz="2400" lang="en-US"/>
              <a:t>part </a:t>
            </a:r>
            <a:r>
              <a:rPr sz="2400" lang="en-US"/>
              <a:t>of </a:t>
            </a:r>
            <a:r>
              <a:rPr sz="2400" lang="en-US"/>
              <a:t>the </a:t>
            </a:r>
            <a:r>
              <a:rPr sz="2400" lang="en-US"/>
              <a:t>world </a:t>
            </a:r>
            <a:r>
              <a:rPr sz="2400" lang="en-US"/>
              <a:t>can </a:t>
            </a:r>
            <a:r>
              <a:rPr sz="2400" lang="en-US"/>
              <a:t>access </a:t>
            </a:r>
            <a:r>
              <a:rPr sz="2400" lang="en-US"/>
              <a:t>the </a:t>
            </a:r>
            <a:r>
              <a:rPr sz="2400" lang="en-US"/>
              <a:t>loan </a:t>
            </a:r>
            <a:r>
              <a:rPr sz="2400" lang="en-US"/>
              <a:t>market </a:t>
            </a:r>
            <a:r>
              <a:rPr sz="2400" lang="en-US"/>
              <a:t>and </a:t>
            </a:r>
            <a:r>
              <a:rPr sz="2400" lang="en-US"/>
              <a:t>lenders </a:t>
            </a:r>
            <a:r>
              <a:rPr sz="2400" lang="en-US"/>
              <a:t>can </a:t>
            </a:r>
            <a:r>
              <a:rPr sz="2400" lang="en-US"/>
              <a:t>bid </a:t>
            </a:r>
            <a:r>
              <a:rPr sz="2400" lang="en-US"/>
              <a:t>to </a:t>
            </a:r>
            <a:r>
              <a:rPr sz="2400" lang="en-US"/>
              <a:t>deliver </a:t>
            </a:r>
            <a:r>
              <a:rPr sz="2400" lang="en-US"/>
              <a:t>funds </a:t>
            </a:r>
            <a:r>
              <a:rPr sz="2400" lang="en-US"/>
              <a:t>either </a:t>
            </a:r>
            <a:r>
              <a:rPr sz="2400" lang="en-US"/>
              <a:t>using </a:t>
            </a:r>
            <a:r>
              <a:rPr sz="2400" lang="en-US"/>
              <a:t>Naira </a:t>
            </a:r>
            <a:r>
              <a:rPr sz="2400" lang="en-US"/>
              <a:t>or </a:t>
            </a:r>
            <a:r>
              <a:rPr sz="2400" lang="en-US"/>
              <a:t>VGG </a:t>
            </a:r>
            <a:r>
              <a:rPr sz="2400" lang="en-US"/>
              <a:t>on </a:t>
            </a:r>
            <a:r>
              <a:rPr sz="2400" lang="en-US"/>
              <a:t>the </a:t>
            </a:r>
            <a:r>
              <a:rPr sz="2400" lang="en-US"/>
              <a:t>OTM </a:t>
            </a:r>
            <a:r>
              <a:rPr sz="2400" lang="en-US"/>
              <a:t>mobile </a:t>
            </a:r>
            <a:r>
              <a:rPr sz="2400" lang="en-US"/>
              <a:t>platform</a:t>
            </a:r>
            <a:r>
              <a:rPr sz="2400" lang="en-US"/>
              <a:t>.</a:t>
            </a:r>
            <a:endParaRPr sz="2400" lang="en-US"/>
          </a:p>
          <a:p>
            <a:r>
              <a:rPr sz="2400" lang="en-US"/>
              <a:t>By</a:t>
            </a:r>
            <a:r>
              <a:rPr sz="2400" lang="en-US"/>
              <a:t> </a:t>
            </a:r>
            <a:r>
              <a:rPr sz="2400" lang="en-US"/>
              <a:t>using </a:t>
            </a:r>
            <a:r>
              <a:rPr sz="2400" lang="en-US"/>
              <a:t>blockchain </a:t>
            </a:r>
            <a:r>
              <a:rPr sz="2400" lang="en-US"/>
              <a:t>technology </a:t>
            </a:r>
            <a:r>
              <a:rPr sz="2400" lang="en-US"/>
              <a:t>and </a:t>
            </a:r>
            <a:r>
              <a:rPr sz="2400" lang="en-US"/>
              <a:t>through </a:t>
            </a:r>
            <a:r>
              <a:rPr sz="2400" lang="en-US"/>
              <a:t>the </a:t>
            </a:r>
            <a:r>
              <a:rPr sz="2400" lang="en-US"/>
              <a:t>help </a:t>
            </a:r>
            <a:r>
              <a:rPr sz="2400" lang="en-US"/>
              <a:t>of </a:t>
            </a:r>
            <a:r>
              <a:rPr sz="2400" lang="en-US"/>
              <a:t>smart </a:t>
            </a:r>
            <a:r>
              <a:rPr sz="2400" lang="en-US"/>
              <a:t>contracts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the </a:t>
            </a:r>
            <a:r>
              <a:rPr sz="2400" lang="en-US"/>
              <a:t>l</a:t>
            </a:r>
            <a:r>
              <a:rPr sz="2400" lang="en-US"/>
              <a:t>e</a:t>
            </a:r>
            <a:r>
              <a:rPr sz="2400" lang="en-US"/>
              <a:t>nding </a:t>
            </a:r>
            <a:r>
              <a:rPr sz="2400" lang="en-US"/>
              <a:t>process </a:t>
            </a:r>
            <a:r>
              <a:rPr sz="2400" lang="en-US"/>
              <a:t>is </a:t>
            </a:r>
            <a:r>
              <a:rPr sz="2400" lang="en-US"/>
              <a:t>made </a:t>
            </a:r>
            <a:r>
              <a:rPr sz="2400" lang="en-US"/>
              <a:t>faster </a:t>
            </a:r>
            <a:r>
              <a:rPr sz="2400" lang="en-US"/>
              <a:t>as </a:t>
            </a:r>
            <a:r>
              <a:rPr sz="2400" lang="en-US"/>
              <a:t>all </a:t>
            </a:r>
            <a:r>
              <a:rPr sz="2400" lang="en-US"/>
              <a:t>the </a:t>
            </a:r>
            <a:r>
              <a:rPr sz="2400" lang="en-US"/>
              <a:t>terms </a:t>
            </a:r>
            <a:r>
              <a:rPr sz="2400" lang="en-US"/>
              <a:t>and </a:t>
            </a:r>
            <a:r>
              <a:rPr sz="2400" lang="en-US"/>
              <a:t>conditions </a:t>
            </a:r>
            <a:r>
              <a:rPr sz="2400" lang="en-US"/>
              <a:t>and </a:t>
            </a:r>
            <a:r>
              <a:rPr sz="2400" lang="en-US"/>
              <a:t>regulations </a:t>
            </a:r>
            <a:r>
              <a:rPr sz="2400" lang="en-US"/>
              <a:t>of </a:t>
            </a:r>
            <a:r>
              <a:rPr sz="2400" lang="en-US"/>
              <a:t>the </a:t>
            </a:r>
            <a:r>
              <a:rPr sz="2400" lang="en-US"/>
              <a:t>loan </a:t>
            </a:r>
            <a:r>
              <a:rPr sz="2400" lang="en-US"/>
              <a:t>has </a:t>
            </a:r>
            <a:r>
              <a:rPr sz="2400" lang="en-US"/>
              <a:t>been </a:t>
            </a:r>
            <a:r>
              <a:rPr sz="2400" lang="en-US"/>
              <a:t>encoded </a:t>
            </a:r>
            <a:r>
              <a:rPr sz="2400" lang="en-US"/>
              <a:t>in the </a:t>
            </a:r>
            <a:r>
              <a:rPr sz="2400" lang="en-US"/>
              <a:t>contract. </a:t>
            </a:r>
            <a:endParaRPr sz="2400" lang="en-US"/>
          </a:p>
        </p:txBody>
      </p:sp>
      <p:sp>
        <p:nvSpPr>
          <p:cNvPr id="1050300" name=""/>
          <p:cNvSpPr>
            <a:spLocks noGrp="1"/>
          </p:cNvSpPr>
          <p:nvPr>
            <p:ph type="sldNum" idx="12"/>
          </p:nvPr>
        </p:nvSpPr>
        <p:spPr/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01" name=""/>
          <p:cNvSpPr>
            <a:spLocks noGrp="1"/>
          </p:cNvSpPr>
          <p:nvPr>
            <p:ph type="title"/>
          </p:nvPr>
        </p:nvSpPr>
        <p:spPr>
          <a:xfrm>
            <a:off x="855275" y="-221035"/>
            <a:ext cx="5307000" cy="890378"/>
          </a:xfrm>
        </p:spPr>
        <p:txBody>
          <a:bodyPr/>
          <a:p>
            <a:r>
              <a:rPr sz="2800" lang="en-US"/>
              <a:t>SYSTEM </a:t>
            </a:r>
            <a:r>
              <a:rPr sz="2800" lang="en-US"/>
              <a:t>ALGORITHM</a:t>
            </a:r>
            <a:r>
              <a:rPr sz="2800" lang="en-US"/>
              <a:t> </a:t>
            </a:r>
            <a:r>
              <a:rPr sz="2800" lang="en-US"/>
              <a:t>FOR</a:t>
            </a:r>
            <a:r>
              <a:rPr sz="2800" lang="en-US"/>
              <a:t> </a:t>
            </a:r>
            <a:r>
              <a:rPr sz="2800" lang="en-US"/>
              <a:t>LOANS </a:t>
            </a:r>
            <a:endParaRPr sz="2800" lang="en-US"/>
          </a:p>
        </p:txBody>
      </p:sp>
      <p:sp>
        <p:nvSpPr>
          <p:cNvPr id="1050302" name=""/>
          <p:cNvSpPr>
            <a:spLocks noGrp="1"/>
          </p:cNvSpPr>
          <p:nvPr>
            <p:ph type="body" idx="1"/>
          </p:nvPr>
        </p:nvSpPr>
        <p:spPr>
          <a:xfrm>
            <a:off x="545007" y="669343"/>
            <a:ext cx="8053986" cy="2872114"/>
          </a:xfrm>
        </p:spPr>
        <p:txBody>
          <a:bodyPr/>
          <a:p>
            <a:pPr indent="-342900" marL="444500">
              <a:buFont typeface="Arial"/>
              <a:buChar char="•"/>
            </a:pPr>
            <a:r>
              <a:rPr sz="2800" lang="en-US"/>
              <a:t>People </a:t>
            </a:r>
            <a:r>
              <a:rPr sz="2800" lang="en-US"/>
              <a:t>who </a:t>
            </a:r>
            <a:r>
              <a:rPr sz="2800" lang="en-US"/>
              <a:t>are </a:t>
            </a:r>
            <a:r>
              <a:rPr sz="2800" lang="en-US"/>
              <a:t>willing </a:t>
            </a:r>
            <a:r>
              <a:rPr sz="2800" lang="en-US"/>
              <a:t>to </a:t>
            </a:r>
            <a:r>
              <a:rPr sz="2800" lang="en-US"/>
              <a:t>borrow </a:t>
            </a:r>
            <a:r>
              <a:rPr sz="2800" lang="en-US"/>
              <a:t>or </a:t>
            </a:r>
            <a:r>
              <a:rPr sz="2800" lang="en-US"/>
              <a:t>lend </a:t>
            </a:r>
            <a:r>
              <a:rPr sz="2800" lang="en-US"/>
              <a:t>open </a:t>
            </a:r>
            <a:r>
              <a:rPr sz="2800" lang="en-US"/>
              <a:t>account</a:t>
            </a:r>
            <a:r>
              <a:rPr sz="2800" lang="en-US"/>
              <a:t>s</a:t>
            </a:r>
            <a:r>
              <a:rPr sz="2800" lang="en-US"/>
              <a:t> </a:t>
            </a:r>
            <a:r>
              <a:rPr sz="2800" lang="en-US"/>
              <a:t>on </a:t>
            </a:r>
            <a:r>
              <a:rPr sz="2800" lang="en-US"/>
              <a:t>our </a:t>
            </a:r>
            <a:r>
              <a:rPr sz="2800" lang="en-US"/>
              <a:t>OTM </a:t>
            </a:r>
            <a:r>
              <a:rPr sz="2800" lang="en-US"/>
              <a:t>app</a:t>
            </a:r>
            <a:endParaRPr sz="2800" lang="en-US"/>
          </a:p>
          <a:p>
            <a:pPr indent="-342900" marL="444500">
              <a:buFont typeface="Arial"/>
              <a:buChar char="•"/>
            </a:pPr>
            <a:r>
              <a:rPr sz="2800" lang="en-US"/>
              <a:t>A</a:t>
            </a:r>
            <a:r>
              <a:rPr sz="2800" lang="en-US"/>
              <a:t>s</a:t>
            </a:r>
            <a:r>
              <a:rPr sz="2800" lang="en-US"/>
              <a:t>s</a:t>
            </a:r>
            <a:r>
              <a:rPr sz="2800" lang="en-US"/>
              <a:t>e</a:t>
            </a:r>
            <a:r>
              <a:rPr sz="2800" lang="en-US"/>
              <a:t>s</a:t>
            </a:r>
            <a:r>
              <a:rPr sz="2800" lang="en-US"/>
              <a:t>m</a:t>
            </a:r>
            <a:r>
              <a:rPr sz="2800" lang="en-US"/>
              <a:t>e</a:t>
            </a:r>
            <a:r>
              <a:rPr sz="2800" lang="en-US"/>
              <a:t>n</a:t>
            </a:r>
            <a:r>
              <a:rPr sz="2800" lang="en-US"/>
              <a:t>t</a:t>
            </a:r>
            <a:r>
              <a:rPr sz="2800" lang="en-US"/>
              <a:t> </a:t>
            </a:r>
            <a:r>
              <a:rPr sz="2800" lang="en-US"/>
              <a:t>and </a:t>
            </a:r>
            <a:r>
              <a:rPr sz="2800" lang="en-US"/>
              <a:t>validity </a:t>
            </a:r>
            <a:r>
              <a:rPr sz="2800" lang="en-US"/>
              <a:t>of </a:t>
            </a:r>
            <a:r>
              <a:rPr sz="2800" lang="en-US"/>
              <a:t>personal </a:t>
            </a:r>
            <a:r>
              <a:rPr sz="2800" lang="en-US"/>
              <a:t>information </a:t>
            </a:r>
            <a:r>
              <a:rPr sz="2800" lang="en-US"/>
              <a:t>is </a:t>
            </a:r>
            <a:r>
              <a:rPr sz="2800" lang="en-US"/>
              <a:t>done </a:t>
            </a:r>
            <a:r>
              <a:rPr sz="2800" lang="en-US"/>
              <a:t>and </a:t>
            </a:r>
            <a:r>
              <a:rPr sz="2800" lang="en-US"/>
              <a:t>legal </a:t>
            </a:r>
            <a:r>
              <a:rPr sz="2800" lang="en-US"/>
              <a:t>documents </a:t>
            </a:r>
            <a:r>
              <a:rPr sz="2800" lang="en-US"/>
              <a:t>are </a:t>
            </a:r>
            <a:r>
              <a:rPr sz="2800" lang="en-US"/>
              <a:t>p</a:t>
            </a:r>
            <a:r>
              <a:rPr sz="2800" lang="en-US"/>
              <a:t>r</a:t>
            </a:r>
            <a:r>
              <a:rPr sz="2800" lang="en-US"/>
              <a:t>o</a:t>
            </a:r>
            <a:r>
              <a:rPr sz="2800" lang="en-US"/>
              <a:t>v</a:t>
            </a:r>
            <a:r>
              <a:rPr sz="2800" lang="en-US"/>
              <a:t>i</a:t>
            </a:r>
            <a:r>
              <a:rPr sz="2800" lang="en-US"/>
              <a:t>d</a:t>
            </a:r>
            <a:r>
              <a:rPr sz="2800" lang="en-US"/>
              <a:t>e</a:t>
            </a:r>
            <a:r>
              <a:rPr sz="2800" lang="en-US"/>
              <a:t>d</a:t>
            </a:r>
            <a:endParaRPr sz="2800" lang="en-US"/>
          </a:p>
          <a:p>
            <a:pPr indent="-342900" marL="444500">
              <a:buFont typeface="Arial"/>
              <a:buChar char="•"/>
            </a:pPr>
            <a:r>
              <a:rPr sz="2800" lang="en-US"/>
              <a:t>Once </a:t>
            </a:r>
            <a:r>
              <a:rPr sz="2800" lang="en-US"/>
              <a:t>a </a:t>
            </a:r>
            <a:r>
              <a:rPr sz="2800" lang="en-US"/>
              <a:t>loan </a:t>
            </a:r>
            <a:r>
              <a:rPr sz="2800" lang="en-US"/>
              <a:t>is </a:t>
            </a:r>
            <a:r>
              <a:rPr sz="2800" lang="en-US"/>
              <a:t>accepted</a:t>
            </a:r>
            <a:r>
              <a:rPr sz="2800" lang="en-US"/>
              <a:t>,</a:t>
            </a:r>
            <a:r>
              <a:rPr sz="2800" lang="en-US"/>
              <a:t> </a:t>
            </a:r>
            <a:r>
              <a:rPr sz="2800" lang="en-US"/>
              <a:t>both </a:t>
            </a:r>
            <a:r>
              <a:rPr sz="2800" lang="en-US"/>
              <a:t>parties </a:t>
            </a:r>
            <a:r>
              <a:rPr sz="2800" lang="en-US"/>
              <a:t>establish</a:t>
            </a:r>
            <a:r>
              <a:rPr sz="2800" lang="en-US"/>
              <a:t> </a:t>
            </a:r>
            <a:r>
              <a:rPr sz="2800" lang="en-US"/>
              <a:t>the </a:t>
            </a:r>
            <a:r>
              <a:rPr sz="2800" lang="en-US"/>
              <a:t>transaction</a:t>
            </a:r>
            <a:r>
              <a:rPr sz="2800" lang="en-US"/>
              <a:t> </a:t>
            </a:r>
            <a:r>
              <a:rPr sz="2800" lang="en-US"/>
              <a:t>on </a:t>
            </a:r>
            <a:r>
              <a:rPr sz="2800" lang="en-US"/>
              <a:t>smart </a:t>
            </a:r>
            <a:r>
              <a:rPr sz="2800" lang="en-US"/>
              <a:t>contract </a:t>
            </a:r>
            <a:r>
              <a:rPr sz="2800" lang="en-US"/>
              <a:t>where </a:t>
            </a:r>
            <a:r>
              <a:rPr sz="2800" lang="en-US"/>
              <a:t>all </a:t>
            </a:r>
            <a:r>
              <a:rPr sz="2800" lang="en-US"/>
              <a:t>information</a:t>
            </a:r>
            <a:r>
              <a:rPr sz="2800" lang="en-US"/>
              <a:t>s</a:t>
            </a:r>
            <a:r>
              <a:rPr sz="2800" lang="en-US"/>
              <a:t> </a:t>
            </a:r>
            <a:r>
              <a:rPr sz="2800" lang="en-US"/>
              <a:t>are </a:t>
            </a:r>
            <a:r>
              <a:rPr sz="2800" lang="en-US"/>
              <a:t>encoded </a:t>
            </a:r>
            <a:endParaRPr sz="2800" lang="en-US"/>
          </a:p>
          <a:p>
            <a:pPr indent="-342900" marL="444500">
              <a:buFont typeface="Arial"/>
              <a:buChar char="•"/>
            </a:pPr>
            <a:r>
              <a:rPr sz="2800" lang="en-US"/>
              <a:t>Borrower</a:t>
            </a:r>
            <a:r>
              <a:rPr sz="2800" lang="en-US"/>
              <a:t>s</a:t>
            </a:r>
            <a:r>
              <a:rPr sz="2800" lang="en-US"/>
              <a:t> </a:t>
            </a:r>
            <a:r>
              <a:rPr sz="2800" lang="en-US"/>
              <a:t>make </a:t>
            </a:r>
            <a:r>
              <a:rPr sz="2800" lang="en-US"/>
              <a:t>interest </a:t>
            </a:r>
            <a:r>
              <a:rPr sz="2800" lang="en-US"/>
              <a:t>payme</a:t>
            </a:r>
            <a:r>
              <a:rPr sz="2800" lang="en-US"/>
              <a:t>n</a:t>
            </a:r>
            <a:r>
              <a:rPr sz="2800" lang="en-US"/>
              <a:t>t</a:t>
            </a:r>
            <a:r>
              <a:rPr sz="2800" lang="en-US"/>
              <a:t> </a:t>
            </a:r>
            <a:r>
              <a:rPr sz="2800" lang="en-US"/>
              <a:t>through </a:t>
            </a:r>
            <a:r>
              <a:rPr sz="2800" lang="en-US"/>
              <a:t>venture </a:t>
            </a:r>
            <a:r>
              <a:rPr sz="2800" lang="en-US"/>
              <a:t>golden </a:t>
            </a:r>
            <a:r>
              <a:rPr sz="2800" lang="en-US"/>
              <a:t>wallet </a:t>
            </a:r>
            <a:endParaRPr sz="2800" lang="en-US"/>
          </a:p>
        </p:txBody>
      </p:sp>
      <p:sp>
        <p:nvSpPr>
          <p:cNvPr id="1050304" name=""/>
          <p:cNvSpPr>
            <a:spLocks noGrp="1"/>
          </p:cNvSpPr>
          <p:nvPr>
            <p:ph type="sldNum" idx="12"/>
          </p:nvPr>
        </p:nvSpPr>
        <p:spPr/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05" name=""/>
          <p:cNvSpPr>
            <a:spLocks noGrp="1"/>
          </p:cNvSpPr>
          <p:nvPr>
            <p:ph type="title"/>
          </p:nvPr>
        </p:nvSpPr>
        <p:spPr>
          <a:xfrm flipV="0">
            <a:off x="1266011" y="0"/>
            <a:ext cx="5307000" cy="955387"/>
          </a:xfrm>
        </p:spPr>
        <p:txBody>
          <a:bodyPr/>
          <a:p>
            <a:r>
              <a:rPr sz="3200" lang="en-US"/>
              <a:t>BETTER</a:t>
            </a:r>
            <a:r>
              <a:rPr sz="3200" lang="en-US"/>
              <a:t> </a:t>
            </a:r>
            <a:r>
              <a:rPr sz="3200" lang="en-US"/>
              <a:t>BANKING </a:t>
            </a:r>
            <a:endParaRPr sz="3200" lang="en-US"/>
          </a:p>
        </p:txBody>
      </p:sp>
      <p:sp>
        <p:nvSpPr>
          <p:cNvPr id="1050306" name=""/>
          <p:cNvSpPr>
            <a:spLocks noGrp="1"/>
          </p:cNvSpPr>
          <p:nvPr>
            <p:ph type="body" idx="1"/>
          </p:nvPr>
        </p:nvSpPr>
        <p:spPr>
          <a:xfrm>
            <a:off x="631840" y="1230233"/>
            <a:ext cx="7880318" cy="3519617"/>
          </a:xfrm>
        </p:spPr>
        <p:txBody>
          <a:bodyPr/>
          <a:p>
            <a:r>
              <a:rPr sz="2400" lang="en-US"/>
              <a:t>The </a:t>
            </a:r>
            <a:r>
              <a:rPr sz="2400" lang="en-US"/>
              <a:t>Mobile App </a:t>
            </a:r>
            <a:r>
              <a:rPr sz="2400" lang="en-US"/>
              <a:t>has </a:t>
            </a:r>
            <a:r>
              <a:rPr sz="2400" lang="en-US"/>
              <a:t>been </a:t>
            </a:r>
            <a:r>
              <a:rPr sz="2400" lang="en-US"/>
              <a:t>designed </a:t>
            </a:r>
            <a:r>
              <a:rPr sz="2400" lang="en-US"/>
              <a:t>to </a:t>
            </a:r>
            <a:r>
              <a:rPr sz="2400" lang="en-US"/>
              <a:t>be </a:t>
            </a:r>
            <a:r>
              <a:rPr sz="2400" lang="en-US"/>
              <a:t>use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friendly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Sending </a:t>
            </a:r>
            <a:r>
              <a:rPr sz="2400" lang="en-US"/>
              <a:t>and </a:t>
            </a:r>
            <a:r>
              <a:rPr sz="2400" lang="en-US"/>
              <a:t>re</a:t>
            </a:r>
            <a:r>
              <a:rPr sz="2400" lang="en-US"/>
              <a:t>c</a:t>
            </a:r>
            <a:r>
              <a:rPr sz="2400" lang="en-US"/>
              <a:t>e</a:t>
            </a:r>
            <a:r>
              <a:rPr sz="2400" lang="en-US"/>
              <a:t>i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g</a:t>
            </a:r>
            <a:r>
              <a:rPr sz="2400" lang="en-US"/>
              <a:t> </a:t>
            </a:r>
            <a:r>
              <a:rPr sz="2400" lang="en-US"/>
              <a:t>of </a:t>
            </a:r>
            <a:r>
              <a:rPr sz="2400" lang="en-US"/>
              <a:t>funds </a:t>
            </a:r>
            <a:r>
              <a:rPr sz="2400" lang="en-US"/>
              <a:t>are </a:t>
            </a:r>
            <a:r>
              <a:rPr sz="2400" lang="en-US"/>
              <a:t>faster </a:t>
            </a:r>
            <a:r>
              <a:rPr sz="2400" lang="en-US"/>
              <a:t>and </a:t>
            </a:r>
            <a:r>
              <a:rPr sz="2400" lang="en-US"/>
              <a:t>less </a:t>
            </a:r>
            <a:r>
              <a:rPr sz="2400" lang="en-US"/>
              <a:t>expensive </a:t>
            </a:r>
            <a:r>
              <a:rPr sz="2400" lang="en-US"/>
              <a:t>(</a:t>
            </a:r>
            <a:r>
              <a:rPr sz="2400" lang="en-US"/>
              <a:t>with </a:t>
            </a:r>
            <a:r>
              <a:rPr sz="2400" lang="en-US"/>
              <a:t>blockchain </a:t>
            </a:r>
            <a:r>
              <a:rPr sz="2400" lang="en-US"/>
              <a:t>)</a:t>
            </a:r>
            <a:r>
              <a:rPr sz="2400" lang="en-US"/>
              <a:t> </a:t>
            </a:r>
            <a:r>
              <a:rPr sz="2400" lang="en-US"/>
              <a:t>than</a:t>
            </a:r>
            <a:r>
              <a:rPr sz="2400" lang="en-US"/>
              <a:t> </a:t>
            </a:r>
            <a:r>
              <a:rPr sz="2400" lang="en-US"/>
              <a:t>with </a:t>
            </a:r>
            <a:r>
              <a:rPr sz="2400" lang="en-US"/>
              <a:t>traditional </a:t>
            </a:r>
            <a:r>
              <a:rPr sz="2400" lang="en-US"/>
              <a:t>systems</a:t>
            </a:r>
            <a:r>
              <a:rPr sz="2400" lang="en-US"/>
              <a:t>.</a:t>
            </a:r>
            <a:endParaRPr sz="2400" lang="en-US"/>
          </a:p>
          <a:p>
            <a:r>
              <a:rPr sz="2400" lang="en-US"/>
              <a:t>With</a:t>
            </a:r>
            <a:r>
              <a:rPr sz="2400" lang="en-US"/>
              <a:t> </a:t>
            </a:r>
            <a:r>
              <a:rPr sz="2400" lang="en-US"/>
              <a:t>blockchain </a:t>
            </a:r>
            <a:r>
              <a:rPr sz="2400" lang="en-US"/>
              <a:t>in </a:t>
            </a:r>
            <a:r>
              <a:rPr sz="2400" lang="en-US"/>
              <a:t>OTM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users </a:t>
            </a:r>
            <a:r>
              <a:rPr sz="2400" lang="en-US"/>
              <a:t>can </a:t>
            </a:r>
            <a:r>
              <a:rPr sz="2400" lang="en-US"/>
              <a:t>choose </a:t>
            </a:r>
            <a:r>
              <a:rPr sz="2400" lang="en-US"/>
              <a:t>how </a:t>
            </a:r>
            <a:r>
              <a:rPr sz="2400" lang="en-US"/>
              <a:t>they </a:t>
            </a:r>
            <a:r>
              <a:rPr sz="2400" lang="en-US"/>
              <a:t>identify </a:t>
            </a:r>
            <a:r>
              <a:rPr sz="2400" lang="en-US"/>
              <a:t>themselves </a:t>
            </a:r>
            <a:r>
              <a:rPr sz="2400" lang="en-US"/>
              <a:t>and </a:t>
            </a:r>
            <a:r>
              <a:rPr sz="2400" lang="en-US"/>
              <a:t>with </a:t>
            </a:r>
            <a:r>
              <a:rPr sz="2400" lang="en-US"/>
              <a:t>whom </a:t>
            </a:r>
            <a:r>
              <a:rPr sz="2400" lang="en-US"/>
              <a:t>they </a:t>
            </a:r>
            <a:r>
              <a:rPr sz="2400" lang="en-US"/>
              <a:t>agree </a:t>
            </a:r>
            <a:r>
              <a:rPr sz="2400" lang="en-US"/>
              <a:t>to </a:t>
            </a:r>
            <a:r>
              <a:rPr sz="2400" lang="en-US"/>
              <a:t>share </a:t>
            </a:r>
            <a:r>
              <a:rPr sz="2400" lang="en-US"/>
              <a:t>their </a:t>
            </a:r>
            <a:r>
              <a:rPr sz="2400" lang="en-US"/>
              <a:t>identity</a:t>
            </a:r>
            <a:r>
              <a:rPr sz="2400" lang="en-US"/>
              <a:t>.</a:t>
            </a:r>
            <a:endParaRPr sz="2400" lang="en-US"/>
          </a:p>
          <a:p>
            <a:r>
              <a:rPr sz="2400" lang="en-US"/>
              <a:t>Auditors</a:t>
            </a:r>
            <a:r>
              <a:rPr sz="2400" lang="en-US"/>
              <a:t> </a:t>
            </a:r>
            <a:r>
              <a:rPr sz="2400" lang="en-US"/>
              <a:t>can</a:t>
            </a:r>
            <a:r>
              <a:rPr sz="2400" lang="en-US"/>
              <a:t> </a:t>
            </a:r>
            <a:r>
              <a:rPr sz="2400" lang="en-US"/>
              <a:t>automatically </a:t>
            </a:r>
            <a:r>
              <a:rPr sz="2400" lang="en-US"/>
              <a:t>verify </a:t>
            </a:r>
            <a:r>
              <a:rPr sz="2400" lang="en-US"/>
              <a:t>important </a:t>
            </a:r>
            <a:r>
              <a:rPr sz="2400" lang="en-US"/>
              <a:t>data </a:t>
            </a:r>
            <a:r>
              <a:rPr sz="2400" lang="en-US"/>
              <a:t>behind </a:t>
            </a:r>
            <a:r>
              <a:rPr sz="2400" lang="en-US"/>
              <a:t>financial </a:t>
            </a:r>
            <a:r>
              <a:rPr sz="2400" lang="en-US"/>
              <a:t>statements</a:t>
            </a:r>
            <a:r>
              <a:rPr sz="2400" lang="en-US"/>
              <a:t>.</a:t>
            </a:r>
            <a:endParaRPr sz="2400" lang="en-US"/>
          </a:p>
          <a:p>
            <a:r>
              <a:rPr sz="2400" lang="en-US"/>
              <a:t>T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c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take</a:t>
            </a:r>
            <a:r>
              <a:rPr sz="2400" lang="en-US"/>
              <a:t> </a:t>
            </a:r>
            <a:r>
              <a:rPr sz="2400" lang="en-US"/>
              <a:t>place </a:t>
            </a:r>
            <a:r>
              <a:rPr sz="2400" lang="en-US"/>
              <a:t>in </a:t>
            </a:r>
            <a:r>
              <a:rPr sz="2400" lang="en-US"/>
              <a:t>real </a:t>
            </a:r>
            <a:r>
              <a:rPr sz="2400" lang="en-US"/>
              <a:t>time </a:t>
            </a:r>
            <a:r>
              <a:rPr sz="2400" lang="en-US"/>
              <a:t>so </a:t>
            </a:r>
            <a:r>
              <a:rPr sz="2400" lang="en-US"/>
              <a:t>re</a:t>
            </a:r>
            <a:r>
              <a:rPr sz="2400" lang="en-US"/>
              <a:t>c</a:t>
            </a:r>
            <a:r>
              <a:rPr sz="2400" lang="en-US"/>
              <a:t>i</a:t>
            </a:r>
            <a:r>
              <a:rPr sz="2400" lang="en-US"/>
              <a:t>p</a:t>
            </a:r>
            <a:r>
              <a:rPr sz="2400" lang="en-US"/>
              <a:t>i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don't </a:t>
            </a:r>
            <a:r>
              <a:rPr sz="2400" lang="en-US"/>
              <a:t>have </a:t>
            </a:r>
            <a:r>
              <a:rPr sz="2400" lang="en-US"/>
              <a:t>to </a:t>
            </a:r>
            <a:r>
              <a:rPr sz="2400" lang="en-US"/>
              <a:t>wait </a:t>
            </a:r>
            <a:r>
              <a:rPr sz="2400" lang="en-US"/>
              <a:t>for </a:t>
            </a:r>
            <a:r>
              <a:rPr sz="2400" lang="en-US"/>
              <a:t>days </a:t>
            </a:r>
            <a:r>
              <a:rPr sz="2400" lang="en-US"/>
              <a:t>before </a:t>
            </a:r>
            <a:r>
              <a:rPr sz="2400" lang="en-US"/>
              <a:t>getting </a:t>
            </a:r>
            <a:r>
              <a:rPr sz="2400" lang="en-US"/>
              <a:t>their </a:t>
            </a:r>
            <a:r>
              <a:rPr sz="2400" lang="en-US"/>
              <a:t>money</a:t>
            </a:r>
            <a:r>
              <a:rPr sz="2400" lang="en-US"/>
              <a:t>.</a:t>
            </a:r>
            <a:endParaRPr sz="2400" lang="en-US"/>
          </a:p>
        </p:txBody>
      </p:sp>
      <p:sp>
        <p:nvSpPr>
          <p:cNvPr id="1050308" name=""/>
          <p:cNvSpPr>
            <a:spLocks noGrp="1"/>
          </p:cNvSpPr>
          <p:nvPr>
            <p:ph type="sldNum" idx="12"/>
          </p:nvPr>
        </p:nvSpPr>
        <p:spPr/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0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 lang="en-US"/>
              <a:t>WHAT </a:t>
            </a:r>
            <a:r>
              <a:rPr sz="3200" lang="en-US"/>
              <a:t>OUR </a:t>
            </a:r>
            <a:r>
              <a:rPr sz="3200" lang="en-US"/>
              <a:t>SYSTEM </a:t>
            </a:r>
            <a:r>
              <a:rPr sz="3200" lang="en-US"/>
              <a:t>O</a:t>
            </a:r>
            <a:r>
              <a:rPr sz="3200" lang="en-US"/>
              <a:t>F</a:t>
            </a:r>
            <a:r>
              <a:rPr sz="3200" lang="en-US"/>
              <a:t>F</a:t>
            </a:r>
            <a:r>
              <a:rPr sz="3200" lang="en-US"/>
              <a:t>E</a:t>
            </a:r>
            <a:r>
              <a:rPr sz="3200" lang="en-US"/>
              <a:t>R</a:t>
            </a:r>
            <a:r>
              <a:rPr sz="3200" lang="en-US"/>
              <a:t>S</a:t>
            </a:r>
            <a:r>
              <a:rPr sz="3200" lang="en-US"/>
              <a:t> </a:t>
            </a:r>
            <a:endParaRPr sz="3200" lang="en-US"/>
          </a:p>
        </p:txBody>
      </p:sp>
      <p:sp>
        <p:nvSpPr>
          <p:cNvPr id="1050310" name=""/>
          <p:cNvSpPr>
            <a:spLocks noGrp="1"/>
          </p:cNvSpPr>
          <p:nvPr>
            <p:ph type="body" idx="1"/>
          </p:nvPr>
        </p:nvSpPr>
        <p:spPr>
          <a:xfrm>
            <a:off x="855300" y="1353948"/>
            <a:ext cx="7478911" cy="3410593"/>
          </a:xfrm>
        </p:spPr>
        <p:txBody>
          <a:bodyPr/>
          <a:p>
            <a:pPr indent="-342900" marL="419100">
              <a:buFont typeface="Arial"/>
              <a:buChar char="•"/>
            </a:pPr>
            <a:r>
              <a:rPr sz="3200" lang="en-US"/>
              <a:t>Error </a:t>
            </a:r>
            <a:r>
              <a:rPr sz="3200" lang="en-US"/>
              <a:t>free </a:t>
            </a:r>
            <a:r>
              <a:rPr sz="3200" lang="en-US"/>
              <a:t>processing </a:t>
            </a:r>
            <a:endParaRPr sz="3200" lang="en-US"/>
          </a:p>
          <a:p>
            <a:pPr indent="-342900" marL="419100">
              <a:buFont typeface="Arial"/>
              <a:buChar char="•"/>
            </a:pPr>
            <a:r>
              <a:rPr sz="3200" lang="en-US"/>
              <a:t>Reduced </a:t>
            </a:r>
            <a:r>
              <a:rPr sz="3200" lang="en-US"/>
              <a:t>transaction </a:t>
            </a:r>
            <a:r>
              <a:rPr sz="3200" lang="en-US"/>
              <a:t>costs </a:t>
            </a:r>
            <a:endParaRPr sz="3200" lang="en-US"/>
          </a:p>
          <a:p>
            <a:pPr indent="-342900" marL="419100">
              <a:buFont typeface="Arial"/>
              <a:buChar char="•"/>
            </a:pPr>
            <a:r>
              <a:rPr sz="3200" lang="en-US"/>
              <a:t>Transparent </a:t>
            </a:r>
            <a:r>
              <a:rPr sz="3200" lang="en-US"/>
              <a:t>auditing </a:t>
            </a:r>
            <a:endParaRPr sz="3200" lang="en-US"/>
          </a:p>
          <a:p>
            <a:pPr indent="-342900" marL="419100">
              <a:buFont typeface="Arial"/>
              <a:buChar char="•"/>
            </a:pPr>
            <a:r>
              <a:rPr sz="3200" lang="en-US"/>
              <a:t>Increased </a:t>
            </a:r>
            <a:r>
              <a:rPr sz="3200" lang="en-US"/>
              <a:t>speed </a:t>
            </a:r>
            <a:endParaRPr sz="3200" lang="en-US"/>
          </a:p>
          <a:p>
            <a:pPr indent="-342900" marL="419100">
              <a:buFont typeface="Arial"/>
              <a:buChar char="•"/>
            </a:pPr>
            <a:r>
              <a:rPr sz="3200" lang="en-US"/>
              <a:t>Streamlined </a:t>
            </a:r>
            <a:r>
              <a:rPr sz="3200" lang="en-US"/>
              <a:t>KYC </a:t>
            </a:r>
            <a:r>
              <a:rPr sz="3200" lang="en-US"/>
              <a:t>process </a:t>
            </a:r>
            <a:endParaRPr sz="3200" lang="en-US"/>
          </a:p>
          <a:p>
            <a:pPr indent="-342900" marL="419100">
              <a:buFont typeface="Arial"/>
              <a:buChar char="•"/>
            </a:pPr>
            <a:r>
              <a:rPr sz="3200" lang="en-US"/>
              <a:t>Smooth </a:t>
            </a:r>
            <a:r>
              <a:rPr sz="3200" lang="en-US"/>
              <a:t>transactions </a:t>
            </a:r>
            <a:endParaRPr sz="3200" lang="en-US"/>
          </a:p>
        </p:txBody>
      </p:sp>
      <p:sp>
        <p:nvSpPr>
          <p:cNvPr id="1050311" name=""/>
          <p:cNvSpPr>
            <a:spLocks noGrp="1"/>
          </p:cNvSpPr>
          <p:nvPr>
            <p:ph type="sldNum" idx="12"/>
          </p:nvPr>
        </p:nvSpPr>
        <p:spPr/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12" name=""/>
          <p:cNvSpPr>
            <a:spLocks noGrp="1"/>
          </p:cNvSpPr>
          <p:nvPr>
            <p:ph type="title"/>
          </p:nvPr>
        </p:nvSpPr>
        <p:spPr>
          <a:xfrm>
            <a:off x="1144887" y="662140"/>
            <a:ext cx="5307000" cy="396300"/>
          </a:xfrm>
        </p:spPr>
        <p:txBody>
          <a:bodyPr/>
          <a:p>
            <a:r>
              <a:rPr sz="3200" lang="en-US"/>
              <a:t>CONCLUSION </a:t>
            </a:r>
            <a:endParaRPr sz="3200" lang="en-US"/>
          </a:p>
        </p:txBody>
      </p:sp>
      <p:sp>
        <p:nvSpPr>
          <p:cNvPr id="1050313" name=""/>
          <p:cNvSpPr>
            <a:spLocks noGrp="1"/>
          </p:cNvSpPr>
          <p:nvPr>
            <p:ph type="body" idx="1"/>
          </p:nvPr>
        </p:nvSpPr>
        <p:spPr>
          <a:xfrm>
            <a:off x="316340" y="1389295"/>
            <a:ext cx="7721045" cy="3534105"/>
          </a:xfrm>
        </p:spPr>
        <p:txBody>
          <a:bodyPr/>
          <a:p>
            <a:r>
              <a:rPr sz="2800" lang="en-US"/>
              <a:t>OTM </a:t>
            </a:r>
            <a:r>
              <a:rPr sz="2800" lang="en-US"/>
              <a:t>proposes </a:t>
            </a:r>
            <a:r>
              <a:rPr sz="2800" lang="en-US"/>
              <a:t>a </a:t>
            </a:r>
            <a:r>
              <a:rPr sz="2800" lang="en-US"/>
              <a:t>loan </a:t>
            </a:r>
            <a:r>
              <a:rPr sz="2800" lang="en-US"/>
              <a:t>and </a:t>
            </a:r>
            <a:r>
              <a:rPr sz="2800" lang="en-US"/>
              <a:t>banking </a:t>
            </a:r>
            <a:r>
              <a:rPr sz="2800" lang="en-US"/>
              <a:t>platform </a:t>
            </a:r>
            <a:r>
              <a:rPr sz="2800" lang="en-US"/>
              <a:t>based </a:t>
            </a:r>
            <a:r>
              <a:rPr sz="2800" lang="en-US"/>
              <a:t>on smart </a:t>
            </a:r>
            <a:r>
              <a:rPr sz="2800" lang="en-US"/>
              <a:t>contracts </a:t>
            </a:r>
            <a:r>
              <a:rPr sz="2800" lang="en-US"/>
              <a:t>and </a:t>
            </a:r>
            <a:r>
              <a:rPr sz="2800" lang="en-US"/>
              <a:t>blockchain</a:t>
            </a:r>
            <a:r>
              <a:rPr sz="2800" lang="en-US"/>
              <a:t>,</a:t>
            </a:r>
            <a:r>
              <a:rPr sz="2800" lang="en-US"/>
              <a:t> </a:t>
            </a:r>
            <a:r>
              <a:rPr sz="2800" lang="en-US"/>
              <a:t>which </a:t>
            </a:r>
            <a:r>
              <a:rPr sz="2800" lang="en-US"/>
              <a:t>digitize</a:t>
            </a:r>
            <a:r>
              <a:rPr sz="2800" lang="en-US"/>
              <a:t>s</a:t>
            </a:r>
            <a:r>
              <a:rPr sz="2800" lang="en-US"/>
              <a:t> </a:t>
            </a:r>
            <a:r>
              <a:rPr sz="2800" lang="en-US"/>
              <a:t>traditional </a:t>
            </a:r>
            <a:r>
              <a:rPr sz="2800" lang="en-US"/>
              <a:t>lending </a:t>
            </a:r>
            <a:r>
              <a:rPr sz="2800" lang="en-US"/>
              <a:t>contracts </a:t>
            </a:r>
            <a:r>
              <a:rPr sz="2800" lang="en-US"/>
              <a:t>and </a:t>
            </a:r>
            <a:r>
              <a:rPr sz="2800" lang="en-US"/>
              <a:t>deploy </a:t>
            </a:r>
            <a:r>
              <a:rPr sz="2800" lang="en-US"/>
              <a:t>them </a:t>
            </a:r>
            <a:r>
              <a:rPr sz="2800" lang="en-US"/>
              <a:t>to </a:t>
            </a:r>
            <a:r>
              <a:rPr sz="2800" lang="en-US"/>
              <a:t>the </a:t>
            </a:r>
            <a:r>
              <a:rPr sz="2800" lang="en-US"/>
              <a:t>block</a:t>
            </a:r>
            <a:r>
              <a:rPr sz="2800" lang="en-US"/>
              <a:t>c</a:t>
            </a:r>
            <a:r>
              <a:rPr sz="2800" lang="en-US"/>
              <a:t>h</a:t>
            </a:r>
            <a:r>
              <a:rPr sz="2800" lang="en-US"/>
              <a:t>a</a:t>
            </a:r>
            <a:r>
              <a:rPr sz="2800" lang="en-US"/>
              <a:t>i</a:t>
            </a:r>
            <a:r>
              <a:rPr sz="2800" lang="en-US"/>
              <a:t>n</a:t>
            </a:r>
            <a:r>
              <a:rPr sz="2800" lang="en-US"/>
              <a:t> </a:t>
            </a:r>
            <a:r>
              <a:rPr sz="2800" lang="en-US"/>
              <a:t>environment</a:t>
            </a:r>
            <a:r>
              <a:rPr sz="2800" lang="en-US"/>
              <a:t>.</a:t>
            </a:r>
            <a:endParaRPr sz="2800" lang="en-US"/>
          </a:p>
          <a:p>
            <a:r>
              <a:rPr sz="2800" lang="en-US"/>
              <a:t>Our </a:t>
            </a:r>
            <a:r>
              <a:rPr sz="2800" lang="en-US"/>
              <a:t>system </a:t>
            </a:r>
            <a:r>
              <a:rPr sz="2800" lang="en-US"/>
              <a:t>achieved </a:t>
            </a:r>
            <a:r>
              <a:rPr sz="2800" lang="en-US"/>
              <a:t>absolutely </a:t>
            </a:r>
            <a:r>
              <a:rPr sz="2800" lang="en-US"/>
              <a:t>hone</a:t>
            </a:r>
            <a:r>
              <a:rPr sz="2800" lang="en-US"/>
              <a:t>s</a:t>
            </a:r>
            <a:r>
              <a:rPr sz="2800" lang="en-US"/>
              <a:t>t</a:t>
            </a:r>
            <a:r>
              <a:rPr sz="2800" lang="en-US"/>
              <a:t> </a:t>
            </a:r>
            <a:r>
              <a:rPr sz="2800" lang="en-US"/>
              <a:t>lending </a:t>
            </a:r>
            <a:r>
              <a:rPr sz="2800" lang="en-US"/>
              <a:t>behavior </a:t>
            </a:r>
            <a:r>
              <a:rPr sz="2800" lang="en-US"/>
              <a:t>and </a:t>
            </a:r>
            <a:r>
              <a:rPr sz="2800" lang="en-US"/>
              <a:t>banking </a:t>
            </a:r>
            <a:r>
              <a:rPr sz="2800" lang="en-US"/>
              <a:t>between </a:t>
            </a:r>
            <a:r>
              <a:rPr sz="2800" lang="en-US"/>
              <a:t>users </a:t>
            </a:r>
            <a:r>
              <a:rPr sz="2800" lang="en-US"/>
              <a:t>using </a:t>
            </a:r>
            <a:r>
              <a:rPr sz="2800" lang="en-US"/>
              <a:t>the </a:t>
            </a:r>
            <a:r>
              <a:rPr sz="2800" lang="en-US"/>
              <a:t>decentrali</a:t>
            </a:r>
            <a:r>
              <a:rPr sz="2800" lang="en-US"/>
              <a:t>zati</a:t>
            </a:r>
            <a:r>
              <a:rPr sz="2800" lang="en-US"/>
              <a:t>o</a:t>
            </a:r>
            <a:r>
              <a:rPr sz="2800" lang="en-US"/>
              <a:t>n</a:t>
            </a:r>
            <a:r>
              <a:rPr sz="2800" lang="en-US"/>
              <a:t> </a:t>
            </a:r>
            <a:r>
              <a:rPr sz="2800" lang="en-US"/>
              <a:t>and </a:t>
            </a:r>
            <a:r>
              <a:rPr sz="2800" lang="en-US"/>
              <a:t>non</a:t>
            </a:r>
            <a:r>
              <a:rPr sz="2800" lang="en-US"/>
              <a:t> </a:t>
            </a:r>
            <a:r>
              <a:rPr sz="2800" lang="en-US"/>
              <a:t>tamperable </a:t>
            </a:r>
            <a:r>
              <a:rPr sz="2800" lang="en-US"/>
              <a:t>transaction</a:t>
            </a:r>
            <a:r>
              <a:rPr sz="2800" lang="en-US"/>
              <a:t> </a:t>
            </a:r>
            <a:r>
              <a:rPr sz="2800" lang="en-US"/>
              <a:t>of </a:t>
            </a:r>
            <a:r>
              <a:rPr sz="2800" lang="en-US"/>
              <a:t>block</a:t>
            </a:r>
            <a:r>
              <a:rPr sz="2800" lang="en-US"/>
              <a:t>c</a:t>
            </a:r>
            <a:r>
              <a:rPr sz="2800" lang="en-US"/>
              <a:t>h</a:t>
            </a:r>
            <a:r>
              <a:rPr sz="2800" lang="en-US"/>
              <a:t>a</a:t>
            </a:r>
            <a:r>
              <a:rPr sz="2800" lang="en-US"/>
              <a:t>i</a:t>
            </a:r>
            <a:r>
              <a:rPr sz="2800" lang="en-US"/>
              <a:t>n</a:t>
            </a:r>
            <a:r>
              <a:rPr sz="2800" lang="en-US"/>
              <a:t>.</a:t>
            </a:r>
            <a:endParaRPr sz="2800" lang="en-US"/>
          </a:p>
        </p:txBody>
      </p:sp>
      <p:sp>
        <p:nvSpPr>
          <p:cNvPr id="1050315" name=""/>
          <p:cNvSpPr>
            <a:spLocks noGrp="1"/>
          </p:cNvSpPr>
          <p:nvPr>
            <p:ph type="sldNum" idx="12"/>
          </p:nvPr>
        </p:nvSpPr>
        <p:spPr/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468;p3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8938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5485379" cy="769342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"/>
              <a:t>THANK</a:t>
            </a:r>
            <a:r>
              <a:rPr altLang="en" sz="4800" lang="en-US"/>
              <a:t> </a:t>
            </a:r>
            <a:r>
              <a:rPr altLang="en" sz="4800" lang="en-US"/>
              <a:t>YOU </a:t>
            </a:r>
            <a:r>
              <a:rPr altLang="en" sz="4800" lang="en-US"/>
              <a:t>VGG</a:t>
            </a:r>
            <a:r>
              <a:rPr altLang="en" sz="4800" lang="en-US"/>
              <a:t>!</a:t>
            </a:r>
            <a:endParaRPr sz="4800"/>
          </a:p>
        </p:txBody>
      </p:sp>
      <p:sp>
        <p:nvSpPr>
          <p:cNvPr id="1048940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lang="en-US"/>
              <a:t>REFERENCE</a:t>
            </a:r>
            <a:endParaRPr altLang="en-US" lang="zh-CN"/>
          </a:p>
        </p:txBody>
      </p:sp>
      <p:sp>
        <p:nvSpPr>
          <p:cNvPr id="1048944" name="Google Shape;477;p34"/>
          <p:cNvSpPr txBox="1">
            <a:spLocks noGrp="1"/>
          </p:cNvSpPr>
          <p:nvPr>
            <p:ph type="body" idx="1"/>
          </p:nvPr>
        </p:nvSpPr>
        <p:spPr>
          <a:xfrm>
            <a:off x="0" y="1570760"/>
            <a:ext cx="9283217" cy="3352640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lvl="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2400" lang="en-US"/>
              <a:t>Croman, </a:t>
            </a:r>
            <a:r>
              <a:rPr sz="2400" lang="en-US"/>
              <a:t>K.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et </a:t>
            </a:r>
            <a:r>
              <a:rPr sz="2400" lang="en-US"/>
              <a:t>al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On </a:t>
            </a:r>
            <a:r>
              <a:rPr sz="2400" lang="en-US"/>
              <a:t>scaling </a:t>
            </a:r>
            <a:r>
              <a:rPr sz="2400" lang="en-US"/>
              <a:t>decentralized </a:t>
            </a:r>
            <a:r>
              <a:rPr sz="2400" lang="en-US"/>
              <a:t>blockchain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In:</a:t>
            </a:r>
            <a:r>
              <a:rPr sz="2400" lang="en-US"/>
              <a:t>C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k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J.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Meiklojohn, </a:t>
            </a:r>
            <a:r>
              <a:rPr sz="2400" lang="en-US"/>
              <a:t>S.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Ryan, </a:t>
            </a:r>
            <a:r>
              <a:rPr sz="2400" lang="en-US"/>
              <a:t> </a:t>
            </a:r>
            <a:r>
              <a:rPr sz="2400" lang="en-US"/>
              <a:t>P.</a:t>
            </a:r>
            <a:r>
              <a:rPr sz="2400" lang="en-US"/>
              <a:t>Y</a:t>
            </a:r>
            <a:r>
              <a:rPr sz="2400" lang="en-US"/>
              <a:t>.</a:t>
            </a:r>
            <a:r>
              <a:rPr sz="2400" lang="en-US"/>
              <a:t>A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Wallachi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D.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Brenner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M.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Rohloff, </a:t>
            </a:r>
            <a:r>
              <a:rPr sz="2400" lang="en-US"/>
              <a:t>K. </a:t>
            </a:r>
            <a:r>
              <a:rPr sz="2400" lang="en-US"/>
              <a:t>(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)</a:t>
            </a:r>
            <a:r>
              <a:rPr sz="2400" lang="en-US"/>
              <a:t> </a:t>
            </a:r>
            <a:r>
              <a:rPr sz="2400" lang="en-US"/>
              <a:t>FC 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1</a:t>
            </a:r>
            <a:r>
              <a:rPr sz="2400" lang="en-US"/>
              <a:t>6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N</a:t>
            </a:r>
            <a:r>
              <a:rPr sz="2400" lang="en-US"/>
              <a:t>C</a:t>
            </a:r>
            <a:r>
              <a:rPr sz="2400" lang="en-US"/>
              <a:t>S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volume. </a:t>
            </a:r>
            <a:r>
              <a:rPr sz="2400" lang="en-US"/>
              <a:t>9</a:t>
            </a:r>
            <a:r>
              <a:rPr sz="2400" lang="en-US"/>
              <a:t>6</a:t>
            </a:r>
            <a:r>
              <a:rPr sz="2400" lang="en-US"/>
              <a:t>0</a:t>
            </a:r>
            <a:r>
              <a:rPr sz="2400" lang="en-US"/>
              <a:t>4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pp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1</a:t>
            </a:r>
            <a:r>
              <a:rPr sz="2400" lang="en-US"/>
              <a:t>0</a:t>
            </a:r>
            <a:r>
              <a:rPr sz="2400" lang="en-US"/>
              <a:t>6</a:t>
            </a:r>
            <a:r>
              <a:rPr sz="2400" lang="en-US"/>
              <a:t>-</a:t>
            </a:r>
            <a:r>
              <a:rPr sz="2400" lang="en-US"/>
              <a:t>1</a:t>
            </a:r>
            <a:r>
              <a:rPr sz="2400" lang="en-US"/>
              <a:t>2</a:t>
            </a:r>
            <a:r>
              <a:rPr sz="2400" lang="en-US"/>
              <a:t>5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Springer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Heidelberg(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1</a:t>
            </a:r>
            <a:r>
              <a:rPr sz="2400" lang="en-US"/>
              <a:t>6</a:t>
            </a:r>
            <a:r>
              <a:rPr sz="2400" lang="en-US"/>
              <a:t>)</a:t>
            </a:r>
            <a:r>
              <a:rPr sz="2400" lang="en-US"/>
              <a:t>.</a:t>
            </a:r>
            <a:endParaRPr sz="2400"/>
          </a:p>
          <a:p>
            <a:pPr algn="l" lvl="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sz="2400" lang="en-US"/>
              <a:t>Nakamoto, </a:t>
            </a:r>
            <a:r>
              <a:rPr sz="2400" lang="en-US"/>
              <a:t>S.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Bitcoin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A </a:t>
            </a:r>
            <a:r>
              <a:rPr sz="2400" lang="en-US"/>
              <a:t>peer-to-peer </a:t>
            </a:r>
            <a:r>
              <a:rPr sz="2400" lang="en-US"/>
              <a:t>electronic </a:t>
            </a:r>
            <a:r>
              <a:rPr sz="2400" lang="en-US"/>
              <a:t>cash </a:t>
            </a:r>
            <a:r>
              <a:rPr sz="2400" lang="en-US"/>
              <a:t>system. </a:t>
            </a:r>
            <a:r>
              <a:rPr sz="2400" lang="en-US"/>
              <a:t> </a:t>
            </a:r>
            <a:r>
              <a:rPr sz="2400" lang="en-US"/>
              <a:t>Consulted </a:t>
            </a:r>
            <a:r>
              <a:rPr sz="2400" lang="en-US"/>
              <a:t>1</a:t>
            </a:r>
            <a:r>
              <a:rPr sz="2400" lang="en-US"/>
              <a:t>-</a:t>
            </a:r>
            <a:r>
              <a:rPr sz="2400" lang="en-US"/>
              <a:t>2</a:t>
            </a:r>
            <a:r>
              <a:rPr sz="2400" lang="en-US"/>
              <a:t> </a:t>
            </a:r>
            <a:r>
              <a:rPr sz="2400" lang="en-US"/>
              <a:t>(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0</a:t>
            </a:r>
            <a:r>
              <a:rPr sz="2400" lang="en-US"/>
              <a:t>8</a:t>
            </a:r>
            <a:r>
              <a:rPr sz="2400" lang="en-US"/>
              <a:t>)</a:t>
            </a:r>
            <a:r>
              <a:rPr sz="2400" lang="en-US"/>
              <a:t>.</a:t>
            </a:r>
            <a:endParaRPr sz="2400"/>
          </a:p>
        </p:txBody>
      </p:sp>
      <p:sp>
        <p:nvSpPr>
          <p:cNvPr id="1048945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LOAN</a:t>
            </a:r>
            <a:r>
              <a:rPr lang="en-US">
                <a:solidFill>
                  <a:schemeClr val="lt2"/>
                </a:solidFill>
              </a:rPr>
              <a:t>I</a:t>
            </a:r>
            <a:r>
              <a:rPr lang="en-US">
                <a:solidFill>
                  <a:schemeClr val="lt2"/>
                </a:solidFill>
              </a:rPr>
              <a:t>N</a:t>
            </a:r>
            <a:r>
              <a:rPr lang="en-US">
                <a:solidFill>
                  <a:schemeClr val="lt2"/>
                </a:solidFill>
              </a:rPr>
              <a:t>G</a:t>
            </a:r>
            <a:r>
              <a:rPr lang="en-US">
                <a:solidFill>
                  <a:schemeClr val="lt2"/>
                </a:solidFill>
              </a:rPr>
              <a:t> </a:t>
            </a:r>
            <a:r>
              <a:rPr lang="en-US">
                <a:solidFill>
                  <a:schemeClr val="lt2"/>
                </a:solidFill>
              </a:rPr>
              <a:t>SYSTEM </a:t>
            </a:r>
            <a:r>
              <a:rPr lang="en-US">
                <a:solidFill>
                  <a:schemeClr val="lt2"/>
                </a:solidFill>
              </a:rPr>
              <a:t>AND </a:t>
            </a:r>
            <a:r>
              <a:rPr lang="en-US">
                <a:solidFill>
                  <a:schemeClr val="lt2"/>
                </a:solidFill>
              </a:rPr>
              <a:t>SAF</a:t>
            </a:r>
            <a:r>
              <a:rPr lang="en-US">
                <a:solidFill>
                  <a:schemeClr val="lt2"/>
                </a:solidFill>
              </a:rPr>
              <a:t>E</a:t>
            </a:r>
            <a:r>
              <a:rPr lang="en-US">
                <a:solidFill>
                  <a:schemeClr val="lt2"/>
                </a:solidFill>
              </a:rPr>
              <a:t>R</a:t>
            </a:r>
            <a:r>
              <a:rPr lang="en-US">
                <a:solidFill>
                  <a:schemeClr val="lt2"/>
                </a:solidFill>
              </a:rPr>
              <a:t> </a:t>
            </a:r>
            <a:r>
              <a:rPr lang="en-US">
                <a:solidFill>
                  <a:schemeClr val="lt2"/>
                </a:solidFill>
              </a:rPr>
              <a:t>BANKING </a:t>
            </a:r>
            <a:r>
              <a:rPr lang="en-US">
                <a:solidFill>
                  <a:schemeClr val="lt2"/>
                </a:solidFill>
              </a:rPr>
              <a:t>US</a:t>
            </a:r>
            <a:r>
              <a:rPr lang="en-US">
                <a:solidFill>
                  <a:schemeClr val="lt2"/>
                </a:solidFill>
              </a:rPr>
              <a:t>I</a:t>
            </a:r>
            <a:r>
              <a:rPr lang="en-US">
                <a:solidFill>
                  <a:schemeClr val="lt2"/>
                </a:solidFill>
              </a:rPr>
              <a:t>N</a:t>
            </a:r>
            <a:r>
              <a:rPr lang="en-US">
                <a:solidFill>
                  <a:schemeClr val="lt2"/>
                </a:solidFill>
              </a:rPr>
              <a:t>G</a:t>
            </a:r>
            <a:r>
              <a:rPr lang="en-US">
                <a:solidFill>
                  <a:schemeClr val="lt2"/>
                </a:solidFill>
              </a:rPr>
              <a:t> </a:t>
            </a:r>
            <a:r>
              <a:rPr lang="en-US">
                <a:solidFill>
                  <a:schemeClr val="lt2"/>
                </a:solidFill>
              </a:rPr>
              <a:t>SMART </a:t>
            </a:r>
            <a:r>
              <a:rPr lang="en-US">
                <a:solidFill>
                  <a:schemeClr val="lt2"/>
                </a:solidFill>
              </a:rPr>
              <a:t>CONTRACT</a:t>
            </a:r>
            <a:r>
              <a:rPr lang="en-US">
                <a:solidFill>
                  <a:schemeClr val="lt2"/>
                </a:solidFill>
              </a:rPr>
              <a:t>S</a:t>
            </a:r>
            <a:r>
              <a:rPr lang="en-US">
                <a:solidFill>
                  <a:schemeClr val="lt2"/>
                </a:solidFill>
              </a:rPr>
              <a:t> </a:t>
            </a:r>
            <a:r>
              <a:rPr lang="en-US">
                <a:solidFill>
                  <a:schemeClr val="lt2"/>
                </a:solidFill>
              </a:rPr>
              <a:t>AND </a:t>
            </a:r>
            <a:r>
              <a:rPr lang="en-US">
                <a:solidFill>
                  <a:schemeClr val="lt2"/>
                </a:solidFill>
              </a:rPr>
              <a:t>BLO</a:t>
            </a:r>
            <a:r>
              <a:rPr lang="en-US">
                <a:solidFill>
                  <a:schemeClr val="lt2"/>
                </a:solidFill>
              </a:rPr>
              <a:t>C</a:t>
            </a:r>
            <a:r>
              <a:rPr lang="en-US">
                <a:solidFill>
                  <a:schemeClr val="lt2"/>
                </a:solidFill>
              </a:rPr>
              <a:t>K </a:t>
            </a:r>
            <a:r>
              <a:rPr lang="en-US">
                <a:solidFill>
                  <a:schemeClr val="lt2"/>
                </a:solidFill>
              </a:rPr>
              <a:t>CHAIN </a:t>
            </a:r>
            <a:r>
              <a:rPr lang="en-US">
                <a:solidFill>
                  <a:schemeClr val="lt2"/>
                </a:solidFill>
              </a:rPr>
              <a:t>TECHNOLOGY 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5" name="Grupo 60"/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1048585" name="Google Shape;1271;p46"/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ah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6" name="Google Shape;1272;p46"/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ah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7" name="Google Shape;1273;p46"/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ah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8" name="Google Shape;1274;p46"/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ah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9" name="Google Shape;1275;p46"/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ah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0" name="Google Shape;1276;p46"/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ah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1" name="Google Shape;1277;p46"/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ah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2" name="Google Shape;1278;p46"/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ah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3" name="Google Shape;1279;p46"/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ah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4" name="Google Shape;1280;p46"/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ah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5" name="Google Shape;1281;p46"/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ah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6" name="Google Shape;1282;p46"/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ah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1283;p46"/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ah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8" name="Google Shape;1284;p46"/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ah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9" name="Google Shape;1285;p46"/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ah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0" name="Google Shape;1286;p46"/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ah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1" name="Google Shape;1287;p46"/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ah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2" name="Google Shape;1288;p46"/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ah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3" name="Google Shape;1289;p46"/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ah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4" name="Google Shape;1290;p46"/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ah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5" name="Google Shape;1291;p46"/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ah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6" name="Google Shape;1292;p46"/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ah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7" name="Google Shape;1293;p46"/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ah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8" name="Google Shape;1294;p46"/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ah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9" name="Google Shape;1295;p46"/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ah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0" name="Google Shape;1296;p46"/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ah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1" name="Google Shape;1297;p46"/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ah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1298;p46"/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ah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zh-CN" lang="en-US">
                <a:solidFill>
                  <a:schemeClr val="accent1"/>
                </a:solidFill>
              </a:rPr>
              <a:t>OTM </a:t>
            </a:r>
            <a:r>
              <a:rPr altLang="zh-CN" lang="en-US">
                <a:solidFill>
                  <a:schemeClr val="accent1"/>
                </a:solidFill>
              </a:rPr>
              <a:t>SOLUTION </a:t>
            </a:r>
            <a:r>
              <a:rPr altLang="zh-CN" lang="en-US">
                <a:solidFill>
                  <a:schemeClr val="accent1"/>
                </a:solidFill>
              </a:rPr>
              <a:t>TO </a:t>
            </a:r>
            <a:r>
              <a:rPr altLang="zh-CN" lang="en-US">
                <a:solidFill>
                  <a:schemeClr val="accent1"/>
                </a:solidFill>
              </a:rPr>
              <a:t>BANKING </a:t>
            </a:r>
            <a:r>
              <a:rPr altLang="zh-CN" lang="en-US">
                <a:solidFill>
                  <a:schemeClr val="accent1"/>
                </a:solidFill>
              </a:rPr>
              <a:t>AND</a:t>
            </a:r>
            <a:r>
              <a:rPr altLang="zh-CN" lang="en-US">
                <a:solidFill>
                  <a:schemeClr val="accent1"/>
                </a:solidFill>
              </a:rPr>
              <a:t> </a:t>
            </a:r>
            <a:r>
              <a:rPr altLang="zh-CN" lang="en-US">
                <a:solidFill>
                  <a:schemeClr val="accent1"/>
                </a:solidFill>
              </a:rPr>
              <a:t>LOANING </a:t>
            </a:r>
            <a:endParaRPr altLang="en-US" lang="zh-CN"/>
          </a:p>
        </p:txBody>
      </p:sp>
      <p:sp>
        <p:nvSpPr>
          <p:cNvPr id="1048641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404065" cy="1218134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rPr altLang="en-US" lang="en-US">
                <a:solidFill>
                  <a:srgbClr val="FFFFFF"/>
                </a:solidFill>
              </a:rPr>
              <a:t>OTM</a:t>
            </a:r>
            <a:r>
              <a:rPr altLang="en-US" lang="en-US">
                <a:solidFill>
                  <a:srgbClr val="FFFFFF"/>
                </a:solidFill>
              </a:rPr>
              <a:t> </a:t>
            </a:r>
            <a:r>
              <a:rPr altLang="en-US" lang="en-US">
                <a:solidFill>
                  <a:srgbClr val="FFFFFF"/>
                </a:solidFill>
              </a:rPr>
              <a:t>will</a:t>
            </a:r>
            <a:r>
              <a:rPr altLang="en-US" lang="en-US">
                <a:solidFill>
                  <a:srgbClr val="FFFFFF"/>
                </a:solidFill>
              </a:rPr>
              <a:t> </a:t>
            </a:r>
            <a:r>
              <a:rPr altLang="en-US" lang="en-US">
                <a:solidFill>
                  <a:srgbClr val="FFFFFF"/>
                </a:solidFill>
              </a:rPr>
              <a:t>bring</a:t>
            </a:r>
            <a:r>
              <a:rPr altLang="en-US" lang="en-US">
                <a:solidFill>
                  <a:srgbClr val="FFFFFF"/>
                </a:solidFill>
              </a:rPr>
              <a:t> </a:t>
            </a:r>
            <a:r>
              <a:rPr altLang="en-US" lang="en-US">
                <a:solidFill>
                  <a:srgbClr val="FFFFFF"/>
                </a:solidFill>
              </a:rPr>
              <a:t>e</a:t>
            </a:r>
            <a:r>
              <a:rPr altLang="en-US" lang="en-US">
                <a:solidFill>
                  <a:srgbClr val="FFFFFF"/>
                </a:solidFill>
              </a:rPr>
              <a:t>a</a:t>
            </a:r>
            <a:r>
              <a:rPr altLang="en-US" lang="en-US">
                <a:solidFill>
                  <a:srgbClr val="FFFFFF"/>
                </a:solidFill>
              </a:rPr>
              <a:t>s</a:t>
            </a:r>
            <a:r>
              <a:rPr altLang="en-US" lang="en-US">
                <a:solidFill>
                  <a:srgbClr val="FFFFFF"/>
                </a:solidFill>
              </a:rPr>
              <a:t>e</a:t>
            </a:r>
            <a:r>
              <a:rPr altLang="en-US" lang="en-US">
                <a:solidFill>
                  <a:srgbClr val="FFFFFF"/>
                </a:solidFill>
              </a:rPr>
              <a:t> </a:t>
            </a:r>
            <a:r>
              <a:rPr altLang="en-US" lang="en-US">
                <a:solidFill>
                  <a:srgbClr val="FFFFFF"/>
                </a:solidFill>
              </a:rPr>
              <a:t>to</a:t>
            </a:r>
            <a:r>
              <a:rPr altLang="en-US" lang="en-US">
                <a:solidFill>
                  <a:srgbClr val="FFFFFF"/>
                </a:solidFill>
              </a:rPr>
              <a:t> </a:t>
            </a:r>
            <a:r>
              <a:rPr altLang="en-US" lang="en-US">
                <a:solidFill>
                  <a:srgbClr val="FFFFFF"/>
                </a:solidFill>
              </a:rPr>
              <a:t>the </a:t>
            </a:r>
            <a:r>
              <a:rPr altLang="en-US" lang="en-US">
                <a:solidFill>
                  <a:srgbClr val="FFFFFF"/>
                </a:solidFill>
              </a:rPr>
              <a:t>financial </a:t>
            </a:r>
            <a:r>
              <a:rPr altLang="en-US" lang="en-US">
                <a:solidFill>
                  <a:srgbClr val="FFFFFF"/>
                </a:solidFill>
              </a:rPr>
              <a:t>loa</a:t>
            </a:r>
            <a:r>
              <a:rPr altLang="en-US" lang="en-US">
                <a:solidFill>
                  <a:srgbClr val="FFFFFF"/>
                </a:solidFill>
              </a:rPr>
              <a:t>n</a:t>
            </a:r>
            <a:r>
              <a:rPr altLang="en-US" lang="en-US">
                <a:solidFill>
                  <a:srgbClr val="FFFFFF"/>
                </a:solidFill>
              </a:rPr>
              <a:t> </a:t>
            </a:r>
            <a:r>
              <a:rPr altLang="en-US" lang="en-US">
                <a:solidFill>
                  <a:srgbClr val="FFFFFF"/>
                </a:solidFill>
              </a:rPr>
              <a:t>management </a:t>
            </a:r>
            <a:r>
              <a:rPr altLang="en-US" lang="en-US">
                <a:solidFill>
                  <a:srgbClr val="FFFFFF"/>
                </a:solidFill>
              </a:rPr>
              <a:t>system</a:t>
            </a:r>
            <a:r>
              <a:rPr altLang="en-US" lang="en-US">
                <a:solidFill>
                  <a:srgbClr val="FFFFFF"/>
                </a:solidFill>
              </a:rPr>
              <a:t> </a:t>
            </a:r>
            <a:r>
              <a:rPr altLang="en-US" lang="en-US">
                <a:solidFill>
                  <a:srgbClr val="FFFFFF"/>
                </a:solidFill>
              </a:rPr>
              <a:t>and</a:t>
            </a:r>
            <a:r>
              <a:rPr altLang="en-US" lang="en-US">
                <a:solidFill>
                  <a:srgbClr val="FFFFFF"/>
                </a:solidFill>
              </a:rPr>
              <a:t> </a:t>
            </a:r>
            <a:r>
              <a:rPr altLang="en-US" lang="en-US">
                <a:solidFill>
                  <a:srgbClr val="FFFFFF"/>
                </a:solidFill>
              </a:rPr>
              <a:t>also </a:t>
            </a:r>
            <a:r>
              <a:rPr altLang="en-US" lang="en-US">
                <a:solidFill>
                  <a:srgbClr val="FFFFFF"/>
                </a:solidFill>
              </a:rPr>
              <a:t>make </a:t>
            </a:r>
            <a:r>
              <a:rPr altLang="en-US" lang="en-US">
                <a:solidFill>
                  <a:srgbClr val="FFFFFF"/>
                </a:solidFill>
              </a:rPr>
              <a:t>banking </a:t>
            </a:r>
            <a:r>
              <a:rPr altLang="en-US" lang="en-US">
                <a:solidFill>
                  <a:srgbClr val="FFFFFF"/>
                </a:solidFill>
              </a:rPr>
              <a:t>easier</a:t>
            </a:r>
            <a:r>
              <a:rPr altLang="en-US" lang="en-US">
                <a:solidFill>
                  <a:srgbClr val="FFFFFF"/>
                </a:solidFill>
              </a:rPr>
              <a:t>.</a:t>
            </a:r>
            <a:endParaRPr altLang="en-US" lang="zh-CN">
              <a:solidFill>
                <a:srgbClr val="FFFFFF"/>
              </a:solidFill>
            </a:endParaRPr>
          </a:p>
        </p:txBody>
      </p:sp>
      <p:grpSp>
        <p:nvGrpSpPr>
          <p:cNvPr id="70" name="Grupo 57"/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1048642" name="Google Shape;851;p46"/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ah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3" name="Google Shape;852;p46"/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ah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4" name="Google Shape;853;p46"/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ah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854;p46"/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ah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6" name="Google Shape;855;p46"/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ah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7" name="Google Shape;856;p46"/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ah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8" name="Google Shape;857;p46"/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ah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858;p46"/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ah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0" name="Google Shape;859;p46"/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ah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1" name="Google Shape;860;p46"/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ah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2" name="Google Shape;861;p46"/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ah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3" name="Google Shape;862;p46"/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ah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4" name="Google Shape;863;p46"/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ah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5" name="Google Shape;864;p46"/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ah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865;p46"/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ah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7" name="Google Shape;866;p46"/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ah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8" name="Google Shape;867;p46"/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ah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9" name="Google Shape;868;p46"/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ah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0" name="Google Shape;869;p46"/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ah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1" name="Google Shape;870;p46"/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ah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2" name="Google Shape;871;p46"/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ah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3" name="Google Shape;872;p46"/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ah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4" name="Google Shape;873;p46"/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ah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5" name="Google Shape;874;p46"/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ah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6" name="Google Shape;875;p46"/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ah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7" name="Google Shape;876;p46"/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ah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sz="3200" lang="en-US"/>
              <a:t>INTRODUCTION </a:t>
            </a:r>
            <a:endParaRPr altLang="en-US" sz="3200" lang="zh-CN"/>
          </a:p>
        </p:txBody>
      </p:sp>
      <p:sp>
        <p:nvSpPr>
          <p:cNvPr id="1048676" name="Google Shape;163;p16"/>
          <p:cNvSpPr txBox="1">
            <a:spLocks noGrp="1"/>
          </p:cNvSpPr>
          <p:nvPr>
            <p:ph type="body" idx="1"/>
          </p:nvPr>
        </p:nvSpPr>
        <p:spPr>
          <a:xfrm>
            <a:off x="244795" y="1499050"/>
            <a:ext cx="8899205" cy="3976249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indent="0" lvl="0" marL="7620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zh-CN" sz="2800" lang="en-US"/>
              <a:t>In </a:t>
            </a:r>
            <a:r>
              <a:rPr altLang="zh-CN" sz="2800" lang="en-US"/>
              <a:t>Nigeria </a:t>
            </a:r>
            <a:r>
              <a:rPr altLang="zh-CN" sz="2800" lang="en-US"/>
              <a:t>today</a:t>
            </a:r>
            <a:r>
              <a:rPr altLang="zh-CN" sz="2800" lang="en-US"/>
              <a:t>, </a:t>
            </a:r>
            <a:r>
              <a:rPr altLang="zh-CN" sz="2800" lang="en-US"/>
              <a:t>banks</a:t>
            </a:r>
            <a:r>
              <a:rPr altLang="zh-CN" sz="2800" lang="en-US"/>
              <a:t> </a:t>
            </a:r>
            <a:r>
              <a:rPr altLang="zh-CN" sz="2800" lang="en-US"/>
              <a:t>and </a:t>
            </a:r>
            <a:r>
              <a:rPr altLang="zh-CN" sz="2800" lang="en-US"/>
              <a:t>other </a:t>
            </a:r>
            <a:r>
              <a:rPr altLang="zh-CN" sz="2800" lang="en-US"/>
              <a:t>financial </a:t>
            </a:r>
            <a:r>
              <a:rPr altLang="zh-CN" sz="2800" lang="en-US"/>
              <a:t>institutions </a:t>
            </a:r>
            <a:r>
              <a:rPr altLang="zh-CN" sz="2800" lang="en-US"/>
              <a:t>rel</a:t>
            </a:r>
            <a:r>
              <a:rPr altLang="zh-CN" sz="2800" lang="en-US"/>
              <a:t>y</a:t>
            </a:r>
            <a:r>
              <a:rPr altLang="zh-CN" sz="2800" lang="en-US"/>
              <a:t> </a:t>
            </a:r>
            <a:r>
              <a:rPr altLang="zh-CN" sz="2800" lang="en-US"/>
              <a:t>on </a:t>
            </a:r>
            <a:r>
              <a:rPr altLang="zh-CN" sz="2800" lang="en-US"/>
              <a:t>large </a:t>
            </a:r>
            <a:r>
              <a:rPr altLang="zh-CN" sz="2800" lang="en-US"/>
              <a:t>and </a:t>
            </a:r>
            <a:r>
              <a:rPr altLang="zh-CN" sz="2800" lang="en-US"/>
              <a:t>complicated </a:t>
            </a:r>
            <a:r>
              <a:rPr altLang="zh-CN" sz="2800" lang="en-US"/>
              <a:t>information </a:t>
            </a:r>
            <a:r>
              <a:rPr altLang="zh-CN" sz="2800" lang="en-US"/>
              <a:t>systems </a:t>
            </a:r>
            <a:r>
              <a:rPr altLang="zh-CN" sz="2800" lang="en-US"/>
              <a:t>and </a:t>
            </a:r>
            <a:r>
              <a:rPr altLang="zh-CN" sz="2800" lang="en-US"/>
              <a:t>database </a:t>
            </a:r>
            <a:r>
              <a:rPr altLang="zh-CN" sz="2800" lang="en-US"/>
              <a:t>to </a:t>
            </a:r>
            <a:r>
              <a:rPr altLang="zh-CN" sz="2800" lang="en-US"/>
              <a:t>conduct </a:t>
            </a:r>
            <a:r>
              <a:rPr altLang="zh-CN" sz="2800" lang="en-US"/>
              <a:t>their </a:t>
            </a:r>
            <a:r>
              <a:rPr altLang="zh-CN" sz="2800" lang="en-US"/>
              <a:t>business</a:t>
            </a:r>
            <a:r>
              <a:rPr altLang="zh-CN" sz="2800" lang="en-US"/>
              <a:t>e</a:t>
            </a:r>
            <a:r>
              <a:rPr altLang="zh-CN" sz="2800" lang="en-US"/>
              <a:t>s</a:t>
            </a:r>
            <a:r>
              <a:rPr altLang="zh-CN" sz="2800" lang="en-US"/>
              <a:t> </a:t>
            </a:r>
            <a:r>
              <a:rPr altLang="zh-CN" sz="2800" lang="en-US"/>
              <a:t>and </a:t>
            </a:r>
            <a:r>
              <a:rPr altLang="zh-CN" sz="2800" lang="en-US"/>
              <a:t>maintain </a:t>
            </a:r>
            <a:r>
              <a:rPr altLang="zh-CN" sz="2800" lang="en-US"/>
              <a:t>efficiency </a:t>
            </a:r>
            <a:r>
              <a:rPr altLang="zh-CN" sz="2800" lang="en-US"/>
              <a:t>and </a:t>
            </a:r>
            <a:r>
              <a:rPr altLang="zh-CN" sz="2800" lang="en-US"/>
              <a:t>convenience </a:t>
            </a:r>
            <a:r>
              <a:rPr altLang="zh-CN" sz="2800" lang="en-US"/>
              <a:t>of </a:t>
            </a:r>
            <a:r>
              <a:rPr altLang="zh-CN" sz="2800" lang="en-US"/>
              <a:t>financial </a:t>
            </a:r>
            <a:r>
              <a:rPr altLang="zh-CN" sz="2800" lang="en-US"/>
              <a:t>services</a:t>
            </a:r>
            <a:r>
              <a:rPr altLang="zh-CN" sz="2800" lang="en-US"/>
              <a:t>.</a:t>
            </a:r>
            <a:r>
              <a:rPr altLang="zh-CN" sz="2800" lang="en-US"/>
              <a:t> </a:t>
            </a:r>
            <a:r>
              <a:rPr altLang="zh-CN" sz="2800" lang="en-US"/>
              <a:t>To</a:t>
            </a:r>
            <a:r>
              <a:rPr altLang="zh-CN" sz="2800" lang="en-US"/>
              <a:t> </a:t>
            </a:r>
            <a:r>
              <a:rPr altLang="zh-CN" sz="2800" lang="en-US"/>
              <a:t>overcome </a:t>
            </a:r>
            <a:r>
              <a:rPr altLang="zh-CN" sz="2800" lang="en-US"/>
              <a:t>this </a:t>
            </a:r>
            <a:r>
              <a:rPr altLang="zh-CN" sz="2800" lang="en-US"/>
              <a:t>challenge</a:t>
            </a:r>
            <a:r>
              <a:rPr altLang="zh-CN" sz="2800" lang="en-US"/>
              <a:t>,</a:t>
            </a:r>
            <a:r>
              <a:rPr altLang="zh-CN" sz="2800" lang="en-US"/>
              <a:t> </a:t>
            </a:r>
            <a:r>
              <a:rPr altLang="zh-CN" sz="2800" lang="en-US"/>
              <a:t>we </a:t>
            </a:r>
            <a:r>
              <a:rPr altLang="zh-CN" sz="2800" lang="en-US"/>
              <a:t>propose </a:t>
            </a:r>
            <a:r>
              <a:rPr altLang="zh-CN" sz="2800" lang="en-US"/>
              <a:t>OTM</a:t>
            </a:r>
            <a:r>
              <a:rPr altLang="zh-CN" sz="2800" lang="en-US"/>
              <a:t>,</a:t>
            </a:r>
            <a:r>
              <a:rPr altLang="zh-CN" sz="2800" lang="en-US"/>
              <a:t> </a:t>
            </a:r>
            <a:r>
              <a:rPr altLang="zh-CN" sz="2800" lang="en-US"/>
              <a:t>a </a:t>
            </a:r>
            <a:r>
              <a:rPr altLang="zh-CN" sz="2800" lang="en-US"/>
              <a:t>financial </a:t>
            </a:r>
            <a:r>
              <a:rPr altLang="zh-CN" sz="2800" lang="en-US"/>
              <a:t>bankin</a:t>
            </a:r>
            <a:r>
              <a:rPr altLang="zh-CN" sz="2800" lang="en-US"/>
              <a:t>g</a:t>
            </a:r>
            <a:r>
              <a:rPr altLang="zh-CN" sz="2800" lang="en-US"/>
              <a:t> </a:t>
            </a:r>
            <a:r>
              <a:rPr altLang="zh-CN" sz="2800" lang="en-US"/>
              <a:t>and </a:t>
            </a:r>
            <a:r>
              <a:rPr altLang="zh-CN" sz="2800" lang="en-US"/>
              <a:t>loan </a:t>
            </a:r>
            <a:r>
              <a:rPr altLang="zh-CN" sz="2800" lang="en-US"/>
              <a:t>management </a:t>
            </a:r>
            <a:r>
              <a:rPr altLang="zh-CN" sz="2800" lang="en-US"/>
              <a:t>system </a:t>
            </a:r>
            <a:r>
              <a:rPr altLang="zh-CN" sz="2800" lang="en-US"/>
              <a:t>based </a:t>
            </a:r>
            <a:r>
              <a:rPr altLang="zh-CN" sz="2800" lang="en-US"/>
              <a:t>on </a:t>
            </a:r>
            <a:r>
              <a:rPr altLang="zh-CN" sz="2800" lang="en-US"/>
              <a:t>smart </a:t>
            </a:r>
            <a:r>
              <a:rPr altLang="zh-CN" sz="2800" lang="en-US"/>
              <a:t>contracts </a:t>
            </a:r>
            <a:r>
              <a:rPr altLang="zh-CN" sz="2800" lang="en-US"/>
              <a:t>using </a:t>
            </a:r>
            <a:r>
              <a:rPr altLang="zh-CN" sz="2800" lang="en-US"/>
              <a:t>the </a:t>
            </a:r>
            <a:r>
              <a:rPr altLang="zh-CN" sz="2800" lang="en-US"/>
              <a:t>block </a:t>
            </a:r>
            <a:r>
              <a:rPr altLang="zh-CN" sz="2800" lang="en-US"/>
              <a:t>chain </a:t>
            </a:r>
            <a:r>
              <a:rPr altLang="zh-CN" sz="2800" lang="en-US"/>
              <a:t>technology</a:t>
            </a:r>
            <a:r>
              <a:rPr altLang="zh-CN" sz="2800" lang="en-US"/>
              <a:t>.</a:t>
            </a:r>
            <a:endParaRPr altLang="en-US" sz="2800" lang="zh-CN"/>
          </a:p>
        </p:txBody>
      </p:sp>
      <p:sp>
        <p:nvSpPr>
          <p:cNvPr id="1048677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</a:p>
        </p:txBody>
      </p:sp>
      <p:sp>
        <p:nvSpPr>
          <p:cNvPr id="1048706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698497" y="363984"/>
            <a:ext cx="7058582" cy="668751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SMART </a:t>
            </a:r>
            <a:r>
              <a:rPr sz="3200" lang="en-US"/>
              <a:t>CONTRACTS</a:t>
            </a:r>
            <a:endParaRPr sz="3200"/>
          </a:p>
        </p:txBody>
      </p:sp>
      <p:sp>
        <p:nvSpPr>
          <p:cNvPr id="1048707" name="Google Shape;225;p17"/>
          <p:cNvSpPr txBox="1">
            <a:spLocks noGrp="1"/>
          </p:cNvSpPr>
          <p:nvPr>
            <p:ph type="subTitle" idx="4294967295"/>
          </p:nvPr>
        </p:nvSpPr>
        <p:spPr>
          <a:xfrm flipV="0">
            <a:off x="688789" y="902551"/>
            <a:ext cx="7898367" cy="3573583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rPr sz="2400" lang="en-US"/>
              <a:t>Smart </a:t>
            </a:r>
            <a:r>
              <a:rPr sz="2400" lang="en-US"/>
              <a:t>contracts </a:t>
            </a:r>
            <a:r>
              <a:rPr sz="2400" lang="en-US"/>
              <a:t>are </a:t>
            </a:r>
            <a:r>
              <a:rPr sz="2400" lang="en-US"/>
              <a:t>collections </a:t>
            </a:r>
            <a:r>
              <a:rPr sz="2400" lang="en-US"/>
              <a:t>of </a:t>
            </a:r>
            <a:r>
              <a:rPr sz="2400" lang="en-US"/>
              <a:t>codes</a:t>
            </a:r>
            <a:r>
              <a:rPr sz="2400" lang="en-US"/>
              <a:t> </a:t>
            </a:r>
            <a:r>
              <a:rPr sz="2400" lang="en-US"/>
              <a:t>and </a:t>
            </a:r>
            <a:r>
              <a:rPr sz="2400" lang="en-US"/>
              <a:t>data </a:t>
            </a:r>
            <a:r>
              <a:rPr sz="2400" lang="en-US"/>
              <a:t>that </a:t>
            </a:r>
            <a:r>
              <a:rPr sz="2400" lang="en-US"/>
              <a:t>resides </a:t>
            </a:r>
            <a:r>
              <a:rPr sz="2400" lang="en-US"/>
              <a:t>at </a:t>
            </a:r>
            <a:r>
              <a:rPr sz="2400" lang="en-US"/>
              <a:t>a </a:t>
            </a:r>
            <a:r>
              <a:rPr sz="2400" lang="en-US"/>
              <a:t>specific </a:t>
            </a:r>
            <a:r>
              <a:rPr sz="2400" lang="en-US"/>
              <a:t>address </a:t>
            </a:r>
            <a:r>
              <a:rPr sz="2400" lang="en-US"/>
              <a:t>on </a:t>
            </a:r>
            <a:r>
              <a:rPr sz="2400" lang="en-US"/>
              <a:t>a </a:t>
            </a:r>
            <a:r>
              <a:rPr sz="2400" lang="en-US"/>
              <a:t>blockchain</a:t>
            </a:r>
            <a:r>
              <a:rPr sz="2400" lang="en-US"/>
              <a:t>.</a:t>
            </a:r>
            <a:r>
              <a:rPr sz="2400" lang="en-US"/>
              <a:t>The </a:t>
            </a:r>
            <a:r>
              <a:rPr sz="2400" lang="en-US"/>
              <a:t>terms </a:t>
            </a:r>
            <a:r>
              <a:rPr sz="2400" lang="en-US"/>
              <a:t>of </a:t>
            </a:r>
            <a:r>
              <a:rPr sz="2400" lang="en-US"/>
              <a:t>a </a:t>
            </a:r>
            <a:r>
              <a:rPr sz="2400" lang="en-US"/>
              <a:t>transaction </a:t>
            </a:r>
            <a:r>
              <a:rPr sz="2400" lang="en-US"/>
              <a:t>are </a:t>
            </a:r>
            <a:r>
              <a:rPr sz="2400" lang="en-US"/>
              <a:t>written </a:t>
            </a:r>
            <a:r>
              <a:rPr sz="2400" lang="en-US"/>
              <a:t>as </a:t>
            </a:r>
            <a:r>
              <a:rPr sz="2400" lang="en-US"/>
              <a:t>a </a:t>
            </a:r>
            <a:r>
              <a:rPr sz="2400" lang="en-US"/>
              <a:t>protocol </a:t>
            </a:r>
            <a:r>
              <a:rPr sz="2400" lang="en-US"/>
              <a:t>that </a:t>
            </a:r>
            <a:r>
              <a:rPr sz="2400" lang="en-US"/>
              <a:t>exists </a:t>
            </a:r>
            <a:r>
              <a:rPr sz="2400" lang="en-US"/>
              <a:t>across a</a:t>
            </a:r>
            <a:r>
              <a:rPr sz="2400" lang="en-US"/>
              <a:t> </a:t>
            </a:r>
            <a:r>
              <a:rPr sz="2400" lang="en-US"/>
              <a:t>distributed </a:t>
            </a:r>
            <a:r>
              <a:rPr sz="2400" lang="en-US"/>
              <a:t>decentralized </a:t>
            </a:r>
            <a:r>
              <a:rPr sz="2400" lang="en-US"/>
              <a:t>blockchain </a:t>
            </a:r>
            <a:r>
              <a:rPr sz="2400" lang="en-US"/>
              <a:t>system</a:t>
            </a:r>
            <a:r>
              <a:rPr sz="2400" lang="en-US"/>
              <a:t>(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n </a:t>
            </a:r>
            <a:r>
              <a:rPr sz="2400" lang="en-US"/>
              <a:t>ag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m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between </a:t>
            </a:r>
            <a:r>
              <a:rPr sz="2400" lang="en-US"/>
              <a:t>two </a:t>
            </a:r>
            <a:r>
              <a:rPr sz="2400" lang="en-US"/>
              <a:t>people </a:t>
            </a:r>
            <a:r>
              <a:rPr sz="2400" lang="en-US"/>
              <a:t>in </a:t>
            </a:r>
            <a:r>
              <a:rPr sz="2400" lang="en-US"/>
              <a:t>form </a:t>
            </a:r>
            <a:r>
              <a:rPr sz="2400" lang="en-US"/>
              <a:t>of </a:t>
            </a:r>
            <a:r>
              <a:rPr sz="2400" lang="en-US"/>
              <a:t>a </a:t>
            </a:r>
            <a:r>
              <a:rPr sz="2400" lang="en-US"/>
              <a:t>computer </a:t>
            </a:r>
            <a:r>
              <a:rPr sz="2400" lang="en-US"/>
              <a:t>code </a:t>
            </a:r>
            <a:r>
              <a:rPr sz="2400" lang="en-US"/>
              <a:t>)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Smart </a:t>
            </a:r>
            <a:r>
              <a:rPr sz="2400" lang="en-US"/>
              <a:t>contracts </a:t>
            </a:r>
            <a:r>
              <a:rPr sz="2400" lang="en-US"/>
              <a:t>have </a:t>
            </a:r>
            <a:r>
              <a:rPr sz="2400" lang="en-US"/>
              <a:t>the </a:t>
            </a:r>
            <a:r>
              <a:rPr sz="2400" lang="en-US"/>
              <a:t>potential </a:t>
            </a:r>
            <a:r>
              <a:rPr sz="2400" lang="en-US"/>
              <a:t>to </a:t>
            </a:r>
            <a:r>
              <a:rPr sz="2400" lang="en-US"/>
              <a:t>automate </a:t>
            </a:r>
            <a:r>
              <a:rPr sz="2400" lang="en-US"/>
              <a:t>manual </a:t>
            </a:r>
            <a:r>
              <a:rPr sz="2400" lang="en-US"/>
              <a:t>banking </a:t>
            </a:r>
            <a:r>
              <a:rPr sz="2400" lang="en-US"/>
              <a:t>processes </a:t>
            </a:r>
            <a:r>
              <a:rPr sz="2400" lang="en-US"/>
              <a:t>and </a:t>
            </a:r>
            <a:r>
              <a:rPr sz="2400" lang="en-US"/>
              <a:t>useful </a:t>
            </a:r>
            <a:r>
              <a:rPr sz="2400" lang="en-US"/>
              <a:t>fo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functions </a:t>
            </a:r>
            <a:r>
              <a:rPr sz="2400" lang="en-US"/>
              <a:t>like </a:t>
            </a:r>
            <a:r>
              <a:rPr sz="2400" lang="en-US"/>
              <a:t>compliance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claims </a:t>
            </a:r>
            <a:r>
              <a:rPr sz="2400" lang="en-US"/>
              <a:t>processing </a:t>
            </a:r>
            <a:r>
              <a:rPr sz="2400" lang="en-US"/>
              <a:t>and </a:t>
            </a:r>
            <a:r>
              <a:rPr sz="2400" lang="en-US"/>
              <a:t>loan </a:t>
            </a:r>
            <a:r>
              <a:rPr sz="2400" lang="en-US"/>
              <a:t>assessment </a:t>
            </a:r>
            <a:r>
              <a:rPr sz="2400" lang="en-US"/>
              <a:t>eligibility</a:t>
            </a:r>
            <a:r>
              <a:rPr sz="2400" lang="en-US"/>
              <a:t>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7849336" cy="3658301"/>
          </a:xfrm>
          <a:prstGeom prst="rect"/>
        </p:spPr>
        <p:txBody>
          <a:bodyPr anchor="t" bIns="0" lIns="0" rIns="0" spcFirstLastPara="1" tIns="0" wrap="square">
            <a:noAutofit/>
          </a:bodyPr>
          <a:p>
            <a:pPr algn="l" lvl="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b="0" sz="2400" lang="en-US"/>
              <a:t>Smart </a:t>
            </a:r>
            <a:r>
              <a:rPr b="0" sz="2400" lang="en-US"/>
              <a:t>contract </a:t>
            </a:r>
            <a:r>
              <a:rPr b="0" sz="2400" lang="en-US"/>
              <a:t>run </a:t>
            </a:r>
            <a:r>
              <a:rPr b="0" sz="2400" lang="en-US"/>
              <a:t>on </a:t>
            </a:r>
            <a:r>
              <a:rPr b="0" sz="2400" lang="en-US"/>
              <a:t>the </a:t>
            </a:r>
            <a:r>
              <a:rPr b="0" sz="2400" lang="en-US"/>
              <a:t>block </a:t>
            </a:r>
            <a:r>
              <a:rPr b="0" sz="2400" lang="en-US"/>
              <a:t>chain</a:t>
            </a:r>
            <a:r>
              <a:rPr b="0" sz="2400" lang="en-US"/>
              <a:t>,</a:t>
            </a:r>
            <a:r>
              <a:rPr b="0" sz="2400" lang="en-US"/>
              <a:t> </a:t>
            </a:r>
            <a:r>
              <a:rPr b="0" sz="2400" lang="en-US"/>
              <a:t>so </a:t>
            </a:r>
            <a:r>
              <a:rPr b="0" sz="2400" lang="en-US"/>
              <a:t>they </a:t>
            </a:r>
            <a:r>
              <a:rPr b="0" sz="2400" lang="en-US"/>
              <a:t>are </a:t>
            </a:r>
            <a:r>
              <a:rPr b="0" sz="2400" lang="en-US"/>
              <a:t>stored </a:t>
            </a:r>
            <a:r>
              <a:rPr b="0" sz="2400" lang="en-US"/>
              <a:t>on </a:t>
            </a:r>
            <a:r>
              <a:rPr b="0" sz="2400" lang="en-US"/>
              <a:t>a </a:t>
            </a:r>
            <a:r>
              <a:rPr b="0" sz="2400" lang="en-US"/>
              <a:t>public </a:t>
            </a:r>
            <a:r>
              <a:rPr b="0" sz="2400" lang="en-US"/>
              <a:t>database </a:t>
            </a:r>
            <a:r>
              <a:rPr b="0" sz="2400" lang="en-US"/>
              <a:t>and </a:t>
            </a:r>
            <a:r>
              <a:rPr b="0" sz="2400" lang="en-US"/>
              <a:t>cannot </a:t>
            </a:r>
            <a:r>
              <a:rPr b="0" sz="2400" lang="en-US"/>
              <a:t>be </a:t>
            </a:r>
            <a:r>
              <a:rPr b="0" sz="2400" lang="en-US"/>
              <a:t>changed</a:t>
            </a:r>
            <a:r>
              <a:rPr b="0" sz="2400" lang="en-US"/>
              <a:t>.</a:t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b="1" sz="2400"/>
          </a:p>
          <a:p>
            <a:pPr algn="l" lvl="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b="0" sz="2400" lang="en-US"/>
              <a:t>T</a:t>
            </a:r>
            <a:r>
              <a:rPr b="0" sz="2400" lang="en-US"/>
              <a:t>h</a:t>
            </a:r>
            <a:r>
              <a:rPr b="0" sz="2400" lang="en-US"/>
              <a:t>e</a:t>
            </a:r>
            <a:r>
              <a:rPr b="0" sz="2400" lang="en-US"/>
              <a:t> </a:t>
            </a:r>
            <a:r>
              <a:rPr b="0" sz="2400" lang="en-US"/>
              <a:t>transactions </a:t>
            </a:r>
            <a:r>
              <a:rPr b="0" sz="2400" lang="en-US"/>
              <a:t>are </a:t>
            </a:r>
            <a:r>
              <a:rPr b="0" sz="2400" lang="en-US"/>
              <a:t>processed </a:t>
            </a:r>
            <a:r>
              <a:rPr b="0" sz="2400" lang="en-US"/>
              <a:t>by </a:t>
            </a:r>
            <a:r>
              <a:rPr b="0" sz="2400" lang="en-US"/>
              <a:t>the </a:t>
            </a:r>
            <a:r>
              <a:rPr b="0" sz="2400" lang="en-US"/>
              <a:t>blockchain </a:t>
            </a:r>
            <a:r>
              <a:rPr b="0" sz="2400" lang="en-US"/>
              <a:t>which </a:t>
            </a:r>
            <a:r>
              <a:rPr b="0" sz="2400" lang="en-US"/>
              <a:t>means </a:t>
            </a:r>
            <a:r>
              <a:rPr b="0" sz="2400" lang="en-US"/>
              <a:t>they </a:t>
            </a:r>
            <a:r>
              <a:rPr b="0" sz="2400" lang="en-US"/>
              <a:t>can </a:t>
            </a:r>
            <a:r>
              <a:rPr b="0" sz="2400" lang="en-US"/>
              <a:t>be </a:t>
            </a:r>
            <a:r>
              <a:rPr b="0" sz="2400" lang="en-US"/>
              <a:t>sent </a:t>
            </a:r>
            <a:r>
              <a:rPr b="0" sz="2400" lang="en-US"/>
              <a:t>automatically </a:t>
            </a:r>
            <a:r>
              <a:rPr b="0" sz="2400" lang="en-US"/>
              <a:t>without </a:t>
            </a:r>
            <a:r>
              <a:rPr b="0" sz="2400" lang="en-US"/>
              <a:t>a </a:t>
            </a:r>
            <a:r>
              <a:rPr b="0" sz="2400" lang="en-US"/>
              <a:t>third </a:t>
            </a:r>
            <a:r>
              <a:rPr b="0" sz="2400" lang="en-US"/>
              <a:t>party.</a:t>
            </a:r>
            <a:endParaRPr b="1" sz="2400"/>
          </a:p>
          <a:p>
            <a:pPr algn="l" indent="0" lvl="0" marL="101600" rtl="0">
              <a:spcBef>
                <a:spcPts val="0"/>
              </a:spcBef>
              <a:spcAft>
                <a:spcPts val="0"/>
              </a:spcAft>
              <a:buNone/>
            </a:pPr>
            <a:endParaRPr b="1" sz="2400"/>
          </a:p>
          <a:p>
            <a:pPr algn="l" lvl="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b="0" sz="2400" lang="en-US"/>
              <a:t>The </a:t>
            </a:r>
            <a:r>
              <a:rPr b="0" sz="2400" lang="en-US"/>
              <a:t>transactions </a:t>
            </a:r>
            <a:r>
              <a:rPr b="0" sz="2400" lang="en-US"/>
              <a:t>only </a:t>
            </a:r>
            <a:r>
              <a:rPr b="0" sz="2400" lang="en-US"/>
              <a:t>happen </a:t>
            </a:r>
            <a:r>
              <a:rPr b="0" sz="2400" lang="en-US"/>
              <a:t>when </a:t>
            </a:r>
            <a:r>
              <a:rPr b="0" sz="2400" lang="en-US"/>
              <a:t>the </a:t>
            </a:r>
            <a:r>
              <a:rPr b="0" sz="2400" lang="en-US"/>
              <a:t>conditions </a:t>
            </a:r>
            <a:r>
              <a:rPr b="0" sz="2400" lang="en-US"/>
              <a:t>in </a:t>
            </a:r>
            <a:r>
              <a:rPr b="0" sz="2400" lang="en-US"/>
              <a:t>the </a:t>
            </a:r>
            <a:r>
              <a:rPr b="0" sz="2400" lang="en-US"/>
              <a:t>agreement </a:t>
            </a:r>
            <a:r>
              <a:rPr b="0" sz="2400" lang="en-US"/>
              <a:t>are </a:t>
            </a:r>
            <a:r>
              <a:rPr b="0" sz="2400" lang="en-US"/>
              <a:t>met</a:t>
            </a:r>
            <a:r>
              <a:rPr b="0" sz="2400" lang="en-US"/>
              <a:t>.</a:t>
            </a:r>
            <a:r>
              <a:rPr b="0" sz="2400" lang="en-US"/>
              <a:t> </a:t>
            </a:r>
            <a:r>
              <a:rPr b="0" sz="2400" lang="en-US"/>
              <a:t>T</a:t>
            </a:r>
            <a:r>
              <a:rPr b="0" sz="2400" lang="en-US"/>
              <a:t>here </a:t>
            </a:r>
            <a:r>
              <a:rPr b="0" sz="2400" lang="en-US"/>
              <a:t>is </a:t>
            </a:r>
            <a:r>
              <a:rPr b="0" sz="2400" lang="en-US"/>
              <a:t>no </a:t>
            </a:r>
            <a:r>
              <a:rPr b="0" sz="2400" lang="en-US"/>
              <a:t>third </a:t>
            </a:r>
            <a:r>
              <a:rPr b="0" sz="2400" lang="en-US"/>
              <a:t>party </a:t>
            </a:r>
            <a:r>
              <a:rPr b="0" sz="2400" lang="en-US"/>
              <a:t>hence </a:t>
            </a:r>
            <a:r>
              <a:rPr b="0" sz="2400" lang="en-US"/>
              <a:t>no </a:t>
            </a:r>
            <a:r>
              <a:rPr b="0" sz="2400" lang="en-US"/>
              <a:t>issues </a:t>
            </a:r>
            <a:r>
              <a:rPr b="0" sz="2400" lang="en-US"/>
              <a:t>with </a:t>
            </a:r>
            <a:r>
              <a:rPr b="0" sz="2400" lang="en-US"/>
              <a:t>trust</a:t>
            </a:r>
            <a:r>
              <a:rPr b="0" sz="2400" lang="en-US"/>
              <a:t>.</a:t>
            </a:r>
            <a:endParaRPr b="1" sz="24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b="1" sz="2400"/>
          </a:p>
        </p:txBody>
      </p:sp>
      <p:sp>
        <p:nvSpPr>
          <p:cNvPr id="1048738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sz="2800" lang="en-US"/>
              <a:t>HOW </a:t>
            </a:r>
            <a:r>
              <a:rPr altLang="en-US" sz="2800" lang="en-US"/>
              <a:t>DOES </a:t>
            </a:r>
            <a:r>
              <a:rPr altLang="en-US" sz="2800" lang="en-US"/>
              <a:t>SMART </a:t>
            </a:r>
            <a:r>
              <a:rPr altLang="en-US" sz="2800" lang="en-US"/>
              <a:t>CONTRACT </a:t>
            </a:r>
            <a:r>
              <a:rPr altLang="en-US" sz="2800" lang="en-US"/>
              <a:t>WORK</a:t>
            </a:r>
            <a:r>
              <a:rPr altLang="en-US" sz="2800" lang="en-US"/>
              <a:t>? </a:t>
            </a:r>
            <a:endParaRPr altLang="en-US" sz="2800" lang="zh-CN"/>
          </a:p>
        </p:txBody>
      </p:sp>
      <p:sp>
        <p:nvSpPr>
          <p:cNvPr id="1048740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74" name=""/>
          <p:cNvSpPr>
            <a:spLocks noGrp="1"/>
          </p:cNvSpPr>
          <p:nvPr>
            <p:ph type="sldNum" idx="12"/>
          </p:nvPr>
        </p:nvSpPr>
        <p:spPr/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65044"/>
            <a:ext cx="9144000" cy="421341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oogle Shape;273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33103" r="33103"/>
          <a:stretch>
            <a:fillRect/>
          </a:stretch>
        </p:blipFill>
        <p:spPr>
          <a:xfrm>
            <a:off x="6294738" y="0"/>
            <a:ext cx="3048000" cy="5143500"/>
          </a:xfrm>
          <a:prstGeom prst="rect"/>
          <a:noFill/>
          <a:ln>
            <a:noFill/>
          </a:ln>
        </p:spPr>
      </p:pic>
      <p:sp>
        <p:nvSpPr>
          <p:cNvPr id="1048782" name="Google Shape;274;p20"/>
          <p:cNvSpPr txBox="1">
            <a:spLocks noGrp="1"/>
          </p:cNvSpPr>
          <p:nvPr>
            <p:ph type="title"/>
          </p:nvPr>
        </p:nvSpPr>
        <p:spPr>
          <a:xfrm>
            <a:off x="855299" y="631022"/>
            <a:ext cx="43485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sz="3200" lang="en-US"/>
              <a:t>BLO</a:t>
            </a:r>
            <a:r>
              <a:rPr altLang="en-US" sz="3200" lang="en-US"/>
              <a:t>C</a:t>
            </a:r>
            <a:r>
              <a:rPr altLang="en-US" sz="3200" lang="en-US"/>
              <a:t>K</a:t>
            </a:r>
            <a:r>
              <a:rPr altLang="en-US" sz="3200" lang="en-US"/>
              <a:t>C</a:t>
            </a:r>
            <a:r>
              <a:rPr altLang="en-US" sz="3200" lang="en-US"/>
              <a:t>H</a:t>
            </a:r>
            <a:r>
              <a:rPr altLang="en-US" sz="3200" lang="en-US"/>
              <a:t>A</a:t>
            </a:r>
            <a:r>
              <a:rPr altLang="en-US" sz="3200" lang="en-US"/>
              <a:t>I</a:t>
            </a:r>
            <a:r>
              <a:rPr altLang="en-US" sz="3200" lang="en-US"/>
              <a:t>N</a:t>
            </a:r>
            <a:endParaRPr altLang="en-US" sz="3200" lang="zh-CN"/>
          </a:p>
        </p:txBody>
      </p:sp>
      <p:sp>
        <p:nvSpPr>
          <p:cNvPr id="1048783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348500" cy="3033900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rPr altLang="en-US" sz="2800" lang="en-US"/>
              <a:t>Block </a:t>
            </a:r>
            <a:r>
              <a:rPr altLang="en-US" sz="2800" lang="en-US"/>
              <a:t>chain </a:t>
            </a:r>
            <a:r>
              <a:rPr altLang="en-US" sz="2800" lang="en-US"/>
              <a:t>is </a:t>
            </a:r>
            <a:r>
              <a:rPr altLang="en-US" sz="2800" lang="en-US"/>
              <a:t>cryptograhically </a:t>
            </a:r>
            <a:r>
              <a:rPr altLang="en-US" sz="2800" lang="en-US"/>
              <a:t>based </a:t>
            </a:r>
            <a:r>
              <a:rPr altLang="en-US" sz="2800" lang="en-US"/>
              <a:t>distributed </a:t>
            </a:r>
            <a:r>
              <a:rPr altLang="en-US" sz="2800" lang="en-US"/>
              <a:t>database</a:t>
            </a:r>
            <a:r>
              <a:rPr altLang="en-US" sz="2800" lang="en-US"/>
              <a:t>.</a:t>
            </a:r>
            <a:r>
              <a:rPr altLang="en-US" sz="2800" lang="en-US"/>
              <a:t> </a:t>
            </a:r>
            <a:r>
              <a:rPr altLang="en-US" sz="2800" lang="en-US"/>
              <a:t>It </a:t>
            </a:r>
            <a:r>
              <a:rPr altLang="en-US" sz="2800" lang="en-US"/>
              <a:t>forms </a:t>
            </a:r>
            <a:r>
              <a:rPr altLang="en-US" sz="2800" lang="en-US"/>
              <a:t>transactional </a:t>
            </a:r>
            <a:r>
              <a:rPr altLang="en-US" sz="2800" lang="en-US"/>
              <a:t>data </a:t>
            </a:r>
            <a:r>
              <a:rPr altLang="en-US" sz="2800" lang="en-US"/>
              <a:t>into </a:t>
            </a:r>
            <a:r>
              <a:rPr altLang="en-US" sz="2800" lang="en-US"/>
              <a:t>blocks </a:t>
            </a:r>
            <a:r>
              <a:rPr altLang="en-US" sz="2800" lang="en-US"/>
              <a:t>withing </a:t>
            </a:r>
            <a:r>
              <a:rPr altLang="en-US" sz="2800" lang="en-US"/>
              <a:t>a </a:t>
            </a:r>
            <a:r>
              <a:rPr altLang="en-US" sz="2800" lang="en-US"/>
              <a:t>certain </a:t>
            </a:r>
            <a:r>
              <a:rPr altLang="en-US" sz="2800" lang="en-US"/>
              <a:t>period </a:t>
            </a:r>
            <a:r>
              <a:rPr altLang="en-US" sz="2800" lang="en-US"/>
              <a:t>of </a:t>
            </a:r>
            <a:r>
              <a:rPr altLang="en-US" sz="2800" lang="en-US"/>
              <a:t>time </a:t>
            </a:r>
            <a:r>
              <a:rPr altLang="en-US" sz="2800" lang="en-US"/>
              <a:t>and </a:t>
            </a:r>
            <a:r>
              <a:rPr altLang="en-US" sz="2800" lang="en-US"/>
              <a:t>then </a:t>
            </a:r>
            <a:r>
              <a:rPr altLang="en-US" sz="2800" lang="en-US"/>
              <a:t>connect </a:t>
            </a:r>
            <a:r>
              <a:rPr altLang="en-US" sz="2800" lang="en-US"/>
              <a:t>these </a:t>
            </a:r>
            <a:r>
              <a:rPr altLang="en-US" sz="2800" lang="en-US"/>
              <a:t>blocks </a:t>
            </a:r>
            <a:r>
              <a:rPr altLang="en-US" sz="2800" lang="en-US"/>
              <a:t>to </a:t>
            </a:r>
            <a:r>
              <a:rPr altLang="en-US" sz="2800" lang="en-US"/>
              <a:t>form</a:t>
            </a:r>
            <a:r>
              <a:rPr altLang="en-US" sz="2800" lang="en-US"/>
              <a:t> </a:t>
            </a:r>
            <a:r>
              <a:rPr altLang="en-US" sz="2800" lang="en-US"/>
              <a:t>a </a:t>
            </a:r>
            <a:r>
              <a:rPr altLang="en-US" sz="2800" lang="en-US"/>
              <a:t>ch</a:t>
            </a:r>
            <a:r>
              <a:rPr altLang="en-US" sz="2800" lang="en-US"/>
              <a:t>a</a:t>
            </a:r>
            <a:r>
              <a:rPr altLang="en-US" sz="2800" lang="en-US"/>
              <a:t>i</a:t>
            </a:r>
            <a:r>
              <a:rPr altLang="en-US" sz="2800" lang="en-US"/>
              <a:t>n</a:t>
            </a:r>
            <a:r>
              <a:rPr altLang="en-US" sz="2800" lang="en-US"/>
              <a:t> </a:t>
            </a:r>
            <a:r>
              <a:rPr altLang="en-US" sz="2800" lang="en-US"/>
              <a:t>structure</a:t>
            </a:r>
            <a:r>
              <a:rPr altLang="en-US" sz="2800" lang="en-US"/>
              <a:t>.</a:t>
            </a:r>
            <a:r>
              <a:rPr altLang="en-US" sz="2800" lang="en-US"/>
              <a:t> </a:t>
            </a:r>
            <a:endParaRPr altLang="en-US" sz="2800" lang="zh-CN"/>
          </a:p>
        </p:txBody>
      </p:sp>
      <p:sp>
        <p:nvSpPr>
          <p:cNvPr id="1048784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77" name=""/>
          <p:cNvSpPr>
            <a:spLocks noGrp="1"/>
          </p:cNvSpPr>
          <p:nvPr>
            <p:ph type="sldNum" idx="12"/>
          </p:nvPr>
        </p:nvSpPr>
        <p:spPr/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56905" y="215393"/>
            <a:ext cx="9300905" cy="461847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THIS IS YOUR PRESENTATION TITLE</dc:title>
  <cp:lastModifiedBy>Jimena Catalina Gayo</cp:lastModifiedBy>
  <dcterms:created xsi:type="dcterms:W3CDTF">2021-09-20T16:03:21Z</dcterms:created>
  <dcterms:modified xsi:type="dcterms:W3CDTF">2021-09-21T02:33:13Z</dcterms:modified>
</cp:coreProperties>
</file>