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256" r:id="rId5"/>
    <p:sldId id="257"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261" r:id="rId22"/>
    <p:sldId id="262" r:id="rId23"/>
    <p:sldId id="263" r:id="rId24"/>
    <p:sldId id="265" r:id="rId25"/>
    <p:sldId id="266" r:id="rId26"/>
    <p:sldId id="268" r:id="rId27"/>
    <p:sldId id="267" r:id="rId28"/>
    <p:sldId id="272" r:id="rId29"/>
    <p:sldId id="264" r:id="rId30"/>
    <p:sldId id="269" r:id="rId31"/>
    <p:sldId id="274" r:id="rId32"/>
    <p:sldId id="273" r:id="rId33"/>
    <p:sldId id="271" r:id="rId34"/>
    <p:sldId id="275" r:id="rId35"/>
    <p:sldId id="276" r:id="rId36"/>
    <p:sldId id="277" r:id="rId37"/>
    <p:sldId id="278" r:id="rId38"/>
    <p:sldId id="279" r:id="rId39"/>
    <p:sldId id="280" r:id="rId40"/>
    <p:sldId id="281" r:id="rId41"/>
    <p:sldId id="282" r:id="rId42"/>
    <p:sldId id="258" r:id="rId43"/>
    <p:sldId id="270" r:id="rId44"/>
    <p:sldId id="284" r:id="rId45"/>
    <p:sldId id="283" r:id="rId46"/>
    <p:sldId id="285" r:id="rId47"/>
    <p:sldId id="286" r:id="rId48"/>
    <p:sldId id="289" r:id="rId49"/>
    <p:sldId id="290" r:id="rId50"/>
    <p:sldId id="288" r:id="rId51"/>
    <p:sldId id="293" r:id="rId52"/>
    <p:sldId id="292" r:id="rId53"/>
    <p:sldId id="294" r:id="rId54"/>
    <p:sldId id="291" r:id="rId55"/>
    <p:sldId id="259" r:id="rId56"/>
    <p:sldId id="26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y 1" id="{FF649E79-4B23-47BD-AB82-3BCBE2164A8A}">
          <p14:sldIdLst>
            <p14:sldId id="256"/>
            <p14:sldId id="257"/>
            <p14:sldId id="295"/>
            <p14:sldId id="296"/>
            <p14:sldId id="297"/>
            <p14:sldId id="298"/>
            <p14:sldId id="299"/>
            <p14:sldId id="300"/>
            <p14:sldId id="301"/>
            <p14:sldId id="302"/>
            <p14:sldId id="303"/>
            <p14:sldId id="304"/>
            <p14:sldId id="305"/>
            <p14:sldId id="306"/>
            <p14:sldId id="307"/>
            <p14:sldId id="308"/>
            <p14:sldId id="309"/>
            <p14:sldId id="261"/>
            <p14:sldId id="262"/>
            <p14:sldId id="263"/>
            <p14:sldId id="265"/>
            <p14:sldId id="266"/>
            <p14:sldId id="268"/>
            <p14:sldId id="267"/>
            <p14:sldId id="272"/>
            <p14:sldId id="264"/>
            <p14:sldId id="269"/>
            <p14:sldId id="274"/>
            <p14:sldId id="273"/>
            <p14:sldId id="271"/>
            <p14:sldId id="275"/>
            <p14:sldId id="276"/>
            <p14:sldId id="277"/>
            <p14:sldId id="278"/>
            <p14:sldId id="279"/>
            <p14:sldId id="280"/>
            <p14:sldId id="281"/>
            <p14:sldId id="282"/>
          </p14:sldIdLst>
        </p14:section>
        <p14:section name="Untitled Section" id="{5358887B-A541-436F-8477-7C136809C7BB}">
          <p14:sldIdLst>
            <p14:sldId id="258"/>
            <p14:sldId id="270"/>
            <p14:sldId id="284"/>
            <p14:sldId id="283"/>
            <p14:sldId id="285"/>
            <p14:sldId id="286"/>
            <p14:sldId id="289"/>
            <p14:sldId id="290"/>
            <p14:sldId id="288"/>
            <p14:sldId id="293"/>
            <p14:sldId id="292"/>
            <p14:sldId id="294"/>
            <p14:sldId id="291"/>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61729" autoAdjust="0"/>
  </p:normalViewPr>
  <p:slideViewPr>
    <p:cSldViewPr snapToGrid="0">
      <p:cViewPr>
        <p:scale>
          <a:sx n="56" d="100"/>
          <a:sy n="56" d="100"/>
        </p:scale>
        <p:origin x="432" y="27"/>
      </p:cViewPr>
      <p:guideLst/>
    </p:cSldViewPr>
  </p:slideViewPr>
  <p:notesTextViewPr>
    <p:cViewPr>
      <p:scale>
        <a:sx n="1" d="1"/>
        <a:sy n="1" d="1"/>
      </p:scale>
      <p:origin x="0" y="0"/>
    </p:cViewPr>
  </p:notesTextViewPr>
  <p:sorterViewPr>
    <p:cViewPr>
      <p:scale>
        <a:sx n="100" d="100"/>
        <a:sy n="100" d="100"/>
      </p:scale>
      <p:origin x="0" y="-588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055A5-BD7A-4D4E-BA46-CA33F7B77BB5}" type="datetimeFigureOut">
              <a:rPr lang="en-US" smtClean="0"/>
              <a:t>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C630C-3064-4F9D-928E-FC8BF6D0B09F}" type="slidenum">
              <a:rPr lang="en-US" smtClean="0"/>
              <a:t>‹#›</a:t>
            </a:fld>
            <a:endParaRPr lang="en-US" dirty="0"/>
          </a:p>
        </p:txBody>
      </p:sp>
    </p:spTree>
    <p:extLst>
      <p:ext uri="{BB962C8B-B14F-4D97-AF65-F5344CB8AC3E}">
        <p14:creationId xmlns:p14="http://schemas.microsoft.com/office/powerpoint/2010/main" val="2878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Innan 2009 så var det enda sättet att köra javascript inne i webbläsaren</a:t>
            </a:r>
          </a:p>
          <a:p>
            <a:r>
              <a:rPr lang="sv-SE" dirty="0"/>
              <a:t>Webbläsare kör olika motorer för javascript och det är därför javascript kan bete sig olika i olika läsare.</a:t>
            </a:r>
          </a:p>
          <a:p>
            <a:r>
              <a:rPr lang="sv-SE" dirty="0"/>
              <a:t>[*]</a:t>
            </a:r>
          </a:p>
          <a:p>
            <a:r>
              <a:rPr lang="sv-SE" dirty="0"/>
              <a:t>Ryan Dahl tänkte att det var en bra ide att kunna köra det utanför webblösaren också</a:t>
            </a:r>
          </a:p>
          <a:p>
            <a:r>
              <a:rPr lang="sv-SE" dirty="0"/>
              <a:t>Så han to Googles V8 javascript motor och stoppade in den i en C++ fil.</a:t>
            </a:r>
          </a:p>
          <a:p>
            <a:endParaRPr lang="sv-SE" dirty="0"/>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4</a:t>
            </a:fld>
            <a:endParaRPr lang="en-US" dirty="0"/>
          </a:p>
        </p:txBody>
      </p:sp>
    </p:spTree>
    <p:extLst>
      <p:ext uri="{BB962C8B-B14F-4D97-AF65-F5344CB8AC3E}">
        <p14:creationId xmlns:p14="http://schemas.microsoft.com/office/powerpoint/2010/main" val="47782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13</a:t>
            </a:fld>
            <a:endParaRPr lang="en-US" dirty="0"/>
          </a:p>
        </p:txBody>
      </p:sp>
    </p:spTree>
    <p:extLst>
      <p:ext uri="{BB962C8B-B14F-4D97-AF65-F5344CB8AC3E}">
        <p14:creationId xmlns:p14="http://schemas.microsoft.com/office/powerpoint/2010/main" val="4254745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14</a:t>
            </a:fld>
            <a:endParaRPr lang="en-US" dirty="0"/>
          </a:p>
        </p:txBody>
      </p:sp>
    </p:spTree>
    <p:extLst>
      <p:ext uri="{BB962C8B-B14F-4D97-AF65-F5344CB8AC3E}">
        <p14:creationId xmlns:p14="http://schemas.microsoft.com/office/powerpoint/2010/main" val="25795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15</a:t>
            </a:fld>
            <a:endParaRPr lang="en-US" dirty="0"/>
          </a:p>
        </p:txBody>
      </p:sp>
    </p:spTree>
    <p:extLst>
      <p:ext uri="{BB962C8B-B14F-4D97-AF65-F5344CB8AC3E}">
        <p14:creationId xmlns:p14="http://schemas.microsoft.com/office/powerpoint/2010/main" val="980015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a:p>
            <a:r>
              <a:rPr lang="en-US" dirty="0"/>
              <a:t>Detta gör den med </a:t>
            </a:r>
          </a:p>
        </p:txBody>
      </p:sp>
      <p:sp>
        <p:nvSpPr>
          <p:cNvPr id="4" name="Slide Number Placeholder 3"/>
          <p:cNvSpPr>
            <a:spLocks noGrp="1"/>
          </p:cNvSpPr>
          <p:nvPr>
            <p:ph type="sldNum" sz="quarter" idx="5"/>
          </p:nvPr>
        </p:nvSpPr>
        <p:spPr/>
        <p:txBody>
          <a:bodyPr/>
          <a:lstStyle/>
          <a:p>
            <a:fld id="{4DDC630C-3064-4F9D-928E-FC8BF6D0B09F}" type="slidenum">
              <a:rPr lang="en-US" smtClean="0"/>
              <a:t>16</a:t>
            </a:fld>
            <a:endParaRPr lang="en-US" dirty="0"/>
          </a:p>
        </p:txBody>
      </p:sp>
    </p:spTree>
    <p:extLst>
      <p:ext uri="{BB962C8B-B14F-4D97-AF65-F5344CB8AC3E}">
        <p14:creationId xmlns:p14="http://schemas.microsoft.com/office/powerpoint/2010/main" val="880804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Tack vare detta är node väldigt bra lämpat för att göra io alltså prata med hårdisken eller hämta data ur en databas.</a:t>
            </a:r>
          </a:p>
          <a:p>
            <a:r>
              <a:rPr lang="sv-SE" dirty="0"/>
              <a:t>Det den inte är så bra på är att hantera saker som tar väldigt lång tid och är krävande för processorn.</a:t>
            </a:r>
          </a:p>
          <a:p>
            <a:r>
              <a:rPr lang="sv-SE" dirty="0"/>
              <a:t>Eftersom den kommer bara ligga och vänta och kommer inte kunna svara på saker under tiden.</a:t>
            </a:r>
          </a:p>
          <a:p>
            <a:endParaRPr lang="sv-SE" dirty="0"/>
          </a:p>
          <a:p>
            <a:r>
              <a:rPr lang="sv-SE" dirty="0"/>
              <a:t>Så den kan hantera en request, ställa en fråga till databasen och medan den väntar på ett svar så tar den hand om den andra requesten.</a:t>
            </a:r>
          </a:p>
          <a:p>
            <a:r>
              <a:rPr lang="sv-SE"/>
              <a:t>Den bevakar även något som heter Event Queue som när datan blir tillgänglig kommer det hamna ett event fär som den tråden tar hand om och levererar till den rätta requesten.</a:t>
            </a:r>
          </a:p>
          <a:p>
            <a:endParaRPr lang="sv-SE"/>
          </a:p>
        </p:txBody>
      </p:sp>
      <p:sp>
        <p:nvSpPr>
          <p:cNvPr id="4" name="Slide Number Placeholder 3"/>
          <p:cNvSpPr>
            <a:spLocks noGrp="1"/>
          </p:cNvSpPr>
          <p:nvPr>
            <p:ph type="sldNum" sz="quarter" idx="5"/>
          </p:nvPr>
        </p:nvSpPr>
        <p:spPr/>
        <p:txBody>
          <a:bodyPr/>
          <a:lstStyle/>
          <a:p>
            <a:fld id="{4DDC630C-3064-4F9D-928E-FC8BF6D0B09F}" type="slidenum">
              <a:rPr lang="en-US" smtClean="0"/>
              <a:t>17</a:t>
            </a:fld>
            <a:endParaRPr lang="en-US" dirty="0"/>
          </a:p>
        </p:txBody>
      </p:sp>
    </p:spTree>
    <p:extLst>
      <p:ext uri="{BB962C8B-B14F-4D97-AF65-F5344CB8AC3E}">
        <p14:creationId xmlns:p14="http://schemas.microsoft.com/office/powerpoint/2010/main" val="3785254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 den här kursen så kommer vi jobba med 2 verktyg</a:t>
            </a:r>
          </a:p>
          <a:p>
            <a:r>
              <a:rPr lang="sv-SE" dirty="0"/>
              <a:t>Visual Studio Code och Node JS</a:t>
            </a:r>
          </a:p>
          <a:p>
            <a:r>
              <a:rPr lang="sv-SE" dirty="0"/>
              <a:t>Så låt oss börja med att installer a detta.</a:t>
            </a:r>
          </a:p>
          <a:p>
            <a:endParaRPr lang="sv-SE"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Slide Number Placeholder 3"/>
          <p:cNvSpPr>
            <a:spLocks noGrp="1"/>
          </p:cNvSpPr>
          <p:nvPr>
            <p:ph type="sldNum" sz="quarter" idx="5"/>
          </p:nvPr>
        </p:nvSpPr>
        <p:spPr/>
        <p:txBody>
          <a:bodyPr/>
          <a:lstStyle/>
          <a:p>
            <a:fld id="{4DDC630C-3064-4F9D-928E-FC8BF6D0B09F}" type="slidenum">
              <a:rPr lang="en-US" smtClean="0"/>
              <a:t>18</a:t>
            </a:fld>
            <a:endParaRPr lang="en-US"/>
          </a:p>
        </p:txBody>
      </p:sp>
    </p:spTree>
    <p:extLst>
      <p:ext uri="{BB962C8B-B14F-4D97-AF65-F5344CB8AC3E}">
        <p14:creationId xmlns:p14="http://schemas.microsoft.com/office/powerpoint/2010/main" val="3786874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 den här kursen så kommer vi jobba med 2 verktyg</a:t>
            </a:r>
          </a:p>
          <a:p>
            <a:r>
              <a:rPr lang="sv-SE" dirty="0"/>
              <a:t>Visual Studio Code och Node JS</a:t>
            </a:r>
          </a:p>
          <a:p>
            <a:r>
              <a:rPr lang="sv-SE" dirty="0"/>
              <a:t>Så låt oss börja med att installer a detta.</a:t>
            </a:r>
          </a:p>
          <a:p>
            <a:endParaRPr lang="sv-SE" dirty="0"/>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19</a:t>
            </a:fld>
            <a:endParaRPr lang="en-US"/>
          </a:p>
        </p:txBody>
      </p:sp>
    </p:spTree>
    <p:extLst>
      <p:ext uri="{BB962C8B-B14F-4D97-AF65-F5344CB8AC3E}">
        <p14:creationId xmlns:p14="http://schemas.microsoft.com/office/powerpoint/2010/main" val="3546285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Gå till node JS</a:t>
            </a:r>
          </a:p>
          <a:p>
            <a:r>
              <a:rPr lang="sv-SE" dirty="0"/>
              <a:t>Det finns två versioner LTS och Current</a:t>
            </a:r>
          </a:p>
          <a:p>
            <a:r>
              <a:rPr lang="sv-SE" dirty="0"/>
              <a:t>Vill man köra det absolut senaste då kör man Current men saker kan tänkas ändras med tiden så vill man köra en stabil version som inte kommer ändras lika snabbt så kör man LTS Long Time Support.</a:t>
            </a:r>
          </a:p>
          <a:p>
            <a:r>
              <a:rPr lang="sv-SE" dirty="0"/>
              <a:t>Vi kör LTS för denna kursen.</a:t>
            </a:r>
          </a:p>
          <a:p>
            <a:endParaRPr lang="sv-SE" dirty="0"/>
          </a:p>
          <a:p>
            <a:endParaRPr lang="sv-SE" dirty="0"/>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20</a:t>
            </a:fld>
            <a:endParaRPr lang="en-US" dirty="0"/>
          </a:p>
        </p:txBody>
      </p:sp>
    </p:spTree>
    <p:extLst>
      <p:ext uri="{BB962C8B-B14F-4D97-AF65-F5344CB8AC3E}">
        <p14:creationId xmlns:p14="http://schemas.microsoft.com/office/powerpoint/2010/main" val="25958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Skapa en mapp som heter ”Hello Academy”</a:t>
            </a:r>
          </a:p>
          <a:p>
            <a:r>
              <a:rPr lang="sv-SE" dirty="0"/>
              <a:t>Höger klicka på den mappen och klicka på [Open in code]</a:t>
            </a:r>
          </a:p>
          <a:p>
            <a:r>
              <a:rPr lang="sv-SE" dirty="0"/>
              <a:t>Skapa en fil som heter ”HelloAcademy.js”</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21</a:t>
            </a:fld>
            <a:endParaRPr lang="en-US" dirty="0"/>
          </a:p>
        </p:txBody>
      </p:sp>
    </p:spTree>
    <p:extLst>
      <p:ext uri="{BB962C8B-B14F-4D97-AF65-F5344CB8AC3E}">
        <p14:creationId xmlns:p14="http://schemas.microsoft.com/office/powerpoint/2010/main" val="2419825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22</a:t>
            </a:fld>
            <a:endParaRPr lang="en-US" dirty="0"/>
          </a:p>
        </p:txBody>
      </p:sp>
    </p:spTree>
    <p:extLst>
      <p:ext uri="{BB962C8B-B14F-4D97-AF65-F5344CB8AC3E}">
        <p14:creationId xmlns:p14="http://schemas.microsoft.com/office/powerpoint/2010/main" val="390205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Men det skiljer sig från den man har i webbläsaren</a:t>
            </a:r>
          </a:p>
          <a:p>
            <a:r>
              <a:rPr lang="en-US" dirty="0"/>
              <a:t>Vi har inte </a:t>
            </a:r>
            <a:r>
              <a:rPr lang="en-US" dirty="0" err="1"/>
              <a:t>tillgång</a:t>
            </a:r>
            <a:r>
              <a:rPr lang="en-US" dirty="0"/>
              <a:t> till document </a:t>
            </a:r>
            <a:r>
              <a:rPr lang="en-US" dirty="0" err="1"/>
              <a:t>eller</a:t>
            </a:r>
            <a:r>
              <a:rPr lang="en-US" dirty="0"/>
              <a:t> window</a:t>
            </a:r>
          </a:p>
          <a:p>
            <a:r>
              <a:rPr lang="en-US" dirty="0"/>
              <a:t>Men vi har istället </a:t>
            </a:r>
            <a:r>
              <a:rPr lang="en-US" dirty="0" err="1"/>
              <a:t>tillgång</a:t>
            </a:r>
            <a:r>
              <a:rPr lang="en-US" dirty="0"/>
              <a:t> till </a:t>
            </a:r>
            <a:r>
              <a:rPr lang="en-US" dirty="0" err="1"/>
              <a:t>Filsystemet</a:t>
            </a:r>
            <a:r>
              <a:rPr lang="en-US" dirty="0"/>
              <a:t> </a:t>
            </a:r>
            <a:r>
              <a:rPr lang="en-US" dirty="0" err="1"/>
              <a:t>eller</a:t>
            </a:r>
            <a:r>
              <a:rPr lang="en-US" dirty="0"/>
              <a:t> </a:t>
            </a:r>
            <a:r>
              <a:rPr lang="en-US" dirty="0" err="1"/>
              <a:t>kan</a:t>
            </a:r>
            <a:r>
              <a:rPr lang="en-US" dirty="0"/>
              <a:t> </a:t>
            </a:r>
            <a:r>
              <a:rPr lang="en-US" dirty="0" err="1"/>
              <a:t>lyssan</a:t>
            </a:r>
            <a:r>
              <a:rPr lang="en-US" dirty="0"/>
              <a:t> på </a:t>
            </a:r>
            <a:r>
              <a:rPr lang="en-US" dirty="0" err="1"/>
              <a:t>en</a:t>
            </a:r>
            <a:r>
              <a:rPr lang="en-US" dirty="0"/>
              <a:t> specific port.</a:t>
            </a:r>
          </a:p>
          <a:p>
            <a:endParaRPr lang="en-US" dirty="0"/>
          </a:p>
          <a:p>
            <a:r>
              <a:rPr lang="en-US" dirty="0"/>
              <a:t>Så ska man </a:t>
            </a:r>
            <a:r>
              <a:rPr lang="en-US" dirty="0" err="1"/>
              <a:t>hårddra</a:t>
            </a:r>
            <a:r>
              <a:rPr lang="en-US" dirty="0"/>
              <a:t> det så är node ett program </a:t>
            </a:r>
            <a:r>
              <a:rPr lang="en-US" dirty="0" err="1"/>
              <a:t>som</a:t>
            </a:r>
            <a:r>
              <a:rPr lang="en-US" dirty="0"/>
              <a:t> </a:t>
            </a:r>
            <a:r>
              <a:rPr lang="en-US" dirty="0" err="1"/>
              <a:t>innehåller</a:t>
            </a:r>
            <a:r>
              <a:rPr lang="en-US" dirty="0"/>
              <a:t> Googles V8 </a:t>
            </a:r>
            <a:r>
              <a:rPr lang="en-US" dirty="0" err="1"/>
              <a:t>javascript</a:t>
            </a:r>
            <a:r>
              <a:rPr lang="en-US" dirty="0"/>
              <a:t> motor och ger </a:t>
            </a:r>
            <a:r>
              <a:rPr lang="en-US" dirty="0" err="1"/>
              <a:t>oss</a:t>
            </a:r>
            <a:r>
              <a:rPr lang="en-US" dirty="0"/>
              <a:t> </a:t>
            </a:r>
            <a:r>
              <a:rPr lang="en-US" dirty="0" err="1"/>
              <a:t>tillgåg</a:t>
            </a:r>
            <a:r>
              <a:rPr lang="en-US" dirty="0"/>
              <a:t> till ett </a:t>
            </a:r>
            <a:r>
              <a:rPr lang="en-US" dirty="0" err="1"/>
              <a:t>antal</a:t>
            </a:r>
            <a:r>
              <a:rPr lang="en-US" dirty="0"/>
              <a:t> </a:t>
            </a:r>
            <a:r>
              <a:rPr lang="en-US" dirty="0" err="1"/>
              <a:t>inbyggda</a:t>
            </a:r>
            <a:r>
              <a:rPr lang="en-US" dirty="0"/>
              <a:t> </a:t>
            </a:r>
            <a:r>
              <a:rPr lang="en-US" dirty="0" err="1"/>
              <a:t>moduler</a:t>
            </a:r>
            <a:r>
              <a:rPr lang="en-US" dirty="0"/>
              <a:t> </a:t>
            </a:r>
            <a:r>
              <a:rPr lang="en-US" dirty="0" err="1"/>
              <a:t>som</a:t>
            </a:r>
            <a:r>
              <a:rPr lang="en-US" dirty="0"/>
              <a:t> inte </a:t>
            </a:r>
            <a:r>
              <a:rPr lang="en-US" dirty="0" err="1"/>
              <a:t>finns</a:t>
            </a:r>
            <a:r>
              <a:rPr lang="en-US" dirty="0"/>
              <a:t> I </a:t>
            </a:r>
            <a:r>
              <a:rPr lang="en-US" dirty="0" err="1"/>
              <a:t>en</a:t>
            </a:r>
            <a:r>
              <a:rPr lang="en-US" dirty="0"/>
              <a:t> </a:t>
            </a:r>
            <a:r>
              <a:rPr lang="en-US" dirty="0" err="1"/>
              <a:t>webbläsare</a:t>
            </a:r>
            <a:r>
              <a:rPr lang="en-US" dirty="0"/>
              <a:t>.</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5</a:t>
            </a:fld>
            <a:endParaRPr lang="en-US" dirty="0"/>
          </a:p>
        </p:txBody>
      </p:sp>
    </p:spTree>
    <p:extLst>
      <p:ext uri="{BB962C8B-B14F-4D97-AF65-F5344CB8AC3E}">
        <p14:creationId xmlns:p14="http://schemas.microsoft.com/office/powerpoint/2010/main" val="4117670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För att köra appen kan ni tryck F5 för att köra med debugger (vilket vi kommer tillbaka till)</a:t>
            </a:r>
          </a:p>
          <a:p>
            <a:r>
              <a:rPr lang="sv-SE" dirty="0"/>
              <a:t>Eller ctrl F5 för att bara köra.</a:t>
            </a:r>
          </a:p>
          <a:p>
            <a:endParaRPr lang="en-US"/>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23</a:t>
            </a:fld>
            <a:endParaRPr lang="en-US" dirty="0"/>
          </a:p>
        </p:txBody>
      </p:sp>
    </p:spTree>
    <p:extLst>
      <p:ext uri="{BB962C8B-B14F-4D97-AF65-F5344CB8AC3E}">
        <p14:creationId xmlns:p14="http://schemas.microsoft.com/office/powerpoint/2010/main" val="2251096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 </a:t>
            </a:r>
            <a:r>
              <a:rPr lang="en-US" dirty="0" err="1"/>
              <a:t>att</a:t>
            </a:r>
            <a:r>
              <a:rPr lang="en-US" dirty="0"/>
              <a:t> sätta </a:t>
            </a:r>
            <a:r>
              <a:rPr lang="en-US" dirty="0" err="1"/>
              <a:t>en</a:t>
            </a:r>
            <a:r>
              <a:rPr lang="en-US" dirty="0"/>
              <a:t> breakpoint och </a:t>
            </a:r>
            <a:r>
              <a:rPr lang="en-US" dirty="0" err="1"/>
              <a:t>titta</a:t>
            </a:r>
            <a:r>
              <a:rPr lang="en-US" dirty="0"/>
              <a:t> på </a:t>
            </a:r>
            <a:r>
              <a:rPr lang="en-US" dirty="0" err="1"/>
              <a:t>värdet</a:t>
            </a:r>
            <a:r>
              <a:rPr lang="en-US" dirty="0"/>
              <a:t> I msg </a:t>
            </a:r>
            <a:r>
              <a:rPr lang="en-US" dirty="0" err="1"/>
              <a:t>t.ex</a:t>
            </a:r>
            <a:r>
              <a:rPr lang="en-US" dirty="0"/>
              <a:t>.</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24</a:t>
            </a:fld>
            <a:endParaRPr lang="en-US" dirty="0"/>
          </a:p>
        </p:txBody>
      </p:sp>
    </p:spTree>
    <p:extLst>
      <p:ext uri="{BB962C8B-B14F-4D97-AF65-F5344CB8AC3E}">
        <p14:creationId xmlns:p14="http://schemas.microsoft.com/office/powerpoint/2010/main" val="537082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 tar vi </a:t>
            </a:r>
            <a:r>
              <a:rPr lang="en-US" dirty="0" err="1"/>
              <a:t>en</a:t>
            </a:r>
            <a:r>
              <a:rPr lang="en-US" dirty="0"/>
              <a:t> </a:t>
            </a:r>
            <a:r>
              <a:rPr lang="en-US" dirty="0" err="1"/>
              <a:t>titt</a:t>
            </a:r>
            <a:r>
              <a:rPr lang="en-US" dirty="0"/>
              <a:t> på NPM</a:t>
            </a:r>
          </a:p>
          <a:p>
            <a:r>
              <a:rPr lang="en-US" dirty="0"/>
              <a:t>NPM är två </a:t>
            </a:r>
            <a:r>
              <a:rPr lang="en-US" dirty="0" err="1"/>
              <a:t>saker</a:t>
            </a:r>
            <a:r>
              <a:rPr lang="en-US" dirty="0"/>
              <a:t> dels </a:t>
            </a:r>
            <a:r>
              <a:rPr lang="en-US" dirty="0" err="1"/>
              <a:t>en</a:t>
            </a:r>
            <a:r>
              <a:rPr lang="en-US" dirty="0"/>
              <a:t> repository av </a:t>
            </a:r>
            <a:r>
              <a:rPr lang="en-US" dirty="0" err="1"/>
              <a:t>paket</a:t>
            </a:r>
            <a:r>
              <a:rPr lang="en-US" dirty="0"/>
              <a:t> och dels ett </a:t>
            </a:r>
            <a:r>
              <a:rPr lang="en-US" dirty="0" err="1"/>
              <a:t>commandline</a:t>
            </a:r>
            <a:r>
              <a:rPr lang="en-US" dirty="0"/>
              <a:t> tool</a:t>
            </a:r>
          </a:p>
          <a:p>
            <a:r>
              <a:rPr lang="en-US" dirty="0"/>
              <a:t>Det kommer hjälpa dig </a:t>
            </a:r>
            <a:r>
              <a:rPr lang="en-US" dirty="0" err="1"/>
              <a:t>att</a:t>
            </a:r>
            <a:r>
              <a:rPr lang="en-US" dirty="0"/>
              <a:t> ladda hem </a:t>
            </a:r>
            <a:r>
              <a:rPr lang="en-US" dirty="0" err="1"/>
              <a:t>paket</a:t>
            </a:r>
            <a:r>
              <a:rPr lang="en-US" dirty="0"/>
              <a:t> och hålla dem </a:t>
            </a:r>
            <a:r>
              <a:rPr lang="en-US" dirty="0" err="1"/>
              <a:t>uppdaterade</a:t>
            </a:r>
            <a:endParaRPr lang="en-US" dirty="0"/>
          </a:p>
          <a:p>
            <a:endParaRPr lang="en-US" dirty="0"/>
          </a:p>
          <a:p>
            <a:r>
              <a:rPr lang="en-US" dirty="0"/>
              <a:t>För </a:t>
            </a:r>
            <a:r>
              <a:rPr lang="en-US" dirty="0" err="1"/>
              <a:t>att</a:t>
            </a:r>
            <a:r>
              <a:rPr lang="en-US" dirty="0"/>
              <a:t> uppdatera NPM </a:t>
            </a:r>
            <a:r>
              <a:rPr lang="en-US" dirty="0" err="1"/>
              <a:t>kan</a:t>
            </a:r>
            <a:r>
              <a:rPr lang="en-US" dirty="0"/>
              <a:t> man enkelt köra</a:t>
            </a:r>
          </a:p>
          <a:p>
            <a:r>
              <a:rPr lang="en-US" dirty="0"/>
              <a:t>NPM Install –g </a:t>
            </a:r>
            <a:r>
              <a:rPr lang="en-US" dirty="0" err="1"/>
              <a:t>npm</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25</a:t>
            </a:fld>
            <a:endParaRPr lang="en-US" dirty="0"/>
          </a:p>
        </p:txBody>
      </p:sp>
    </p:spTree>
    <p:extLst>
      <p:ext uri="{BB962C8B-B14F-4D97-AF65-F5344CB8AC3E}">
        <p14:creationId xmlns:p14="http://schemas.microsoft.com/office/powerpoint/2010/main" val="432191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Node Package Manager</a:t>
            </a:r>
            <a:endParaRPr lang="en-US" dirty="0"/>
          </a:p>
          <a:p>
            <a:endParaRPr lang="sv-SE" dirty="0"/>
          </a:p>
          <a:p>
            <a:r>
              <a:rPr lang="sv-SE" dirty="0"/>
              <a:t>När man skapa något värdefullt som man tror att andra kan dra nytta av så kan man skapa ett paket av det.</a:t>
            </a:r>
          </a:p>
          <a:p>
            <a:r>
              <a:rPr lang="sv-SE" dirty="0"/>
              <a:t>Node Package Manager kan sedan hämta hem paket</a:t>
            </a:r>
          </a:p>
          <a:p>
            <a:endParaRPr lang="en-US" dirty="0"/>
          </a:p>
          <a:p>
            <a:endParaRPr lang="en-US" dirty="0"/>
          </a:p>
          <a:p>
            <a:r>
              <a:rPr lang="en-US" dirty="0"/>
              <a:t>$</a:t>
            </a:r>
            <a:r>
              <a:rPr lang="en-US" dirty="0" err="1"/>
              <a:t>env:Path</a:t>
            </a:r>
            <a:r>
              <a:rPr lang="en-US" dirty="0"/>
              <a:t> += ";C:\Program Files\</a:t>
            </a:r>
            <a:r>
              <a:rPr lang="en-US" dirty="0" err="1"/>
              <a:t>nodejs</a:t>
            </a:r>
            <a:r>
              <a:rPr lang="en-US" dirty="0"/>
              <a:t>\“</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26</a:t>
            </a:fld>
            <a:endParaRPr lang="en-US" dirty="0"/>
          </a:p>
        </p:txBody>
      </p:sp>
    </p:spTree>
    <p:extLst>
      <p:ext uri="{BB962C8B-B14F-4D97-AF65-F5344CB8AC3E}">
        <p14:creationId xmlns:p14="http://schemas.microsoft.com/office/powerpoint/2010/main" val="584094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 ska vi </a:t>
            </a:r>
            <a:r>
              <a:rPr lang="en-US" dirty="0" err="1"/>
              <a:t>installera</a:t>
            </a:r>
            <a:r>
              <a:rPr lang="en-US" dirty="0"/>
              <a:t> ett </a:t>
            </a:r>
            <a:r>
              <a:rPr lang="en-US" dirty="0" err="1"/>
              <a:t>paket</a:t>
            </a:r>
            <a:r>
              <a:rPr lang="en-US" dirty="0"/>
              <a:t> jag har tagit ett enkelt </a:t>
            </a:r>
            <a:r>
              <a:rPr lang="en-US" dirty="0" err="1"/>
              <a:t>paket</a:t>
            </a:r>
            <a:r>
              <a:rPr lang="en-US" dirty="0"/>
              <a:t> </a:t>
            </a:r>
            <a:r>
              <a:rPr lang="en-US" dirty="0" err="1"/>
              <a:t>som</a:t>
            </a:r>
            <a:r>
              <a:rPr lang="en-US" dirty="0"/>
              <a:t> vi kommer jobba med I nästa </a:t>
            </a:r>
            <a:r>
              <a:rPr lang="en-US" dirty="0" err="1"/>
              <a:t>uppgift</a:t>
            </a:r>
            <a:r>
              <a:rPr lang="en-US" dirty="0"/>
              <a:t>.</a:t>
            </a:r>
          </a:p>
          <a:p>
            <a:endParaRPr lang="en-US" dirty="0"/>
          </a:p>
          <a:p>
            <a:r>
              <a:rPr lang="en-US" dirty="0" err="1"/>
              <a:t>Skriv</a:t>
            </a:r>
            <a:r>
              <a:rPr lang="en-US" dirty="0"/>
              <a:t> NPM Install chalk detta </a:t>
            </a:r>
            <a:r>
              <a:rPr lang="en-US" dirty="0" err="1"/>
              <a:t>komer</a:t>
            </a:r>
            <a:r>
              <a:rPr lang="en-US" dirty="0"/>
              <a:t> </a:t>
            </a:r>
            <a:r>
              <a:rPr lang="en-US" dirty="0" err="1"/>
              <a:t>hämta</a:t>
            </a:r>
            <a:r>
              <a:rPr lang="en-US" dirty="0"/>
              <a:t> hem chalk och alla dependencies </a:t>
            </a:r>
            <a:r>
              <a:rPr lang="en-US" dirty="0" err="1"/>
              <a:t>som</a:t>
            </a:r>
            <a:r>
              <a:rPr lang="en-US" dirty="0"/>
              <a:t> </a:t>
            </a:r>
            <a:r>
              <a:rPr lang="en-US" dirty="0" err="1"/>
              <a:t>kan</a:t>
            </a:r>
            <a:r>
              <a:rPr lang="en-US" dirty="0"/>
              <a:t> den </a:t>
            </a:r>
            <a:r>
              <a:rPr lang="en-US" dirty="0" err="1"/>
              <a:t>kan</a:t>
            </a:r>
            <a:r>
              <a:rPr lang="en-US" dirty="0"/>
              <a:t> </a:t>
            </a:r>
            <a:r>
              <a:rPr lang="en-US" dirty="0" err="1"/>
              <a:t>sänkas</a:t>
            </a:r>
            <a:r>
              <a:rPr lang="en-US" dirty="0"/>
              <a:t> behöva.</a:t>
            </a:r>
          </a:p>
          <a:p>
            <a:r>
              <a:rPr lang="en-US" dirty="0"/>
              <a:t>Kolla I </a:t>
            </a:r>
            <a:r>
              <a:rPr lang="en-US" dirty="0" err="1"/>
              <a:t>er</a:t>
            </a:r>
            <a:r>
              <a:rPr lang="en-US" dirty="0"/>
              <a:t> </a:t>
            </a:r>
            <a:r>
              <a:rPr lang="en-US" dirty="0" err="1"/>
              <a:t>Nodes_modules</a:t>
            </a:r>
            <a:r>
              <a:rPr lang="en-US" dirty="0"/>
              <a:t> </a:t>
            </a:r>
            <a:r>
              <a:rPr lang="en-US" dirty="0" err="1"/>
              <a:t>mapp</a:t>
            </a:r>
            <a:r>
              <a:rPr lang="en-US" dirty="0"/>
              <a:t>, där ser </a:t>
            </a:r>
            <a:r>
              <a:rPr lang="en-US" dirty="0" err="1"/>
              <a:t>ni</a:t>
            </a:r>
            <a:r>
              <a:rPr lang="en-US" dirty="0"/>
              <a:t> chalk och alla </a:t>
            </a:r>
            <a:r>
              <a:rPr lang="en-US" dirty="0" err="1"/>
              <a:t>beroenden</a:t>
            </a:r>
            <a:r>
              <a:rPr lang="en-US" dirty="0"/>
              <a:t> </a:t>
            </a:r>
            <a:r>
              <a:rPr lang="en-US" dirty="0" err="1"/>
              <a:t>som</a:t>
            </a:r>
            <a:r>
              <a:rPr lang="en-US" dirty="0"/>
              <a:t> den </a:t>
            </a:r>
            <a:r>
              <a:rPr lang="en-US" dirty="0" err="1"/>
              <a:t>kan</a:t>
            </a:r>
            <a:r>
              <a:rPr lang="en-US" dirty="0"/>
              <a:t> </a:t>
            </a:r>
            <a:r>
              <a:rPr lang="en-US" dirty="0" err="1"/>
              <a:t>tänkas</a:t>
            </a:r>
            <a:r>
              <a:rPr lang="en-US" dirty="0"/>
              <a:t> ha..</a:t>
            </a:r>
          </a:p>
          <a:p>
            <a:endParaRPr lang="en-US" dirty="0"/>
          </a:p>
          <a:p>
            <a:endParaRPr lang="en-US" dirty="0"/>
          </a:p>
          <a:p>
            <a:r>
              <a:rPr lang="en-US" dirty="0"/>
              <a:t>NPM ls kommer lista alla dependencies </a:t>
            </a:r>
            <a:r>
              <a:rPr lang="en-US" dirty="0" err="1"/>
              <a:t>som</a:t>
            </a:r>
            <a:r>
              <a:rPr lang="en-US" dirty="0"/>
              <a:t> </a:t>
            </a:r>
            <a:r>
              <a:rPr lang="en-US" dirty="0" err="1"/>
              <a:t>finns</a:t>
            </a:r>
            <a:r>
              <a:rPr lang="en-US" dirty="0"/>
              <a:t>.</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27</a:t>
            </a:fld>
            <a:endParaRPr lang="en-US" dirty="0"/>
          </a:p>
        </p:txBody>
      </p:sp>
    </p:spTree>
    <p:extLst>
      <p:ext uri="{BB962C8B-B14F-4D97-AF65-F5344CB8AC3E}">
        <p14:creationId xmlns:p14="http://schemas.microsoft.com/office/powerpoint/2010/main" val="917771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Som</a:t>
            </a:r>
            <a:r>
              <a:rPr lang="en-US" dirty="0"/>
              <a:t> </a:t>
            </a:r>
            <a:r>
              <a:rPr lang="en-US" dirty="0" err="1"/>
              <a:t>ni</a:t>
            </a:r>
            <a:r>
              <a:rPr lang="en-US" dirty="0"/>
              <a:t> ser så har chalk </a:t>
            </a:r>
            <a:r>
              <a:rPr lang="en-US" dirty="0" err="1"/>
              <a:t>flera</a:t>
            </a:r>
            <a:r>
              <a:rPr lang="en-US" dirty="0"/>
              <a:t> olika dependencies.</a:t>
            </a:r>
          </a:p>
          <a:p>
            <a:r>
              <a:rPr lang="en-US" dirty="0"/>
              <a:t>Och de I sin tur har dependencies.</a:t>
            </a:r>
          </a:p>
          <a:p>
            <a:r>
              <a:rPr lang="en-US" dirty="0"/>
              <a:t>Men istället för </a:t>
            </a:r>
            <a:r>
              <a:rPr lang="en-US" dirty="0" err="1"/>
              <a:t>att</a:t>
            </a:r>
            <a:r>
              <a:rPr lang="en-US" dirty="0"/>
              <a:t> </a:t>
            </a:r>
            <a:r>
              <a:rPr lang="en-US" dirty="0" err="1"/>
              <a:t>installera</a:t>
            </a:r>
            <a:r>
              <a:rPr lang="en-US" dirty="0"/>
              <a:t> detta I olika </a:t>
            </a:r>
            <a:r>
              <a:rPr lang="en-US" dirty="0" err="1"/>
              <a:t>mappar</a:t>
            </a:r>
            <a:r>
              <a:rPr lang="en-US" dirty="0"/>
              <a:t> så </a:t>
            </a:r>
            <a:r>
              <a:rPr lang="en-US" dirty="0" err="1"/>
              <a:t>så</a:t>
            </a:r>
            <a:r>
              <a:rPr lang="en-US" dirty="0"/>
              <a:t> </a:t>
            </a:r>
            <a:r>
              <a:rPr lang="en-US" dirty="0" err="1"/>
              <a:t>installerar</a:t>
            </a:r>
            <a:r>
              <a:rPr lang="en-US" dirty="0"/>
              <a:t> den allt på topp </a:t>
            </a:r>
            <a:r>
              <a:rPr lang="en-US" dirty="0" err="1"/>
              <a:t>nivån</a:t>
            </a:r>
            <a:r>
              <a:rPr lang="en-US" dirty="0"/>
              <a:t>.</a:t>
            </a:r>
          </a:p>
          <a:p>
            <a:r>
              <a:rPr lang="en-US" dirty="0"/>
              <a:t>Så om&lt; vi </a:t>
            </a:r>
            <a:r>
              <a:rPr lang="en-US" dirty="0" err="1"/>
              <a:t>installerar</a:t>
            </a:r>
            <a:r>
              <a:rPr lang="en-US" dirty="0"/>
              <a:t> något annat </a:t>
            </a:r>
            <a:r>
              <a:rPr lang="en-US" dirty="0" err="1"/>
              <a:t>som</a:t>
            </a:r>
            <a:r>
              <a:rPr lang="en-US" dirty="0"/>
              <a:t> har ett </a:t>
            </a:r>
            <a:r>
              <a:rPr lang="en-US" dirty="0" err="1"/>
              <a:t>beroende</a:t>
            </a:r>
            <a:r>
              <a:rPr lang="en-US" dirty="0"/>
              <a:t> mot </a:t>
            </a:r>
            <a:r>
              <a:rPr lang="en-US" dirty="0" err="1"/>
              <a:t>en</a:t>
            </a:r>
            <a:r>
              <a:rPr lang="en-US" dirty="0"/>
              <a:t> av </a:t>
            </a:r>
            <a:r>
              <a:rPr lang="en-US" dirty="0" err="1"/>
              <a:t>komponenterna</a:t>
            </a:r>
            <a:r>
              <a:rPr lang="en-US" dirty="0"/>
              <a:t> så kommer den använda den </a:t>
            </a:r>
            <a:r>
              <a:rPr lang="en-US" dirty="0" err="1"/>
              <a:t>som</a:t>
            </a:r>
            <a:r>
              <a:rPr lang="en-US" dirty="0"/>
              <a:t> </a:t>
            </a:r>
            <a:r>
              <a:rPr lang="en-US" dirty="0" err="1"/>
              <a:t>finns</a:t>
            </a:r>
            <a:r>
              <a:rPr lang="en-US" dirty="0"/>
              <a:t>.</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28</a:t>
            </a:fld>
            <a:endParaRPr lang="en-US" dirty="0"/>
          </a:p>
        </p:txBody>
      </p:sp>
    </p:spTree>
    <p:extLst>
      <p:ext uri="{BB962C8B-B14F-4D97-AF65-F5344CB8AC3E}">
        <p14:creationId xmlns:p14="http://schemas.microsoft.com/office/powerpoint/2010/main" val="320403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Om vi nu </a:t>
            </a:r>
            <a:r>
              <a:rPr lang="en-US" dirty="0" err="1"/>
              <a:t>avinstallerat</a:t>
            </a:r>
            <a:r>
              <a:rPr lang="en-US" dirty="0"/>
              <a:t> Chalk vad </a:t>
            </a:r>
            <a:r>
              <a:rPr lang="en-US" dirty="0" err="1"/>
              <a:t>händer</a:t>
            </a:r>
            <a:r>
              <a:rPr lang="en-US" dirty="0"/>
              <a:t> då?</a:t>
            </a:r>
            <a:r>
              <a:rPr lang="en-US" dirty="0">
                <a:solidFill>
                  <a:schemeClr val="accent2"/>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2"/>
                </a:solidFill>
              </a:rPr>
              <a:t>NPM Uninstall chalk</a:t>
            </a:r>
          </a:p>
          <a:p>
            <a:r>
              <a:rPr lang="en-US" dirty="0"/>
              <a:t>Då ligger </a:t>
            </a:r>
            <a:r>
              <a:rPr lang="en-US" dirty="0" err="1"/>
              <a:t>en</a:t>
            </a:r>
            <a:r>
              <a:rPr lang="en-US" dirty="0"/>
              <a:t> </a:t>
            </a:r>
            <a:r>
              <a:rPr lang="en-US" dirty="0" err="1"/>
              <a:t>massa</a:t>
            </a:r>
            <a:r>
              <a:rPr lang="en-US" dirty="0"/>
              <a:t> </a:t>
            </a:r>
            <a:r>
              <a:rPr lang="en-US" dirty="0" err="1"/>
              <a:t>paket</a:t>
            </a:r>
            <a:r>
              <a:rPr lang="en-US" dirty="0"/>
              <a:t> kvar och </a:t>
            </a:r>
            <a:r>
              <a:rPr lang="en-US" dirty="0" err="1"/>
              <a:t>skräpar</a:t>
            </a:r>
            <a:r>
              <a:rPr lang="en-US" dirty="0"/>
              <a:t>.</a:t>
            </a:r>
          </a:p>
          <a:p>
            <a:r>
              <a:rPr lang="en-US" dirty="0" err="1"/>
              <a:t>Radera</a:t>
            </a:r>
            <a:r>
              <a:rPr lang="en-US" dirty="0"/>
              <a:t> </a:t>
            </a:r>
            <a:r>
              <a:rPr lang="en-US" dirty="0" err="1"/>
              <a:t>nodes_modules</a:t>
            </a:r>
            <a:r>
              <a:rPr lang="en-US" dirty="0"/>
              <a:t> </a:t>
            </a:r>
            <a:r>
              <a:rPr lang="en-US" dirty="0" err="1"/>
              <a:t>mappen</a:t>
            </a:r>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29</a:t>
            </a:fld>
            <a:endParaRPr lang="en-US" dirty="0"/>
          </a:p>
        </p:txBody>
      </p:sp>
    </p:spTree>
    <p:extLst>
      <p:ext uri="{BB962C8B-B14F-4D97-AF65-F5344CB8AC3E}">
        <p14:creationId xmlns:p14="http://schemas.microsoft.com/office/powerpoint/2010/main" val="2099674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 </a:t>
            </a:r>
            <a:r>
              <a:rPr lang="en-US" dirty="0" err="1"/>
              <a:t>fina</a:t>
            </a:r>
            <a:r>
              <a:rPr lang="en-US" dirty="0"/>
              <a:t> med NPM är </a:t>
            </a:r>
            <a:r>
              <a:rPr lang="en-US" dirty="0" err="1"/>
              <a:t>att</a:t>
            </a:r>
            <a:r>
              <a:rPr lang="en-US" dirty="0"/>
              <a:t> ma </a:t>
            </a:r>
            <a:r>
              <a:rPr lang="en-US" dirty="0" err="1"/>
              <a:t>kan</a:t>
            </a:r>
            <a:r>
              <a:rPr lang="en-US" dirty="0"/>
              <a:t> ha </a:t>
            </a:r>
            <a:r>
              <a:rPr lang="en-US" dirty="0" err="1"/>
              <a:t>en</a:t>
            </a:r>
            <a:r>
              <a:rPr lang="en-US" dirty="0"/>
              <a:t> fil </a:t>
            </a:r>
            <a:r>
              <a:rPr lang="en-US" dirty="0" err="1"/>
              <a:t>som</a:t>
            </a:r>
            <a:r>
              <a:rPr lang="en-US" dirty="0"/>
              <a:t> håller </a:t>
            </a:r>
            <a:r>
              <a:rPr lang="en-US" dirty="0" err="1"/>
              <a:t>reda</a:t>
            </a:r>
            <a:r>
              <a:rPr lang="en-US" dirty="0"/>
              <a:t> på alla dependencies och vad </a:t>
            </a:r>
            <a:r>
              <a:rPr lang="en-US" dirty="0" err="1"/>
              <a:t>som</a:t>
            </a:r>
            <a:r>
              <a:rPr lang="en-US" dirty="0"/>
              <a:t> behöver vara kvar och inte.</a:t>
            </a:r>
          </a:p>
          <a:p>
            <a:r>
              <a:rPr lang="en-US" dirty="0"/>
              <a:t>Så om man </a:t>
            </a:r>
            <a:r>
              <a:rPr lang="en-US" dirty="0" err="1"/>
              <a:t>skriver</a:t>
            </a:r>
            <a:r>
              <a:rPr lang="en-US" dirty="0"/>
              <a:t> NPM </a:t>
            </a:r>
            <a:r>
              <a:rPr lang="en-US" dirty="0" err="1"/>
              <a:t>init</a:t>
            </a:r>
            <a:r>
              <a:rPr lang="en-US" dirty="0"/>
              <a:t> </a:t>
            </a:r>
          </a:p>
          <a:p>
            <a:r>
              <a:rPr lang="en-US" dirty="0"/>
              <a:t>Så kommer den skapa </a:t>
            </a:r>
            <a:r>
              <a:rPr lang="en-US" dirty="0" err="1"/>
              <a:t>en</a:t>
            </a:r>
            <a:r>
              <a:rPr lang="en-US" dirty="0"/>
              <a:t> </a:t>
            </a:r>
            <a:r>
              <a:rPr lang="en-US" dirty="0" err="1"/>
              <a:t>package.json</a:t>
            </a:r>
            <a:endParaRPr lang="en-US" dirty="0"/>
          </a:p>
          <a:p>
            <a:endParaRPr lang="en-US" dirty="0"/>
          </a:p>
          <a:p>
            <a:r>
              <a:rPr lang="en-US" dirty="0"/>
              <a:t>Sen man man skriva NPM I chalk för </a:t>
            </a:r>
            <a:r>
              <a:rPr lang="en-US" dirty="0" err="1"/>
              <a:t>att</a:t>
            </a:r>
            <a:r>
              <a:rPr lang="en-US" dirty="0"/>
              <a:t> </a:t>
            </a:r>
            <a:r>
              <a:rPr lang="en-US" dirty="0" err="1"/>
              <a:t>hämta</a:t>
            </a:r>
            <a:r>
              <a:rPr lang="en-US" dirty="0"/>
              <a:t> ett </a:t>
            </a:r>
            <a:r>
              <a:rPr lang="en-US" dirty="0" err="1"/>
              <a:t>paket</a:t>
            </a:r>
            <a:endParaRPr lang="en-US" dirty="0"/>
          </a:p>
          <a:p>
            <a:r>
              <a:rPr lang="en-US" dirty="0"/>
              <a:t>Och NPM r chalk för </a:t>
            </a:r>
            <a:r>
              <a:rPr lang="en-US" dirty="0" err="1"/>
              <a:t>att</a:t>
            </a:r>
            <a:r>
              <a:rPr lang="en-US" dirty="0"/>
              <a:t> ta bort det.</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30</a:t>
            </a:fld>
            <a:endParaRPr lang="en-US" dirty="0"/>
          </a:p>
        </p:txBody>
      </p:sp>
    </p:spTree>
    <p:extLst>
      <p:ext uri="{BB962C8B-B14F-4D97-AF65-F5344CB8AC3E}">
        <p14:creationId xmlns:p14="http://schemas.microsoft.com/office/powerpoint/2010/main" val="4237403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vs local</a:t>
            </a:r>
          </a:p>
          <a:p>
            <a:r>
              <a:rPr lang="en-US" dirty="0" err="1"/>
              <a:t>Som</a:t>
            </a:r>
            <a:r>
              <a:rPr lang="en-US" dirty="0"/>
              <a:t> </a:t>
            </a:r>
            <a:r>
              <a:rPr lang="en-US" dirty="0" err="1"/>
              <a:t>ni</a:t>
            </a:r>
            <a:r>
              <a:rPr lang="en-US" dirty="0"/>
              <a:t> kanske la </a:t>
            </a:r>
            <a:r>
              <a:rPr lang="en-US" dirty="0" err="1"/>
              <a:t>märke</a:t>
            </a:r>
            <a:r>
              <a:rPr lang="en-US" dirty="0"/>
              <a:t> till så </a:t>
            </a:r>
            <a:r>
              <a:rPr lang="en-US" dirty="0" err="1"/>
              <a:t>använde</a:t>
            </a:r>
            <a:r>
              <a:rPr lang="en-US" dirty="0"/>
              <a:t> vi –g </a:t>
            </a:r>
            <a:r>
              <a:rPr lang="en-US" dirty="0" err="1"/>
              <a:t>flaggan</a:t>
            </a:r>
            <a:r>
              <a:rPr lang="en-US" dirty="0"/>
              <a:t> när </a:t>
            </a:r>
            <a:r>
              <a:rPr lang="en-US" dirty="0" err="1"/>
              <a:t>uppdaterade</a:t>
            </a:r>
            <a:r>
              <a:rPr lang="en-US" dirty="0"/>
              <a:t> NPM</a:t>
            </a:r>
          </a:p>
          <a:p>
            <a:r>
              <a:rPr lang="en-US" dirty="0"/>
              <a:t>Det </a:t>
            </a:r>
            <a:r>
              <a:rPr lang="en-US" dirty="0" err="1"/>
              <a:t>betyder</a:t>
            </a:r>
            <a:r>
              <a:rPr lang="en-US" dirty="0"/>
              <a:t> </a:t>
            </a:r>
            <a:r>
              <a:rPr lang="en-US" dirty="0" err="1"/>
              <a:t>att</a:t>
            </a:r>
            <a:r>
              <a:rPr lang="en-US" dirty="0"/>
              <a:t> vi </a:t>
            </a:r>
            <a:r>
              <a:rPr lang="en-US" dirty="0" err="1"/>
              <a:t>uppgraderade</a:t>
            </a:r>
            <a:r>
              <a:rPr lang="en-US" dirty="0"/>
              <a:t> den </a:t>
            </a:r>
            <a:r>
              <a:rPr lang="en-US" dirty="0" err="1"/>
              <a:t>globalt</a:t>
            </a:r>
            <a:r>
              <a:rPr lang="en-US" dirty="0"/>
              <a:t>, det kommer bara finnas </a:t>
            </a:r>
            <a:r>
              <a:rPr lang="en-US" dirty="0" err="1"/>
              <a:t>en</a:t>
            </a:r>
            <a:r>
              <a:rPr lang="en-US" dirty="0"/>
              <a:t> </a:t>
            </a:r>
            <a:r>
              <a:rPr lang="en-US" dirty="0" err="1"/>
              <a:t>instans</a:t>
            </a:r>
            <a:r>
              <a:rPr lang="en-US" dirty="0"/>
              <a:t> av det </a:t>
            </a:r>
            <a:r>
              <a:rPr lang="en-US" dirty="0" err="1"/>
              <a:t>paketet</a:t>
            </a:r>
            <a:r>
              <a:rPr lang="en-US" dirty="0"/>
              <a:t>.</a:t>
            </a:r>
          </a:p>
          <a:p>
            <a:r>
              <a:rPr lang="en-US" dirty="0" err="1"/>
              <a:t>Förr</a:t>
            </a:r>
            <a:r>
              <a:rPr lang="en-US" dirty="0"/>
              <a:t> gjorde man </a:t>
            </a:r>
            <a:r>
              <a:rPr lang="en-US" dirty="0" err="1"/>
              <a:t>mycker</a:t>
            </a:r>
            <a:r>
              <a:rPr lang="en-US" dirty="0"/>
              <a:t> så </a:t>
            </a:r>
            <a:r>
              <a:rPr lang="en-US" dirty="0" err="1"/>
              <a:t>att</a:t>
            </a:r>
            <a:r>
              <a:rPr lang="en-US" dirty="0"/>
              <a:t> man </a:t>
            </a:r>
            <a:r>
              <a:rPr lang="en-US" dirty="0" err="1"/>
              <a:t>installerade</a:t>
            </a:r>
            <a:r>
              <a:rPr lang="en-US" dirty="0"/>
              <a:t> på ett ställe och lät alla </a:t>
            </a:r>
            <a:r>
              <a:rPr lang="en-US" dirty="0" err="1"/>
              <a:t>appat</a:t>
            </a:r>
            <a:r>
              <a:rPr lang="en-US" dirty="0"/>
              <a:t> använda den </a:t>
            </a:r>
            <a:r>
              <a:rPr lang="en-US" dirty="0" err="1"/>
              <a:t>mappen</a:t>
            </a:r>
            <a:r>
              <a:rPr lang="en-US" dirty="0"/>
              <a:t>.</a:t>
            </a:r>
          </a:p>
          <a:p>
            <a:r>
              <a:rPr lang="en-US" dirty="0"/>
              <a:t>Men det </a:t>
            </a:r>
            <a:r>
              <a:rPr lang="en-US" dirty="0" err="1"/>
              <a:t>händer</a:t>
            </a:r>
            <a:r>
              <a:rPr lang="en-US" dirty="0"/>
              <a:t> </a:t>
            </a:r>
            <a:r>
              <a:rPr lang="en-US" dirty="0" err="1"/>
              <a:t>att</a:t>
            </a:r>
            <a:r>
              <a:rPr lang="en-US" dirty="0"/>
              <a:t> man har olika </a:t>
            </a:r>
            <a:r>
              <a:rPr lang="en-US" dirty="0" err="1"/>
              <a:t>beroenden</a:t>
            </a:r>
            <a:r>
              <a:rPr lang="en-US" dirty="0"/>
              <a:t> I form av olika </a:t>
            </a:r>
            <a:r>
              <a:rPr lang="en-US" dirty="0" err="1"/>
              <a:t>versioner</a:t>
            </a:r>
            <a:r>
              <a:rPr lang="en-US" dirty="0"/>
              <a:t>.</a:t>
            </a:r>
            <a:br>
              <a:rPr lang="en-US" dirty="0"/>
            </a:br>
            <a:r>
              <a:rPr lang="en-US" dirty="0"/>
              <a:t>Så har man </a:t>
            </a:r>
            <a:r>
              <a:rPr lang="en-US" dirty="0" err="1"/>
              <a:t>flera</a:t>
            </a:r>
            <a:r>
              <a:rPr lang="en-US" dirty="0"/>
              <a:t> </a:t>
            </a:r>
            <a:r>
              <a:rPr lang="en-US" dirty="0" err="1"/>
              <a:t>applickation</a:t>
            </a:r>
            <a:r>
              <a:rPr lang="en-US" dirty="0"/>
              <a:t> </a:t>
            </a:r>
            <a:r>
              <a:rPr lang="en-US" dirty="0" err="1"/>
              <a:t>som</a:t>
            </a:r>
            <a:r>
              <a:rPr lang="en-US" dirty="0"/>
              <a:t> </a:t>
            </a:r>
            <a:r>
              <a:rPr lang="en-US" dirty="0" err="1"/>
              <a:t>kräver</a:t>
            </a:r>
            <a:r>
              <a:rPr lang="en-US" dirty="0"/>
              <a:t> olika </a:t>
            </a:r>
            <a:r>
              <a:rPr lang="en-US" dirty="0" err="1"/>
              <a:t>versioner</a:t>
            </a:r>
            <a:r>
              <a:rPr lang="en-US" dirty="0"/>
              <a:t> så </a:t>
            </a:r>
            <a:r>
              <a:rPr lang="en-US" dirty="0" err="1"/>
              <a:t>skuller</a:t>
            </a:r>
            <a:r>
              <a:rPr lang="en-US" dirty="0"/>
              <a:t> det inte funka (det är bara </a:t>
            </a:r>
            <a:r>
              <a:rPr lang="en-US" dirty="0" err="1"/>
              <a:t>en</a:t>
            </a:r>
            <a:r>
              <a:rPr lang="en-US" dirty="0"/>
              <a:t> version man </a:t>
            </a:r>
            <a:r>
              <a:rPr lang="en-US" dirty="0" err="1"/>
              <a:t>kan</a:t>
            </a:r>
            <a:r>
              <a:rPr lang="en-US" dirty="0"/>
              <a:t> ha </a:t>
            </a:r>
            <a:r>
              <a:rPr lang="en-US" dirty="0" err="1"/>
              <a:t>globalt</a:t>
            </a:r>
            <a:r>
              <a:rPr lang="en-US" dirty="0"/>
              <a:t>).</a:t>
            </a:r>
          </a:p>
          <a:p>
            <a:r>
              <a:rPr lang="en-US" dirty="0" err="1"/>
              <a:t>Därför</a:t>
            </a:r>
            <a:r>
              <a:rPr lang="en-US" dirty="0"/>
              <a:t> så använder man väldigt </a:t>
            </a:r>
            <a:r>
              <a:rPr lang="en-US" dirty="0" err="1"/>
              <a:t>sällan</a:t>
            </a:r>
            <a:r>
              <a:rPr lang="en-US" dirty="0"/>
              <a:t> –g </a:t>
            </a:r>
            <a:r>
              <a:rPr lang="en-US" dirty="0" err="1"/>
              <a:t>flaggan</a:t>
            </a:r>
            <a:r>
              <a:rPr lang="en-US" dirty="0"/>
              <a:t> annat än när man </a:t>
            </a:r>
            <a:r>
              <a:rPr lang="en-US" dirty="0" err="1"/>
              <a:t>installerar</a:t>
            </a:r>
            <a:r>
              <a:rPr lang="en-US" dirty="0"/>
              <a:t> ett </a:t>
            </a:r>
            <a:r>
              <a:rPr lang="en-US" dirty="0" err="1"/>
              <a:t>globalt</a:t>
            </a:r>
            <a:r>
              <a:rPr lang="en-US" dirty="0"/>
              <a:t> verktyg, ett verktyg </a:t>
            </a:r>
            <a:r>
              <a:rPr lang="en-US" dirty="0" err="1"/>
              <a:t>som</a:t>
            </a:r>
            <a:r>
              <a:rPr lang="en-US" dirty="0"/>
              <a:t> bara </a:t>
            </a:r>
            <a:r>
              <a:rPr lang="en-US" dirty="0" err="1"/>
              <a:t>kräver</a:t>
            </a:r>
            <a:r>
              <a:rPr lang="en-US" dirty="0"/>
              <a:t> </a:t>
            </a:r>
            <a:r>
              <a:rPr lang="en-US" dirty="0" err="1"/>
              <a:t>en</a:t>
            </a:r>
            <a:r>
              <a:rPr lang="en-US" dirty="0"/>
              <a:t> version.</a:t>
            </a:r>
          </a:p>
          <a:p>
            <a:endParaRPr lang="en-US" dirty="0"/>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31</a:t>
            </a:fld>
            <a:endParaRPr lang="en-US" dirty="0"/>
          </a:p>
        </p:txBody>
      </p:sp>
    </p:spTree>
    <p:extLst>
      <p:ext uri="{BB962C8B-B14F-4D97-AF65-F5344CB8AC3E}">
        <p14:creationId xmlns:p14="http://schemas.microsoft.com/office/powerpoint/2010/main" val="3905252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Jobba </a:t>
            </a:r>
            <a:r>
              <a:rPr lang="en-US" dirty="0" err="1"/>
              <a:t>en</a:t>
            </a:r>
            <a:r>
              <a:rPr lang="en-US" dirty="0"/>
              <a:t> och </a:t>
            </a:r>
            <a:r>
              <a:rPr lang="en-US" dirty="0" err="1"/>
              <a:t>en</a:t>
            </a:r>
            <a:r>
              <a:rPr lang="en-US" dirty="0"/>
              <a:t>, men </a:t>
            </a:r>
            <a:r>
              <a:rPr lang="en-US" dirty="0" err="1"/>
              <a:t>ni</a:t>
            </a:r>
            <a:r>
              <a:rPr lang="en-US" dirty="0"/>
              <a:t> får prata med varandra.</a:t>
            </a:r>
          </a:p>
          <a:p>
            <a:r>
              <a:rPr lang="en-US" dirty="0"/>
              <a:t>Jag vill </a:t>
            </a:r>
            <a:r>
              <a:rPr lang="en-US" dirty="0" err="1"/>
              <a:t>att</a:t>
            </a:r>
            <a:r>
              <a:rPr lang="en-US" dirty="0"/>
              <a:t> </a:t>
            </a:r>
            <a:r>
              <a:rPr lang="en-US" dirty="0" err="1"/>
              <a:t>ni</a:t>
            </a:r>
            <a:r>
              <a:rPr lang="en-US" dirty="0"/>
              <a:t> jobbar med </a:t>
            </a:r>
            <a:r>
              <a:rPr lang="en-US" dirty="0" err="1"/>
              <a:t>arrayer</a:t>
            </a:r>
            <a:r>
              <a:rPr lang="en-US" dirty="0"/>
              <a:t>, och inte </a:t>
            </a:r>
            <a:r>
              <a:rPr lang="en-US" dirty="0" err="1"/>
              <a:t>kopierar</a:t>
            </a:r>
            <a:r>
              <a:rPr lang="en-US" dirty="0"/>
              <a:t> samma rad 3 </a:t>
            </a:r>
            <a:r>
              <a:rPr lang="en-US" dirty="0" err="1"/>
              <a:t>gånger</a:t>
            </a:r>
            <a:r>
              <a:rPr lang="en-US" dirty="0"/>
              <a:t>.</a:t>
            </a:r>
          </a:p>
        </p:txBody>
      </p:sp>
      <p:sp>
        <p:nvSpPr>
          <p:cNvPr id="4" name="Slide Number Placeholder 3"/>
          <p:cNvSpPr>
            <a:spLocks noGrp="1"/>
          </p:cNvSpPr>
          <p:nvPr>
            <p:ph type="sldNum" sz="quarter" idx="5"/>
          </p:nvPr>
        </p:nvSpPr>
        <p:spPr/>
        <p:txBody>
          <a:bodyPr/>
          <a:lstStyle/>
          <a:p>
            <a:fld id="{4DDC630C-3064-4F9D-928E-FC8BF6D0B09F}" type="slidenum">
              <a:rPr lang="en-US" smtClean="0"/>
              <a:t>32</a:t>
            </a:fld>
            <a:endParaRPr lang="en-US" dirty="0"/>
          </a:p>
        </p:txBody>
      </p:sp>
    </p:spTree>
    <p:extLst>
      <p:ext uri="{BB962C8B-B14F-4D97-AF65-F5344CB8AC3E}">
        <p14:creationId xmlns:p14="http://schemas.microsoft.com/office/powerpoint/2010/main" val="2155540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6</a:t>
            </a:fld>
            <a:endParaRPr lang="en-US" dirty="0"/>
          </a:p>
        </p:txBody>
      </p:sp>
    </p:spTree>
    <p:extLst>
      <p:ext uri="{BB962C8B-B14F-4D97-AF65-F5344CB8AC3E}">
        <p14:creationId xmlns:p14="http://schemas.microsoft.com/office/powerpoint/2010/main" val="2942000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33</a:t>
            </a:fld>
            <a:endParaRPr lang="en-US" dirty="0"/>
          </a:p>
        </p:txBody>
      </p:sp>
    </p:spTree>
    <p:extLst>
      <p:ext uri="{BB962C8B-B14F-4D97-AF65-F5344CB8AC3E}">
        <p14:creationId xmlns:p14="http://schemas.microsoft.com/office/powerpoint/2010/main" val="386444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Känner  ni till Arrow functions?</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34</a:t>
            </a:fld>
            <a:endParaRPr lang="en-US" dirty="0"/>
          </a:p>
        </p:txBody>
      </p:sp>
    </p:spTree>
    <p:extLst>
      <p:ext uri="{BB962C8B-B14F-4D97-AF65-F5344CB8AC3E}">
        <p14:creationId xmlns:p14="http://schemas.microsoft.com/office/powerpoint/2010/main" val="1298522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har ett antar core moduler</a:t>
            </a:r>
          </a:p>
          <a:p>
            <a:r>
              <a:rPr lang="sv-SE" dirty="0"/>
              <a:t>De vanligaste är</a:t>
            </a:r>
          </a:p>
          <a:p>
            <a:pPr marL="0" indent="0">
              <a:buNone/>
            </a:pPr>
            <a:r>
              <a:rPr lang="sv-SE" dirty="0"/>
              <a:t>Http</a:t>
            </a:r>
          </a:p>
          <a:p>
            <a:pPr marL="0" indent="0">
              <a:buNone/>
            </a:pPr>
            <a:r>
              <a:rPr lang="sv-SE" dirty="0"/>
              <a:t>Fileystem</a:t>
            </a:r>
          </a:p>
          <a:p>
            <a:pPr marL="0" indent="0">
              <a:buNone/>
            </a:pPr>
            <a:r>
              <a:rPr lang="sv-SE" dirty="0"/>
              <a:t>Streams</a:t>
            </a:r>
          </a:p>
          <a:p>
            <a:pPr marL="0" indent="0">
              <a:buNone/>
            </a:pPr>
            <a:r>
              <a:rPr lang="sv-SE" dirty="0"/>
              <a:t>Buffer</a:t>
            </a:r>
          </a:p>
          <a:p>
            <a:pPr marL="0" indent="0">
              <a:buNone/>
            </a:pPr>
            <a:r>
              <a:rPr lang="sv-SE" dirty="0"/>
              <a:t>Child Process</a:t>
            </a:r>
          </a:p>
          <a:p>
            <a:endParaRPr lang="en-US" dirty="0"/>
          </a:p>
          <a:p>
            <a:endParaRPr lang="en-US" dirty="0"/>
          </a:p>
          <a:p>
            <a:r>
              <a:rPr lang="en-US" dirty="0"/>
              <a:t>Vi ska </a:t>
            </a:r>
            <a:r>
              <a:rPr lang="en-US" dirty="0" err="1"/>
              <a:t>titta</a:t>
            </a:r>
            <a:r>
              <a:rPr lang="en-US" dirty="0"/>
              <a:t> på några av dem I </a:t>
            </a:r>
            <a:r>
              <a:rPr lang="en-US" dirty="0" err="1"/>
              <a:t>detalj</a:t>
            </a:r>
            <a:endParaRPr lang="en-US" dirty="0"/>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35</a:t>
            </a:fld>
            <a:endParaRPr lang="en-US" dirty="0"/>
          </a:p>
        </p:txBody>
      </p:sp>
    </p:spTree>
    <p:extLst>
      <p:ext uri="{BB962C8B-B14F-4D97-AF65-F5344CB8AC3E}">
        <p14:creationId xmlns:p14="http://schemas.microsoft.com/office/powerpoint/2010/main" val="2280254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Vi behöver inte köra någon require för detta eftersom det är en del av node.</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36</a:t>
            </a:fld>
            <a:endParaRPr lang="en-US" dirty="0"/>
          </a:p>
        </p:txBody>
      </p:sp>
    </p:spTree>
    <p:extLst>
      <p:ext uri="{BB962C8B-B14F-4D97-AF65-F5344CB8AC3E}">
        <p14:creationId xmlns:p14="http://schemas.microsoft.com/office/powerpoint/2010/main" val="2181441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Om man ska prata med filsystemet behöver man dock det.</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37</a:t>
            </a:fld>
            <a:endParaRPr lang="en-US" dirty="0"/>
          </a:p>
        </p:txBody>
      </p:sp>
    </p:spTree>
    <p:extLst>
      <p:ext uri="{BB962C8B-B14F-4D97-AF65-F5344CB8AC3E}">
        <p14:creationId xmlns:p14="http://schemas.microsoft.com/office/powerpoint/2010/main" val="390499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 </a:t>
            </a:r>
            <a:r>
              <a:rPr lang="en-US" dirty="0" err="1"/>
              <a:t>betyder</a:t>
            </a:r>
            <a:r>
              <a:rPr lang="en-US" dirty="0"/>
              <a:t>  </a:t>
            </a:r>
            <a:r>
              <a:rPr lang="en-US" sz="1200" b="0" i="0" u="none" strike="noStrike" kern="1200" dirty="0" err="1">
                <a:solidFill>
                  <a:schemeClr val="tx1"/>
                </a:solidFill>
                <a:effectLst/>
                <a:latin typeface="+mn-lt"/>
                <a:ea typeface="+mn-ea"/>
                <a:cs typeface="+mn-cs"/>
              </a:rPr>
              <a:t>HyperText</a:t>
            </a:r>
            <a:r>
              <a:rPr lang="en-US" sz="1200" b="0" i="0" u="none" strike="noStrike" kern="1200" dirty="0">
                <a:solidFill>
                  <a:schemeClr val="tx1"/>
                </a:solidFill>
                <a:effectLst/>
                <a:latin typeface="+mn-lt"/>
                <a:ea typeface="+mn-ea"/>
                <a:cs typeface="+mn-cs"/>
              </a:rPr>
              <a:t> Transfer Protocol</a:t>
            </a:r>
            <a:r>
              <a:rPr lang="en-US" dirty="0"/>
              <a:t> </a:t>
            </a:r>
          </a:p>
          <a:p>
            <a:r>
              <a:rPr lang="en-US" dirty="0"/>
              <a:t>Den har 4 </a:t>
            </a:r>
            <a:r>
              <a:rPr lang="en-US" dirty="0" err="1"/>
              <a:t>st</a:t>
            </a:r>
            <a:r>
              <a:rPr lang="en-US" dirty="0"/>
              <a:t> verb </a:t>
            </a:r>
            <a:r>
              <a:rPr lang="en-US" dirty="0" err="1"/>
              <a:t>kommandon</a:t>
            </a:r>
            <a:r>
              <a:rPr lang="en-US" dirty="0"/>
              <a:t> </a:t>
            </a:r>
            <a:r>
              <a:rPr lang="en-US" dirty="0" err="1"/>
              <a:t>som</a:t>
            </a:r>
            <a:r>
              <a:rPr lang="en-US" dirty="0"/>
              <a:t> man </a:t>
            </a:r>
            <a:r>
              <a:rPr lang="en-US" dirty="0" err="1"/>
              <a:t>kan</a:t>
            </a:r>
            <a:r>
              <a:rPr lang="en-US" dirty="0"/>
              <a:t> köra</a:t>
            </a:r>
          </a:p>
          <a:p>
            <a:endParaRPr lang="en-US" dirty="0"/>
          </a:p>
          <a:p>
            <a:r>
              <a:rPr lang="en-US" dirty="0"/>
              <a:t>Get </a:t>
            </a:r>
          </a:p>
          <a:p>
            <a:r>
              <a:rPr lang="en-US" dirty="0"/>
              <a:t>Post</a:t>
            </a:r>
          </a:p>
          <a:p>
            <a:r>
              <a:rPr lang="en-US" dirty="0"/>
              <a:t>Put</a:t>
            </a:r>
          </a:p>
          <a:p>
            <a:r>
              <a:rPr lang="en-US" dirty="0"/>
              <a:t>Delete</a:t>
            </a:r>
          </a:p>
          <a:p>
            <a:endParaRPr lang="en-US" dirty="0"/>
          </a:p>
          <a:p>
            <a:endParaRPr lang="en-US" dirty="0"/>
          </a:p>
          <a:p>
            <a:endParaRPr lang="en-US" dirty="0"/>
          </a:p>
          <a:p>
            <a:endParaRPr lang="en-US" dirty="0"/>
          </a:p>
          <a:p>
            <a:endParaRPr lang="en-US" dirty="0"/>
          </a:p>
          <a:p>
            <a:r>
              <a:rPr lang="en-US" dirty="0"/>
              <a:t>https://code.visualstudio.com/docs/nodejs/nodejs-tutorial</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40</a:t>
            </a:fld>
            <a:endParaRPr lang="en-US" dirty="0"/>
          </a:p>
        </p:txBody>
      </p:sp>
    </p:spTree>
    <p:extLst>
      <p:ext uri="{BB962C8B-B14F-4D97-AF65-F5344CB8AC3E}">
        <p14:creationId xmlns:p14="http://schemas.microsoft.com/office/powerpoint/2010/main" val="3144892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olika </a:t>
            </a:r>
            <a:r>
              <a:rPr lang="en-US" dirty="0" err="1"/>
              <a:t>verben</a:t>
            </a:r>
            <a:r>
              <a:rPr lang="en-US" dirty="0"/>
              <a:t> använder man på olika vis för </a:t>
            </a:r>
            <a:r>
              <a:rPr lang="en-US" dirty="0" err="1"/>
              <a:t>att</a:t>
            </a:r>
            <a:r>
              <a:rPr lang="en-US" dirty="0"/>
              <a:t> </a:t>
            </a:r>
            <a:r>
              <a:rPr lang="en-US" dirty="0" err="1"/>
              <a:t>utföra</a:t>
            </a:r>
            <a:r>
              <a:rPr lang="en-US" dirty="0"/>
              <a:t> </a:t>
            </a:r>
            <a:r>
              <a:rPr lang="en-US" dirty="0" err="1"/>
              <a:t>instruktioner</a:t>
            </a:r>
            <a:r>
              <a:rPr lang="en-US" dirty="0"/>
              <a:t>.</a:t>
            </a:r>
          </a:p>
          <a:p>
            <a:r>
              <a:rPr lang="en-US" dirty="0"/>
              <a:t>Så get är gör </a:t>
            </a:r>
            <a:r>
              <a:rPr lang="en-US" dirty="0" err="1"/>
              <a:t>att</a:t>
            </a:r>
            <a:r>
              <a:rPr lang="en-US" dirty="0"/>
              <a:t> </a:t>
            </a:r>
            <a:r>
              <a:rPr lang="en-US" dirty="0" err="1"/>
              <a:t>hämta</a:t>
            </a:r>
            <a:endParaRPr lang="en-US" dirty="0"/>
          </a:p>
          <a:p>
            <a:endParaRPr lang="en-US" dirty="0"/>
          </a:p>
          <a:p>
            <a:endParaRPr lang="en-US" dirty="0"/>
          </a:p>
          <a:p>
            <a:endParaRPr lang="en-US" dirty="0"/>
          </a:p>
          <a:p>
            <a:endParaRPr lang="en-US" dirty="0"/>
          </a:p>
          <a:p>
            <a:endParaRPr lang="en-US" dirty="0"/>
          </a:p>
          <a:p>
            <a:r>
              <a:rPr lang="en-US" dirty="0"/>
              <a:t>https://code.visualstudio.com/docs/nodejs/nodejs-tutorial</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42</a:t>
            </a:fld>
            <a:endParaRPr lang="en-US" dirty="0"/>
          </a:p>
        </p:txBody>
      </p:sp>
    </p:spTree>
    <p:extLst>
      <p:ext uri="{BB962C8B-B14F-4D97-AF65-F5344CB8AC3E}">
        <p14:creationId xmlns:p14="http://schemas.microsoft.com/office/powerpoint/2010/main" val="3856640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olika </a:t>
            </a:r>
            <a:r>
              <a:rPr lang="en-US" dirty="0" err="1"/>
              <a:t>verben</a:t>
            </a:r>
            <a:r>
              <a:rPr lang="en-US" dirty="0"/>
              <a:t> använder man på olika vis för </a:t>
            </a:r>
            <a:r>
              <a:rPr lang="en-US" dirty="0" err="1"/>
              <a:t>att</a:t>
            </a:r>
            <a:r>
              <a:rPr lang="en-US" dirty="0"/>
              <a:t> </a:t>
            </a:r>
            <a:r>
              <a:rPr lang="en-US" dirty="0" err="1"/>
              <a:t>utföra</a:t>
            </a:r>
            <a:r>
              <a:rPr lang="en-US" dirty="0"/>
              <a:t> </a:t>
            </a:r>
            <a:r>
              <a:rPr lang="en-US" dirty="0" err="1"/>
              <a:t>instruktioner</a:t>
            </a:r>
            <a:r>
              <a:rPr lang="en-US" dirty="0"/>
              <a:t>.</a:t>
            </a:r>
          </a:p>
          <a:p>
            <a:r>
              <a:rPr lang="en-US" dirty="0"/>
              <a:t>Så get är gör </a:t>
            </a:r>
            <a:r>
              <a:rPr lang="en-US" dirty="0" err="1"/>
              <a:t>att</a:t>
            </a:r>
            <a:r>
              <a:rPr lang="en-US" dirty="0"/>
              <a:t> </a:t>
            </a:r>
            <a:r>
              <a:rPr lang="en-US" dirty="0" err="1"/>
              <a:t>hämta</a:t>
            </a:r>
            <a:endParaRPr lang="en-US" dirty="0"/>
          </a:p>
          <a:p>
            <a:endParaRPr lang="en-US" dirty="0"/>
          </a:p>
          <a:p>
            <a:endParaRPr lang="en-US" dirty="0"/>
          </a:p>
          <a:p>
            <a:endParaRPr lang="en-US" dirty="0"/>
          </a:p>
          <a:p>
            <a:endParaRPr lang="en-US" dirty="0"/>
          </a:p>
          <a:p>
            <a:endParaRPr lang="en-US" dirty="0"/>
          </a:p>
          <a:p>
            <a:r>
              <a:rPr lang="en-US" dirty="0"/>
              <a:t>https://code.visualstudio.com/docs/nodejs/nodejs-tutorial</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43</a:t>
            </a:fld>
            <a:endParaRPr lang="en-US" dirty="0"/>
          </a:p>
        </p:txBody>
      </p:sp>
    </p:spTree>
    <p:extLst>
      <p:ext uri="{BB962C8B-B14F-4D97-AF65-F5344CB8AC3E}">
        <p14:creationId xmlns:p14="http://schemas.microsoft.com/office/powerpoint/2010/main" val="116949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olika </a:t>
            </a:r>
            <a:r>
              <a:rPr lang="en-US" dirty="0" err="1"/>
              <a:t>verben</a:t>
            </a:r>
            <a:r>
              <a:rPr lang="en-US" dirty="0"/>
              <a:t> använder man på olika vis för </a:t>
            </a:r>
            <a:r>
              <a:rPr lang="en-US" dirty="0" err="1"/>
              <a:t>att</a:t>
            </a:r>
            <a:r>
              <a:rPr lang="en-US" dirty="0"/>
              <a:t> </a:t>
            </a:r>
            <a:r>
              <a:rPr lang="en-US" dirty="0" err="1"/>
              <a:t>utföra</a:t>
            </a:r>
            <a:r>
              <a:rPr lang="en-US" dirty="0"/>
              <a:t> </a:t>
            </a:r>
            <a:r>
              <a:rPr lang="en-US" dirty="0" err="1"/>
              <a:t>instruktioner</a:t>
            </a:r>
            <a:r>
              <a:rPr lang="en-US" dirty="0"/>
              <a:t>.</a:t>
            </a:r>
          </a:p>
          <a:p>
            <a:r>
              <a:rPr lang="en-US" dirty="0"/>
              <a:t>Så get är gör </a:t>
            </a:r>
            <a:r>
              <a:rPr lang="en-US" dirty="0" err="1"/>
              <a:t>att</a:t>
            </a:r>
            <a:r>
              <a:rPr lang="en-US" dirty="0"/>
              <a:t> </a:t>
            </a:r>
            <a:r>
              <a:rPr lang="en-US" dirty="0" err="1"/>
              <a:t>hämta</a:t>
            </a:r>
            <a:endParaRPr lang="en-US" dirty="0"/>
          </a:p>
          <a:p>
            <a:endParaRPr lang="en-US" dirty="0"/>
          </a:p>
          <a:p>
            <a:endParaRPr lang="en-US" dirty="0"/>
          </a:p>
          <a:p>
            <a:endParaRPr lang="en-US" dirty="0"/>
          </a:p>
          <a:p>
            <a:endParaRPr lang="en-US" dirty="0"/>
          </a:p>
          <a:p>
            <a:endParaRPr lang="en-US" dirty="0"/>
          </a:p>
          <a:p>
            <a:r>
              <a:rPr lang="en-US" dirty="0"/>
              <a:t>https://code.visualstudio.com/docs/nodejs/nodejs-tutorial</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44</a:t>
            </a:fld>
            <a:endParaRPr lang="en-US" dirty="0"/>
          </a:p>
        </p:txBody>
      </p:sp>
    </p:spTree>
    <p:extLst>
      <p:ext uri="{BB962C8B-B14F-4D97-AF65-F5344CB8AC3E}">
        <p14:creationId xmlns:p14="http://schemas.microsoft.com/office/powerpoint/2010/main" val="3471353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olika </a:t>
            </a:r>
            <a:r>
              <a:rPr lang="en-US" dirty="0" err="1"/>
              <a:t>verben</a:t>
            </a:r>
            <a:r>
              <a:rPr lang="en-US" dirty="0"/>
              <a:t> använder man på olika vis för </a:t>
            </a:r>
            <a:r>
              <a:rPr lang="en-US" dirty="0" err="1"/>
              <a:t>att</a:t>
            </a:r>
            <a:r>
              <a:rPr lang="en-US" dirty="0"/>
              <a:t> </a:t>
            </a:r>
            <a:r>
              <a:rPr lang="en-US" dirty="0" err="1"/>
              <a:t>utföra</a:t>
            </a:r>
            <a:r>
              <a:rPr lang="en-US" dirty="0"/>
              <a:t> </a:t>
            </a:r>
            <a:r>
              <a:rPr lang="en-US" dirty="0" err="1"/>
              <a:t>instruktioner</a:t>
            </a:r>
            <a:r>
              <a:rPr lang="en-US" dirty="0"/>
              <a:t>.</a:t>
            </a:r>
          </a:p>
          <a:p>
            <a:r>
              <a:rPr lang="en-US" dirty="0"/>
              <a:t>Så get är gör </a:t>
            </a:r>
            <a:r>
              <a:rPr lang="en-US" dirty="0" err="1"/>
              <a:t>att</a:t>
            </a:r>
            <a:r>
              <a:rPr lang="en-US" dirty="0"/>
              <a:t> </a:t>
            </a:r>
            <a:r>
              <a:rPr lang="en-US" dirty="0" err="1"/>
              <a:t>hämta</a:t>
            </a:r>
            <a:endParaRPr lang="en-US" dirty="0"/>
          </a:p>
          <a:p>
            <a:endParaRPr lang="en-US" dirty="0"/>
          </a:p>
          <a:p>
            <a:endParaRPr lang="en-US" dirty="0"/>
          </a:p>
          <a:p>
            <a:endParaRPr lang="en-US" dirty="0"/>
          </a:p>
          <a:p>
            <a:endParaRPr lang="en-US" dirty="0"/>
          </a:p>
          <a:p>
            <a:endParaRPr lang="en-US" dirty="0"/>
          </a:p>
          <a:p>
            <a:r>
              <a:rPr lang="en-US" dirty="0"/>
              <a:t>https://code.visualstudio.com/docs/nodejs/nodejs-tutorial</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45</a:t>
            </a:fld>
            <a:endParaRPr lang="en-US" dirty="0"/>
          </a:p>
        </p:txBody>
      </p:sp>
    </p:spTree>
    <p:extLst>
      <p:ext uri="{BB962C8B-B14F-4D97-AF65-F5344CB8AC3E}">
        <p14:creationId xmlns:p14="http://schemas.microsoft.com/office/powerpoint/2010/main" val="1339504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7</a:t>
            </a:fld>
            <a:endParaRPr lang="en-US" dirty="0"/>
          </a:p>
        </p:txBody>
      </p:sp>
    </p:spTree>
    <p:extLst>
      <p:ext uri="{BB962C8B-B14F-4D97-AF65-F5344CB8AC3E}">
        <p14:creationId xmlns:p14="http://schemas.microsoft.com/office/powerpoint/2010/main" val="2624659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olika </a:t>
            </a:r>
            <a:r>
              <a:rPr lang="en-US" dirty="0" err="1"/>
              <a:t>verben</a:t>
            </a:r>
            <a:r>
              <a:rPr lang="en-US" dirty="0"/>
              <a:t> använder man på olika vis för </a:t>
            </a:r>
            <a:r>
              <a:rPr lang="en-US" dirty="0" err="1"/>
              <a:t>att</a:t>
            </a:r>
            <a:r>
              <a:rPr lang="en-US" dirty="0"/>
              <a:t> </a:t>
            </a:r>
            <a:r>
              <a:rPr lang="en-US" dirty="0" err="1"/>
              <a:t>utföra</a:t>
            </a:r>
            <a:r>
              <a:rPr lang="en-US" dirty="0"/>
              <a:t> </a:t>
            </a:r>
            <a:r>
              <a:rPr lang="en-US" dirty="0" err="1"/>
              <a:t>instruktioner</a:t>
            </a:r>
            <a:r>
              <a:rPr lang="en-US" dirty="0"/>
              <a:t>.</a:t>
            </a:r>
          </a:p>
          <a:p>
            <a:r>
              <a:rPr lang="en-US" dirty="0"/>
              <a:t>Så get är gör </a:t>
            </a:r>
            <a:r>
              <a:rPr lang="en-US" dirty="0" err="1"/>
              <a:t>att</a:t>
            </a:r>
            <a:r>
              <a:rPr lang="en-US" dirty="0"/>
              <a:t> </a:t>
            </a:r>
            <a:r>
              <a:rPr lang="en-US" dirty="0" err="1"/>
              <a:t>hämta</a:t>
            </a:r>
            <a:endParaRPr lang="en-US" dirty="0"/>
          </a:p>
          <a:p>
            <a:endParaRPr lang="en-US" dirty="0"/>
          </a:p>
          <a:p>
            <a:endParaRPr lang="en-US" dirty="0"/>
          </a:p>
          <a:p>
            <a:endParaRPr lang="en-US" dirty="0"/>
          </a:p>
          <a:p>
            <a:endParaRPr lang="en-US" dirty="0"/>
          </a:p>
          <a:p>
            <a:endParaRPr lang="en-US" dirty="0"/>
          </a:p>
          <a:p>
            <a:r>
              <a:rPr lang="en-US" dirty="0"/>
              <a:t>https://code.visualstudio.com/docs/nodejs/nodejs-tutorial</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46</a:t>
            </a:fld>
            <a:endParaRPr lang="en-US" dirty="0"/>
          </a:p>
        </p:txBody>
      </p:sp>
    </p:spTree>
    <p:extLst>
      <p:ext uri="{BB962C8B-B14F-4D97-AF65-F5344CB8AC3E}">
        <p14:creationId xmlns:p14="http://schemas.microsoft.com/office/powerpoint/2010/main" val="2482359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Vilket för oss in på relationer och data</a:t>
            </a:r>
          </a:p>
          <a:p>
            <a:endParaRPr lang="sv-SE" dirty="0"/>
          </a:p>
          <a:p>
            <a:r>
              <a:rPr lang="sv-SE" dirty="0"/>
              <a:t>Om vi antar att vi ska spara information om en användare vad kan vi tänkas behöva då? </a:t>
            </a:r>
            <a:br>
              <a:rPr lang="sv-SE" dirty="0"/>
            </a:br>
            <a:r>
              <a:rPr lang="sv-SE" dirty="0"/>
              <a:t>Som minst.</a:t>
            </a:r>
          </a:p>
          <a:p>
            <a:r>
              <a:rPr lang="sv-SE" dirty="0"/>
              <a:t>ID</a:t>
            </a:r>
          </a:p>
          <a:p>
            <a:r>
              <a:rPr lang="sv-SE" dirty="0"/>
              <a:t>Name</a:t>
            </a:r>
          </a:p>
          <a:p>
            <a:endParaRPr lang="en-US" dirty="0"/>
          </a:p>
          <a:p>
            <a:r>
              <a:rPr lang="en-US" b="1" dirty="0"/>
              <a:t>Book</a:t>
            </a:r>
            <a:br>
              <a:rPr lang="en-US" b="1" dirty="0"/>
            </a:br>
            <a:r>
              <a:rPr lang="en-US" dirty="0"/>
              <a:t>ID</a:t>
            </a:r>
          </a:p>
          <a:p>
            <a:r>
              <a:rPr lang="en-US" dirty="0"/>
              <a:t>Name</a:t>
            </a:r>
          </a:p>
          <a:p>
            <a:r>
              <a:rPr lang="en-US" dirty="0"/>
              <a:t>Author</a:t>
            </a:r>
          </a:p>
          <a:p>
            <a:endParaRPr lang="en-US" dirty="0"/>
          </a:p>
          <a:p>
            <a:r>
              <a:rPr lang="en-US" b="1" dirty="0"/>
              <a:t>Author</a:t>
            </a:r>
          </a:p>
          <a:p>
            <a:r>
              <a:rPr lang="en-US" dirty="0"/>
              <a:t>Id</a:t>
            </a:r>
          </a:p>
          <a:p>
            <a:r>
              <a:rPr lang="en-US" dirty="0"/>
              <a:t>Name</a:t>
            </a:r>
          </a:p>
          <a:p>
            <a:endParaRPr lang="en-US" dirty="0"/>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48</a:t>
            </a:fld>
            <a:endParaRPr lang="en-US" dirty="0"/>
          </a:p>
        </p:txBody>
      </p:sp>
    </p:spTree>
    <p:extLst>
      <p:ext uri="{BB962C8B-B14F-4D97-AF65-F5344CB8AC3E}">
        <p14:creationId xmlns:p14="http://schemas.microsoft.com/office/powerpoint/2010/main" val="25619007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 ska </a:t>
            </a:r>
            <a:r>
              <a:rPr lang="en-US" dirty="0" err="1"/>
              <a:t>designa</a:t>
            </a:r>
            <a:r>
              <a:rPr lang="en-US" dirty="0"/>
              <a:t> </a:t>
            </a:r>
            <a:r>
              <a:rPr lang="en-US" dirty="0" err="1"/>
              <a:t>en</a:t>
            </a:r>
            <a:r>
              <a:rPr lang="en-US" dirty="0"/>
              <a:t> </a:t>
            </a:r>
            <a:r>
              <a:rPr lang="en-US" dirty="0" err="1"/>
              <a:t>utlåningstjänst</a:t>
            </a:r>
            <a:r>
              <a:rPr lang="en-US" dirty="0"/>
              <a:t> av </a:t>
            </a:r>
            <a:r>
              <a:rPr lang="en-US" dirty="0" err="1"/>
              <a:t>böcker</a:t>
            </a:r>
            <a:endParaRPr lang="en-US" dirty="0"/>
          </a:p>
          <a:p>
            <a:r>
              <a:rPr lang="en-US" dirty="0" err="1"/>
              <a:t>En</a:t>
            </a:r>
            <a:r>
              <a:rPr lang="en-US" dirty="0"/>
              <a:t> </a:t>
            </a:r>
            <a:r>
              <a:rPr lang="en-US" dirty="0" err="1"/>
              <a:t>bok</a:t>
            </a:r>
            <a:r>
              <a:rPr lang="en-US" dirty="0"/>
              <a:t> har </a:t>
            </a:r>
            <a:r>
              <a:rPr lang="en-US" dirty="0" err="1"/>
              <a:t>en</a:t>
            </a:r>
            <a:r>
              <a:rPr lang="en-US" dirty="0"/>
              <a:t> </a:t>
            </a:r>
            <a:r>
              <a:rPr lang="en-US" dirty="0" err="1"/>
              <a:t>författare</a:t>
            </a:r>
            <a:r>
              <a:rPr lang="en-US" dirty="0"/>
              <a:t> (vi håller </a:t>
            </a:r>
            <a:r>
              <a:rPr lang="en-US" dirty="0" err="1"/>
              <a:t>oss</a:t>
            </a:r>
            <a:r>
              <a:rPr lang="en-US" dirty="0"/>
              <a:t> </a:t>
            </a:r>
            <a:r>
              <a:rPr lang="en-US" dirty="0" err="1"/>
              <a:t>til</a:t>
            </a:r>
            <a:r>
              <a:rPr lang="en-US" dirty="0"/>
              <a:t> </a:t>
            </a:r>
            <a:r>
              <a:rPr lang="en-US" dirty="0" err="1"/>
              <a:t>en</a:t>
            </a:r>
            <a:r>
              <a:rPr lang="en-US" dirty="0"/>
              <a:t> för detta)</a:t>
            </a:r>
          </a:p>
          <a:p>
            <a:r>
              <a:rPr lang="en-US" dirty="0" err="1"/>
              <a:t>En</a:t>
            </a:r>
            <a:r>
              <a:rPr lang="en-US" dirty="0"/>
              <a:t> </a:t>
            </a:r>
            <a:r>
              <a:rPr lang="en-US" dirty="0" err="1"/>
              <a:t>bok</a:t>
            </a:r>
            <a:r>
              <a:rPr lang="en-US" dirty="0"/>
              <a:t> har olika </a:t>
            </a:r>
            <a:r>
              <a:rPr lang="en-US" dirty="0" err="1"/>
              <a:t>attribut</a:t>
            </a:r>
            <a:r>
              <a:rPr lang="en-US" dirty="0"/>
              <a:t>, fundera på vilka det </a:t>
            </a:r>
            <a:r>
              <a:rPr lang="en-US" dirty="0" err="1"/>
              <a:t>kan</a:t>
            </a:r>
            <a:r>
              <a:rPr lang="en-US" dirty="0"/>
              <a:t> vara</a:t>
            </a:r>
          </a:p>
          <a:p>
            <a:r>
              <a:rPr lang="en-US" dirty="0"/>
              <a:t>Och </a:t>
            </a:r>
            <a:r>
              <a:rPr lang="en-US" dirty="0" err="1"/>
              <a:t>en</a:t>
            </a:r>
            <a:r>
              <a:rPr lang="en-US" dirty="0"/>
              <a:t> </a:t>
            </a:r>
            <a:r>
              <a:rPr lang="en-US" dirty="0" err="1"/>
              <a:t>användare</a:t>
            </a:r>
            <a:r>
              <a:rPr lang="en-US" dirty="0"/>
              <a:t> </a:t>
            </a:r>
            <a:r>
              <a:rPr lang="en-US" dirty="0" err="1"/>
              <a:t>kan</a:t>
            </a:r>
            <a:r>
              <a:rPr lang="en-US" dirty="0"/>
              <a:t> </a:t>
            </a:r>
            <a:r>
              <a:rPr lang="en-US" dirty="0" err="1"/>
              <a:t>låna</a:t>
            </a:r>
            <a:r>
              <a:rPr lang="en-US" dirty="0"/>
              <a:t> </a:t>
            </a:r>
            <a:r>
              <a:rPr lang="en-US" dirty="0" err="1"/>
              <a:t>en</a:t>
            </a:r>
            <a:r>
              <a:rPr lang="en-US" dirty="0"/>
              <a:t> </a:t>
            </a:r>
            <a:r>
              <a:rPr lang="en-US" dirty="0" err="1"/>
              <a:t>eller</a:t>
            </a:r>
            <a:r>
              <a:rPr lang="en-US" dirty="0"/>
              <a:t> </a:t>
            </a:r>
            <a:r>
              <a:rPr lang="en-US" dirty="0" err="1"/>
              <a:t>flera</a:t>
            </a:r>
            <a:r>
              <a:rPr lang="en-US" dirty="0"/>
              <a:t> </a:t>
            </a:r>
            <a:r>
              <a:rPr lang="en-US" dirty="0" err="1"/>
              <a:t>böcker</a:t>
            </a:r>
            <a:endParaRPr lang="en-US" dirty="0"/>
          </a:p>
          <a:p>
            <a:r>
              <a:rPr lang="en-US" dirty="0"/>
              <a:t>Ta 30 min och fundera på vilka attribute detta </a:t>
            </a:r>
            <a:r>
              <a:rPr lang="en-US" dirty="0" err="1"/>
              <a:t>kan</a:t>
            </a:r>
            <a:r>
              <a:rPr lang="en-US" dirty="0"/>
              <a:t> vara så går vi igenom det tillsammans </a:t>
            </a:r>
            <a:r>
              <a:rPr lang="en-US" dirty="0" err="1"/>
              <a:t>sen.</a:t>
            </a:r>
            <a:br>
              <a:rPr lang="en-US"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49</a:t>
            </a:fld>
            <a:endParaRPr lang="en-US" dirty="0"/>
          </a:p>
        </p:txBody>
      </p:sp>
    </p:spTree>
    <p:extLst>
      <p:ext uri="{BB962C8B-B14F-4D97-AF65-F5344CB8AC3E}">
        <p14:creationId xmlns:p14="http://schemas.microsoft.com/office/powerpoint/2010/main" val="265784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8</a:t>
            </a:fld>
            <a:endParaRPr lang="en-US" dirty="0"/>
          </a:p>
        </p:txBody>
      </p:sp>
    </p:spTree>
    <p:extLst>
      <p:ext uri="{BB962C8B-B14F-4D97-AF65-F5344CB8AC3E}">
        <p14:creationId xmlns:p14="http://schemas.microsoft.com/office/powerpoint/2010/main" val="148792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9</a:t>
            </a:fld>
            <a:endParaRPr lang="en-US" dirty="0"/>
          </a:p>
        </p:txBody>
      </p:sp>
    </p:spTree>
    <p:extLst>
      <p:ext uri="{BB962C8B-B14F-4D97-AF65-F5344CB8AC3E}">
        <p14:creationId xmlns:p14="http://schemas.microsoft.com/office/powerpoint/2010/main" val="374019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10</a:t>
            </a:fld>
            <a:endParaRPr lang="en-US" dirty="0"/>
          </a:p>
        </p:txBody>
      </p:sp>
    </p:spTree>
    <p:extLst>
      <p:ext uri="{BB962C8B-B14F-4D97-AF65-F5344CB8AC3E}">
        <p14:creationId xmlns:p14="http://schemas.microsoft.com/office/powerpoint/2010/main" val="4131641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11</a:t>
            </a:fld>
            <a:endParaRPr lang="en-US" dirty="0"/>
          </a:p>
        </p:txBody>
      </p:sp>
    </p:spTree>
    <p:extLst>
      <p:ext uri="{BB962C8B-B14F-4D97-AF65-F5344CB8AC3E}">
        <p14:creationId xmlns:p14="http://schemas.microsoft.com/office/powerpoint/2010/main" val="1910508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Node är asynchron vilket betyder att den kan göra flera saker samtidigt.</a:t>
            </a:r>
          </a:p>
          <a:p>
            <a:r>
              <a:rPr lang="sv-SE" dirty="0"/>
              <a:t>En har dock bara en tråd så den gör egentligen bara en sak åt gången,</a:t>
            </a:r>
          </a:p>
          <a:p>
            <a:endParaRPr lang="en-US" dirty="0"/>
          </a:p>
        </p:txBody>
      </p:sp>
      <p:sp>
        <p:nvSpPr>
          <p:cNvPr id="4" name="Slide Number Placeholder 3"/>
          <p:cNvSpPr>
            <a:spLocks noGrp="1"/>
          </p:cNvSpPr>
          <p:nvPr>
            <p:ph type="sldNum" sz="quarter" idx="5"/>
          </p:nvPr>
        </p:nvSpPr>
        <p:spPr/>
        <p:txBody>
          <a:bodyPr/>
          <a:lstStyle/>
          <a:p>
            <a:fld id="{4DDC630C-3064-4F9D-928E-FC8BF6D0B09F}" type="slidenum">
              <a:rPr lang="en-US" smtClean="0"/>
              <a:t>12</a:t>
            </a:fld>
            <a:endParaRPr lang="en-US" dirty="0"/>
          </a:p>
        </p:txBody>
      </p:sp>
    </p:spTree>
    <p:extLst>
      <p:ext uri="{BB962C8B-B14F-4D97-AF65-F5344CB8AC3E}">
        <p14:creationId xmlns:p14="http://schemas.microsoft.com/office/powerpoint/2010/main" val="32907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5038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197613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12144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284471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376340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69612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256375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100350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183852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428244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72CB87-2446-4517-BF74-4360E35305DF}" type="datetimeFigureOut">
              <a:rPr lang="en-US" smtClean="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2CCA3-F92A-4D14-B4E2-66A18A95C69E}" type="slidenum">
              <a:rPr lang="en-US" smtClean="0"/>
              <a:t>‹#›</a:t>
            </a:fld>
            <a:endParaRPr lang="en-US" dirty="0"/>
          </a:p>
        </p:txBody>
      </p:sp>
    </p:spTree>
    <p:extLst>
      <p:ext uri="{BB962C8B-B14F-4D97-AF65-F5344CB8AC3E}">
        <p14:creationId xmlns:p14="http://schemas.microsoft.com/office/powerpoint/2010/main" val="114178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2CB87-2446-4517-BF74-4360E35305DF}" type="datetimeFigureOut">
              <a:rPr lang="en-US" smtClean="0"/>
              <a:t>2/9/2019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2CCA3-F92A-4D14-B4E2-66A18A95C69E}" type="slidenum">
              <a:rPr lang="en-US" smtClean="0"/>
              <a:t>‹#›</a:t>
            </a:fld>
            <a:endParaRPr lang="en-US" dirty="0"/>
          </a:p>
        </p:txBody>
      </p:sp>
    </p:spTree>
    <p:extLst>
      <p:ext uri="{BB962C8B-B14F-4D97-AF65-F5344CB8AC3E}">
        <p14:creationId xmlns:p14="http://schemas.microsoft.com/office/powerpoint/2010/main" val="30730729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ADB2-C662-4AC6-844D-64B0E74C27D7}"/>
              </a:ext>
            </a:extLst>
          </p:cNvPr>
          <p:cNvSpPr>
            <a:spLocks noGrp="1"/>
          </p:cNvSpPr>
          <p:nvPr>
            <p:ph type="ctrTitle"/>
          </p:nvPr>
        </p:nvSpPr>
        <p:spPr/>
        <p:txBody>
          <a:bodyPr/>
          <a:lstStyle/>
          <a:p>
            <a:r>
              <a:rPr lang="sv-SE" dirty="0"/>
              <a:t>Node.JS</a:t>
            </a:r>
            <a:endParaRPr lang="en-US" dirty="0"/>
          </a:p>
        </p:txBody>
      </p:sp>
      <p:sp>
        <p:nvSpPr>
          <p:cNvPr id="3" name="Subtitle 2">
            <a:extLst>
              <a:ext uri="{FF2B5EF4-FFF2-40B4-BE49-F238E27FC236}">
                <a16:creationId xmlns:a16="http://schemas.microsoft.com/office/drawing/2014/main" id="{E496B946-1248-49DF-BEFD-E09958015C50}"/>
              </a:ext>
            </a:extLst>
          </p:cNvPr>
          <p:cNvSpPr>
            <a:spLocks noGrp="1"/>
          </p:cNvSpPr>
          <p:nvPr>
            <p:ph type="subTitle" idx="1"/>
          </p:nvPr>
        </p:nvSpPr>
        <p:spPr/>
        <p:txBody>
          <a:bodyPr/>
          <a:lstStyle/>
          <a:p>
            <a:r>
              <a:rPr lang="en-US" dirty="0"/>
              <a:t>Jimmy Engström, Azm dev</a:t>
            </a:r>
          </a:p>
          <a:p>
            <a:r>
              <a:rPr lang="en-US" dirty="0"/>
              <a:t>@</a:t>
            </a:r>
            <a:r>
              <a:rPr lang="en-US" dirty="0" err="1"/>
              <a:t>EngstromJimmy</a:t>
            </a:r>
            <a:endParaRPr lang="en-US" dirty="0"/>
          </a:p>
        </p:txBody>
      </p:sp>
    </p:spTree>
    <p:extLst>
      <p:ext uri="{BB962C8B-B14F-4D97-AF65-F5344CB8AC3E}">
        <p14:creationId xmlns:p14="http://schemas.microsoft.com/office/powerpoint/2010/main" val="384811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6619785" y="4818175"/>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8813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Asynchronous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2885273" y="1455190"/>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595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Asynchronous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1586312" y="4719684"/>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83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Asynchronous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3064734" y="1345651"/>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336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Asynchronous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6733376" y="4818175"/>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494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Asynchronous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3144142" y="1413120"/>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7486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Asynchronous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1691357" y="4845467"/>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9222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ADFA-E3A3-48F0-84E9-10F2E515C3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9B062D-1AA9-4FB4-B134-E3F3CCB4D11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2744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0ABD48-13F7-45DF-BE12-96F638981693}"/>
              </a:ext>
            </a:extLst>
          </p:cNvPr>
          <p:cNvSpPr>
            <a:spLocks noGrp="1"/>
          </p:cNvSpPr>
          <p:nvPr>
            <p:ph type="title"/>
          </p:nvPr>
        </p:nvSpPr>
        <p:spPr/>
        <p:txBody>
          <a:bodyPr/>
          <a:lstStyle/>
          <a:p>
            <a:r>
              <a:rPr lang="sv-SE" dirty="0"/>
              <a:t>Setup</a:t>
            </a:r>
            <a:endParaRPr lang="en-US" dirty="0"/>
          </a:p>
        </p:txBody>
      </p:sp>
      <p:sp>
        <p:nvSpPr>
          <p:cNvPr id="7" name="Text Placeholder 6">
            <a:extLst>
              <a:ext uri="{FF2B5EF4-FFF2-40B4-BE49-F238E27FC236}">
                <a16:creationId xmlns:a16="http://schemas.microsoft.com/office/drawing/2014/main" id="{39C8D19D-A09D-48BD-A075-5C41D12410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51443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86997-817D-4EA7-BE02-1B431E8D6FF6}"/>
              </a:ext>
            </a:extLst>
          </p:cNvPr>
          <p:cNvSpPr>
            <a:spLocks noGrp="1"/>
          </p:cNvSpPr>
          <p:nvPr>
            <p:ph type="title"/>
          </p:nvPr>
        </p:nvSpPr>
        <p:spPr/>
        <p:txBody>
          <a:bodyPr/>
          <a:lstStyle/>
          <a:p>
            <a:r>
              <a:rPr lang="sv-SE" dirty="0"/>
              <a:t>Visual studio Code</a:t>
            </a:r>
            <a:endParaRPr lang="en-US" dirty="0"/>
          </a:p>
        </p:txBody>
      </p:sp>
      <p:sp>
        <p:nvSpPr>
          <p:cNvPr id="5" name="Content Placeholder 4">
            <a:extLst>
              <a:ext uri="{FF2B5EF4-FFF2-40B4-BE49-F238E27FC236}">
                <a16:creationId xmlns:a16="http://schemas.microsoft.com/office/drawing/2014/main" id="{F19AA353-89F1-4DB7-92E2-EB25F9A07955}"/>
              </a:ext>
            </a:extLst>
          </p:cNvPr>
          <p:cNvSpPr>
            <a:spLocks noGrp="1"/>
          </p:cNvSpPr>
          <p:nvPr>
            <p:ph idx="1"/>
          </p:nvPr>
        </p:nvSpPr>
        <p:spPr/>
        <p:txBody>
          <a:bodyPr/>
          <a:lstStyle/>
          <a:p>
            <a:pPr marL="0" indent="0">
              <a:buNone/>
            </a:pPr>
            <a:r>
              <a:rPr lang="sv-SE" dirty="0"/>
              <a:t>1. G</a:t>
            </a:r>
            <a:r>
              <a:rPr lang="en-US" dirty="0"/>
              <a:t>o to </a:t>
            </a:r>
            <a:r>
              <a:rPr lang="en-US" dirty="0">
                <a:hlinkClick r:id="rId3">
                  <a:extLst>
                    <a:ext uri="{A12FA001-AC4F-418D-AE19-62706E023703}">
                      <ahyp:hlinkClr xmlns:ahyp="http://schemas.microsoft.com/office/drawing/2018/hyperlinkcolor" val="tx"/>
                    </a:ext>
                  </a:extLst>
                </a:hlinkClick>
              </a:rPr>
              <a:t>https://code.visualstudio.com/</a:t>
            </a:r>
            <a:endParaRPr lang="en-US" dirty="0"/>
          </a:p>
          <a:p>
            <a:pPr marL="0" indent="0">
              <a:buNone/>
            </a:pPr>
            <a:r>
              <a:rPr lang="en-US" dirty="0"/>
              <a:t>2. Click Download for Windows</a:t>
            </a:r>
          </a:p>
          <a:p>
            <a:pPr marL="0" indent="0">
              <a:buNone/>
            </a:pPr>
            <a:r>
              <a:rPr lang="en-US" dirty="0"/>
              <a:t>3. Run the downloaded file</a:t>
            </a:r>
          </a:p>
          <a:p>
            <a:pPr marL="0" indent="0">
              <a:buNone/>
            </a:pPr>
            <a:endParaRPr lang="en-US" dirty="0"/>
          </a:p>
        </p:txBody>
      </p:sp>
    </p:spTree>
    <p:extLst>
      <p:ext uri="{BB962C8B-B14F-4D97-AF65-F5344CB8AC3E}">
        <p14:creationId xmlns:p14="http://schemas.microsoft.com/office/powerpoint/2010/main" val="196010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5FBC-74CE-4DB4-AE02-15D5DC1A8F5B}"/>
              </a:ext>
            </a:extLst>
          </p:cNvPr>
          <p:cNvSpPr>
            <a:spLocks noGrp="1"/>
          </p:cNvSpPr>
          <p:nvPr>
            <p:ph type="title"/>
          </p:nvPr>
        </p:nvSpPr>
        <p:spPr/>
        <p:txBody>
          <a:bodyPr/>
          <a:lstStyle/>
          <a:p>
            <a:r>
              <a:rPr lang="sv-SE" dirty="0"/>
              <a:t>Day 1</a:t>
            </a:r>
            <a:endParaRPr lang="en-US" dirty="0"/>
          </a:p>
        </p:txBody>
      </p:sp>
      <p:sp>
        <p:nvSpPr>
          <p:cNvPr id="3" name="Content Placeholder 2">
            <a:extLst>
              <a:ext uri="{FF2B5EF4-FFF2-40B4-BE49-F238E27FC236}">
                <a16:creationId xmlns:a16="http://schemas.microsoft.com/office/drawing/2014/main" id="{7EBB87E7-4DF4-4FD7-B413-5057F4673E4A}"/>
              </a:ext>
            </a:extLst>
          </p:cNvPr>
          <p:cNvSpPr>
            <a:spLocks noGrp="1"/>
          </p:cNvSpPr>
          <p:nvPr>
            <p:ph idx="1"/>
          </p:nvPr>
        </p:nvSpPr>
        <p:spPr/>
        <p:txBody>
          <a:bodyPr/>
          <a:lstStyle/>
          <a:p>
            <a:pPr marL="0" indent="0">
              <a:buNone/>
            </a:pPr>
            <a:r>
              <a:rPr lang="sv-SE" dirty="0"/>
              <a:t>Setup</a:t>
            </a:r>
          </a:p>
          <a:p>
            <a:pPr marL="0" indent="0">
              <a:buNone/>
            </a:pPr>
            <a:r>
              <a:rPr lang="sv-SE" dirty="0"/>
              <a:t>NPM</a:t>
            </a:r>
          </a:p>
          <a:p>
            <a:pPr marL="0" indent="0">
              <a:buNone/>
            </a:pPr>
            <a:r>
              <a:rPr lang="sv-SE" dirty="0"/>
              <a:t>Node JS</a:t>
            </a:r>
          </a:p>
          <a:p>
            <a:pPr marL="0" indent="0">
              <a:buNone/>
            </a:pPr>
            <a:r>
              <a:rPr lang="sv-SE" dirty="0"/>
              <a:t>Command Line app </a:t>
            </a:r>
            <a:endParaRPr lang="en-US" dirty="0"/>
          </a:p>
        </p:txBody>
      </p:sp>
    </p:spTree>
    <p:extLst>
      <p:ext uri="{BB962C8B-B14F-4D97-AF65-F5344CB8AC3E}">
        <p14:creationId xmlns:p14="http://schemas.microsoft.com/office/powerpoint/2010/main" val="3067546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86997-817D-4EA7-BE02-1B431E8D6FF6}"/>
              </a:ext>
            </a:extLst>
          </p:cNvPr>
          <p:cNvSpPr>
            <a:spLocks noGrp="1"/>
          </p:cNvSpPr>
          <p:nvPr>
            <p:ph type="title"/>
          </p:nvPr>
        </p:nvSpPr>
        <p:spPr/>
        <p:txBody>
          <a:bodyPr/>
          <a:lstStyle/>
          <a:p>
            <a:r>
              <a:rPr lang="sv-SE" dirty="0"/>
              <a:t>Node JS</a:t>
            </a:r>
            <a:endParaRPr lang="en-US" dirty="0"/>
          </a:p>
        </p:txBody>
      </p:sp>
      <p:sp>
        <p:nvSpPr>
          <p:cNvPr id="5" name="Content Placeholder 4">
            <a:extLst>
              <a:ext uri="{FF2B5EF4-FFF2-40B4-BE49-F238E27FC236}">
                <a16:creationId xmlns:a16="http://schemas.microsoft.com/office/drawing/2014/main" id="{F19AA353-89F1-4DB7-92E2-EB25F9A07955}"/>
              </a:ext>
            </a:extLst>
          </p:cNvPr>
          <p:cNvSpPr>
            <a:spLocks noGrp="1"/>
          </p:cNvSpPr>
          <p:nvPr>
            <p:ph idx="1"/>
          </p:nvPr>
        </p:nvSpPr>
        <p:spPr/>
        <p:txBody>
          <a:bodyPr/>
          <a:lstStyle/>
          <a:p>
            <a:pPr marL="0" indent="0">
              <a:buNone/>
            </a:pPr>
            <a:r>
              <a:rPr lang="sv-SE" dirty="0"/>
              <a:t>1. G</a:t>
            </a:r>
            <a:r>
              <a:rPr lang="en-US" dirty="0"/>
              <a:t>o to https://nodejs.org/en/</a:t>
            </a:r>
          </a:p>
          <a:p>
            <a:pPr marL="0" indent="0">
              <a:buNone/>
            </a:pPr>
            <a:r>
              <a:rPr lang="en-US" dirty="0"/>
              <a:t>2. Click LTS</a:t>
            </a:r>
          </a:p>
          <a:p>
            <a:pPr marL="0" indent="0">
              <a:buNone/>
            </a:pPr>
            <a:r>
              <a:rPr lang="en-US" dirty="0"/>
              <a:t>3. Run the downloaded file</a:t>
            </a:r>
          </a:p>
          <a:p>
            <a:pPr marL="0" indent="0">
              <a:buNone/>
            </a:pPr>
            <a:endParaRPr lang="en-US" dirty="0"/>
          </a:p>
        </p:txBody>
      </p:sp>
    </p:spTree>
    <p:extLst>
      <p:ext uri="{BB962C8B-B14F-4D97-AF65-F5344CB8AC3E}">
        <p14:creationId xmlns:p14="http://schemas.microsoft.com/office/powerpoint/2010/main" val="2192142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9CCF-3BAB-4C65-93C4-43EE3DC7777D}"/>
              </a:ext>
            </a:extLst>
          </p:cNvPr>
          <p:cNvSpPr>
            <a:spLocks noGrp="1"/>
          </p:cNvSpPr>
          <p:nvPr>
            <p:ph type="title"/>
          </p:nvPr>
        </p:nvSpPr>
        <p:spPr/>
        <p:txBody>
          <a:bodyPr/>
          <a:lstStyle/>
          <a:p>
            <a:r>
              <a:rPr lang="sv-SE" dirty="0"/>
              <a:t>Writing our first NodeJS app</a:t>
            </a:r>
            <a:endParaRPr lang="en-US" dirty="0"/>
          </a:p>
        </p:txBody>
      </p:sp>
      <p:sp>
        <p:nvSpPr>
          <p:cNvPr id="3" name="Content Placeholder 2">
            <a:extLst>
              <a:ext uri="{FF2B5EF4-FFF2-40B4-BE49-F238E27FC236}">
                <a16:creationId xmlns:a16="http://schemas.microsoft.com/office/drawing/2014/main" id="{E03C3FC6-AFB7-45AC-9CAE-5725F566326D}"/>
              </a:ext>
            </a:extLst>
          </p:cNvPr>
          <p:cNvSpPr>
            <a:spLocks noGrp="1"/>
          </p:cNvSpPr>
          <p:nvPr>
            <p:ph idx="1"/>
          </p:nvPr>
        </p:nvSpPr>
        <p:spPr/>
        <p:txBody>
          <a:bodyPr/>
          <a:lstStyle/>
          <a:p>
            <a:pPr marL="742950" indent="-742950">
              <a:buAutoNum type="arabicPeriod"/>
            </a:pPr>
            <a:r>
              <a:rPr lang="sv-SE" dirty="0"/>
              <a:t>Create a new folder called ”Hello Academy”</a:t>
            </a:r>
          </a:p>
          <a:p>
            <a:pPr marL="742950" indent="-742950">
              <a:buAutoNum type="arabicPeriod"/>
            </a:pPr>
            <a:r>
              <a:rPr lang="sv-SE" dirty="0"/>
              <a:t>Right click and select [Open in Code]</a:t>
            </a:r>
          </a:p>
          <a:p>
            <a:pPr marL="742950" indent="-742950">
              <a:buAutoNum type="arabicPeriod"/>
            </a:pPr>
            <a:r>
              <a:rPr lang="sv-SE" dirty="0"/>
              <a:t>Create a file called HelloAcademy.js</a:t>
            </a:r>
          </a:p>
          <a:p>
            <a:pPr marL="742950" indent="-742950">
              <a:buAutoNum type="arabicPeriod"/>
            </a:pPr>
            <a:endParaRPr lang="sv-SE" dirty="0"/>
          </a:p>
          <a:p>
            <a:pPr marL="742950" indent="-742950">
              <a:buAutoNum type="arabicPeriod"/>
            </a:pPr>
            <a:endParaRPr lang="sv-SE" dirty="0"/>
          </a:p>
          <a:p>
            <a:pPr marL="742950" indent="-742950">
              <a:buAutoNum type="arabicPeriod"/>
            </a:pPr>
            <a:endParaRPr lang="en-US" dirty="0"/>
          </a:p>
        </p:txBody>
      </p:sp>
    </p:spTree>
    <p:extLst>
      <p:ext uri="{BB962C8B-B14F-4D97-AF65-F5344CB8AC3E}">
        <p14:creationId xmlns:p14="http://schemas.microsoft.com/office/powerpoint/2010/main" val="3547316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D7E5-06FE-486C-A7C5-51E468BCBB80}"/>
              </a:ext>
            </a:extLst>
          </p:cNvPr>
          <p:cNvSpPr>
            <a:spLocks noGrp="1"/>
          </p:cNvSpPr>
          <p:nvPr>
            <p:ph type="title"/>
          </p:nvPr>
        </p:nvSpPr>
        <p:spPr/>
        <p:txBody>
          <a:bodyPr/>
          <a:lstStyle/>
          <a:p>
            <a:r>
              <a:rPr lang="sv-SE" dirty="0"/>
              <a:t>HelloAcademy.js</a:t>
            </a:r>
            <a:endParaRPr lang="en-US" dirty="0"/>
          </a:p>
        </p:txBody>
      </p:sp>
      <p:sp>
        <p:nvSpPr>
          <p:cNvPr id="3" name="Content Placeholder 2">
            <a:extLst>
              <a:ext uri="{FF2B5EF4-FFF2-40B4-BE49-F238E27FC236}">
                <a16:creationId xmlns:a16="http://schemas.microsoft.com/office/drawing/2014/main" id="{FAE84AE5-7155-46E3-B5BF-F64E9C907C23}"/>
              </a:ext>
            </a:extLst>
          </p:cNvPr>
          <p:cNvSpPr>
            <a:spLocks noGrp="1"/>
          </p:cNvSpPr>
          <p:nvPr>
            <p:ph idx="1"/>
          </p:nvPr>
        </p:nvSpPr>
        <p:spPr/>
        <p:txBody>
          <a:bodyPr/>
          <a:lstStyle/>
          <a:p>
            <a:pPr marL="0" indent="0">
              <a:buNone/>
            </a:pP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msg</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'Hello Academy'</a:t>
            </a:r>
            <a:r>
              <a:rPr lang="en-US" dirty="0">
                <a:solidFill>
                  <a:srgbClr val="D4D4D4"/>
                </a:solidFill>
                <a:latin typeface="Consolas" panose="020B0609020204030204" pitchFamily="49" charset="0"/>
              </a:rPr>
              <a:t>;</a:t>
            </a:r>
          </a:p>
          <a:p>
            <a:pPr marL="0" indent="0">
              <a:buNone/>
            </a:pP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msg</a:t>
            </a:r>
            <a:r>
              <a:rPr lang="en-US" dirty="0">
                <a:solidFill>
                  <a:srgbClr val="D4D4D4"/>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796506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AB10-9B89-43DE-98B7-EAF191AEB75C}"/>
              </a:ext>
            </a:extLst>
          </p:cNvPr>
          <p:cNvSpPr>
            <a:spLocks noGrp="1"/>
          </p:cNvSpPr>
          <p:nvPr>
            <p:ph type="title"/>
          </p:nvPr>
        </p:nvSpPr>
        <p:spPr/>
        <p:txBody>
          <a:bodyPr/>
          <a:lstStyle/>
          <a:p>
            <a:r>
              <a:rPr lang="sv-SE" dirty="0"/>
              <a:t>Run the app	</a:t>
            </a:r>
            <a:endParaRPr lang="en-US" dirty="0"/>
          </a:p>
        </p:txBody>
      </p:sp>
      <p:sp>
        <p:nvSpPr>
          <p:cNvPr id="3" name="Content Placeholder 2">
            <a:extLst>
              <a:ext uri="{FF2B5EF4-FFF2-40B4-BE49-F238E27FC236}">
                <a16:creationId xmlns:a16="http://schemas.microsoft.com/office/drawing/2014/main" id="{0BF0BD6F-7F6B-4907-B423-4102FA5436F9}"/>
              </a:ext>
            </a:extLst>
          </p:cNvPr>
          <p:cNvSpPr>
            <a:spLocks noGrp="1"/>
          </p:cNvSpPr>
          <p:nvPr>
            <p:ph idx="1"/>
          </p:nvPr>
        </p:nvSpPr>
        <p:spPr/>
        <p:txBody>
          <a:bodyPr/>
          <a:lstStyle/>
          <a:p>
            <a:pPr marL="0" indent="0">
              <a:buNone/>
            </a:pPr>
            <a:r>
              <a:rPr lang="sv-SE" dirty="0"/>
              <a:t>F5 to run with debugger</a:t>
            </a:r>
          </a:p>
          <a:p>
            <a:pPr marL="0" indent="0">
              <a:buNone/>
            </a:pPr>
            <a:r>
              <a:rPr lang="sv-SE" dirty="0"/>
              <a:t>Ctrl + F5 to run</a:t>
            </a:r>
          </a:p>
          <a:p>
            <a:pPr marL="0" indent="0">
              <a:buNone/>
            </a:pPr>
            <a:r>
              <a:rPr lang="sv-SE" dirty="0"/>
              <a:t> </a:t>
            </a:r>
            <a:endParaRPr lang="en-US" dirty="0"/>
          </a:p>
        </p:txBody>
      </p:sp>
    </p:spTree>
    <p:extLst>
      <p:ext uri="{BB962C8B-B14F-4D97-AF65-F5344CB8AC3E}">
        <p14:creationId xmlns:p14="http://schemas.microsoft.com/office/powerpoint/2010/main" val="4272706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D028-D361-41DA-A524-4F1BEC608838}"/>
              </a:ext>
            </a:extLst>
          </p:cNvPr>
          <p:cNvSpPr>
            <a:spLocks noGrp="1"/>
          </p:cNvSpPr>
          <p:nvPr>
            <p:ph type="title"/>
          </p:nvPr>
        </p:nvSpPr>
        <p:spPr/>
        <p:txBody>
          <a:bodyPr/>
          <a:lstStyle/>
          <a:p>
            <a:r>
              <a:rPr lang="sv-SE" dirty="0"/>
              <a:t>Debugging</a:t>
            </a:r>
            <a:endParaRPr lang="en-US" dirty="0"/>
          </a:p>
        </p:txBody>
      </p:sp>
      <p:sp>
        <p:nvSpPr>
          <p:cNvPr id="3" name="Content Placeholder 2">
            <a:extLst>
              <a:ext uri="{FF2B5EF4-FFF2-40B4-BE49-F238E27FC236}">
                <a16:creationId xmlns:a16="http://schemas.microsoft.com/office/drawing/2014/main" id="{A05837E0-9D2D-4575-ADE1-F4B4385CE5B3}"/>
              </a:ext>
            </a:extLst>
          </p:cNvPr>
          <p:cNvSpPr>
            <a:spLocks noGrp="1"/>
          </p:cNvSpPr>
          <p:nvPr>
            <p:ph idx="1"/>
          </p:nvPr>
        </p:nvSpPr>
        <p:spPr/>
        <p:txBody>
          <a:bodyPr/>
          <a:lstStyle/>
          <a:p>
            <a:pPr marL="0" indent="0">
              <a:buNone/>
            </a:pPr>
            <a:r>
              <a:rPr lang="sv-SE" dirty="0"/>
              <a:t>F9 to toggle a break point</a:t>
            </a:r>
          </a:p>
          <a:p>
            <a:pPr marL="0" indent="0">
              <a:buNone/>
            </a:pPr>
            <a:r>
              <a:rPr lang="sv-SE" dirty="0"/>
              <a:t>F5 to run with debugger</a:t>
            </a:r>
          </a:p>
          <a:p>
            <a:pPr marL="0" indent="0">
              <a:buNone/>
            </a:pPr>
            <a:endParaRPr lang="en-US" dirty="0"/>
          </a:p>
        </p:txBody>
      </p:sp>
    </p:spTree>
    <p:extLst>
      <p:ext uri="{BB962C8B-B14F-4D97-AF65-F5344CB8AC3E}">
        <p14:creationId xmlns:p14="http://schemas.microsoft.com/office/powerpoint/2010/main" val="2554805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DBE955-F653-4D0D-BC55-F3569DC2945F}"/>
              </a:ext>
            </a:extLst>
          </p:cNvPr>
          <p:cNvSpPr>
            <a:spLocks noGrp="1"/>
          </p:cNvSpPr>
          <p:nvPr>
            <p:ph type="title"/>
          </p:nvPr>
        </p:nvSpPr>
        <p:spPr/>
        <p:txBody>
          <a:bodyPr/>
          <a:lstStyle/>
          <a:p>
            <a:r>
              <a:rPr lang="en-US" dirty="0"/>
              <a:t>NPM</a:t>
            </a:r>
          </a:p>
        </p:txBody>
      </p:sp>
      <p:sp>
        <p:nvSpPr>
          <p:cNvPr id="5" name="Text Placeholder 4">
            <a:extLst>
              <a:ext uri="{FF2B5EF4-FFF2-40B4-BE49-F238E27FC236}">
                <a16:creationId xmlns:a16="http://schemas.microsoft.com/office/drawing/2014/main" id="{7FC719BD-04A1-4DEB-B18C-0A1282F1AE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183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FB34-DA54-40BB-911A-667EE24D643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60AEA81-C126-4EF9-8D5C-F03E52B877BC}"/>
              </a:ext>
            </a:extLst>
          </p:cNvPr>
          <p:cNvSpPr>
            <a:spLocks noGrp="1"/>
          </p:cNvSpPr>
          <p:nvPr>
            <p:ph idx="1"/>
          </p:nvPr>
        </p:nvSpPr>
        <p:spPr/>
        <p:txBody>
          <a:bodyPr/>
          <a:lstStyle/>
          <a:p>
            <a:pPr marL="0" indent="0">
              <a:buNone/>
            </a:pPr>
            <a:endParaRPr lang="en-US" dirty="0"/>
          </a:p>
        </p:txBody>
      </p:sp>
      <p:pic>
        <p:nvPicPr>
          <p:cNvPr id="7" name="Picture 6" descr="A close up of a sign&#10;&#10;Description automatically generated">
            <a:extLst>
              <a:ext uri="{FF2B5EF4-FFF2-40B4-BE49-F238E27FC236}">
                <a16:creationId xmlns:a16="http://schemas.microsoft.com/office/drawing/2014/main" id="{3D2C2940-EFC3-4603-A9F9-EE988F8F6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096" y="796787"/>
            <a:ext cx="5264426" cy="5264426"/>
          </a:xfrm>
          <a:prstGeom prst="rect">
            <a:avLst/>
          </a:prstGeom>
        </p:spPr>
      </p:pic>
    </p:spTree>
    <p:extLst>
      <p:ext uri="{BB962C8B-B14F-4D97-AF65-F5344CB8AC3E}">
        <p14:creationId xmlns:p14="http://schemas.microsoft.com/office/powerpoint/2010/main" val="1714322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4564-8A50-4459-9B80-1D564D6D9BB0}"/>
              </a:ext>
            </a:extLst>
          </p:cNvPr>
          <p:cNvSpPr>
            <a:spLocks noGrp="1"/>
          </p:cNvSpPr>
          <p:nvPr>
            <p:ph type="title"/>
          </p:nvPr>
        </p:nvSpPr>
        <p:spPr/>
        <p:txBody>
          <a:bodyPr/>
          <a:lstStyle/>
          <a:p>
            <a:r>
              <a:rPr lang="en-US" dirty="0"/>
              <a:t>NPM Commands</a:t>
            </a:r>
          </a:p>
        </p:txBody>
      </p:sp>
      <p:sp>
        <p:nvSpPr>
          <p:cNvPr id="3" name="Content Placeholder 2">
            <a:extLst>
              <a:ext uri="{FF2B5EF4-FFF2-40B4-BE49-F238E27FC236}">
                <a16:creationId xmlns:a16="http://schemas.microsoft.com/office/drawing/2014/main" id="{C8B4C1B8-561B-45CE-AD6C-61D3226B77DA}"/>
              </a:ext>
            </a:extLst>
          </p:cNvPr>
          <p:cNvSpPr>
            <a:spLocks noGrp="1"/>
          </p:cNvSpPr>
          <p:nvPr>
            <p:ph idx="1"/>
          </p:nvPr>
        </p:nvSpPr>
        <p:spPr/>
        <p:txBody>
          <a:bodyPr/>
          <a:lstStyle/>
          <a:p>
            <a:pPr marL="742950" indent="-742950">
              <a:buAutoNum type="arabicPeriod"/>
            </a:pPr>
            <a:r>
              <a:rPr lang="en-US" dirty="0"/>
              <a:t>Create a new folder called “</a:t>
            </a:r>
            <a:r>
              <a:rPr lang="en-US" dirty="0" err="1"/>
              <a:t>NPMTest</a:t>
            </a:r>
            <a:r>
              <a:rPr lang="en-US" dirty="0"/>
              <a:t>”</a:t>
            </a:r>
          </a:p>
          <a:p>
            <a:pPr marL="742950" indent="-742950">
              <a:buAutoNum type="arabicPeriod"/>
            </a:pPr>
            <a:r>
              <a:rPr lang="en-US" dirty="0"/>
              <a:t>cd </a:t>
            </a:r>
            <a:r>
              <a:rPr lang="en-US" dirty="0" err="1"/>
              <a:t>NPMTest</a:t>
            </a:r>
            <a:endParaRPr lang="en-US" dirty="0"/>
          </a:p>
          <a:p>
            <a:pPr marL="742950" indent="-742950">
              <a:buAutoNum type="arabicPeriod"/>
            </a:pPr>
            <a:r>
              <a:rPr lang="en-US" dirty="0">
                <a:solidFill>
                  <a:schemeClr val="accent2"/>
                </a:solidFill>
              </a:rPr>
              <a:t>NPM Install chalk</a:t>
            </a:r>
          </a:p>
          <a:p>
            <a:pPr marL="742950" indent="-742950">
              <a:buAutoNum type="arabicPeriod"/>
            </a:pPr>
            <a:r>
              <a:rPr lang="en-US" dirty="0"/>
              <a:t>Open your Node-modules folder</a:t>
            </a:r>
          </a:p>
          <a:p>
            <a:pPr marL="742950" indent="-742950">
              <a:buAutoNum type="arabicPeriod"/>
            </a:pPr>
            <a:r>
              <a:rPr lang="en-US" dirty="0">
                <a:solidFill>
                  <a:schemeClr val="accent2"/>
                </a:solidFill>
              </a:rPr>
              <a:t>NPM ls</a:t>
            </a:r>
          </a:p>
          <a:p>
            <a:pPr marL="0" indent="0">
              <a:buNone/>
            </a:pPr>
            <a:endParaRPr lang="en-US" dirty="0"/>
          </a:p>
        </p:txBody>
      </p:sp>
    </p:spTree>
    <p:extLst>
      <p:ext uri="{BB962C8B-B14F-4D97-AF65-F5344CB8AC3E}">
        <p14:creationId xmlns:p14="http://schemas.microsoft.com/office/powerpoint/2010/main" val="206499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5ACD-E369-407C-936D-5E6E4E3A9A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304DDA-658F-4C3D-979C-7CC877315C1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141B32-62BC-441F-83CF-A878D9E04E24}"/>
              </a:ext>
            </a:extLst>
          </p:cNvPr>
          <p:cNvPicPr>
            <a:picLocks noChangeAspect="1"/>
          </p:cNvPicPr>
          <p:nvPr/>
        </p:nvPicPr>
        <p:blipFill>
          <a:blip r:embed="rId3"/>
          <a:stretch>
            <a:fillRect/>
          </a:stretch>
        </p:blipFill>
        <p:spPr>
          <a:xfrm>
            <a:off x="0" y="681037"/>
            <a:ext cx="13070618" cy="5400942"/>
          </a:xfrm>
          <a:prstGeom prst="rect">
            <a:avLst/>
          </a:prstGeom>
        </p:spPr>
      </p:pic>
    </p:spTree>
    <p:extLst>
      <p:ext uri="{BB962C8B-B14F-4D97-AF65-F5344CB8AC3E}">
        <p14:creationId xmlns:p14="http://schemas.microsoft.com/office/powerpoint/2010/main" val="1218333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4564-8A50-4459-9B80-1D564D6D9BB0}"/>
              </a:ext>
            </a:extLst>
          </p:cNvPr>
          <p:cNvSpPr>
            <a:spLocks noGrp="1"/>
          </p:cNvSpPr>
          <p:nvPr>
            <p:ph type="title"/>
          </p:nvPr>
        </p:nvSpPr>
        <p:spPr/>
        <p:txBody>
          <a:bodyPr/>
          <a:lstStyle/>
          <a:p>
            <a:r>
              <a:rPr lang="en-US" dirty="0"/>
              <a:t>NPM Commands</a:t>
            </a:r>
          </a:p>
        </p:txBody>
      </p:sp>
      <p:sp>
        <p:nvSpPr>
          <p:cNvPr id="3" name="Content Placeholder 2">
            <a:extLst>
              <a:ext uri="{FF2B5EF4-FFF2-40B4-BE49-F238E27FC236}">
                <a16:creationId xmlns:a16="http://schemas.microsoft.com/office/drawing/2014/main" id="{C8B4C1B8-561B-45CE-AD6C-61D3226B77DA}"/>
              </a:ext>
            </a:extLst>
          </p:cNvPr>
          <p:cNvSpPr>
            <a:spLocks noGrp="1"/>
          </p:cNvSpPr>
          <p:nvPr>
            <p:ph idx="1"/>
          </p:nvPr>
        </p:nvSpPr>
        <p:spPr/>
        <p:txBody>
          <a:bodyPr/>
          <a:lstStyle/>
          <a:p>
            <a:pPr marL="742950" indent="-742950">
              <a:buAutoNum type="arabicPeriod"/>
            </a:pPr>
            <a:r>
              <a:rPr lang="en-US" dirty="0">
                <a:solidFill>
                  <a:schemeClr val="accent2"/>
                </a:solidFill>
              </a:rPr>
              <a:t>NPM </a:t>
            </a:r>
            <a:r>
              <a:rPr lang="en-US" dirty="0" err="1">
                <a:solidFill>
                  <a:schemeClr val="accent2"/>
                </a:solidFill>
              </a:rPr>
              <a:t>unInstall</a:t>
            </a:r>
            <a:r>
              <a:rPr lang="en-US" dirty="0">
                <a:solidFill>
                  <a:schemeClr val="accent2"/>
                </a:solidFill>
              </a:rPr>
              <a:t> chalk</a:t>
            </a:r>
          </a:p>
          <a:p>
            <a:pPr marL="0" indent="0">
              <a:buNone/>
            </a:pPr>
            <a:endParaRPr lang="en-US" dirty="0"/>
          </a:p>
        </p:txBody>
      </p:sp>
    </p:spTree>
    <p:extLst>
      <p:ext uri="{BB962C8B-B14F-4D97-AF65-F5344CB8AC3E}">
        <p14:creationId xmlns:p14="http://schemas.microsoft.com/office/powerpoint/2010/main" val="100303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9EF32-B43C-4FDA-9891-28A8ABAB3B15}"/>
              </a:ext>
            </a:extLst>
          </p:cNvPr>
          <p:cNvSpPr>
            <a:spLocks noGrp="1"/>
          </p:cNvSpPr>
          <p:nvPr>
            <p:ph type="title"/>
          </p:nvPr>
        </p:nvSpPr>
        <p:spPr/>
        <p:txBody>
          <a:bodyPr/>
          <a:lstStyle/>
          <a:p>
            <a:r>
              <a:rPr lang="sv-SE" dirty="0"/>
              <a:t>Background</a:t>
            </a:r>
            <a:endParaRPr lang="en-US" dirty="0"/>
          </a:p>
        </p:txBody>
      </p:sp>
      <p:sp>
        <p:nvSpPr>
          <p:cNvPr id="5" name="Text Placeholder 4">
            <a:extLst>
              <a:ext uri="{FF2B5EF4-FFF2-40B4-BE49-F238E27FC236}">
                <a16:creationId xmlns:a16="http://schemas.microsoft.com/office/drawing/2014/main" id="{F464294D-0F47-4EF3-8FF5-374141B422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3016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32C8-D107-4F03-A216-1498B3A7DB18}"/>
              </a:ext>
            </a:extLst>
          </p:cNvPr>
          <p:cNvSpPr>
            <a:spLocks noGrp="1"/>
          </p:cNvSpPr>
          <p:nvPr>
            <p:ph type="title"/>
          </p:nvPr>
        </p:nvSpPr>
        <p:spPr/>
        <p:txBody>
          <a:bodyPr/>
          <a:lstStyle/>
          <a:p>
            <a:r>
              <a:rPr lang="en-US" dirty="0" err="1"/>
              <a:t>Package.json</a:t>
            </a:r>
            <a:endParaRPr lang="en-US" dirty="0"/>
          </a:p>
        </p:txBody>
      </p:sp>
      <p:sp>
        <p:nvSpPr>
          <p:cNvPr id="3" name="Content Placeholder 2">
            <a:extLst>
              <a:ext uri="{FF2B5EF4-FFF2-40B4-BE49-F238E27FC236}">
                <a16:creationId xmlns:a16="http://schemas.microsoft.com/office/drawing/2014/main" id="{389C146B-E925-4A61-8D55-2F26A6DF6A57}"/>
              </a:ext>
            </a:extLst>
          </p:cNvPr>
          <p:cNvSpPr>
            <a:spLocks noGrp="1"/>
          </p:cNvSpPr>
          <p:nvPr>
            <p:ph idx="1"/>
          </p:nvPr>
        </p:nvSpPr>
        <p:spPr/>
        <p:txBody>
          <a:bodyPr/>
          <a:lstStyle/>
          <a:p>
            <a:pPr marL="0" indent="0">
              <a:buNone/>
            </a:pPr>
            <a:r>
              <a:rPr lang="en-US" dirty="0">
                <a:solidFill>
                  <a:schemeClr val="accent2"/>
                </a:solidFill>
              </a:rPr>
              <a:t>NPM </a:t>
            </a:r>
            <a:r>
              <a:rPr lang="en-US" dirty="0" err="1">
                <a:solidFill>
                  <a:schemeClr val="accent2"/>
                </a:solidFill>
              </a:rPr>
              <a:t>init</a:t>
            </a:r>
            <a:endParaRPr lang="en-US" dirty="0">
              <a:solidFill>
                <a:schemeClr val="accent2"/>
              </a:solidFill>
            </a:endParaRPr>
          </a:p>
          <a:p>
            <a:pPr marL="0" indent="0">
              <a:buNone/>
            </a:pPr>
            <a:r>
              <a:rPr lang="en-US" dirty="0">
                <a:solidFill>
                  <a:schemeClr val="accent2"/>
                </a:solidFill>
              </a:rPr>
              <a:t>NPM </a:t>
            </a:r>
            <a:r>
              <a:rPr lang="en-US" dirty="0" err="1">
                <a:solidFill>
                  <a:schemeClr val="accent2"/>
                </a:solidFill>
              </a:rPr>
              <a:t>i</a:t>
            </a:r>
            <a:r>
              <a:rPr lang="en-US" dirty="0">
                <a:solidFill>
                  <a:schemeClr val="accent2"/>
                </a:solidFill>
              </a:rPr>
              <a:t> chalk</a:t>
            </a:r>
          </a:p>
          <a:p>
            <a:pPr marL="0" indent="0">
              <a:buNone/>
            </a:pPr>
            <a:r>
              <a:rPr lang="en-US" dirty="0">
                <a:solidFill>
                  <a:schemeClr val="accent2"/>
                </a:solidFill>
              </a:rPr>
              <a:t>NPM r chalk</a:t>
            </a:r>
          </a:p>
          <a:p>
            <a:pPr marL="0" indent="0">
              <a:buNone/>
            </a:pPr>
            <a:endParaRPr lang="en-US" dirty="0">
              <a:solidFill>
                <a:schemeClr val="accent2"/>
              </a:solidFill>
            </a:endParaRPr>
          </a:p>
          <a:p>
            <a:pPr marL="0" indent="0">
              <a:buNone/>
            </a:pPr>
            <a:endParaRPr lang="en-US" dirty="0"/>
          </a:p>
        </p:txBody>
      </p:sp>
    </p:spTree>
    <p:extLst>
      <p:ext uri="{BB962C8B-B14F-4D97-AF65-F5344CB8AC3E}">
        <p14:creationId xmlns:p14="http://schemas.microsoft.com/office/powerpoint/2010/main" val="261151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22B-25D1-4F53-AB6B-7186136269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3A3A7F-48E2-4A6C-88DC-438894BC76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6604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99CA-E5D2-4728-AA5C-910918C1FD43}"/>
              </a:ext>
            </a:extLst>
          </p:cNvPr>
          <p:cNvSpPr>
            <a:spLocks noGrp="1"/>
          </p:cNvSpPr>
          <p:nvPr>
            <p:ph type="title"/>
          </p:nvPr>
        </p:nvSpPr>
        <p:spPr/>
        <p:txBody>
          <a:bodyPr/>
          <a:lstStyle/>
          <a:p>
            <a:r>
              <a:rPr lang="en-US" dirty="0"/>
              <a:t>Challenge - Chalk</a:t>
            </a:r>
          </a:p>
        </p:txBody>
      </p:sp>
      <p:sp>
        <p:nvSpPr>
          <p:cNvPr id="3" name="Content Placeholder 2">
            <a:extLst>
              <a:ext uri="{FF2B5EF4-FFF2-40B4-BE49-F238E27FC236}">
                <a16:creationId xmlns:a16="http://schemas.microsoft.com/office/drawing/2014/main" id="{BE94C6D8-C206-4E1A-86E9-4A314F663B26}"/>
              </a:ext>
            </a:extLst>
          </p:cNvPr>
          <p:cNvSpPr>
            <a:spLocks noGrp="1"/>
          </p:cNvSpPr>
          <p:nvPr>
            <p:ph idx="1"/>
          </p:nvPr>
        </p:nvSpPr>
        <p:spPr/>
        <p:txBody>
          <a:bodyPr/>
          <a:lstStyle/>
          <a:p>
            <a:pPr marL="0" indent="0">
              <a:buNone/>
            </a:pPr>
            <a:r>
              <a:rPr lang="en-US" dirty="0"/>
              <a:t>Create a </a:t>
            </a:r>
            <a:r>
              <a:rPr lang="en-US" dirty="0">
                <a:solidFill>
                  <a:schemeClr val="accent2"/>
                </a:solidFill>
              </a:rPr>
              <a:t>new script </a:t>
            </a:r>
            <a:r>
              <a:rPr lang="en-US" dirty="0"/>
              <a:t>that </a:t>
            </a:r>
            <a:r>
              <a:rPr lang="en-US" dirty="0">
                <a:solidFill>
                  <a:schemeClr val="accent2"/>
                </a:solidFill>
              </a:rPr>
              <a:t>outputs “Hello Academy” three times </a:t>
            </a:r>
            <a:r>
              <a:rPr lang="en-US" dirty="0"/>
              <a:t>in </a:t>
            </a:r>
            <a:r>
              <a:rPr lang="en-US" dirty="0">
                <a:solidFill>
                  <a:schemeClr val="accent2"/>
                </a:solidFill>
              </a:rPr>
              <a:t>three different colors</a:t>
            </a:r>
            <a:r>
              <a:rPr lang="en-US" dirty="0"/>
              <a:t>.</a:t>
            </a:r>
          </a:p>
          <a:p>
            <a:pPr marL="0" indent="0">
              <a:buNone/>
            </a:pPr>
            <a:r>
              <a:rPr lang="en-US" dirty="0"/>
              <a:t>Don’t duplicate code </a:t>
            </a:r>
            <a:r>
              <a:rPr lang="en-US" dirty="0">
                <a:solidFill>
                  <a:schemeClr val="accent2"/>
                </a:solidFill>
              </a:rPr>
              <a:t>hint: chalk[color]</a:t>
            </a:r>
          </a:p>
          <a:p>
            <a:pPr marL="0" indent="0">
              <a:buNone/>
            </a:pPr>
            <a:endParaRPr lang="en-US" dirty="0"/>
          </a:p>
          <a:p>
            <a:pPr marL="0" indent="0">
              <a:buNone/>
            </a:pPr>
            <a:endParaRPr lang="en-US" dirty="0"/>
          </a:p>
          <a:p>
            <a:pPr marL="0" indent="0">
              <a:buNone/>
            </a:pPr>
            <a:r>
              <a:rPr lang="en-US" dirty="0"/>
              <a:t>Finished?</a:t>
            </a:r>
            <a:br>
              <a:rPr lang="en-US" dirty="0"/>
            </a:br>
            <a:r>
              <a:rPr lang="en-US" dirty="0"/>
              <a:t>Go nuts with chalk-animation </a:t>
            </a:r>
          </a:p>
        </p:txBody>
      </p:sp>
    </p:spTree>
    <p:extLst>
      <p:ext uri="{BB962C8B-B14F-4D97-AF65-F5344CB8AC3E}">
        <p14:creationId xmlns:p14="http://schemas.microsoft.com/office/powerpoint/2010/main" val="2440863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0C14-190F-4D40-8BAA-6F80A1BAE901}"/>
              </a:ext>
            </a:extLst>
          </p:cNvPr>
          <p:cNvSpPr>
            <a:spLocks noGrp="1"/>
          </p:cNvSpPr>
          <p:nvPr>
            <p:ph type="title"/>
          </p:nvPr>
        </p:nvSpPr>
        <p:spPr/>
        <p:txBody>
          <a:bodyPr/>
          <a:lstStyle/>
          <a:p>
            <a:r>
              <a:rPr lang="en-US" dirty="0"/>
              <a:t>Challenge - Chalk</a:t>
            </a:r>
          </a:p>
        </p:txBody>
      </p:sp>
      <p:sp>
        <p:nvSpPr>
          <p:cNvPr id="3" name="Content Placeholder 2">
            <a:extLst>
              <a:ext uri="{FF2B5EF4-FFF2-40B4-BE49-F238E27FC236}">
                <a16:creationId xmlns:a16="http://schemas.microsoft.com/office/drawing/2014/main" id="{25DEAEAD-37F1-448D-9A81-1D8F0257F013}"/>
              </a:ext>
            </a:extLst>
          </p:cNvPr>
          <p:cNvSpPr>
            <a:spLocks noGrp="1"/>
          </p:cNvSpPr>
          <p:nvPr>
            <p:ph idx="1"/>
          </p:nvPr>
        </p:nvSpPr>
        <p:spPr/>
        <p:txBody>
          <a:bodyPr/>
          <a:lstStyle/>
          <a:p>
            <a:pPr marL="0" indent="0">
              <a:buNone/>
            </a:pPr>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chalk</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"chalk"</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colors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red"</a:t>
            </a:r>
            <a:r>
              <a:rPr lang="en-US" dirty="0" err="1">
                <a:solidFill>
                  <a:srgbClr val="D4D4D4"/>
                </a:solidFill>
                <a:latin typeface="Consolas" panose="020B0609020204030204" pitchFamily="49" charset="0"/>
              </a:rPr>
              <a:t>,</a:t>
            </a:r>
            <a:r>
              <a:rPr lang="en-US" dirty="0" err="1">
                <a:solidFill>
                  <a:srgbClr val="CE9178"/>
                </a:solidFill>
                <a:latin typeface="Consolas" panose="020B0609020204030204" pitchFamily="49" charset="0"/>
              </a:rPr>
              <a:t>"green"</a:t>
            </a:r>
            <a:r>
              <a:rPr lang="en-US" dirty="0" err="1">
                <a:solidFill>
                  <a:srgbClr val="D4D4D4"/>
                </a:solidFill>
                <a:latin typeface="Consolas" panose="020B0609020204030204" pitchFamily="49" charset="0"/>
              </a:rPr>
              <a:t>,</a:t>
            </a:r>
            <a:r>
              <a:rPr lang="en-US" dirty="0" err="1">
                <a:solidFill>
                  <a:srgbClr val="CE9178"/>
                </a:solidFill>
                <a:latin typeface="Consolas" panose="020B0609020204030204" pitchFamily="49" charset="0"/>
              </a:rPr>
              <a:t>"blue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pPr marL="0" indent="0">
              <a:buNone/>
            </a:pPr>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colors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forEach</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color</a:t>
            </a:r>
            <a:r>
              <a:rPr lang="en-US" dirty="0">
                <a:solidFill>
                  <a:srgbClr val="D4D4D4"/>
                </a:solidFill>
                <a:latin typeface="Consolas" panose="020B0609020204030204" pitchFamily="49" charset="0"/>
              </a:rPr>
              <a:t>){</a:t>
            </a:r>
          </a:p>
          <a:p>
            <a:pPr marL="0" indent="0">
              <a:buNone/>
            </a:pPr>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chalk</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color</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 	Academy"</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011825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5219-B164-420F-A3FD-46879DD631F2}"/>
              </a:ext>
            </a:extLst>
          </p:cNvPr>
          <p:cNvSpPr>
            <a:spLocks noGrp="1"/>
          </p:cNvSpPr>
          <p:nvPr>
            <p:ph type="title"/>
          </p:nvPr>
        </p:nvSpPr>
        <p:spPr/>
        <p:txBody>
          <a:bodyPr/>
          <a:lstStyle/>
          <a:p>
            <a:r>
              <a:rPr lang="sv-SE" dirty="0"/>
              <a:t>Arrow functions</a:t>
            </a:r>
            <a:endParaRPr lang="en-US" dirty="0"/>
          </a:p>
        </p:txBody>
      </p:sp>
      <p:sp>
        <p:nvSpPr>
          <p:cNvPr id="3" name="Content Placeholder 2">
            <a:extLst>
              <a:ext uri="{FF2B5EF4-FFF2-40B4-BE49-F238E27FC236}">
                <a16:creationId xmlns:a16="http://schemas.microsoft.com/office/drawing/2014/main" id="{41EB8BFF-01F2-496F-AB46-BC3B8DB406E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25125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AF57-361B-4942-8513-11A979BCC47F}"/>
              </a:ext>
            </a:extLst>
          </p:cNvPr>
          <p:cNvSpPr>
            <a:spLocks noGrp="1"/>
          </p:cNvSpPr>
          <p:nvPr>
            <p:ph type="title"/>
          </p:nvPr>
        </p:nvSpPr>
        <p:spPr/>
        <p:txBody>
          <a:bodyPr/>
          <a:lstStyle/>
          <a:p>
            <a:r>
              <a:rPr lang="sv-SE" dirty="0"/>
              <a:t>Core Modules</a:t>
            </a:r>
            <a:endParaRPr lang="en-US" dirty="0"/>
          </a:p>
        </p:txBody>
      </p:sp>
      <p:sp>
        <p:nvSpPr>
          <p:cNvPr id="3" name="Content Placeholder 2">
            <a:extLst>
              <a:ext uri="{FF2B5EF4-FFF2-40B4-BE49-F238E27FC236}">
                <a16:creationId xmlns:a16="http://schemas.microsoft.com/office/drawing/2014/main" id="{7A16FE8B-2743-4D0D-9D1D-D9D442F7384E}"/>
              </a:ext>
            </a:extLst>
          </p:cNvPr>
          <p:cNvSpPr>
            <a:spLocks noGrp="1"/>
          </p:cNvSpPr>
          <p:nvPr>
            <p:ph idx="1"/>
          </p:nvPr>
        </p:nvSpPr>
        <p:spPr/>
        <p:txBody>
          <a:bodyPr/>
          <a:lstStyle/>
          <a:p>
            <a:pPr marL="0" indent="0">
              <a:buNone/>
            </a:pPr>
            <a:r>
              <a:rPr lang="sv-SE" dirty="0"/>
              <a:t>Http</a:t>
            </a:r>
          </a:p>
          <a:p>
            <a:pPr marL="0" indent="0">
              <a:buNone/>
            </a:pPr>
            <a:r>
              <a:rPr lang="sv-SE" dirty="0"/>
              <a:t>Fileystem</a:t>
            </a:r>
          </a:p>
          <a:p>
            <a:pPr marL="0" indent="0">
              <a:buNone/>
            </a:pPr>
            <a:r>
              <a:rPr lang="sv-SE" dirty="0"/>
              <a:t>Streams</a:t>
            </a:r>
          </a:p>
          <a:p>
            <a:pPr marL="0" indent="0">
              <a:buNone/>
            </a:pPr>
            <a:r>
              <a:rPr lang="sv-SE" dirty="0"/>
              <a:t>Buffer</a:t>
            </a:r>
          </a:p>
          <a:p>
            <a:pPr marL="0" indent="0">
              <a:buNone/>
            </a:pPr>
            <a:r>
              <a:rPr lang="sv-SE" dirty="0"/>
              <a:t>Child Process</a:t>
            </a:r>
          </a:p>
        </p:txBody>
      </p:sp>
    </p:spTree>
    <p:extLst>
      <p:ext uri="{BB962C8B-B14F-4D97-AF65-F5344CB8AC3E}">
        <p14:creationId xmlns:p14="http://schemas.microsoft.com/office/powerpoint/2010/main" val="1085842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931A-4780-44FC-80C4-5E5AEF15B925}"/>
              </a:ext>
            </a:extLst>
          </p:cNvPr>
          <p:cNvSpPr>
            <a:spLocks noGrp="1"/>
          </p:cNvSpPr>
          <p:nvPr>
            <p:ph type="title"/>
          </p:nvPr>
        </p:nvSpPr>
        <p:spPr/>
        <p:txBody>
          <a:bodyPr/>
          <a:lstStyle/>
          <a:p>
            <a:r>
              <a:rPr lang="sv-SE" dirty="0"/>
              <a:t>Process</a:t>
            </a:r>
            <a:endParaRPr lang="en-US" dirty="0"/>
          </a:p>
        </p:txBody>
      </p:sp>
      <p:sp>
        <p:nvSpPr>
          <p:cNvPr id="3" name="Content Placeholder 2">
            <a:extLst>
              <a:ext uri="{FF2B5EF4-FFF2-40B4-BE49-F238E27FC236}">
                <a16:creationId xmlns:a16="http://schemas.microsoft.com/office/drawing/2014/main" id="{416DE5F5-AF4C-42BA-AA17-5C05F7B62FA6}"/>
              </a:ext>
            </a:extLst>
          </p:cNvPr>
          <p:cNvSpPr>
            <a:spLocks noGrp="1"/>
          </p:cNvSpPr>
          <p:nvPr>
            <p:ph idx="1"/>
          </p:nvPr>
        </p:nvSpPr>
        <p:spPr/>
        <p:txBody>
          <a:bodyPr/>
          <a:lstStyle/>
          <a:p>
            <a:pPr marL="0" indent="0">
              <a:buNone/>
            </a:pP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a:t>
            </a:r>
            <a:r>
              <a:rPr lang="en-US" dirty="0">
                <a:solidFill>
                  <a:srgbClr val="D4D4D4"/>
                </a:solidFill>
                <a:latin typeface="Consolas" panose="020B0609020204030204" pitchFamily="49" charset="0"/>
              </a:rPr>
              <a:t>);</a:t>
            </a:r>
          </a:p>
          <a:p>
            <a:pPr marL="0" indent="0">
              <a:buNone/>
            </a:pPr>
            <a:r>
              <a:rPr lang="en-US" dirty="0" err="1">
                <a:solidFill>
                  <a:srgbClr val="9CDCFE"/>
                </a:solidFill>
                <a:latin typeface="Consolas" panose="020B0609020204030204" pitchFamily="49" charset="0"/>
              </a:rPr>
              <a:t>process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exit</a:t>
            </a:r>
            <a:r>
              <a:rPr lang="en-US" dirty="0">
                <a:solidFill>
                  <a:srgbClr val="D4D4D4"/>
                </a:solidFill>
                <a:latin typeface="Consolas" panose="020B0609020204030204" pitchFamily="49" charset="0"/>
              </a:rPr>
              <a:t>();</a:t>
            </a:r>
          </a:p>
          <a:p>
            <a:pPr marL="0" indent="0">
              <a:buNone/>
            </a:pP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"academy"</a:t>
            </a:r>
            <a:r>
              <a:rPr lang="en-US" dirty="0">
                <a:solidFill>
                  <a:srgbClr val="D4D4D4"/>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248453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931A-4780-44FC-80C4-5E5AEF15B925}"/>
              </a:ext>
            </a:extLst>
          </p:cNvPr>
          <p:cNvSpPr>
            <a:spLocks noGrp="1"/>
          </p:cNvSpPr>
          <p:nvPr>
            <p:ph type="title"/>
          </p:nvPr>
        </p:nvSpPr>
        <p:spPr/>
        <p:txBody>
          <a:bodyPr/>
          <a:lstStyle/>
          <a:p>
            <a:r>
              <a:rPr lang="sv-SE" dirty="0"/>
              <a:t>Filesystem</a:t>
            </a:r>
            <a:endParaRPr lang="en-US" dirty="0"/>
          </a:p>
        </p:txBody>
      </p:sp>
      <p:sp>
        <p:nvSpPr>
          <p:cNvPr id="3" name="Content Placeholder 2">
            <a:extLst>
              <a:ext uri="{FF2B5EF4-FFF2-40B4-BE49-F238E27FC236}">
                <a16:creationId xmlns:a16="http://schemas.microsoft.com/office/drawing/2014/main" id="{416DE5F5-AF4C-42BA-AA17-5C05F7B62FA6}"/>
              </a:ext>
            </a:extLst>
          </p:cNvPr>
          <p:cNvSpPr>
            <a:spLocks noGrp="1"/>
          </p:cNvSpPr>
          <p:nvPr>
            <p:ph idx="1"/>
          </p:nvPr>
        </p:nvSpPr>
        <p:spPr/>
        <p:txBody>
          <a:bodyPr/>
          <a:lstStyle/>
          <a:p>
            <a:pPr marL="0" indent="0">
              <a:buNone/>
            </a:pPr>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fs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"fs"</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fs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readdirSync</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__</a:t>
            </a:r>
            <a:r>
              <a:rPr lang="en-US" dirty="0" err="1">
                <a:solidFill>
                  <a:srgbClr val="9CDCFE"/>
                </a:solidFill>
                <a:latin typeface="Consolas" panose="020B0609020204030204" pitchFamily="49" charset="0"/>
              </a:rPr>
              <a:t>dirname</a:t>
            </a:r>
            <a:r>
              <a:rPr lang="en-US" dirty="0">
                <a:solidFill>
                  <a:srgbClr val="D4D4D4"/>
                </a:solidFill>
                <a:latin typeface="Consolas" panose="020B0609020204030204" pitchFamily="49" charset="0"/>
              </a:rPr>
              <a:t>);</a:t>
            </a:r>
          </a:p>
          <a:p>
            <a:pPr marL="0" indent="0">
              <a:buNone/>
            </a:pP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result</a:t>
            </a:r>
            <a:r>
              <a:rPr lang="en-US" dirty="0">
                <a:solidFill>
                  <a:srgbClr val="D4D4D4"/>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693383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8B21-C2F1-43CA-8412-13863F6BB014}"/>
              </a:ext>
            </a:extLst>
          </p:cNvPr>
          <p:cNvSpPr>
            <a:spLocks noGrp="1"/>
          </p:cNvSpPr>
          <p:nvPr>
            <p:ph type="title"/>
          </p:nvPr>
        </p:nvSpPr>
        <p:spPr/>
        <p:txBody>
          <a:bodyPr/>
          <a:lstStyle/>
          <a:p>
            <a:r>
              <a:rPr lang="sv-SE" dirty="0"/>
              <a:t>Challenge Calculator</a:t>
            </a:r>
            <a:endParaRPr lang="en-US" dirty="0"/>
          </a:p>
        </p:txBody>
      </p:sp>
      <p:sp>
        <p:nvSpPr>
          <p:cNvPr id="3" name="Content Placeholder 2">
            <a:extLst>
              <a:ext uri="{FF2B5EF4-FFF2-40B4-BE49-F238E27FC236}">
                <a16:creationId xmlns:a16="http://schemas.microsoft.com/office/drawing/2014/main" id="{8250A6ED-0F56-4DDE-8865-4E960DFED5F9}"/>
              </a:ext>
            </a:extLst>
          </p:cNvPr>
          <p:cNvSpPr>
            <a:spLocks noGrp="1"/>
          </p:cNvSpPr>
          <p:nvPr>
            <p:ph idx="1"/>
          </p:nvPr>
        </p:nvSpPr>
        <p:spPr/>
        <p:txBody>
          <a:bodyPr>
            <a:normAutofit/>
          </a:bodyPr>
          <a:lstStyle/>
          <a:p>
            <a:pPr marL="0" indent="0">
              <a:buNone/>
            </a:pPr>
            <a:r>
              <a:rPr lang="sv-SE" dirty="0"/>
              <a:t>Create a new app that takes </a:t>
            </a:r>
            <a:r>
              <a:rPr lang="sv-SE" dirty="0">
                <a:solidFill>
                  <a:schemeClr val="accent2"/>
                </a:solidFill>
              </a:rPr>
              <a:t>two numbers as arguments </a:t>
            </a:r>
            <a:r>
              <a:rPr lang="sv-SE" dirty="0"/>
              <a:t>and then </a:t>
            </a:r>
            <a:r>
              <a:rPr lang="sv-SE" dirty="0">
                <a:solidFill>
                  <a:schemeClr val="accent2"/>
                </a:solidFill>
              </a:rPr>
              <a:t>shows a list </a:t>
            </a:r>
            <a:r>
              <a:rPr lang="sv-SE" dirty="0"/>
              <a:t>och operands Add, Subtract, Multiply, Divide.</a:t>
            </a:r>
          </a:p>
          <a:p>
            <a:pPr marL="0" indent="0">
              <a:buNone/>
            </a:pPr>
            <a:r>
              <a:rPr lang="sv-SE" dirty="0"/>
              <a:t>And shows the result.</a:t>
            </a:r>
          </a:p>
          <a:p>
            <a:pPr marL="0" indent="0">
              <a:buNone/>
            </a:pPr>
            <a:endParaRPr lang="sv-SE" dirty="0"/>
          </a:p>
          <a:p>
            <a:pPr marL="0" indent="0">
              <a:buNone/>
            </a:pPr>
            <a:r>
              <a:rPr lang="sv-SE" dirty="0"/>
              <a:t>Finished? Add </a:t>
            </a:r>
            <a:r>
              <a:rPr lang="en-US" dirty="0"/>
              <a:t>chalk-animation to the answer</a:t>
            </a:r>
            <a:endParaRPr lang="sv-SE" dirty="0"/>
          </a:p>
        </p:txBody>
      </p:sp>
    </p:spTree>
    <p:extLst>
      <p:ext uri="{BB962C8B-B14F-4D97-AF65-F5344CB8AC3E}">
        <p14:creationId xmlns:p14="http://schemas.microsoft.com/office/powerpoint/2010/main" val="298324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0EB6-D652-4F8D-8CBD-1FB8488E3844}"/>
              </a:ext>
            </a:extLst>
          </p:cNvPr>
          <p:cNvSpPr>
            <a:spLocks noGrp="1"/>
          </p:cNvSpPr>
          <p:nvPr>
            <p:ph type="title"/>
          </p:nvPr>
        </p:nvSpPr>
        <p:spPr/>
        <p:txBody>
          <a:bodyPr/>
          <a:lstStyle/>
          <a:p>
            <a:r>
              <a:rPr lang="sv-SE" dirty="0"/>
              <a:t>Day 2</a:t>
            </a:r>
            <a:endParaRPr lang="en-US" dirty="0"/>
          </a:p>
        </p:txBody>
      </p:sp>
      <p:sp>
        <p:nvSpPr>
          <p:cNvPr id="3" name="Content Placeholder 2">
            <a:extLst>
              <a:ext uri="{FF2B5EF4-FFF2-40B4-BE49-F238E27FC236}">
                <a16:creationId xmlns:a16="http://schemas.microsoft.com/office/drawing/2014/main" id="{3DD15205-B3F4-4574-A430-ECB2C108538F}"/>
              </a:ext>
            </a:extLst>
          </p:cNvPr>
          <p:cNvSpPr>
            <a:spLocks noGrp="1"/>
          </p:cNvSpPr>
          <p:nvPr>
            <p:ph idx="1"/>
          </p:nvPr>
        </p:nvSpPr>
        <p:spPr/>
        <p:txBody>
          <a:bodyPr/>
          <a:lstStyle/>
          <a:p>
            <a:pPr marL="0" indent="0">
              <a:buNone/>
            </a:pPr>
            <a:r>
              <a:rPr lang="sv-SE" dirty="0"/>
              <a:t>Webserver</a:t>
            </a:r>
          </a:p>
          <a:p>
            <a:pPr marL="0" indent="0">
              <a:buNone/>
            </a:pPr>
            <a:r>
              <a:rPr lang="sv-SE" dirty="0"/>
              <a:t>Express</a:t>
            </a:r>
          </a:p>
          <a:p>
            <a:pPr marL="0" indent="0">
              <a:buNone/>
            </a:pPr>
            <a:r>
              <a:rPr lang="sv-SE" dirty="0"/>
              <a:t>HTTP codes</a:t>
            </a:r>
          </a:p>
          <a:p>
            <a:pPr marL="0" indent="0">
              <a:buNone/>
            </a:pPr>
            <a:r>
              <a:rPr lang="sv-SE" dirty="0"/>
              <a:t>APIs</a:t>
            </a:r>
          </a:p>
          <a:p>
            <a:pPr marL="0" indent="0">
              <a:buNone/>
            </a:pPr>
            <a:endParaRPr lang="sv-SE" dirty="0"/>
          </a:p>
          <a:p>
            <a:pPr marL="0" indent="0">
              <a:buNone/>
            </a:pPr>
            <a:endParaRPr lang="en-US" dirty="0"/>
          </a:p>
        </p:txBody>
      </p:sp>
    </p:spTree>
    <p:extLst>
      <p:ext uri="{BB962C8B-B14F-4D97-AF65-F5344CB8AC3E}">
        <p14:creationId xmlns:p14="http://schemas.microsoft.com/office/powerpoint/2010/main" val="373813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75B8-BDF3-42D5-AE08-547CBC54DCB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EA992D06-609F-427B-B356-F45E41ADD265}"/>
              </a:ext>
            </a:extLst>
          </p:cNvPr>
          <p:cNvSpPr>
            <a:spLocks noGrp="1"/>
          </p:cNvSpPr>
          <p:nvPr>
            <p:ph type="body" idx="1"/>
          </p:nvPr>
        </p:nvSpPr>
        <p:spPr/>
        <p:txBody>
          <a:bodyPr/>
          <a:lstStyle/>
          <a:p>
            <a:endParaRPr lang="en-US"/>
          </a:p>
        </p:txBody>
      </p:sp>
      <p:pic>
        <p:nvPicPr>
          <p:cNvPr id="7" name="Picture 6" descr="A person sitting on a table&#10;&#10;Description automatically generated">
            <a:extLst>
              <a:ext uri="{FF2B5EF4-FFF2-40B4-BE49-F238E27FC236}">
                <a16:creationId xmlns:a16="http://schemas.microsoft.com/office/drawing/2014/main" id="{1F817E8E-C86E-48FF-B883-6D4DC6723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158446"/>
          </a:xfrm>
          <a:prstGeom prst="rect">
            <a:avLst/>
          </a:prstGeom>
        </p:spPr>
      </p:pic>
    </p:spTree>
    <p:extLst>
      <p:ext uri="{BB962C8B-B14F-4D97-AF65-F5344CB8AC3E}">
        <p14:creationId xmlns:p14="http://schemas.microsoft.com/office/powerpoint/2010/main" val="281975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72AF-2196-4958-AA39-08721181241C}"/>
              </a:ext>
            </a:extLst>
          </p:cNvPr>
          <p:cNvSpPr>
            <a:spLocks noGrp="1"/>
          </p:cNvSpPr>
          <p:nvPr>
            <p:ph type="title"/>
          </p:nvPr>
        </p:nvSpPr>
        <p:spPr/>
        <p:txBody>
          <a:bodyPr/>
          <a:lstStyle/>
          <a:p>
            <a:r>
              <a:rPr lang="sv-SE" dirty="0"/>
              <a:t>HTTP Verbs</a:t>
            </a:r>
            <a:endParaRPr lang="en-US" dirty="0"/>
          </a:p>
        </p:txBody>
      </p:sp>
      <p:sp>
        <p:nvSpPr>
          <p:cNvPr id="3" name="Content Placeholder 2">
            <a:extLst>
              <a:ext uri="{FF2B5EF4-FFF2-40B4-BE49-F238E27FC236}">
                <a16:creationId xmlns:a16="http://schemas.microsoft.com/office/drawing/2014/main" id="{E88D3BDF-C89B-4545-B34E-CC0ACD14D9DE}"/>
              </a:ext>
            </a:extLst>
          </p:cNvPr>
          <p:cNvSpPr>
            <a:spLocks noGrp="1"/>
          </p:cNvSpPr>
          <p:nvPr>
            <p:ph idx="1"/>
          </p:nvPr>
        </p:nvSpPr>
        <p:spPr/>
        <p:txBody>
          <a:bodyPr/>
          <a:lstStyle/>
          <a:p>
            <a:pPr marL="0" indent="0">
              <a:buNone/>
            </a:pPr>
            <a:r>
              <a:rPr lang="sv-SE" dirty="0"/>
              <a:t>Get</a:t>
            </a:r>
          </a:p>
          <a:p>
            <a:pPr marL="0" indent="0">
              <a:buNone/>
            </a:pPr>
            <a:r>
              <a:rPr lang="sv-SE" dirty="0"/>
              <a:t>Post</a:t>
            </a:r>
          </a:p>
          <a:p>
            <a:pPr marL="0" indent="0">
              <a:buNone/>
            </a:pPr>
            <a:r>
              <a:rPr lang="sv-SE" dirty="0"/>
              <a:t>Put</a:t>
            </a:r>
            <a:endParaRPr lang="en-US" dirty="0"/>
          </a:p>
          <a:p>
            <a:pPr marL="0" indent="0">
              <a:buNone/>
            </a:pPr>
            <a:r>
              <a:rPr lang="en-US" dirty="0"/>
              <a:t>Delete</a:t>
            </a:r>
          </a:p>
          <a:p>
            <a:pPr marL="0" indent="0">
              <a:buNone/>
            </a:pPr>
            <a:r>
              <a:rPr lang="en-US" dirty="0"/>
              <a:t>Patch</a:t>
            </a:r>
            <a:endParaRPr lang="sv-SE" dirty="0"/>
          </a:p>
        </p:txBody>
      </p:sp>
    </p:spTree>
    <p:extLst>
      <p:ext uri="{BB962C8B-B14F-4D97-AF65-F5344CB8AC3E}">
        <p14:creationId xmlns:p14="http://schemas.microsoft.com/office/powerpoint/2010/main" val="20179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39AF-51F8-466A-AD16-9CFACC88DD2D}"/>
              </a:ext>
            </a:extLst>
          </p:cNvPr>
          <p:cNvSpPr>
            <a:spLocks noGrp="1"/>
          </p:cNvSpPr>
          <p:nvPr>
            <p:ph type="title"/>
          </p:nvPr>
        </p:nvSpPr>
        <p:spPr/>
        <p:txBody>
          <a:bodyPr/>
          <a:lstStyle/>
          <a:p>
            <a:r>
              <a:rPr lang="sv-SE" dirty="0"/>
              <a:t>REST</a:t>
            </a:r>
            <a:endParaRPr lang="en-US" dirty="0"/>
          </a:p>
        </p:txBody>
      </p:sp>
      <p:sp>
        <p:nvSpPr>
          <p:cNvPr id="3" name="Content Placeholder 2">
            <a:extLst>
              <a:ext uri="{FF2B5EF4-FFF2-40B4-BE49-F238E27FC236}">
                <a16:creationId xmlns:a16="http://schemas.microsoft.com/office/drawing/2014/main" id="{69C1FB4A-3C40-4861-8C34-97CF4C0A38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8387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72AF-2196-4958-AA39-08721181241C}"/>
              </a:ext>
            </a:extLst>
          </p:cNvPr>
          <p:cNvSpPr>
            <a:spLocks noGrp="1"/>
          </p:cNvSpPr>
          <p:nvPr>
            <p:ph type="title"/>
          </p:nvPr>
        </p:nvSpPr>
        <p:spPr/>
        <p:txBody>
          <a:bodyPr/>
          <a:lstStyle/>
          <a:p>
            <a:r>
              <a:rPr lang="sv-SE" dirty="0"/>
              <a:t>HTTP Protocol</a:t>
            </a:r>
            <a:endParaRPr lang="en-US" dirty="0"/>
          </a:p>
        </p:txBody>
      </p:sp>
      <p:sp>
        <p:nvSpPr>
          <p:cNvPr id="3" name="Content Placeholder 2">
            <a:extLst>
              <a:ext uri="{FF2B5EF4-FFF2-40B4-BE49-F238E27FC236}">
                <a16:creationId xmlns:a16="http://schemas.microsoft.com/office/drawing/2014/main" id="{E88D3BDF-C89B-4545-B34E-CC0ACD14D9DE}"/>
              </a:ext>
            </a:extLst>
          </p:cNvPr>
          <p:cNvSpPr>
            <a:spLocks noGrp="1"/>
          </p:cNvSpPr>
          <p:nvPr>
            <p:ph idx="1"/>
          </p:nvPr>
        </p:nvSpPr>
        <p:spPr/>
        <p:txBody>
          <a:bodyPr/>
          <a:lstStyle/>
          <a:p>
            <a:pPr marL="0" indent="0">
              <a:buNone/>
            </a:pPr>
            <a:r>
              <a:rPr lang="sv-SE" dirty="0"/>
              <a:t>Get – Get data </a:t>
            </a:r>
          </a:p>
          <a:p>
            <a:pPr marL="0" indent="0">
              <a:buNone/>
            </a:pPr>
            <a:r>
              <a:rPr lang="sv-SE" dirty="0"/>
              <a:t>Post </a:t>
            </a:r>
          </a:p>
          <a:p>
            <a:pPr marL="0" indent="0">
              <a:buNone/>
            </a:pPr>
            <a:r>
              <a:rPr lang="sv-SE" dirty="0"/>
              <a:t>Put</a:t>
            </a:r>
            <a:endParaRPr lang="en-US" dirty="0"/>
          </a:p>
          <a:p>
            <a:pPr marL="0" indent="0">
              <a:buNone/>
            </a:pPr>
            <a:r>
              <a:rPr lang="en-US" dirty="0"/>
              <a:t>Delete</a:t>
            </a:r>
          </a:p>
          <a:p>
            <a:pPr marL="0" indent="0">
              <a:buNone/>
            </a:pPr>
            <a:r>
              <a:rPr lang="en-US" dirty="0"/>
              <a:t>Patch</a:t>
            </a:r>
            <a:endParaRPr lang="sv-SE" dirty="0"/>
          </a:p>
        </p:txBody>
      </p:sp>
    </p:spTree>
    <p:extLst>
      <p:ext uri="{BB962C8B-B14F-4D97-AF65-F5344CB8AC3E}">
        <p14:creationId xmlns:p14="http://schemas.microsoft.com/office/powerpoint/2010/main" val="1181473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72AF-2196-4958-AA39-08721181241C}"/>
              </a:ext>
            </a:extLst>
          </p:cNvPr>
          <p:cNvSpPr>
            <a:spLocks noGrp="1"/>
          </p:cNvSpPr>
          <p:nvPr>
            <p:ph type="title"/>
          </p:nvPr>
        </p:nvSpPr>
        <p:spPr/>
        <p:txBody>
          <a:bodyPr/>
          <a:lstStyle/>
          <a:p>
            <a:r>
              <a:rPr lang="sv-SE" dirty="0"/>
              <a:t>HTTP Protocol</a:t>
            </a:r>
            <a:endParaRPr lang="en-US" dirty="0"/>
          </a:p>
        </p:txBody>
      </p:sp>
      <p:sp>
        <p:nvSpPr>
          <p:cNvPr id="3" name="Content Placeholder 2">
            <a:extLst>
              <a:ext uri="{FF2B5EF4-FFF2-40B4-BE49-F238E27FC236}">
                <a16:creationId xmlns:a16="http://schemas.microsoft.com/office/drawing/2014/main" id="{E88D3BDF-C89B-4545-B34E-CC0ACD14D9DE}"/>
              </a:ext>
            </a:extLst>
          </p:cNvPr>
          <p:cNvSpPr>
            <a:spLocks noGrp="1"/>
          </p:cNvSpPr>
          <p:nvPr>
            <p:ph idx="1"/>
          </p:nvPr>
        </p:nvSpPr>
        <p:spPr/>
        <p:txBody>
          <a:bodyPr/>
          <a:lstStyle/>
          <a:p>
            <a:pPr marL="0" indent="0">
              <a:buNone/>
            </a:pPr>
            <a:r>
              <a:rPr lang="sv-SE" dirty="0"/>
              <a:t>Get – Get data </a:t>
            </a:r>
          </a:p>
          <a:p>
            <a:pPr marL="0" indent="0">
              <a:buNone/>
            </a:pPr>
            <a:r>
              <a:rPr lang="sv-SE" dirty="0"/>
              <a:t>Post – Save data</a:t>
            </a:r>
          </a:p>
          <a:p>
            <a:pPr marL="0" indent="0">
              <a:buNone/>
            </a:pPr>
            <a:r>
              <a:rPr lang="sv-SE" dirty="0"/>
              <a:t>Put</a:t>
            </a:r>
            <a:endParaRPr lang="en-US" dirty="0"/>
          </a:p>
          <a:p>
            <a:pPr marL="0" indent="0">
              <a:buNone/>
            </a:pPr>
            <a:r>
              <a:rPr lang="en-US" dirty="0"/>
              <a:t>Delete</a:t>
            </a:r>
          </a:p>
          <a:p>
            <a:pPr marL="0" indent="0">
              <a:buNone/>
            </a:pPr>
            <a:r>
              <a:rPr lang="en-US" dirty="0"/>
              <a:t>Patch</a:t>
            </a:r>
            <a:endParaRPr lang="sv-SE" dirty="0"/>
          </a:p>
        </p:txBody>
      </p:sp>
    </p:spTree>
    <p:extLst>
      <p:ext uri="{BB962C8B-B14F-4D97-AF65-F5344CB8AC3E}">
        <p14:creationId xmlns:p14="http://schemas.microsoft.com/office/powerpoint/2010/main" val="2001791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72AF-2196-4958-AA39-08721181241C}"/>
              </a:ext>
            </a:extLst>
          </p:cNvPr>
          <p:cNvSpPr>
            <a:spLocks noGrp="1"/>
          </p:cNvSpPr>
          <p:nvPr>
            <p:ph type="title"/>
          </p:nvPr>
        </p:nvSpPr>
        <p:spPr/>
        <p:txBody>
          <a:bodyPr/>
          <a:lstStyle/>
          <a:p>
            <a:r>
              <a:rPr lang="sv-SE" dirty="0"/>
              <a:t>HTTP Protocol</a:t>
            </a:r>
            <a:endParaRPr lang="en-US" dirty="0"/>
          </a:p>
        </p:txBody>
      </p:sp>
      <p:sp>
        <p:nvSpPr>
          <p:cNvPr id="3" name="Content Placeholder 2">
            <a:extLst>
              <a:ext uri="{FF2B5EF4-FFF2-40B4-BE49-F238E27FC236}">
                <a16:creationId xmlns:a16="http://schemas.microsoft.com/office/drawing/2014/main" id="{E88D3BDF-C89B-4545-B34E-CC0ACD14D9DE}"/>
              </a:ext>
            </a:extLst>
          </p:cNvPr>
          <p:cNvSpPr>
            <a:spLocks noGrp="1"/>
          </p:cNvSpPr>
          <p:nvPr>
            <p:ph idx="1"/>
          </p:nvPr>
        </p:nvSpPr>
        <p:spPr/>
        <p:txBody>
          <a:bodyPr/>
          <a:lstStyle/>
          <a:p>
            <a:pPr marL="0" indent="0">
              <a:buNone/>
            </a:pPr>
            <a:r>
              <a:rPr lang="sv-SE" dirty="0"/>
              <a:t>Get – Get data </a:t>
            </a:r>
          </a:p>
          <a:p>
            <a:pPr marL="0" indent="0">
              <a:buNone/>
            </a:pPr>
            <a:r>
              <a:rPr lang="sv-SE" dirty="0"/>
              <a:t>Post – Save data</a:t>
            </a:r>
          </a:p>
          <a:p>
            <a:pPr marL="0" indent="0">
              <a:buNone/>
            </a:pPr>
            <a:r>
              <a:rPr lang="sv-SE" dirty="0"/>
              <a:t>Put – Replace data</a:t>
            </a:r>
            <a:endParaRPr lang="en-US" dirty="0"/>
          </a:p>
          <a:p>
            <a:pPr marL="0" indent="0">
              <a:buNone/>
            </a:pPr>
            <a:r>
              <a:rPr lang="en-US" dirty="0"/>
              <a:t>Delete</a:t>
            </a:r>
          </a:p>
          <a:p>
            <a:pPr marL="0" indent="0">
              <a:buNone/>
            </a:pPr>
            <a:r>
              <a:rPr lang="en-US" dirty="0"/>
              <a:t>Patch</a:t>
            </a:r>
            <a:endParaRPr lang="sv-SE" dirty="0"/>
          </a:p>
        </p:txBody>
      </p:sp>
    </p:spTree>
    <p:extLst>
      <p:ext uri="{BB962C8B-B14F-4D97-AF65-F5344CB8AC3E}">
        <p14:creationId xmlns:p14="http://schemas.microsoft.com/office/powerpoint/2010/main" val="1203274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72AF-2196-4958-AA39-08721181241C}"/>
              </a:ext>
            </a:extLst>
          </p:cNvPr>
          <p:cNvSpPr>
            <a:spLocks noGrp="1"/>
          </p:cNvSpPr>
          <p:nvPr>
            <p:ph type="title"/>
          </p:nvPr>
        </p:nvSpPr>
        <p:spPr/>
        <p:txBody>
          <a:bodyPr/>
          <a:lstStyle/>
          <a:p>
            <a:r>
              <a:rPr lang="sv-SE" dirty="0"/>
              <a:t>HTTP Protocol</a:t>
            </a:r>
            <a:endParaRPr lang="en-US" dirty="0"/>
          </a:p>
        </p:txBody>
      </p:sp>
      <p:sp>
        <p:nvSpPr>
          <p:cNvPr id="3" name="Content Placeholder 2">
            <a:extLst>
              <a:ext uri="{FF2B5EF4-FFF2-40B4-BE49-F238E27FC236}">
                <a16:creationId xmlns:a16="http://schemas.microsoft.com/office/drawing/2014/main" id="{E88D3BDF-C89B-4545-B34E-CC0ACD14D9DE}"/>
              </a:ext>
            </a:extLst>
          </p:cNvPr>
          <p:cNvSpPr>
            <a:spLocks noGrp="1"/>
          </p:cNvSpPr>
          <p:nvPr>
            <p:ph idx="1"/>
          </p:nvPr>
        </p:nvSpPr>
        <p:spPr/>
        <p:txBody>
          <a:bodyPr/>
          <a:lstStyle/>
          <a:p>
            <a:pPr marL="0" indent="0">
              <a:buNone/>
            </a:pPr>
            <a:r>
              <a:rPr lang="sv-SE" dirty="0"/>
              <a:t>Get – Get data </a:t>
            </a:r>
          </a:p>
          <a:p>
            <a:pPr marL="0" indent="0">
              <a:buNone/>
            </a:pPr>
            <a:r>
              <a:rPr lang="sv-SE" dirty="0"/>
              <a:t>Post – Save data</a:t>
            </a:r>
          </a:p>
          <a:p>
            <a:pPr marL="0" indent="0">
              <a:buNone/>
            </a:pPr>
            <a:r>
              <a:rPr lang="sv-SE" dirty="0"/>
              <a:t>Put – Replace data</a:t>
            </a:r>
            <a:endParaRPr lang="en-US" dirty="0"/>
          </a:p>
          <a:p>
            <a:pPr marL="0" indent="0">
              <a:buNone/>
            </a:pPr>
            <a:r>
              <a:rPr lang="en-US" dirty="0"/>
              <a:t>Delete – Deletes data</a:t>
            </a:r>
          </a:p>
          <a:p>
            <a:pPr marL="0" indent="0">
              <a:buNone/>
            </a:pPr>
            <a:r>
              <a:rPr lang="en-US" dirty="0"/>
              <a:t>Patch</a:t>
            </a:r>
            <a:endParaRPr lang="sv-SE" dirty="0"/>
          </a:p>
        </p:txBody>
      </p:sp>
    </p:spTree>
    <p:extLst>
      <p:ext uri="{BB962C8B-B14F-4D97-AF65-F5344CB8AC3E}">
        <p14:creationId xmlns:p14="http://schemas.microsoft.com/office/powerpoint/2010/main" val="1245928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72AF-2196-4958-AA39-08721181241C}"/>
              </a:ext>
            </a:extLst>
          </p:cNvPr>
          <p:cNvSpPr>
            <a:spLocks noGrp="1"/>
          </p:cNvSpPr>
          <p:nvPr>
            <p:ph type="title"/>
          </p:nvPr>
        </p:nvSpPr>
        <p:spPr/>
        <p:txBody>
          <a:bodyPr/>
          <a:lstStyle/>
          <a:p>
            <a:r>
              <a:rPr lang="sv-SE" dirty="0"/>
              <a:t>HTTP Protocol</a:t>
            </a:r>
            <a:endParaRPr lang="en-US" dirty="0"/>
          </a:p>
        </p:txBody>
      </p:sp>
      <p:sp>
        <p:nvSpPr>
          <p:cNvPr id="3" name="Content Placeholder 2">
            <a:extLst>
              <a:ext uri="{FF2B5EF4-FFF2-40B4-BE49-F238E27FC236}">
                <a16:creationId xmlns:a16="http://schemas.microsoft.com/office/drawing/2014/main" id="{E88D3BDF-C89B-4545-B34E-CC0ACD14D9DE}"/>
              </a:ext>
            </a:extLst>
          </p:cNvPr>
          <p:cNvSpPr>
            <a:spLocks noGrp="1"/>
          </p:cNvSpPr>
          <p:nvPr>
            <p:ph idx="1"/>
          </p:nvPr>
        </p:nvSpPr>
        <p:spPr/>
        <p:txBody>
          <a:bodyPr/>
          <a:lstStyle/>
          <a:p>
            <a:pPr marL="0" indent="0">
              <a:buNone/>
            </a:pPr>
            <a:r>
              <a:rPr lang="sv-SE" dirty="0"/>
              <a:t>Get – Get data </a:t>
            </a:r>
          </a:p>
          <a:p>
            <a:pPr marL="0" indent="0">
              <a:buNone/>
            </a:pPr>
            <a:r>
              <a:rPr lang="sv-SE" dirty="0"/>
              <a:t>Post – Save data</a:t>
            </a:r>
          </a:p>
          <a:p>
            <a:pPr marL="0" indent="0">
              <a:buNone/>
            </a:pPr>
            <a:r>
              <a:rPr lang="sv-SE" dirty="0"/>
              <a:t>Put – Replace data</a:t>
            </a:r>
            <a:endParaRPr lang="en-US" dirty="0"/>
          </a:p>
          <a:p>
            <a:pPr marL="0" indent="0">
              <a:buNone/>
            </a:pPr>
            <a:r>
              <a:rPr lang="en-US" dirty="0"/>
              <a:t>Delete – Deletes data</a:t>
            </a:r>
          </a:p>
          <a:p>
            <a:pPr marL="0" indent="0">
              <a:buNone/>
            </a:pPr>
            <a:r>
              <a:rPr lang="en-US" dirty="0"/>
              <a:t>Patch – Updates data</a:t>
            </a:r>
            <a:endParaRPr lang="sv-SE" dirty="0"/>
          </a:p>
        </p:txBody>
      </p:sp>
    </p:spTree>
    <p:extLst>
      <p:ext uri="{BB962C8B-B14F-4D97-AF65-F5344CB8AC3E}">
        <p14:creationId xmlns:p14="http://schemas.microsoft.com/office/powerpoint/2010/main" val="2998317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DA5D-40D2-402F-97F1-D28585D23B2F}"/>
              </a:ext>
            </a:extLst>
          </p:cNvPr>
          <p:cNvSpPr>
            <a:spLocks noGrp="1"/>
          </p:cNvSpPr>
          <p:nvPr>
            <p:ph type="title"/>
          </p:nvPr>
        </p:nvSpPr>
        <p:spPr/>
        <p:txBody>
          <a:bodyPr/>
          <a:lstStyle/>
          <a:p>
            <a:r>
              <a:rPr lang="sv-SE" dirty="0"/>
              <a:t>Typical REST API</a:t>
            </a:r>
            <a:endParaRPr lang="en-US" dirty="0"/>
          </a:p>
        </p:txBody>
      </p:sp>
      <p:graphicFrame>
        <p:nvGraphicFramePr>
          <p:cNvPr id="4" name="Content Placeholder 3">
            <a:extLst>
              <a:ext uri="{FF2B5EF4-FFF2-40B4-BE49-F238E27FC236}">
                <a16:creationId xmlns:a16="http://schemas.microsoft.com/office/drawing/2014/main" id="{EE6461D8-9D23-4BB8-AD24-CEA0B3DA5F40}"/>
              </a:ext>
            </a:extLst>
          </p:cNvPr>
          <p:cNvGraphicFramePr>
            <a:graphicFrameLocks noGrp="1"/>
          </p:cNvGraphicFramePr>
          <p:nvPr>
            <p:ph idx="1"/>
            <p:extLst>
              <p:ext uri="{D42A27DB-BD31-4B8C-83A1-F6EECF244321}">
                <p14:modId xmlns:p14="http://schemas.microsoft.com/office/powerpoint/2010/main" val="2324059153"/>
              </p:ext>
            </p:extLst>
          </p:nvPr>
        </p:nvGraphicFramePr>
        <p:xfrm>
          <a:off x="838200" y="2446814"/>
          <a:ext cx="10515600" cy="3200400"/>
        </p:xfrm>
        <a:graphic>
          <a:graphicData uri="http://schemas.openxmlformats.org/drawingml/2006/table">
            <a:tbl>
              <a:tblPr/>
              <a:tblGrid>
                <a:gridCol w="5400230">
                  <a:extLst>
                    <a:ext uri="{9D8B030D-6E8A-4147-A177-3AD203B41FA5}">
                      <a16:colId xmlns:a16="http://schemas.microsoft.com/office/drawing/2014/main" val="2571503369"/>
                    </a:ext>
                  </a:extLst>
                </a:gridCol>
                <a:gridCol w="1610170">
                  <a:extLst>
                    <a:ext uri="{9D8B030D-6E8A-4147-A177-3AD203B41FA5}">
                      <a16:colId xmlns:a16="http://schemas.microsoft.com/office/drawing/2014/main" val="2064759670"/>
                    </a:ext>
                  </a:extLst>
                </a:gridCol>
                <a:gridCol w="3505200">
                  <a:extLst>
                    <a:ext uri="{9D8B030D-6E8A-4147-A177-3AD203B41FA5}">
                      <a16:colId xmlns:a16="http://schemas.microsoft.com/office/drawing/2014/main" val="2725457385"/>
                    </a:ext>
                  </a:extLst>
                </a:gridCol>
              </a:tblGrid>
              <a:tr h="0">
                <a:tc>
                  <a:txBody>
                    <a:bodyPr/>
                    <a:lstStyle/>
                    <a:p>
                      <a:r>
                        <a:rPr lang="en-US" sz="2400" dirty="0">
                          <a:effectLst/>
                        </a:rPr>
                        <a:t>/products</a:t>
                      </a:r>
                    </a:p>
                  </a:txBody>
                  <a:tcPr anchor="ctr">
                    <a:lnL>
                      <a:noFill/>
                    </a:lnL>
                    <a:lnR>
                      <a:noFill/>
                    </a:lnR>
                    <a:lnT>
                      <a:noFill/>
                    </a:lnT>
                    <a:lnB>
                      <a:noFill/>
                    </a:lnB>
                  </a:tcPr>
                </a:tc>
                <a:tc>
                  <a:txBody>
                    <a:bodyPr/>
                    <a:lstStyle/>
                    <a:p>
                      <a:r>
                        <a:rPr lang="en-US" sz="2400" dirty="0">
                          <a:effectLst/>
                        </a:rPr>
                        <a:t>GET</a:t>
                      </a:r>
                    </a:p>
                  </a:txBody>
                  <a:tcPr anchor="ctr">
                    <a:lnL>
                      <a:noFill/>
                    </a:lnL>
                    <a:lnR>
                      <a:noFill/>
                    </a:lnR>
                    <a:lnT>
                      <a:noFill/>
                    </a:lnT>
                    <a:lnB>
                      <a:noFill/>
                    </a:lnB>
                  </a:tcPr>
                </a:tc>
                <a:tc>
                  <a:txBody>
                    <a:bodyPr/>
                    <a:lstStyle/>
                    <a:p>
                      <a:r>
                        <a:rPr lang="sv-SE" sz="2400" dirty="0">
                          <a:effectLst/>
                        </a:rPr>
                        <a:t>Gets all products</a:t>
                      </a:r>
                    </a:p>
                  </a:txBody>
                  <a:tcPr anchor="ctr">
                    <a:lnL>
                      <a:noFill/>
                    </a:lnL>
                    <a:lnR>
                      <a:noFill/>
                    </a:lnR>
                    <a:lnT>
                      <a:noFill/>
                    </a:lnT>
                    <a:lnB>
                      <a:noFill/>
                    </a:lnB>
                  </a:tcPr>
                </a:tc>
                <a:extLst>
                  <a:ext uri="{0D108BD9-81ED-4DB2-BD59-A6C34878D82A}">
                    <a16:rowId xmlns:a16="http://schemas.microsoft.com/office/drawing/2014/main" val="1729727224"/>
                  </a:ext>
                </a:extLst>
              </a:tr>
              <a:tr h="0">
                <a:tc>
                  <a:txBody>
                    <a:bodyPr/>
                    <a:lstStyle/>
                    <a:p>
                      <a:r>
                        <a:rPr lang="en-US" sz="2400">
                          <a:effectLst/>
                        </a:rPr>
                        <a:t>/products</a:t>
                      </a:r>
                    </a:p>
                  </a:txBody>
                  <a:tcPr anchor="ctr">
                    <a:lnL>
                      <a:noFill/>
                    </a:lnL>
                    <a:lnR>
                      <a:noFill/>
                    </a:lnR>
                    <a:lnT>
                      <a:noFill/>
                    </a:lnT>
                    <a:lnB>
                      <a:noFill/>
                    </a:lnB>
                  </a:tcPr>
                </a:tc>
                <a:tc>
                  <a:txBody>
                    <a:bodyPr/>
                    <a:lstStyle/>
                    <a:p>
                      <a:r>
                        <a:rPr lang="en-US" sz="2400">
                          <a:effectLst/>
                        </a:rPr>
                        <a:t>POST</a:t>
                      </a:r>
                    </a:p>
                  </a:txBody>
                  <a:tcPr anchor="ctr">
                    <a:lnL>
                      <a:noFill/>
                    </a:lnL>
                    <a:lnR>
                      <a:noFill/>
                    </a:lnR>
                    <a:lnT>
                      <a:noFill/>
                    </a:lnT>
                    <a:lnB>
                      <a:noFill/>
                    </a:lnB>
                  </a:tcPr>
                </a:tc>
                <a:tc>
                  <a:txBody>
                    <a:bodyPr/>
                    <a:lstStyle/>
                    <a:p>
                      <a:r>
                        <a:rPr lang="en-US" sz="2400" dirty="0">
                          <a:effectLst/>
                        </a:rPr>
                        <a:t>Creates a new product</a:t>
                      </a:r>
                    </a:p>
                  </a:txBody>
                  <a:tcPr anchor="ctr">
                    <a:lnL>
                      <a:noFill/>
                    </a:lnL>
                    <a:lnR>
                      <a:noFill/>
                    </a:lnR>
                    <a:lnT>
                      <a:noFill/>
                    </a:lnT>
                    <a:lnB>
                      <a:noFill/>
                    </a:lnB>
                  </a:tcPr>
                </a:tc>
                <a:extLst>
                  <a:ext uri="{0D108BD9-81ED-4DB2-BD59-A6C34878D82A}">
                    <a16:rowId xmlns:a16="http://schemas.microsoft.com/office/drawing/2014/main" val="757066185"/>
                  </a:ext>
                </a:extLst>
              </a:tr>
              <a:tr h="0">
                <a:tc>
                  <a:txBody>
                    <a:bodyPr/>
                    <a:lstStyle/>
                    <a:p>
                      <a:r>
                        <a:rPr lang="en-US" sz="2400">
                          <a:effectLst/>
                        </a:rPr>
                        <a:t>/products/{ProductID}</a:t>
                      </a:r>
                    </a:p>
                  </a:txBody>
                  <a:tcPr anchor="ctr">
                    <a:lnL>
                      <a:noFill/>
                    </a:lnL>
                    <a:lnR>
                      <a:noFill/>
                    </a:lnR>
                    <a:lnT>
                      <a:noFill/>
                    </a:lnT>
                    <a:lnB>
                      <a:noFill/>
                    </a:lnB>
                  </a:tcPr>
                </a:tc>
                <a:tc>
                  <a:txBody>
                    <a:bodyPr/>
                    <a:lstStyle/>
                    <a:p>
                      <a:r>
                        <a:rPr lang="en-US" sz="2400">
                          <a:effectLst/>
                        </a:rPr>
                        <a:t>GET</a:t>
                      </a:r>
                    </a:p>
                  </a:txBody>
                  <a:tcPr anchor="ctr">
                    <a:lnL>
                      <a:noFill/>
                    </a:lnL>
                    <a:lnR>
                      <a:noFill/>
                    </a:lnR>
                    <a:lnT>
                      <a:noFill/>
                    </a:lnT>
                    <a:lnB>
                      <a:noFill/>
                    </a:lnB>
                  </a:tcPr>
                </a:tc>
                <a:tc>
                  <a:txBody>
                    <a:bodyPr/>
                    <a:lstStyle/>
                    <a:p>
                      <a:r>
                        <a:rPr lang="en-US" sz="2400" dirty="0">
                          <a:effectLst/>
                        </a:rPr>
                        <a:t>Gets a product</a:t>
                      </a:r>
                    </a:p>
                  </a:txBody>
                  <a:tcPr anchor="ctr">
                    <a:lnL>
                      <a:noFill/>
                    </a:lnL>
                    <a:lnR>
                      <a:noFill/>
                    </a:lnR>
                    <a:lnT>
                      <a:noFill/>
                    </a:lnT>
                    <a:lnB>
                      <a:noFill/>
                    </a:lnB>
                  </a:tcPr>
                </a:tc>
                <a:extLst>
                  <a:ext uri="{0D108BD9-81ED-4DB2-BD59-A6C34878D82A}">
                    <a16:rowId xmlns:a16="http://schemas.microsoft.com/office/drawing/2014/main" val="553416083"/>
                  </a:ext>
                </a:extLst>
              </a:tr>
              <a:tr h="0">
                <a:tc>
                  <a:txBody>
                    <a:bodyPr/>
                    <a:lstStyle/>
                    <a:p>
                      <a:r>
                        <a:rPr lang="en-US" sz="2400">
                          <a:effectLst/>
                        </a:rPr>
                        <a:t>/products/{ProductID}</a:t>
                      </a:r>
                    </a:p>
                  </a:txBody>
                  <a:tcPr anchor="ctr">
                    <a:lnL>
                      <a:noFill/>
                    </a:lnL>
                    <a:lnR>
                      <a:noFill/>
                    </a:lnR>
                    <a:lnT>
                      <a:noFill/>
                    </a:lnT>
                    <a:lnB>
                      <a:noFill/>
                    </a:lnB>
                  </a:tcPr>
                </a:tc>
                <a:tc>
                  <a:txBody>
                    <a:bodyPr/>
                    <a:lstStyle/>
                    <a:p>
                      <a:r>
                        <a:rPr lang="en-US" sz="2400">
                          <a:effectLst/>
                        </a:rPr>
                        <a:t>PUT</a:t>
                      </a:r>
                    </a:p>
                  </a:txBody>
                  <a:tcPr anchor="ctr">
                    <a:lnL>
                      <a:noFill/>
                    </a:lnL>
                    <a:lnR>
                      <a:noFill/>
                    </a:lnR>
                    <a:lnT>
                      <a:noFill/>
                    </a:lnT>
                    <a:lnB>
                      <a:noFill/>
                    </a:lnB>
                  </a:tcPr>
                </a:tc>
                <a:tc>
                  <a:txBody>
                    <a:bodyPr/>
                    <a:lstStyle/>
                    <a:p>
                      <a:r>
                        <a:rPr lang="en-US" sz="2400" dirty="0">
                          <a:effectLst/>
                        </a:rPr>
                        <a:t>Replaces a product</a:t>
                      </a:r>
                    </a:p>
                  </a:txBody>
                  <a:tcPr anchor="ctr">
                    <a:lnL>
                      <a:noFill/>
                    </a:lnL>
                    <a:lnR>
                      <a:noFill/>
                    </a:lnR>
                    <a:lnT>
                      <a:noFill/>
                    </a:lnT>
                    <a:lnB>
                      <a:noFill/>
                    </a:lnB>
                  </a:tcPr>
                </a:tc>
                <a:extLst>
                  <a:ext uri="{0D108BD9-81ED-4DB2-BD59-A6C34878D82A}">
                    <a16:rowId xmlns:a16="http://schemas.microsoft.com/office/drawing/2014/main" val="1123153364"/>
                  </a:ext>
                </a:extLst>
              </a:tr>
              <a:tr h="0">
                <a:tc>
                  <a:txBody>
                    <a:bodyPr/>
                    <a:lstStyle/>
                    <a:p>
                      <a:r>
                        <a:rPr lang="en-US" sz="2400">
                          <a:effectLst/>
                        </a:rPr>
                        <a:t>/products/{ProductID}</a:t>
                      </a:r>
                    </a:p>
                  </a:txBody>
                  <a:tcPr anchor="ctr">
                    <a:lnL>
                      <a:noFill/>
                    </a:lnL>
                    <a:lnR>
                      <a:noFill/>
                    </a:lnR>
                    <a:lnT>
                      <a:noFill/>
                    </a:lnT>
                    <a:lnB>
                      <a:noFill/>
                    </a:lnB>
                  </a:tcPr>
                </a:tc>
                <a:tc>
                  <a:txBody>
                    <a:bodyPr/>
                    <a:lstStyle/>
                    <a:p>
                      <a:r>
                        <a:rPr lang="en-US" sz="2400" dirty="0">
                          <a:effectLst/>
                        </a:rPr>
                        <a:t>DELETE</a:t>
                      </a:r>
                    </a:p>
                  </a:txBody>
                  <a:tcPr anchor="ctr">
                    <a:lnL>
                      <a:noFill/>
                    </a:lnL>
                    <a:lnR>
                      <a:noFill/>
                    </a:lnR>
                    <a:lnT>
                      <a:noFill/>
                    </a:lnT>
                    <a:lnB>
                      <a:noFill/>
                    </a:lnB>
                  </a:tcPr>
                </a:tc>
                <a:tc>
                  <a:txBody>
                    <a:bodyPr/>
                    <a:lstStyle/>
                    <a:p>
                      <a:r>
                        <a:rPr lang="en-US" sz="2400" dirty="0">
                          <a:effectLst/>
                        </a:rPr>
                        <a:t>Deletes a product</a:t>
                      </a:r>
                    </a:p>
                  </a:txBody>
                  <a:tcPr anchor="ctr">
                    <a:lnL>
                      <a:noFill/>
                    </a:lnL>
                    <a:lnR>
                      <a:noFill/>
                    </a:lnR>
                    <a:lnT>
                      <a:noFill/>
                    </a:lnT>
                    <a:lnB>
                      <a:noFill/>
                    </a:lnB>
                  </a:tcPr>
                </a:tc>
                <a:extLst>
                  <a:ext uri="{0D108BD9-81ED-4DB2-BD59-A6C34878D82A}">
                    <a16:rowId xmlns:a16="http://schemas.microsoft.com/office/drawing/2014/main" val="584124656"/>
                  </a:ext>
                </a:extLst>
              </a:tr>
              <a:tr h="0">
                <a:tc>
                  <a:txBody>
                    <a:bodyPr/>
                    <a:lstStyle/>
                    <a:p>
                      <a:r>
                        <a:rPr lang="en-US" sz="2400">
                          <a:effectLst/>
                        </a:rPr>
                        <a:t>/product_groups/{ProductGroupID}</a:t>
                      </a:r>
                    </a:p>
                  </a:txBody>
                  <a:tcPr anchor="ctr">
                    <a:lnL>
                      <a:noFill/>
                    </a:lnL>
                    <a:lnR>
                      <a:noFill/>
                    </a:lnR>
                    <a:lnT>
                      <a:noFill/>
                    </a:lnT>
                    <a:lnB>
                      <a:noFill/>
                    </a:lnB>
                  </a:tcPr>
                </a:tc>
                <a:tc>
                  <a:txBody>
                    <a:bodyPr/>
                    <a:lstStyle/>
                    <a:p>
                      <a:r>
                        <a:rPr lang="en-US" sz="2400">
                          <a:effectLst/>
                        </a:rPr>
                        <a:t>GET </a:t>
                      </a:r>
                    </a:p>
                  </a:txBody>
                  <a:tcPr anchor="ctr">
                    <a:lnL>
                      <a:noFill/>
                    </a:lnL>
                    <a:lnR>
                      <a:noFill/>
                    </a:lnR>
                    <a:lnT>
                      <a:noFill/>
                    </a:lnT>
                    <a:lnB>
                      <a:noFill/>
                    </a:lnB>
                  </a:tcPr>
                </a:tc>
                <a:tc>
                  <a:txBody>
                    <a:bodyPr/>
                    <a:lstStyle/>
                    <a:p>
                      <a:r>
                        <a:rPr lang="en-US" sz="2400" dirty="0">
                          <a:effectLst/>
                        </a:rPr>
                        <a:t>Gets a product group</a:t>
                      </a:r>
                    </a:p>
                  </a:txBody>
                  <a:tcPr anchor="ctr">
                    <a:lnL>
                      <a:noFill/>
                    </a:lnL>
                    <a:lnR>
                      <a:noFill/>
                    </a:lnR>
                    <a:lnT>
                      <a:noFill/>
                    </a:lnT>
                    <a:lnB>
                      <a:noFill/>
                    </a:lnB>
                  </a:tcPr>
                </a:tc>
                <a:extLst>
                  <a:ext uri="{0D108BD9-81ED-4DB2-BD59-A6C34878D82A}">
                    <a16:rowId xmlns:a16="http://schemas.microsoft.com/office/drawing/2014/main" val="4092231121"/>
                  </a:ext>
                </a:extLst>
              </a:tr>
              <a:tr h="0">
                <a:tc>
                  <a:txBody>
                    <a:bodyPr/>
                    <a:lstStyle/>
                    <a:p>
                      <a:r>
                        <a:rPr lang="en-US" sz="2400">
                          <a:effectLst/>
                        </a:rPr>
                        <a:t>/products/{ProductID} </a:t>
                      </a:r>
                    </a:p>
                  </a:txBody>
                  <a:tcPr anchor="ctr">
                    <a:lnL>
                      <a:noFill/>
                    </a:lnL>
                    <a:lnR>
                      <a:noFill/>
                    </a:lnR>
                    <a:lnT>
                      <a:noFill/>
                    </a:lnT>
                    <a:lnB>
                      <a:noFill/>
                    </a:lnB>
                  </a:tcPr>
                </a:tc>
                <a:tc>
                  <a:txBody>
                    <a:bodyPr/>
                    <a:lstStyle/>
                    <a:p>
                      <a:r>
                        <a:rPr lang="en-US" sz="2400">
                          <a:effectLst/>
                        </a:rPr>
                        <a:t>PATCH </a:t>
                      </a:r>
                    </a:p>
                  </a:txBody>
                  <a:tcPr anchor="ctr">
                    <a:lnL>
                      <a:noFill/>
                    </a:lnL>
                    <a:lnR>
                      <a:noFill/>
                    </a:lnR>
                    <a:lnT>
                      <a:noFill/>
                    </a:lnT>
                    <a:lnB>
                      <a:noFill/>
                    </a:lnB>
                  </a:tcPr>
                </a:tc>
                <a:tc>
                  <a:txBody>
                    <a:bodyPr/>
                    <a:lstStyle/>
                    <a:p>
                      <a:r>
                        <a:rPr lang="en-US" sz="2400" dirty="0">
                          <a:effectLst/>
                        </a:rPr>
                        <a:t>Updates a product</a:t>
                      </a:r>
                    </a:p>
                  </a:txBody>
                  <a:tcPr anchor="ctr">
                    <a:lnL>
                      <a:noFill/>
                    </a:lnL>
                    <a:lnR>
                      <a:noFill/>
                    </a:lnR>
                    <a:lnT>
                      <a:noFill/>
                    </a:lnT>
                    <a:lnB>
                      <a:noFill/>
                    </a:lnB>
                  </a:tcPr>
                </a:tc>
                <a:extLst>
                  <a:ext uri="{0D108BD9-81ED-4DB2-BD59-A6C34878D82A}">
                    <a16:rowId xmlns:a16="http://schemas.microsoft.com/office/drawing/2014/main" val="356892845"/>
                  </a:ext>
                </a:extLst>
              </a:tr>
            </a:tbl>
          </a:graphicData>
        </a:graphic>
      </p:graphicFrame>
    </p:spTree>
    <p:extLst>
      <p:ext uri="{BB962C8B-B14F-4D97-AF65-F5344CB8AC3E}">
        <p14:creationId xmlns:p14="http://schemas.microsoft.com/office/powerpoint/2010/main" val="1264409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45F7-B52A-42B9-81FA-4133EE885432}"/>
              </a:ext>
            </a:extLst>
          </p:cNvPr>
          <p:cNvSpPr>
            <a:spLocks noGrp="1"/>
          </p:cNvSpPr>
          <p:nvPr>
            <p:ph type="title"/>
          </p:nvPr>
        </p:nvSpPr>
        <p:spPr/>
        <p:txBody>
          <a:bodyPr/>
          <a:lstStyle/>
          <a:p>
            <a:r>
              <a:rPr lang="sv-SE" dirty="0"/>
              <a:t>Relation data</a:t>
            </a:r>
            <a:endParaRPr lang="en-US" dirty="0"/>
          </a:p>
        </p:txBody>
      </p:sp>
      <p:sp>
        <p:nvSpPr>
          <p:cNvPr id="3" name="Content Placeholder 2">
            <a:extLst>
              <a:ext uri="{FF2B5EF4-FFF2-40B4-BE49-F238E27FC236}">
                <a16:creationId xmlns:a16="http://schemas.microsoft.com/office/drawing/2014/main" id="{E7E0520C-F673-4D36-A28D-FC3E3A08A2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0929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A21F-8E02-4ABF-BCDC-80974C60BF36}"/>
              </a:ext>
            </a:extLst>
          </p:cNvPr>
          <p:cNvSpPr>
            <a:spLocks noGrp="1"/>
          </p:cNvSpPr>
          <p:nvPr>
            <p:ph type="title"/>
          </p:nvPr>
        </p:nvSpPr>
        <p:spPr/>
        <p:txBody>
          <a:bodyPr/>
          <a:lstStyle/>
          <a:p>
            <a:r>
              <a:rPr lang="sv-SE" dirty="0"/>
              <a:t>Challenge: Design an API for Books</a:t>
            </a:r>
            <a:endParaRPr lang="en-US" dirty="0"/>
          </a:p>
        </p:txBody>
      </p:sp>
      <p:sp>
        <p:nvSpPr>
          <p:cNvPr id="3" name="Content Placeholder 2">
            <a:extLst>
              <a:ext uri="{FF2B5EF4-FFF2-40B4-BE49-F238E27FC236}">
                <a16:creationId xmlns:a16="http://schemas.microsoft.com/office/drawing/2014/main" id="{4A22B8BB-ABFE-489F-88E2-F3D2FEF927FA}"/>
              </a:ext>
            </a:extLst>
          </p:cNvPr>
          <p:cNvSpPr>
            <a:spLocks noGrp="1"/>
          </p:cNvSpPr>
          <p:nvPr>
            <p:ph idx="1"/>
          </p:nvPr>
        </p:nvSpPr>
        <p:spPr/>
        <p:txBody>
          <a:bodyPr/>
          <a:lstStyle/>
          <a:p>
            <a:pPr marL="0" indent="0">
              <a:buNone/>
            </a:pPr>
            <a:r>
              <a:rPr lang="sv-SE" dirty="0"/>
              <a:t>Books (Author, Book, User, Loans)</a:t>
            </a:r>
          </a:p>
        </p:txBody>
      </p:sp>
    </p:spTree>
    <p:extLst>
      <p:ext uri="{BB962C8B-B14F-4D97-AF65-F5344CB8AC3E}">
        <p14:creationId xmlns:p14="http://schemas.microsoft.com/office/powerpoint/2010/main" val="175926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7C029A-4F57-4AFC-B50E-5869F05B40F4}"/>
              </a:ext>
            </a:extLst>
          </p:cNvPr>
          <p:cNvSpPr>
            <a:spLocks noGrp="1"/>
          </p:cNvSpPr>
          <p:nvPr>
            <p:ph type="title"/>
          </p:nvPr>
        </p:nvSpPr>
        <p:spPr/>
        <p:txBody>
          <a:bodyPr/>
          <a:lstStyle/>
          <a:p>
            <a:r>
              <a:rPr lang="sv-SE" dirty="0"/>
              <a:t>Node</a:t>
            </a:r>
            <a:endParaRPr lang="en-US" dirty="0"/>
          </a:p>
        </p:txBody>
      </p:sp>
      <p:sp>
        <p:nvSpPr>
          <p:cNvPr id="5" name="Content Placeholder 4">
            <a:extLst>
              <a:ext uri="{FF2B5EF4-FFF2-40B4-BE49-F238E27FC236}">
                <a16:creationId xmlns:a16="http://schemas.microsoft.com/office/drawing/2014/main" id="{9E93F804-56E0-49F5-8840-4E17A9CF17C0}"/>
              </a:ext>
            </a:extLst>
          </p:cNvPr>
          <p:cNvSpPr>
            <a:spLocks noGrp="1"/>
          </p:cNvSpPr>
          <p:nvPr>
            <p:ph idx="1"/>
          </p:nvPr>
        </p:nvSpPr>
        <p:spPr/>
        <p:txBody>
          <a:bodyPr/>
          <a:lstStyle/>
          <a:p>
            <a:pPr marL="0" indent="0">
              <a:buNone/>
            </a:pPr>
            <a:r>
              <a:rPr lang="sv-SE" strike="sngStrike" dirty="0"/>
              <a:t>document.getElementById(””);</a:t>
            </a:r>
          </a:p>
          <a:p>
            <a:pPr marL="0" indent="0">
              <a:buNone/>
            </a:pPr>
            <a:endParaRPr lang="sv-SE" strike="sngStrike" dirty="0"/>
          </a:p>
          <a:p>
            <a:pPr marL="0" indent="0">
              <a:buNone/>
            </a:pPr>
            <a:r>
              <a:rPr lang="sv-SE" dirty="0">
                <a:solidFill>
                  <a:schemeClr val="accent4"/>
                </a:solidFill>
              </a:rPr>
              <a:t>fs</a:t>
            </a:r>
            <a:r>
              <a:rPr lang="sv-SE" dirty="0"/>
              <a:t>.readFile();</a:t>
            </a:r>
          </a:p>
          <a:p>
            <a:pPr marL="0" indent="0">
              <a:buNone/>
            </a:pPr>
            <a:r>
              <a:rPr lang="sv-SE" dirty="0">
                <a:solidFill>
                  <a:schemeClr val="accent4"/>
                </a:solidFill>
              </a:rPr>
              <a:t>http</a:t>
            </a:r>
            <a:r>
              <a:rPr lang="sv-SE" dirty="0"/>
              <a:t>.createServer();</a:t>
            </a:r>
          </a:p>
          <a:p>
            <a:pPr marL="0" indent="0">
              <a:buNone/>
            </a:pPr>
            <a:endParaRPr lang="sv-SE" dirty="0"/>
          </a:p>
        </p:txBody>
      </p:sp>
    </p:spTree>
    <p:extLst>
      <p:ext uri="{BB962C8B-B14F-4D97-AF65-F5344CB8AC3E}">
        <p14:creationId xmlns:p14="http://schemas.microsoft.com/office/powerpoint/2010/main" val="389617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42E3-0DB2-44A1-B50A-F3B44885889C}"/>
              </a:ext>
            </a:extLst>
          </p:cNvPr>
          <p:cNvSpPr>
            <a:spLocks noGrp="1"/>
          </p:cNvSpPr>
          <p:nvPr>
            <p:ph type="title"/>
          </p:nvPr>
        </p:nvSpPr>
        <p:spPr/>
        <p:txBody>
          <a:bodyPr/>
          <a:lstStyle/>
          <a:p>
            <a:r>
              <a:rPr lang="sv-SE" dirty="0"/>
              <a:t>Challenge: Finish the app</a:t>
            </a:r>
            <a:endParaRPr lang="en-US" dirty="0"/>
          </a:p>
        </p:txBody>
      </p:sp>
      <p:sp>
        <p:nvSpPr>
          <p:cNvPr id="3" name="Content Placeholder 2">
            <a:extLst>
              <a:ext uri="{FF2B5EF4-FFF2-40B4-BE49-F238E27FC236}">
                <a16:creationId xmlns:a16="http://schemas.microsoft.com/office/drawing/2014/main" id="{E4595D65-4702-4338-8885-EAAE18F06F09}"/>
              </a:ext>
            </a:extLst>
          </p:cNvPr>
          <p:cNvSpPr>
            <a:spLocks noGrp="1"/>
          </p:cNvSpPr>
          <p:nvPr>
            <p:ph idx="1"/>
          </p:nvPr>
        </p:nvSpPr>
        <p:spPr/>
        <p:txBody>
          <a:bodyPr/>
          <a:lstStyle/>
          <a:p>
            <a:pPr marL="0" indent="0">
              <a:buNone/>
            </a:pPr>
            <a:r>
              <a:rPr lang="sv-SE" dirty="0"/>
              <a:t>Add routes for </a:t>
            </a:r>
            <a:r>
              <a:rPr lang="sv-SE" dirty="0">
                <a:solidFill>
                  <a:schemeClr val="accent2"/>
                </a:solidFill>
              </a:rPr>
              <a:t>users, loans, books, authors</a:t>
            </a:r>
          </a:p>
          <a:p>
            <a:pPr marL="0" indent="0">
              <a:buNone/>
            </a:pPr>
            <a:r>
              <a:rPr lang="sv-SE" dirty="0"/>
              <a:t>With</a:t>
            </a:r>
            <a:r>
              <a:rPr lang="sv-SE" dirty="0">
                <a:solidFill>
                  <a:schemeClr val="accent2"/>
                </a:solidFill>
              </a:rPr>
              <a:t> (Get list, get single item, Post, Delete, Put)</a:t>
            </a:r>
          </a:p>
          <a:p>
            <a:pPr marL="0" indent="0">
              <a:buNone/>
            </a:pPr>
            <a:endParaRPr lang="sv-SE" dirty="0">
              <a:solidFill>
                <a:schemeClr val="accent2"/>
              </a:solidFill>
            </a:endParaRPr>
          </a:p>
          <a:p>
            <a:pPr marL="0" indent="0">
              <a:buNone/>
            </a:pPr>
            <a:endParaRPr lang="sv-SE" dirty="0">
              <a:solidFill>
                <a:schemeClr val="accent2"/>
              </a:solidFill>
            </a:endParaRPr>
          </a:p>
          <a:p>
            <a:pPr marL="0" indent="0">
              <a:buNone/>
            </a:pPr>
            <a:endParaRPr lang="sv-SE" dirty="0">
              <a:solidFill>
                <a:schemeClr val="accent2"/>
              </a:solidFill>
            </a:endParaRPr>
          </a:p>
          <a:p>
            <a:pPr marL="0" indent="0">
              <a:buNone/>
            </a:pPr>
            <a:endParaRPr lang="sv-SE" dirty="0">
              <a:solidFill>
                <a:schemeClr val="accent2"/>
              </a:solidFill>
            </a:endParaRPr>
          </a:p>
          <a:p>
            <a:pPr marL="0" indent="0">
              <a:buNone/>
            </a:pPr>
            <a:r>
              <a:rPr lang="sv-SE" dirty="0"/>
              <a:t>Finished?: Make sure any changes is saved on disk</a:t>
            </a:r>
          </a:p>
        </p:txBody>
      </p:sp>
    </p:spTree>
    <p:extLst>
      <p:ext uri="{BB962C8B-B14F-4D97-AF65-F5344CB8AC3E}">
        <p14:creationId xmlns:p14="http://schemas.microsoft.com/office/powerpoint/2010/main" val="1942671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0839-137A-4998-8C74-F90EC7F8AD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F1A7BBD-572C-4222-8D54-8D7F3B5223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4383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DFC1-1507-4AB6-A00A-987D7E48B0F3}"/>
              </a:ext>
            </a:extLst>
          </p:cNvPr>
          <p:cNvSpPr>
            <a:spLocks noGrp="1"/>
          </p:cNvSpPr>
          <p:nvPr>
            <p:ph type="title"/>
          </p:nvPr>
        </p:nvSpPr>
        <p:spPr/>
        <p:txBody>
          <a:bodyPr/>
          <a:lstStyle/>
          <a:p>
            <a:r>
              <a:rPr lang="sv-SE" dirty="0"/>
              <a:t>Day 3</a:t>
            </a:r>
            <a:endParaRPr lang="en-US" dirty="0"/>
          </a:p>
        </p:txBody>
      </p:sp>
      <p:sp>
        <p:nvSpPr>
          <p:cNvPr id="3" name="Content Placeholder 2">
            <a:extLst>
              <a:ext uri="{FF2B5EF4-FFF2-40B4-BE49-F238E27FC236}">
                <a16:creationId xmlns:a16="http://schemas.microsoft.com/office/drawing/2014/main" id="{164A1059-FC30-45B2-848A-3D4CC51CAE9C}"/>
              </a:ext>
            </a:extLst>
          </p:cNvPr>
          <p:cNvSpPr>
            <a:spLocks noGrp="1"/>
          </p:cNvSpPr>
          <p:nvPr>
            <p:ph idx="1"/>
          </p:nvPr>
        </p:nvSpPr>
        <p:spPr/>
        <p:txBody>
          <a:bodyPr/>
          <a:lstStyle/>
          <a:p>
            <a:pPr marL="0" indent="0">
              <a:buNone/>
            </a:pPr>
            <a:r>
              <a:rPr lang="sv-SE" dirty="0"/>
              <a:t>Databases</a:t>
            </a:r>
          </a:p>
          <a:p>
            <a:pPr marL="0" indent="0">
              <a:buNone/>
            </a:pPr>
            <a:r>
              <a:rPr lang="sv-SE" dirty="0"/>
              <a:t>Todo app</a:t>
            </a:r>
          </a:p>
          <a:p>
            <a:pPr marL="0" indent="0">
              <a:buNone/>
            </a:pPr>
            <a:r>
              <a:rPr lang="sv-SE" dirty="0"/>
              <a:t>Security</a:t>
            </a:r>
          </a:p>
        </p:txBody>
      </p:sp>
    </p:spTree>
    <p:extLst>
      <p:ext uri="{BB962C8B-B14F-4D97-AF65-F5344CB8AC3E}">
        <p14:creationId xmlns:p14="http://schemas.microsoft.com/office/powerpoint/2010/main" val="1164446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C4E6-D16F-4A74-8D57-A93142697091}"/>
              </a:ext>
            </a:extLst>
          </p:cNvPr>
          <p:cNvSpPr>
            <a:spLocks noGrp="1"/>
          </p:cNvSpPr>
          <p:nvPr>
            <p:ph type="title"/>
          </p:nvPr>
        </p:nvSpPr>
        <p:spPr/>
        <p:txBody>
          <a:bodyPr/>
          <a:lstStyle/>
          <a:p>
            <a:r>
              <a:rPr lang="sv-SE" dirty="0"/>
              <a:t>Day 4	</a:t>
            </a:r>
            <a:endParaRPr lang="en-US" dirty="0"/>
          </a:p>
        </p:txBody>
      </p:sp>
      <p:sp>
        <p:nvSpPr>
          <p:cNvPr id="3" name="Content Placeholder 2">
            <a:extLst>
              <a:ext uri="{FF2B5EF4-FFF2-40B4-BE49-F238E27FC236}">
                <a16:creationId xmlns:a16="http://schemas.microsoft.com/office/drawing/2014/main" id="{E68FA580-5D3E-4B23-A549-997840153785}"/>
              </a:ext>
            </a:extLst>
          </p:cNvPr>
          <p:cNvSpPr>
            <a:spLocks noGrp="1"/>
          </p:cNvSpPr>
          <p:nvPr>
            <p:ph idx="1"/>
          </p:nvPr>
        </p:nvSpPr>
        <p:spPr/>
        <p:txBody>
          <a:bodyPr/>
          <a:lstStyle/>
          <a:p>
            <a:pPr marL="0" indent="0">
              <a:buNone/>
            </a:pPr>
            <a:r>
              <a:rPr lang="sv-SE" dirty="0"/>
              <a:t>Four is for fun</a:t>
            </a:r>
          </a:p>
          <a:p>
            <a:pPr marL="0" indent="0">
              <a:buNone/>
            </a:pPr>
            <a:r>
              <a:rPr lang="sv-SE" dirty="0"/>
              <a:t>IoT</a:t>
            </a:r>
          </a:p>
          <a:p>
            <a:pPr marL="0" indent="0">
              <a:buNone/>
            </a:pPr>
            <a:r>
              <a:rPr lang="sv-SE" dirty="0"/>
              <a:t>API to save collect weather data</a:t>
            </a:r>
          </a:p>
          <a:p>
            <a:pPr marL="0" indent="0">
              <a:buNone/>
            </a:pPr>
            <a:r>
              <a:rPr lang="sv-SE" dirty="0"/>
              <a:t>Device to collect data</a:t>
            </a:r>
          </a:p>
          <a:p>
            <a:pPr marL="0" indent="0">
              <a:buNone/>
            </a:pPr>
            <a:endParaRPr lang="en-US" dirty="0"/>
          </a:p>
        </p:txBody>
      </p:sp>
    </p:spTree>
    <p:extLst>
      <p:ext uri="{BB962C8B-B14F-4D97-AF65-F5344CB8AC3E}">
        <p14:creationId xmlns:p14="http://schemas.microsoft.com/office/powerpoint/2010/main" val="89461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2885273" y="1455190"/>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15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1723045" y="5163211"/>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09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3133101" y="1258160"/>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323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4437-6433-49FD-8EFA-04841E5665B5}"/>
              </a:ext>
            </a:extLst>
          </p:cNvPr>
          <p:cNvSpPr>
            <a:spLocks noGrp="1"/>
          </p:cNvSpPr>
          <p:nvPr>
            <p:ph type="title"/>
          </p:nvPr>
        </p:nvSpPr>
        <p:spPr/>
        <p:txBody>
          <a:bodyPr/>
          <a:lstStyle/>
          <a:p>
            <a:r>
              <a:rPr lang="sv-SE" dirty="0"/>
              <a:t>Synchronous</a:t>
            </a:r>
            <a:endParaRPr lang="en-US" dirty="0"/>
          </a:p>
        </p:txBody>
      </p:sp>
      <p:sp>
        <p:nvSpPr>
          <p:cNvPr id="3" name="Content Placeholder 2">
            <a:extLst>
              <a:ext uri="{FF2B5EF4-FFF2-40B4-BE49-F238E27FC236}">
                <a16:creationId xmlns:a16="http://schemas.microsoft.com/office/drawing/2014/main" id="{C360D54F-70EA-471A-A5A2-EA624926BFDF}"/>
              </a:ext>
            </a:extLst>
          </p:cNvPr>
          <p:cNvSpPr>
            <a:spLocks noGrp="1"/>
          </p:cNvSpPr>
          <p:nvPr>
            <p:ph idx="1"/>
          </p:nvPr>
        </p:nvSpPr>
        <p:spPr>
          <a:xfrm>
            <a:off x="838200" y="1825625"/>
            <a:ext cx="10515600" cy="4351338"/>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54FEFCC2-1DDB-4E81-A530-224B41283058}"/>
              </a:ext>
            </a:extLst>
          </p:cNvPr>
          <p:cNvSpPr/>
          <p:nvPr/>
        </p:nvSpPr>
        <p:spPr>
          <a:xfrm>
            <a:off x="2478278" y="4845467"/>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1</a:t>
            </a:r>
            <a:endParaRPr lang="en-US" dirty="0"/>
          </a:p>
        </p:txBody>
      </p:sp>
      <p:sp>
        <p:nvSpPr>
          <p:cNvPr id="5" name="Rectangle: Rounded Corners 4">
            <a:extLst>
              <a:ext uri="{FF2B5EF4-FFF2-40B4-BE49-F238E27FC236}">
                <a16:creationId xmlns:a16="http://schemas.microsoft.com/office/drawing/2014/main" id="{7C3D3E3E-E4CC-4CD4-AB45-4ED8D98E38AB}"/>
              </a:ext>
            </a:extLst>
          </p:cNvPr>
          <p:cNvSpPr/>
          <p:nvPr/>
        </p:nvSpPr>
        <p:spPr>
          <a:xfrm>
            <a:off x="7423449" y="4845468"/>
            <a:ext cx="229027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Table 2</a:t>
            </a:r>
            <a:endParaRPr lang="en-US" dirty="0"/>
          </a:p>
        </p:txBody>
      </p:sp>
      <p:sp>
        <p:nvSpPr>
          <p:cNvPr id="6" name="Rectangle 5">
            <a:extLst>
              <a:ext uri="{FF2B5EF4-FFF2-40B4-BE49-F238E27FC236}">
                <a16:creationId xmlns:a16="http://schemas.microsoft.com/office/drawing/2014/main" id="{E42F08A7-58F7-4102-AE56-864B3764D4F4}"/>
              </a:ext>
            </a:extLst>
          </p:cNvPr>
          <p:cNvSpPr/>
          <p:nvPr/>
        </p:nvSpPr>
        <p:spPr>
          <a:xfrm>
            <a:off x="3920383" y="365125"/>
            <a:ext cx="4351234" cy="1786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Kitchen</a:t>
            </a:r>
            <a:endParaRPr lang="en-US" dirty="0"/>
          </a:p>
        </p:txBody>
      </p:sp>
      <p:sp>
        <p:nvSpPr>
          <p:cNvPr id="7" name="Oval 6">
            <a:extLst>
              <a:ext uri="{FF2B5EF4-FFF2-40B4-BE49-F238E27FC236}">
                <a16:creationId xmlns:a16="http://schemas.microsoft.com/office/drawing/2014/main" id="{4CC84606-14F2-416F-AABC-770BC582509B}"/>
              </a:ext>
            </a:extLst>
          </p:cNvPr>
          <p:cNvSpPr/>
          <p:nvPr/>
        </p:nvSpPr>
        <p:spPr>
          <a:xfrm>
            <a:off x="1680316" y="4876616"/>
            <a:ext cx="690073" cy="6900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371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Light"/>
        <a:ea typeface=""/>
        <a:cs typeface=""/>
      </a:majorFont>
      <a:minorFont>
        <a:latin typeface="Segoe UI Semi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D4A1FCFED26C459CC3F27253644D4F" ma:contentTypeVersion="6" ma:contentTypeDescription="Create a new document." ma:contentTypeScope="" ma:versionID="a852488ec9a86178ce7802994cf1c898">
  <xsd:schema xmlns:xsd="http://www.w3.org/2001/XMLSchema" xmlns:xs="http://www.w3.org/2001/XMLSchema" xmlns:p="http://schemas.microsoft.com/office/2006/metadata/properties" xmlns:ns2="25bd58aa-4df0-4d7b-b971-c93831226bfc" targetNamespace="http://schemas.microsoft.com/office/2006/metadata/properties" ma:root="true" ma:fieldsID="5217a1749dd81d3822b9a151824dc64e" ns2:_="">
    <xsd:import namespace="25bd58aa-4df0-4d7b-b971-c93831226b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d58aa-4df0-4d7b-b971-c93831226b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021277-288D-465A-8195-1DE66E8E34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d58aa-4df0-4d7b-b971-c93831226b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80B5E7-3F2A-4011-881A-5313628C1DFC}">
  <ds:schemaRefs>
    <ds:schemaRef ds:uri="http://schemas.microsoft.com/sharepoint/v3/contenttype/forms"/>
  </ds:schemaRefs>
</ds:datastoreItem>
</file>

<file path=customXml/itemProps3.xml><?xml version="1.0" encoding="utf-8"?>
<ds:datastoreItem xmlns:ds="http://schemas.openxmlformats.org/officeDocument/2006/customXml" ds:itemID="{4B145C6C-17F4-4E97-B2D6-441B49E39C07}">
  <ds:schemaRefs>
    <ds:schemaRef ds:uri="http://purl.org/dc/elements/1.1/"/>
    <ds:schemaRef ds:uri="http://schemas.microsoft.com/office/2006/metadata/properties"/>
    <ds:schemaRef ds:uri="http://purl.org/dc/terms/"/>
    <ds:schemaRef ds:uri="25bd58aa-4df0-4d7b-b971-c93831226bfc"/>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3102</TotalTime>
  <Words>2188</Words>
  <Application>Microsoft Office PowerPoint</Application>
  <PresentationFormat>Widescreen</PresentationFormat>
  <Paragraphs>440</Paragraphs>
  <Slides>53</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Consolas</vt:lpstr>
      <vt:lpstr>Segoe UI Light</vt:lpstr>
      <vt:lpstr>Segoe UI Semilight</vt:lpstr>
      <vt:lpstr>Office Theme</vt:lpstr>
      <vt:lpstr>Node.JS</vt:lpstr>
      <vt:lpstr>Day 1</vt:lpstr>
      <vt:lpstr>Background</vt:lpstr>
      <vt:lpstr>PowerPoint Presentation</vt:lpstr>
      <vt:lpstr>Node</vt:lpstr>
      <vt:lpstr>Synchronous</vt:lpstr>
      <vt:lpstr>Synchronous</vt:lpstr>
      <vt:lpstr>Synchronous</vt:lpstr>
      <vt:lpstr>Synchronous</vt:lpstr>
      <vt:lpstr>Synchronous</vt:lpstr>
      <vt:lpstr>Asynchronous</vt:lpstr>
      <vt:lpstr>Asynchronous</vt:lpstr>
      <vt:lpstr>Asynchronous</vt:lpstr>
      <vt:lpstr>Asynchronous</vt:lpstr>
      <vt:lpstr>Asynchronous</vt:lpstr>
      <vt:lpstr>Asynchronous</vt:lpstr>
      <vt:lpstr>PowerPoint Presentation</vt:lpstr>
      <vt:lpstr>Setup</vt:lpstr>
      <vt:lpstr>Visual studio Code</vt:lpstr>
      <vt:lpstr>Node JS</vt:lpstr>
      <vt:lpstr>Writing our first NodeJS app</vt:lpstr>
      <vt:lpstr>HelloAcademy.js</vt:lpstr>
      <vt:lpstr>Run the app </vt:lpstr>
      <vt:lpstr>Debugging</vt:lpstr>
      <vt:lpstr>NPM</vt:lpstr>
      <vt:lpstr>PowerPoint Presentation</vt:lpstr>
      <vt:lpstr>NPM Commands</vt:lpstr>
      <vt:lpstr>PowerPoint Presentation</vt:lpstr>
      <vt:lpstr>NPM Commands</vt:lpstr>
      <vt:lpstr>Package.json</vt:lpstr>
      <vt:lpstr>PowerPoint Presentation</vt:lpstr>
      <vt:lpstr>Challenge - Chalk</vt:lpstr>
      <vt:lpstr>Challenge - Chalk</vt:lpstr>
      <vt:lpstr>Arrow functions</vt:lpstr>
      <vt:lpstr>Core Modules</vt:lpstr>
      <vt:lpstr>Process</vt:lpstr>
      <vt:lpstr>Filesystem</vt:lpstr>
      <vt:lpstr>Challenge Calculator</vt:lpstr>
      <vt:lpstr>Day 2</vt:lpstr>
      <vt:lpstr>HTTP Verbs</vt:lpstr>
      <vt:lpstr>REST</vt:lpstr>
      <vt:lpstr>HTTP Protocol</vt:lpstr>
      <vt:lpstr>HTTP Protocol</vt:lpstr>
      <vt:lpstr>HTTP Protocol</vt:lpstr>
      <vt:lpstr>HTTP Protocol</vt:lpstr>
      <vt:lpstr>HTTP Protocol</vt:lpstr>
      <vt:lpstr>Typical REST API</vt:lpstr>
      <vt:lpstr>Relation data</vt:lpstr>
      <vt:lpstr>Challenge: Design an API for Books</vt:lpstr>
      <vt:lpstr>Challenge: Finish the app</vt:lpstr>
      <vt:lpstr>PowerPoint Presentation</vt:lpstr>
      <vt:lpstr>Day 3</vt:lpstr>
      <vt:lpstr>Day 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 Engström</dc:creator>
  <cp:lastModifiedBy>Jimmy Engström</cp:lastModifiedBy>
  <cp:revision>78</cp:revision>
  <dcterms:created xsi:type="dcterms:W3CDTF">2017-07-27T12:29:28Z</dcterms:created>
  <dcterms:modified xsi:type="dcterms:W3CDTF">2019-02-11T18:03:28Z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0x010100EFD4A1FCFED26C459CC3F27253644D4F</vt:lpwstr>
  </property>
  <property fmtid="{D5CDD505-2E9C-101B-9397-08002B2CF9AE}" pid="3" name="AuthorIds_UIVersion_1536">
    <vt:lpwstr>3</vt:lpwstr>
  </property>
</Properties>
</file>