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4"/>
  </p:notesMasterIdLst>
  <p:sldIdLst>
    <p:sldId id="256" r:id="rId2"/>
    <p:sldId id="318" r:id="rId3"/>
    <p:sldId id="258" r:id="rId4"/>
    <p:sldId id="312" r:id="rId5"/>
    <p:sldId id="265" r:id="rId6"/>
    <p:sldId id="270" r:id="rId7"/>
    <p:sldId id="268" r:id="rId8"/>
    <p:sldId id="313" r:id="rId9"/>
    <p:sldId id="266" r:id="rId10"/>
    <p:sldId id="276" r:id="rId11"/>
    <p:sldId id="275" r:id="rId12"/>
    <p:sldId id="271" r:id="rId13"/>
    <p:sldId id="282" r:id="rId14"/>
    <p:sldId id="290" r:id="rId15"/>
    <p:sldId id="314" r:id="rId16"/>
    <p:sldId id="261" r:id="rId17"/>
    <p:sldId id="315" r:id="rId18"/>
    <p:sldId id="316" r:id="rId19"/>
    <p:sldId id="317" r:id="rId20"/>
    <p:sldId id="284" r:id="rId21"/>
    <p:sldId id="291" r:id="rId22"/>
    <p:sldId id="292" r:id="rId23"/>
  </p:sldIdLst>
  <p:sldSz cx="9144000" cy="5143500" type="screen16x9"/>
  <p:notesSz cx="6858000" cy="9144000"/>
  <p:embeddedFontLst>
    <p:embeddedFont>
      <p:font typeface="Oswald" panose="00000500000000000000" pitchFamily="2" charset="0"/>
      <p:regular r:id="rId25"/>
      <p:bold r:id="rId26"/>
    </p:embeddedFont>
    <p:embeddedFont>
      <p:font typeface="Raleway"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8EA9"/>
    <a:srgbClr val="7BE9EF"/>
    <a:srgbClr val="CCE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D27DBF-DE72-480A-9227-E516825F44A0}">
  <a:tblStyle styleId="{6DD27DBF-DE72-480A-9227-E516825F44A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9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6"/>
        <p:cNvGrpSpPr/>
        <p:nvPr/>
      </p:nvGrpSpPr>
      <p:grpSpPr>
        <a:xfrm>
          <a:off x="0" y="0"/>
          <a:ext cx="0" cy="0"/>
          <a:chOff x="0" y="0"/>
          <a:chExt cx="0" cy="0"/>
        </a:xfrm>
      </p:grpSpPr>
      <p:sp>
        <p:nvSpPr>
          <p:cNvPr id="1487" name="Google Shape;1487;g8c1997cbfd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8" name="Google Shape;1488;g8c1997cbfd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4"/>
        <p:cNvGrpSpPr/>
        <p:nvPr/>
      </p:nvGrpSpPr>
      <p:grpSpPr>
        <a:xfrm>
          <a:off x="0" y="0"/>
          <a:ext cx="0" cy="0"/>
          <a:chOff x="0" y="0"/>
          <a:chExt cx="0" cy="0"/>
        </a:xfrm>
      </p:grpSpPr>
      <p:sp>
        <p:nvSpPr>
          <p:cNvPr id="2985" name="Google Shape;2985;g8c1997cbfd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6" name="Google Shape;2986;g8c1997cbfd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8c1997cbf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8c1997cbf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456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955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926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772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3949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g8c1997cbfd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4" name="Google Shape;2364;g8c1997cbfd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2"/>
        <p:cNvGrpSpPr/>
        <p:nvPr/>
      </p:nvGrpSpPr>
      <p:grpSpPr>
        <a:xfrm>
          <a:off x="0" y="0"/>
          <a:ext cx="0" cy="0"/>
          <a:chOff x="0" y="0"/>
          <a:chExt cx="0" cy="0"/>
        </a:xfrm>
      </p:grpSpPr>
      <p:sp>
        <p:nvSpPr>
          <p:cNvPr id="3083" name="Google Shape;3083;g8c1997cbfd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4" name="Google Shape;3084;g8c1997cbf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3529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0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
  <p:cSld name="CUSTOM_5_1_1">
    <p:spTree>
      <p:nvGrpSpPr>
        <p:cNvPr id="1" name="Shape 88"/>
        <p:cNvGrpSpPr/>
        <p:nvPr/>
      </p:nvGrpSpPr>
      <p:grpSpPr>
        <a:xfrm>
          <a:off x="0" y="0"/>
          <a:ext cx="0" cy="0"/>
          <a:chOff x="0" y="0"/>
          <a:chExt cx="0" cy="0"/>
        </a:xfrm>
      </p:grpSpPr>
      <p:sp>
        <p:nvSpPr>
          <p:cNvPr id="89" name="Google Shape;89;p1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 name="Google Shape;90;p19"/>
          <p:cNvSpPr txBox="1">
            <a:spLocks noGrp="1"/>
          </p:cNvSpPr>
          <p:nvPr>
            <p:ph type="subTitle" idx="1"/>
          </p:nvPr>
        </p:nvSpPr>
        <p:spPr>
          <a:xfrm>
            <a:off x="4211675" y="1429885"/>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1" name="Google Shape;91;p19"/>
          <p:cNvSpPr txBox="1">
            <a:spLocks noGrp="1"/>
          </p:cNvSpPr>
          <p:nvPr>
            <p:ph type="title" idx="2" hasCustomPrompt="1"/>
          </p:nvPr>
        </p:nvSpPr>
        <p:spPr>
          <a:xfrm>
            <a:off x="3331225" y="1443350"/>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2" name="Google Shape;92;p19"/>
          <p:cNvSpPr txBox="1">
            <a:spLocks noGrp="1"/>
          </p:cNvSpPr>
          <p:nvPr>
            <p:ph type="subTitle" idx="3"/>
          </p:nvPr>
        </p:nvSpPr>
        <p:spPr>
          <a:xfrm>
            <a:off x="4211675" y="1694759"/>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4"/>
          </p:nvPr>
        </p:nvSpPr>
        <p:spPr>
          <a:xfrm>
            <a:off x="4211675" y="2521206"/>
            <a:ext cx="23172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4" name="Google Shape;94;p19"/>
          <p:cNvSpPr txBox="1">
            <a:spLocks noGrp="1"/>
          </p:cNvSpPr>
          <p:nvPr>
            <p:ph type="title" idx="5" hasCustomPrompt="1"/>
          </p:nvPr>
        </p:nvSpPr>
        <p:spPr>
          <a:xfrm>
            <a:off x="3331225" y="2515672"/>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5" name="Google Shape;95;p19"/>
          <p:cNvSpPr txBox="1">
            <a:spLocks noGrp="1"/>
          </p:cNvSpPr>
          <p:nvPr>
            <p:ph type="subTitle" idx="6"/>
          </p:nvPr>
        </p:nvSpPr>
        <p:spPr>
          <a:xfrm>
            <a:off x="4211675" y="2786080"/>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19"/>
          <p:cNvSpPr txBox="1">
            <a:spLocks noGrp="1"/>
          </p:cNvSpPr>
          <p:nvPr>
            <p:ph type="subTitle" idx="7"/>
          </p:nvPr>
        </p:nvSpPr>
        <p:spPr>
          <a:xfrm>
            <a:off x="4211825" y="3612527"/>
            <a:ext cx="23169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7" name="Google Shape;97;p19"/>
          <p:cNvSpPr txBox="1">
            <a:spLocks noGrp="1"/>
          </p:cNvSpPr>
          <p:nvPr>
            <p:ph type="title" idx="8" hasCustomPrompt="1"/>
          </p:nvPr>
        </p:nvSpPr>
        <p:spPr>
          <a:xfrm>
            <a:off x="3331225" y="3612527"/>
            <a:ext cx="804300" cy="57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98" name="Google Shape;98;p19"/>
          <p:cNvSpPr txBox="1">
            <a:spLocks noGrp="1"/>
          </p:cNvSpPr>
          <p:nvPr>
            <p:ph type="subTitle" idx="9"/>
          </p:nvPr>
        </p:nvSpPr>
        <p:spPr>
          <a:xfrm>
            <a:off x="4211825" y="3877401"/>
            <a:ext cx="2316900" cy="30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4_1_1">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5">
  <p:cSld name="CUSTOM_4_1_1_1">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9"/>
        <p:cNvGrpSpPr/>
        <p:nvPr/>
      </p:nvGrpSpPr>
      <p:grpSpPr>
        <a:xfrm>
          <a:off x="0" y="0"/>
          <a:ext cx="0" cy="0"/>
          <a:chOff x="0" y="0"/>
          <a:chExt cx="0" cy="0"/>
        </a:xfrm>
      </p:grpSpPr>
      <p:sp>
        <p:nvSpPr>
          <p:cNvPr id="160" name="Google Shape;160;p32"/>
          <p:cNvSpPr txBox="1">
            <a:spLocks noGrp="1"/>
          </p:cNvSpPr>
          <p:nvPr>
            <p:ph type="ctrTitle"/>
          </p:nvPr>
        </p:nvSpPr>
        <p:spPr>
          <a:xfrm>
            <a:off x="1887750" y="946225"/>
            <a:ext cx="5368500" cy="9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1" name="Google Shape;161;p32"/>
          <p:cNvSpPr txBox="1">
            <a:spLocks noGrp="1"/>
          </p:cNvSpPr>
          <p:nvPr>
            <p:ph type="subTitle" idx="1"/>
          </p:nvPr>
        </p:nvSpPr>
        <p:spPr>
          <a:xfrm>
            <a:off x="4774636" y="2224775"/>
            <a:ext cx="3054900" cy="115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32"/>
          <p:cNvSpPr txBox="1"/>
          <p:nvPr/>
        </p:nvSpPr>
        <p:spPr>
          <a:xfrm>
            <a:off x="2569325" y="4151400"/>
            <a:ext cx="4005600" cy="41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u="sng">
                <a:solidFill>
                  <a:schemeClr val="lt1"/>
                </a:solidFill>
                <a:latin typeface="Raleway"/>
                <a:ea typeface="Raleway"/>
                <a:cs typeface="Raleway"/>
                <a:sym typeface="Raleway"/>
                <a:hlinkClick r:id="rId2">
                  <a:extLst>
                    <a:ext uri="{A12FA001-AC4F-418D-AE19-62706E023703}">
                      <ahyp:hlinkClr xmlns:ahyp="http://schemas.microsoft.com/office/drawing/2018/hyperlinkcolor" val="tx"/>
                    </a:ext>
                  </a:extLst>
                </a:hlinkClick>
              </a:rPr>
              <a:t>Slidesgo</a:t>
            </a:r>
            <a:r>
              <a:rPr lang="en" sz="1000" b="1">
                <a:solidFill>
                  <a:schemeClr val="lt1"/>
                </a:solidFill>
                <a:latin typeface="Raleway"/>
                <a:ea typeface="Raleway"/>
                <a:cs typeface="Raleway"/>
                <a:sym typeface="Raleway"/>
              </a:rPr>
              <a:t>,</a:t>
            </a:r>
            <a:r>
              <a:rPr lang="en" sz="1000">
                <a:solidFill>
                  <a:schemeClr val="lt1"/>
                </a:solidFill>
                <a:latin typeface="Raleway"/>
                <a:ea typeface="Raleway"/>
                <a:cs typeface="Raleway"/>
                <a:sym typeface="Raleway"/>
              </a:rPr>
              <a:t> including icons by </a:t>
            </a:r>
            <a:r>
              <a:rPr lang="en" sz="1000" b="1" u="sng">
                <a:solidFill>
                  <a:schemeClr val="lt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Flaticon</a:t>
            </a:r>
            <a:r>
              <a:rPr lang="en" sz="1000">
                <a:solidFill>
                  <a:schemeClr val="lt1"/>
                </a:solidFill>
                <a:latin typeface="Raleway"/>
                <a:ea typeface="Raleway"/>
                <a:cs typeface="Raleway"/>
                <a:sym typeface="Raleway"/>
              </a:rPr>
              <a:t>, infographics &amp; images by </a:t>
            </a:r>
            <a:r>
              <a:rPr lang="en" sz="1000" b="1" u="sng">
                <a:solidFill>
                  <a:schemeClr val="lt1"/>
                </a:solidFill>
                <a:latin typeface="Raleway"/>
                <a:ea typeface="Raleway"/>
                <a:cs typeface="Raleway"/>
                <a:sym typeface="Raleway"/>
                <a:hlinkClick r:id="rId4">
                  <a:extLst>
                    <a:ext uri="{A12FA001-AC4F-418D-AE19-62706E023703}">
                      <ahyp:hlinkClr xmlns:ahyp="http://schemas.microsoft.com/office/drawing/2018/hyperlinkcolor" val="tx"/>
                    </a:ext>
                  </a:extLst>
                </a:hlinkClick>
              </a:rPr>
              <a:t>Freepik</a:t>
            </a:r>
            <a:r>
              <a:rPr lang="en" sz="1000">
                <a:solidFill>
                  <a:schemeClr val="lt1"/>
                </a:solidFill>
                <a:latin typeface="Raleway"/>
                <a:ea typeface="Raleway"/>
                <a:cs typeface="Raleway"/>
                <a:sym typeface="Raleway"/>
              </a:rPr>
              <a:t> </a:t>
            </a:r>
            <a:endParaRPr sz="1000">
              <a:solidFill>
                <a:schemeClr val="lt1"/>
              </a:solidFill>
              <a:latin typeface="Raleway"/>
              <a:ea typeface="Raleway"/>
              <a:cs typeface="Raleway"/>
              <a:sym typeface="Raleway"/>
            </a:endParaRPr>
          </a:p>
        </p:txBody>
      </p:sp>
      <p:sp>
        <p:nvSpPr>
          <p:cNvPr id="163" name="Google Shape;163;p32"/>
          <p:cNvSpPr txBox="1">
            <a:spLocks noGrp="1"/>
          </p:cNvSpPr>
          <p:nvPr>
            <p:ph type="subTitle" idx="2"/>
          </p:nvPr>
        </p:nvSpPr>
        <p:spPr>
          <a:xfrm>
            <a:off x="1314451" y="2224775"/>
            <a:ext cx="2550900" cy="975000"/>
          </a:xfrm>
          <a:prstGeom prst="rect">
            <a:avLst/>
          </a:prstGeom>
        </p:spPr>
        <p:txBody>
          <a:bodyPr spcFirstLastPara="1" wrap="square" lIns="91425" tIns="91425" rIns="91425" bIns="91425" anchor="t" anchorCtr="0">
            <a:noAutofit/>
          </a:bodyPr>
          <a:lstStyle>
            <a:lvl1pPr lvl="0" algn="r" rtl="0">
              <a:lnSpc>
                <a:spcPct val="15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3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41"/>
        <p:cNvGrpSpPr/>
        <p:nvPr/>
      </p:nvGrpSpPr>
      <p:grpSpPr>
        <a:xfrm>
          <a:off x="0" y="0"/>
          <a:ext cx="0" cy="0"/>
          <a:chOff x="0" y="0"/>
          <a:chExt cx="0" cy="0"/>
        </a:xfrm>
      </p:grpSpPr>
      <p:sp>
        <p:nvSpPr>
          <p:cNvPr id="42" name="Google Shape;42;p14"/>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4"/>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4"/>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4"/>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14"/>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 name="Google Shape;47;p14"/>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8" r:id="rId7"/>
    <p:sldLayoutId id="2147483659" r:id="rId8"/>
    <p:sldLayoutId id="2147483660" r:id="rId9"/>
    <p:sldLayoutId id="2147483665" r:id="rId10"/>
    <p:sldLayoutId id="2147483666" r:id="rId11"/>
    <p:sldLayoutId id="2147483669" r:id="rId12"/>
    <p:sldLayoutId id="2147483670" r:id="rId13"/>
    <p:sldLayoutId id="2147483671" r:id="rId14"/>
    <p:sldLayoutId id="2147483674" r:id="rId15"/>
    <p:sldLayoutId id="2147483675" r:id="rId16"/>
    <p:sldLayoutId id="2147483676" r:id="rId17"/>
    <p:sldLayoutId id="2147483677" r:id="rId18"/>
    <p:sldLayoutId id="2147483678"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200860" y="969280"/>
            <a:ext cx="6517416"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OLIST BUSINESS ANALYSIS PRESENTATION</a:t>
            </a:r>
            <a:endParaRPr dirty="0"/>
          </a:p>
        </p:txBody>
      </p:sp>
      <p:sp>
        <p:nvSpPr>
          <p:cNvPr id="173" name="Google Shape;173;p35"/>
          <p:cNvSpPr txBox="1">
            <a:spLocks noGrp="1"/>
          </p:cNvSpPr>
          <p:nvPr>
            <p:ph type="subTitle" idx="1"/>
          </p:nvPr>
        </p:nvSpPr>
        <p:spPr>
          <a:xfrm>
            <a:off x="2331866" y="3142790"/>
            <a:ext cx="3815431"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err="1"/>
              <a:t>Engy</a:t>
            </a:r>
            <a:r>
              <a:rPr lang="en-US" sz="2000" dirty="0"/>
              <a:t> Mohamed Ibrahim Sayed</a:t>
            </a:r>
            <a:endParaRPr sz="2000" dirty="0"/>
          </a:p>
        </p:txBody>
      </p:sp>
      <p:grpSp>
        <p:nvGrpSpPr>
          <p:cNvPr id="174" name="Google Shape;174;p35"/>
          <p:cNvGrpSpPr/>
          <p:nvPr/>
        </p:nvGrpSpPr>
        <p:grpSpPr>
          <a:xfrm rot="-5400000">
            <a:off x="4531668" y="1145388"/>
            <a:ext cx="80672" cy="3791466"/>
            <a:chOff x="240800" y="2204795"/>
            <a:chExt cx="14075" cy="652105"/>
          </a:xfrm>
        </p:grpSpPr>
        <p:sp>
          <p:nvSpPr>
            <p:cNvPr id="175" name="Google Shape;175;p3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 name="Google Shape;179;p35"/>
          <p:cNvGrpSpPr/>
          <p:nvPr/>
        </p:nvGrpSpPr>
        <p:grpSpPr>
          <a:xfrm>
            <a:off x="2278754" y="3912467"/>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xfrm>
            <a:off x="3814350" y="1356150"/>
            <a:ext cx="1515300" cy="12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Q3</a:t>
            </a:r>
            <a:endParaRPr dirty="0"/>
          </a:p>
        </p:txBody>
      </p:sp>
      <p:sp>
        <p:nvSpPr>
          <p:cNvPr id="1636" name="Google Shape;1636;p55"/>
          <p:cNvSpPr txBox="1">
            <a:spLocks noGrp="1"/>
          </p:cNvSpPr>
          <p:nvPr>
            <p:ph type="title" idx="2"/>
          </p:nvPr>
        </p:nvSpPr>
        <p:spPr>
          <a:xfrm>
            <a:off x="1751364" y="2501384"/>
            <a:ext cx="5879564"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latin typeface="+mj-lt"/>
                <a:ea typeface="+mj-ea"/>
                <a:cs typeface="+mj-cs"/>
              </a:rPr>
              <a:t>What</a:t>
            </a:r>
            <a:r>
              <a:rPr lang="en-US" dirty="0"/>
              <a:t> </a:t>
            </a:r>
            <a:r>
              <a:rPr lang="en-US" sz="2800" dirty="0">
                <a:latin typeface="+mj-lt"/>
                <a:ea typeface="+mj-ea"/>
                <a:cs typeface="+mj-cs"/>
              </a:rPr>
              <a:t>are the Most &amp; Least Frequently Ordered Categories?</a:t>
            </a:r>
            <a:endParaRPr dirty="0"/>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9"/>
        <p:cNvGrpSpPr/>
        <p:nvPr/>
      </p:nvGrpSpPr>
      <p:grpSpPr>
        <a:xfrm>
          <a:off x="0" y="0"/>
          <a:ext cx="0" cy="0"/>
          <a:chOff x="0" y="0"/>
          <a:chExt cx="0" cy="0"/>
        </a:xfrm>
      </p:grpSpPr>
      <p:grpSp>
        <p:nvGrpSpPr>
          <p:cNvPr id="1576" name="Google Shape;1576;p54"/>
          <p:cNvGrpSpPr/>
          <p:nvPr/>
        </p:nvGrpSpPr>
        <p:grpSpPr>
          <a:xfrm>
            <a:off x="7692292" y="456905"/>
            <a:ext cx="543432" cy="741197"/>
            <a:chOff x="2878829" y="3023092"/>
            <a:chExt cx="543432" cy="741197"/>
          </a:xfrm>
        </p:grpSpPr>
        <p:sp>
          <p:nvSpPr>
            <p:cNvPr id="1577" name="Google Shape;1577;p5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1" name="Google Shape;1601;p54"/>
          <p:cNvGrpSpPr/>
          <p:nvPr/>
        </p:nvGrpSpPr>
        <p:grpSpPr>
          <a:xfrm>
            <a:off x="85583" y="4251396"/>
            <a:ext cx="543432" cy="741197"/>
            <a:chOff x="2878829" y="3023092"/>
            <a:chExt cx="543432" cy="741197"/>
          </a:xfrm>
        </p:grpSpPr>
        <p:sp>
          <p:nvSpPr>
            <p:cNvPr id="1602" name="Google Shape;1602;p54"/>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4"/>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4"/>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4"/>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4"/>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4"/>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4"/>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4"/>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4"/>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4"/>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4"/>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4"/>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4"/>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4"/>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4"/>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4"/>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4"/>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4"/>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4"/>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4"/>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4"/>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4"/>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4"/>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4"/>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6" name="Google Shape;1626;p54"/>
          <p:cNvGrpSpPr/>
          <p:nvPr/>
        </p:nvGrpSpPr>
        <p:grpSpPr>
          <a:xfrm rot="5400000">
            <a:off x="1621142" y="274381"/>
            <a:ext cx="3513871" cy="6826313"/>
            <a:chOff x="4479125" y="1041049"/>
            <a:chExt cx="1112231" cy="2160773"/>
          </a:xfrm>
        </p:grpSpPr>
        <p:sp>
          <p:nvSpPr>
            <p:cNvPr id="1627" name="Google Shape;1627;p54"/>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4"/>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4"/>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4"/>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A0E3E41C-E80B-482D-B834-2BB57F352183}"/>
              </a:ext>
            </a:extLst>
          </p:cNvPr>
          <p:cNvPicPr>
            <a:picLocks noChangeAspect="1"/>
          </p:cNvPicPr>
          <p:nvPr/>
        </p:nvPicPr>
        <p:blipFill rotWithShape="1">
          <a:blip r:embed="rId4"/>
          <a:srcRect l="19151" t="21257" r="55233" b="25604"/>
          <a:stretch/>
        </p:blipFill>
        <p:spPr>
          <a:xfrm>
            <a:off x="5626434" y="174545"/>
            <a:ext cx="3254144" cy="46431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60" name="TextBox 159">
            <a:extLst>
              <a:ext uri="{FF2B5EF4-FFF2-40B4-BE49-F238E27FC236}">
                <a16:creationId xmlns:a16="http://schemas.microsoft.com/office/drawing/2014/main" id="{E4884BDA-06E1-496A-8672-D0C22CC67D34}"/>
              </a:ext>
            </a:extLst>
          </p:cNvPr>
          <p:cNvSpPr txBox="1"/>
          <p:nvPr/>
        </p:nvSpPr>
        <p:spPr>
          <a:xfrm>
            <a:off x="405170" y="396156"/>
            <a:ext cx="4671833" cy="3600986"/>
          </a:xfrm>
          <a:prstGeom prst="rect">
            <a:avLst/>
          </a:prstGeom>
          <a:noFill/>
        </p:spPr>
        <p:txBody>
          <a:bodyPr wrap="square">
            <a:spAutoFit/>
          </a:bodyPr>
          <a:lstStyle/>
          <a:p>
            <a:r>
              <a:rPr lang="en-US" sz="2000" b="1" dirty="0">
                <a:solidFill>
                  <a:schemeClr val="bg1"/>
                </a:solidFill>
                <a:latin typeface="Oswald" panose="00000500000000000000" pitchFamily="2" charset="0"/>
              </a:rPr>
              <a:t>Top Five Frequently ordered Categories: </a:t>
            </a:r>
          </a:p>
          <a:p>
            <a:endParaRPr lang="en-US" dirty="0">
              <a:solidFill>
                <a:schemeClr val="bg1"/>
              </a:solidFill>
              <a:latin typeface="Oswald" panose="00000500000000000000" pitchFamily="2" charset="0"/>
            </a:endParaRPr>
          </a:p>
          <a:p>
            <a:r>
              <a:rPr lang="en-US" dirty="0">
                <a:solidFill>
                  <a:schemeClr val="bg1"/>
                </a:solidFill>
                <a:latin typeface="Oswald" panose="00000500000000000000" pitchFamily="2" charset="0"/>
              </a:rPr>
              <a:t>1. Bed Bath Table: 11115</a:t>
            </a:r>
          </a:p>
          <a:p>
            <a:r>
              <a:rPr lang="en-US" dirty="0">
                <a:solidFill>
                  <a:schemeClr val="bg1"/>
                </a:solidFill>
                <a:latin typeface="Oswald" panose="00000500000000000000" pitchFamily="2" charset="0"/>
              </a:rPr>
              <a:t>2. Health Beauty: 9670</a:t>
            </a:r>
          </a:p>
          <a:p>
            <a:r>
              <a:rPr lang="en-US" dirty="0">
                <a:solidFill>
                  <a:schemeClr val="bg1"/>
                </a:solidFill>
                <a:latin typeface="Oswald" panose="00000500000000000000" pitchFamily="2" charset="0"/>
              </a:rPr>
              <a:t>3. Sports Leisure: 8641</a:t>
            </a:r>
          </a:p>
          <a:p>
            <a:r>
              <a:rPr lang="en-US" dirty="0">
                <a:solidFill>
                  <a:schemeClr val="bg1"/>
                </a:solidFill>
                <a:latin typeface="Oswald" panose="00000500000000000000" pitchFamily="2" charset="0"/>
              </a:rPr>
              <a:t>4. Furniture Décor: 8334</a:t>
            </a:r>
          </a:p>
          <a:p>
            <a:r>
              <a:rPr lang="en-US" dirty="0">
                <a:solidFill>
                  <a:schemeClr val="bg1"/>
                </a:solidFill>
                <a:latin typeface="Oswald" panose="00000500000000000000" pitchFamily="2" charset="0"/>
              </a:rPr>
              <a:t>5. Computer Accessories: 7827</a:t>
            </a:r>
          </a:p>
          <a:p>
            <a:pPr marL="342900" indent="-342900">
              <a:buFont typeface="+mj-lt"/>
              <a:buAutoNum type="arabicPeriod"/>
            </a:pPr>
            <a:endParaRPr lang="en-US" sz="2000" b="1" dirty="0">
              <a:solidFill>
                <a:schemeClr val="bg1"/>
              </a:solidFill>
              <a:latin typeface="Oswald" panose="00000500000000000000" pitchFamily="2" charset="0"/>
            </a:endParaRPr>
          </a:p>
          <a:p>
            <a:r>
              <a:rPr lang="en-US" sz="2000" b="1" dirty="0">
                <a:solidFill>
                  <a:schemeClr val="bg1"/>
                </a:solidFill>
                <a:latin typeface="Oswald" panose="00000500000000000000" pitchFamily="2" charset="0"/>
              </a:rPr>
              <a:t>Least Five Frequently ordered Categories: </a:t>
            </a:r>
          </a:p>
          <a:p>
            <a:endParaRPr lang="en-US" dirty="0">
              <a:solidFill>
                <a:schemeClr val="bg1"/>
              </a:solidFill>
              <a:latin typeface="Oswald" panose="00000500000000000000" pitchFamily="2" charset="0"/>
            </a:endParaRPr>
          </a:p>
          <a:p>
            <a:r>
              <a:rPr lang="en-US" dirty="0">
                <a:solidFill>
                  <a:schemeClr val="bg1"/>
                </a:solidFill>
                <a:latin typeface="Oswald" panose="00000500000000000000" pitchFamily="2" charset="0"/>
              </a:rPr>
              <a:t>1. Security &amp; Services: 2</a:t>
            </a:r>
          </a:p>
          <a:p>
            <a:r>
              <a:rPr lang="en-US" dirty="0">
                <a:solidFill>
                  <a:schemeClr val="bg1"/>
                </a:solidFill>
                <a:latin typeface="Oswald" panose="00000500000000000000" pitchFamily="2" charset="0"/>
              </a:rPr>
              <a:t>2. Fashion Children Clothes: 8</a:t>
            </a:r>
          </a:p>
          <a:p>
            <a:r>
              <a:rPr lang="en-US" dirty="0">
                <a:solidFill>
                  <a:schemeClr val="bg1"/>
                </a:solidFill>
                <a:latin typeface="Oswald" panose="00000500000000000000" pitchFamily="2" charset="0"/>
              </a:rPr>
              <a:t>3. La Cuisine: 14</a:t>
            </a:r>
          </a:p>
          <a:p>
            <a:r>
              <a:rPr lang="en-US" dirty="0">
                <a:solidFill>
                  <a:schemeClr val="bg1"/>
                </a:solidFill>
                <a:latin typeface="Oswald" panose="00000500000000000000" pitchFamily="2" charset="0"/>
              </a:rPr>
              <a:t>4. CDs-DVDs-Musicals: 14</a:t>
            </a:r>
          </a:p>
          <a:p>
            <a:r>
              <a:rPr lang="en-US" dirty="0">
                <a:solidFill>
                  <a:schemeClr val="bg1"/>
                </a:solidFill>
                <a:latin typeface="Oswald" panose="00000500000000000000" pitchFamily="2" charset="0"/>
              </a:rPr>
              <a:t>5. Arts and Craftmanship: 24</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1130" name="Google Shape;1130;p50"/>
          <p:cNvSpPr txBox="1">
            <a:spLocks noGrp="1"/>
          </p:cNvSpPr>
          <p:nvPr>
            <p:ph type="body" idx="2"/>
          </p:nvPr>
        </p:nvSpPr>
        <p:spPr>
          <a:xfrm>
            <a:off x="4306274" y="1613250"/>
            <a:ext cx="4299235" cy="191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 1. </a:t>
            </a:r>
            <a:r>
              <a:rPr lang="en-US" dirty="0">
                <a:latin typeface="Oswald" panose="00000500000000000000" pitchFamily="2" charset="0"/>
              </a:rPr>
              <a:t>Given that top 5 frequently ordered categories generate the highest profit, this observation stresses the importance of investing more in the high-cost product while staying assured that they’re the most frequently ordered. This also insures more profit, and scoring higher overall sales. </a:t>
            </a:r>
          </a:p>
          <a:p>
            <a:pPr marL="0" lvl="0" indent="0" algn="l" rtl="0">
              <a:spcBef>
                <a:spcPts val="0"/>
              </a:spcBef>
              <a:spcAft>
                <a:spcPts val="1600"/>
              </a:spcAft>
              <a:buNone/>
            </a:pPr>
            <a:r>
              <a:rPr lang="en-US" dirty="0">
                <a:latin typeface="Oswald" panose="00000500000000000000" pitchFamily="2" charset="0"/>
              </a:rPr>
              <a:t>2.  It’s also desirable to reduce investments in the low-cost products since they’re rarely ordered and the least profitable as previously mentioned</a:t>
            </a:r>
          </a:p>
        </p:txBody>
      </p:sp>
      <p:grpSp>
        <p:nvGrpSpPr>
          <p:cNvPr id="1131" name="Google Shape;1131;p50"/>
          <p:cNvGrpSpPr/>
          <p:nvPr/>
        </p:nvGrpSpPr>
        <p:grpSpPr>
          <a:xfrm>
            <a:off x="4023999" y="1740350"/>
            <a:ext cx="80672" cy="1653507"/>
            <a:chOff x="240800" y="2549722"/>
            <a:chExt cx="14075" cy="307178"/>
          </a:xfrm>
        </p:grpSpPr>
        <p:sp>
          <p:nvSpPr>
            <p:cNvPr id="1132" name="Google Shape;1132;p50"/>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0"/>
          <p:cNvGrpSpPr/>
          <p:nvPr/>
        </p:nvGrpSpPr>
        <p:grpSpPr>
          <a:xfrm>
            <a:off x="2278754" y="3912467"/>
            <a:ext cx="543432" cy="741197"/>
            <a:chOff x="2278754" y="3912467"/>
            <a:chExt cx="543432" cy="741197"/>
          </a:xfrm>
        </p:grpSpPr>
        <p:sp>
          <p:nvSpPr>
            <p:cNvPr id="1137" name="Google Shape;1137;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0"/>
          <p:cNvGrpSpPr/>
          <p:nvPr/>
        </p:nvGrpSpPr>
        <p:grpSpPr>
          <a:xfrm>
            <a:off x="8407558" y="0"/>
            <a:ext cx="541000" cy="741197"/>
            <a:chOff x="548547" y="2097130"/>
            <a:chExt cx="541000" cy="741197"/>
          </a:xfrm>
        </p:grpSpPr>
        <p:sp>
          <p:nvSpPr>
            <p:cNvPr id="1162" name="Google Shape;1162;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0"/>
          <p:cNvGrpSpPr/>
          <p:nvPr/>
        </p:nvGrpSpPr>
        <p:grpSpPr>
          <a:xfrm>
            <a:off x="2855208" y="367438"/>
            <a:ext cx="5171654" cy="3678684"/>
            <a:chOff x="2729182" y="1660105"/>
            <a:chExt cx="1331768" cy="947309"/>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952551" y="2584655"/>
              <a:ext cx="22778" cy="22759"/>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a:extLst>
              <a:ext uri="{FF2B5EF4-FFF2-40B4-BE49-F238E27FC236}">
                <a16:creationId xmlns:a16="http://schemas.microsoft.com/office/drawing/2014/main" id="{7D7CCBCF-11B4-4A60-91D7-765756A1DF9D}"/>
              </a:ext>
            </a:extLst>
          </p:cNvPr>
          <p:cNvSpPr txBox="1"/>
          <p:nvPr/>
        </p:nvSpPr>
        <p:spPr>
          <a:xfrm>
            <a:off x="314449" y="1786103"/>
            <a:ext cx="3190437" cy="954107"/>
          </a:xfrm>
          <a:prstGeom prst="rect">
            <a:avLst/>
          </a:prstGeom>
          <a:noFill/>
        </p:spPr>
        <p:txBody>
          <a:bodyPr wrap="square">
            <a:spAutoFit/>
          </a:bodyPr>
          <a:lstStyle/>
          <a:p>
            <a:r>
              <a:rPr lang="en-US" sz="1400" dirty="0">
                <a:solidFill>
                  <a:schemeClr val="bg1"/>
                </a:solidFill>
                <a:latin typeface="Oswald" panose="00000500000000000000" pitchFamily="2" charset="0"/>
              </a:rPr>
              <a:t>The Same top 5 profitable Categories are the most Frequently Ordered. Likewise, the least 5 profitable categories are the least frequently ordered. </a:t>
            </a:r>
            <a:endParaRPr lang="en-US" dirty="0">
              <a:solidFill>
                <a:schemeClr val="bg1"/>
              </a:solidFill>
              <a:latin typeface="Oswald" panose="00000500000000000000" pitchFamily="2" charset="0"/>
            </a:endParaRPr>
          </a:p>
        </p:txBody>
      </p:sp>
      <p:sp>
        <p:nvSpPr>
          <p:cNvPr id="4" name="Title 3">
            <a:extLst>
              <a:ext uri="{FF2B5EF4-FFF2-40B4-BE49-F238E27FC236}">
                <a16:creationId xmlns:a16="http://schemas.microsoft.com/office/drawing/2014/main" id="{D859BFFE-EE51-45DB-ACE8-CAFCD107B5C5}"/>
              </a:ext>
            </a:extLst>
          </p:cNvPr>
          <p:cNvSpPr>
            <a:spLocks noGrp="1"/>
          </p:cNvSpPr>
          <p:nvPr>
            <p:ph type="title"/>
          </p:nvPr>
        </p:nvSpPr>
        <p:spPr>
          <a:xfrm>
            <a:off x="887686" y="783432"/>
            <a:ext cx="2617200" cy="877500"/>
          </a:xfrm>
        </p:spPr>
        <p:txBody>
          <a:bodyPr/>
          <a:lstStyle/>
          <a:p>
            <a:pPr algn="l"/>
            <a:r>
              <a:rPr lang="en-US" dirty="0"/>
              <a:t>Insights</a:t>
            </a:r>
          </a:p>
        </p:txBody>
      </p:sp>
      <p:sp>
        <p:nvSpPr>
          <p:cNvPr id="69" name="TextBox 68">
            <a:extLst>
              <a:ext uri="{FF2B5EF4-FFF2-40B4-BE49-F238E27FC236}">
                <a16:creationId xmlns:a16="http://schemas.microsoft.com/office/drawing/2014/main" id="{D749928A-5639-4051-A3F2-D8EA51FE7014}"/>
              </a:ext>
            </a:extLst>
          </p:cNvPr>
          <p:cNvSpPr txBox="1"/>
          <p:nvPr/>
        </p:nvSpPr>
        <p:spPr>
          <a:xfrm>
            <a:off x="4473309" y="835768"/>
            <a:ext cx="4572000" cy="523220"/>
          </a:xfrm>
          <a:prstGeom prst="rect">
            <a:avLst/>
          </a:prstGeom>
          <a:noFill/>
        </p:spPr>
        <p:txBody>
          <a:bodyPr wrap="square">
            <a:spAutoFit/>
          </a:bodyPr>
          <a:lstStyle/>
          <a:p>
            <a:r>
              <a:rPr lang="en-US" sz="2800" dirty="0">
                <a:solidFill>
                  <a:schemeClr val="bg1"/>
                </a:solidFill>
                <a:latin typeface="Oswald" panose="00000500000000000000" pitchFamily="2" charset="0"/>
              </a:rPr>
              <a:t>Recommendations</a:t>
            </a:r>
            <a:endParaRPr lang="en-US" sz="1600" dirty="0">
              <a:solidFill>
                <a:schemeClr val="bg1"/>
              </a:solidFill>
              <a:latin typeface="Oswald" panose="00000500000000000000"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xfrm>
            <a:off x="4594375" y="1356150"/>
            <a:ext cx="12882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Q4</a:t>
            </a:r>
            <a:endParaRPr dirty="0"/>
          </a:p>
        </p:txBody>
      </p:sp>
      <p:sp>
        <p:nvSpPr>
          <p:cNvPr id="2232" name="Google Shape;2232;p61"/>
          <p:cNvSpPr txBox="1">
            <a:spLocks noGrp="1"/>
          </p:cNvSpPr>
          <p:nvPr>
            <p:ph type="title" idx="2"/>
          </p:nvPr>
        </p:nvSpPr>
        <p:spPr>
          <a:xfrm>
            <a:off x="1605410" y="2414208"/>
            <a:ext cx="4622633" cy="6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are the Payment Methods Used by our customers?</a:t>
            </a:r>
            <a:endParaRPr dirty="0"/>
          </a:p>
        </p:txBody>
      </p:sp>
      <p:grpSp>
        <p:nvGrpSpPr>
          <p:cNvPr id="2233" name="Google Shape;2233;p61"/>
          <p:cNvGrpSpPr/>
          <p:nvPr/>
        </p:nvGrpSpPr>
        <p:grpSpPr>
          <a:xfrm>
            <a:off x="6010074" y="1528625"/>
            <a:ext cx="80672" cy="1487545"/>
            <a:chOff x="240800" y="2580554"/>
            <a:chExt cx="14075" cy="276346"/>
          </a:xfrm>
        </p:grpSpPr>
        <p:sp>
          <p:nvSpPr>
            <p:cNvPr id="2234" name="Google Shape;2234;p61"/>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61"/>
          <p:cNvGrpSpPr/>
          <p:nvPr/>
        </p:nvGrpSpPr>
        <p:grpSpPr>
          <a:xfrm rot="10800000">
            <a:off x="6807254" y="4077830"/>
            <a:ext cx="543432" cy="741197"/>
            <a:chOff x="2878829" y="3023092"/>
            <a:chExt cx="543432" cy="741197"/>
          </a:xfrm>
        </p:grpSpPr>
        <p:sp>
          <p:nvSpPr>
            <p:cNvPr id="2239" name="Google Shape;2239;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3" name="Google Shape;2263;p61"/>
          <p:cNvGrpSpPr/>
          <p:nvPr/>
        </p:nvGrpSpPr>
        <p:grpSpPr>
          <a:xfrm rot="10800000">
            <a:off x="1061978" y="2477456"/>
            <a:ext cx="543432" cy="741197"/>
            <a:chOff x="2878829" y="3023092"/>
            <a:chExt cx="543432" cy="741197"/>
          </a:xfrm>
        </p:grpSpPr>
        <p:sp>
          <p:nvSpPr>
            <p:cNvPr id="2264" name="Google Shape;2264;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8" name="Google Shape;2288;p61"/>
          <p:cNvGrpSpPr/>
          <p:nvPr/>
        </p:nvGrpSpPr>
        <p:grpSpPr>
          <a:xfrm flipH="1">
            <a:off x="5875692" y="285902"/>
            <a:ext cx="2956954" cy="4721744"/>
            <a:chOff x="4479125" y="1041049"/>
            <a:chExt cx="935952" cy="1494601"/>
          </a:xfrm>
        </p:grpSpPr>
        <p:sp>
          <p:nvSpPr>
            <p:cNvPr id="2289" name="Google Shape;2289;p6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87"/>
        <p:cNvGrpSpPr/>
        <p:nvPr/>
      </p:nvGrpSpPr>
      <p:grpSpPr>
        <a:xfrm>
          <a:off x="0" y="0"/>
          <a:ext cx="0" cy="0"/>
          <a:chOff x="0" y="0"/>
          <a:chExt cx="0" cy="0"/>
        </a:xfrm>
      </p:grpSpPr>
      <p:sp>
        <p:nvSpPr>
          <p:cNvPr id="2988" name="Google Shape;2988;p69"/>
          <p:cNvSpPr txBox="1">
            <a:spLocks noGrp="1"/>
          </p:cNvSpPr>
          <p:nvPr>
            <p:ph type="title"/>
          </p:nvPr>
        </p:nvSpPr>
        <p:spPr>
          <a:xfrm>
            <a:off x="990509" y="33972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Four Payment Methods</a:t>
            </a:r>
            <a:endParaRPr dirty="0"/>
          </a:p>
        </p:txBody>
      </p:sp>
      <p:grpSp>
        <p:nvGrpSpPr>
          <p:cNvPr id="2989" name="Google Shape;2989;p69"/>
          <p:cNvGrpSpPr/>
          <p:nvPr/>
        </p:nvGrpSpPr>
        <p:grpSpPr>
          <a:xfrm>
            <a:off x="3446625" y="1671796"/>
            <a:ext cx="2027289" cy="2031954"/>
            <a:chOff x="4020400" y="726135"/>
            <a:chExt cx="859639" cy="861618"/>
          </a:xfrm>
          <a:solidFill>
            <a:srgbClr val="D48EA9"/>
          </a:solidFill>
        </p:grpSpPr>
        <p:sp>
          <p:nvSpPr>
            <p:cNvPr id="2990" name="Google Shape;2990;p69"/>
            <p:cNvSpPr/>
            <p:nvPr/>
          </p:nvSpPr>
          <p:spPr>
            <a:xfrm>
              <a:off x="4020400" y="728853"/>
              <a:ext cx="858900" cy="858900"/>
            </a:xfrm>
            <a:prstGeom prst="donut">
              <a:avLst>
                <a:gd name="adj" fmla="val 25000"/>
              </a:avLst>
            </a:prstGeom>
            <a:solidFill>
              <a:srgbClr val="7BE9E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69"/>
            <p:cNvSpPr/>
            <p:nvPr/>
          </p:nvSpPr>
          <p:spPr>
            <a:xfrm rot="6406836">
              <a:off x="4020033" y="727241"/>
              <a:ext cx="861111" cy="858900"/>
            </a:xfrm>
            <a:prstGeom prst="blockArc">
              <a:avLst>
                <a:gd name="adj1" fmla="val 10186516"/>
                <a:gd name="adj2" fmla="val 3227474"/>
                <a:gd name="adj3" fmla="val 23909"/>
              </a:avLst>
            </a:pr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94" name="Google Shape;2994;p69"/>
          <p:cNvSpPr txBox="1">
            <a:spLocks noGrp="1"/>
          </p:cNvSpPr>
          <p:nvPr>
            <p:ph type="subTitle" idx="4294967295"/>
          </p:nvPr>
        </p:nvSpPr>
        <p:spPr>
          <a:xfrm>
            <a:off x="5709854" y="1325800"/>
            <a:ext cx="2165229"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400" b="1" dirty="0">
                <a:solidFill>
                  <a:srgbClr val="D48EA9"/>
                </a:solidFill>
                <a:latin typeface="Oswald"/>
                <a:ea typeface="Oswald"/>
                <a:cs typeface="Oswald"/>
                <a:sym typeface="Oswald"/>
              </a:rPr>
              <a:t>Credit Card (Most Used)</a:t>
            </a:r>
            <a:endParaRPr sz="2400" b="1" dirty="0">
              <a:solidFill>
                <a:srgbClr val="D48EA9"/>
              </a:solidFill>
              <a:latin typeface="Oswald"/>
              <a:ea typeface="Oswald"/>
              <a:cs typeface="Oswald"/>
              <a:sym typeface="Oswald"/>
            </a:endParaRPr>
          </a:p>
        </p:txBody>
      </p:sp>
      <p:sp>
        <p:nvSpPr>
          <p:cNvPr id="2995" name="Google Shape;2995;p69"/>
          <p:cNvSpPr txBox="1">
            <a:spLocks noGrp="1"/>
          </p:cNvSpPr>
          <p:nvPr>
            <p:ph type="subTitle" idx="4294967295"/>
          </p:nvPr>
        </p:nvSpPr>
        <p:spPr>
          <a:xfrm>
            <a:off x="5274837" y="2069698"/>
            <a:ext cx="2602186" cy="544200"/>
          </a:xfrm>
          <a:prstGeom prst="rect">
            <a:avLst/>
          </a:prstGeom>
        </p:spPr>
        <p:txBody>
          <a:bodyPr spcFirstLastPara="1" wrap="square" lIns="91425" tIns="91425" rIns="91425" bIns="91425" anchor="t" anchorCtr="0">
            <a:noAutofit/>
          </a:bodyPr>
          <a:lstStyle/>
          <a:p>
            <a:pPr marL="139700" indent="0" algn="ctr">
              <a:buNone/>
            </a:pPr>
            <a:r>
              <a:rPr lang="en-US" dirty="0">
                <a:latin typeface="Oswald" panose="00000500000000000000" pitchFamily="2" charset="0"/>
              </a:rPr>
              <a:t>76795 Transactions </a:t>
            </a:r>
          </a:p>
          <a:p>
            <a:pPr marL="139700" indent="0" algn="ctr">
              <a:buNone/>
            </a:pPr>
            <a:r>
              <a:rPr lang="en-US" dirty="0">
                <a:latin typeface="Oswald" panose="00000500000000000000" pitchFamily="2" charset="0"/>
              </a:rPr>
              <a:t>73.92% of all Payments.</a:t>
            </a:r>
          </a:p>
          <a:p>
            <a:pPr marL="0" lvl="0" indent="0" algn="l" rtl="0">
              <a:spcBef>
                <a:spcPts val="1600"/>
              </a:spcBef>
              <a:spcAft>
                <a:spcPts val="1600"/>
              </a:spcAft>
              <a:buNone/>
            </a:pPr>
            <a:endParaRPr dirty="0"/>
          </a:p>
        </p:txBody>
      </p:sp>
      <p:sp>
        <p:nvSpPr>
          <p:cNvPr id="2996" name="Google Shape;2996;p69"/>
          <p:cNvSpPr txBox="1">
            <a:spLocks noGrp="1"/>
          </p:cNvSpPr>
          <p:nvPr>
            <p:ph type="subTitle" idx="4294967295"/>
          </p:nvPr>
        </p:nvSpPr>
        <p:spPr>
          <a:xfrm>
            <a:off x="5677115" y="2890215"/>
            <a:ext cx="1936200"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2800" b="1" dirty="0" err="1">
                <a:solidFill>
                  <a:srgbClr val="7BE9EF"/>
                </a:solidFill>
                <a:latin typeface="Oswald"/>
                <a:ea typeface="Oswald"/>
                <a:cs typeface="Oswald"/>
                <a:sym typeface="Oswald"/>
              </a:rPr>
              <a:t>Boleto</a:t>
            </a:r>
            <a:endParaRPr sz="2400" b="1" dirty="0">
              <a:solidFill>
                <a:srgbClr val="7BE9EF"/>
              </a:solidFill>
              <a:latin typeface="Oswald"/>
              <a:ea typeface="Oswald"/>
              <a:cs typeface="Oswald"/>
              <a:sym typeface="Oswald"/>
            </a:endParaRPr>
          </a:p>
        </p:txBody>
      </p:sp>
      <p:sp>
        <p:nvSpPr>
          <p:cNvPr id="2998" name="Google Shape;2998;p69"/>
          <p:cNvSpPr txBox="1">
            <a:spLocks noGrp="1"/>
          </p:cNvSpPr>
          <p:nvPr>
            <p:ph type="subTitle" idx="4294967295"/>
          </p:nvPr>
        </p:nvSpPr>
        <p:spPr>
          <a:xfrm>
            <a:off x="1051090" y="1154249"/>
            <a:ext cx="2300403"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2800" b="1" dirty="0">
                <a:solidFill>
                  <a:schemeClr val="accent6">
                    <a:lumMod val="50000"/>
                    <a:lumOff val="50000"/>
                  </a:schemeClr>
                </a:solidFill>
                <a:latin typeface="Oswald"/>
                <a:ea typeface="Oswald"/>
                <a:cs typeface="Oswald"/>
                <a:sym typeface="Oswald"/>
              </a:rPr>
              <a:t>Debit Card (Least Used)</a:t>
            </a:r>
            <a:endParaRPr sz="2800" b="1" dirty="0">
              <a:solidFill>
                <a:schemeClr val="accent6">
                  <a:lumMod val="50000"/>
                  <a:lumOff val="50000"/>
                </a:schemeClr>
              </a:solidFill>
              <a:latin typeface="Oswald"/>
              <a:ea typeface="Oswald"/>
              <a:cs typeface="Oswald"/>
              <a:sym typeface="Oswald"/>
            </a:endParaRPr>
          </a:p>
        </p:txBody>
      </p:sp>
      <p:sp>
        <p:nvSpPr>
          <p:cNvPr id="3000" name="Google Shape;3000;p69"/>
          <p:cNvSpPr txBox="1">
            <a:spLocks noGrp="1"/>
          </p:cNvSpPr>
          <p:nvPr>
            <p:ph type="subTitle" idx="4294967295"/>
          </p:nvPr>
        </p:nvSpPr>
        <p:spPr>
          <a:xfrm>
            <a:off x="1357923" y="2937913"/>
            <a:ext cx="19362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2800" b="1" dirty="0">
                <a:latin typeface="Oswald"/>
                <a:ea typeface="Oswald"/>
                <a:cs typeface="Oswald"/>
                <a:sym typeface="Oswald"/>
              </a:rPr>
              <a:t>Voucher</a:t>
            </a:r>
            <a:endParaRPr sz="2000" b="1" dirty="0">
              <a:latin typeface="Oswald"/>
              <a:ea typeface="Oswald"/>
              <a:cs typeface="Oswald"/>
              <a:sym typeface="Oswald"/>
            </a:endParaRPr>
          </a:p>
        </p:txBody>
      </p:sp>
      <p:grpSp>
        <p:nvGrpSpPr>
          <p:cNvPr id="3002" name="Google Shape;3002;p69"/>
          <p:cNvGrpSpPr/>
          <p:nvPr/>
        </p:nvGrpSpPr>
        <p:grpSpPr>
          <a:xfrm>
            <a:off x="5812429" y="397855"/>
            <a:ext cx="543432" cy="741197"/>
            <a:chOff x="2878829" y="3023092"/>
            <a:chExt cx="543432" cy="741197"/>
          </a:xfrm>
        </p:grpSpPr>
        <p:sp>
          <p:nvSpPr>
            <p:cNvPr id="3003" name="Google Shape;3003;p6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6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6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6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6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6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6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6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6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6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6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6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6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7" name="Google Shape;3027;p69"/>
          <p:cNvGrpSpPr/>
          <p:nvPr/>
        </p:nvGrpSpPr>
        <p:grpSpPr>
          <a:xfrm>
            <a:off x="8153509" y="3884130"/>
            <a:ext cx="541000" cy="741197"/>
            <a:chOff x="1148622" y="1207755"/>
            <a:chExt cx="541000" cy="741197"/>
          </a:xfrm>
        </p:grpSpPr>
        <p:sp>
          <p:nvSpPr>
            <p:cNvPr id="3028" name="Google Shape;3028;p69"/>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9"/>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9"/>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9"/>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9"/>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9"/>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9"/>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9"/>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9"/>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9"/>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9"/>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9"/>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9"/>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9"/>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9"/>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9"/>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9"/>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9"/>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9"/>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9"/>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9"/>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9"/>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9"/>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9"/>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2" name="Google Shape;3052;p69"/>
          <p:cNvGrpSpPr/>
          <p:nvPr/>
        </p:nvGrpSpPr>
        <p:grpSpPr>
          <a:xfrm>
            <a:off x="-230621" y="4198280"/>
            <a:ext cx="543432" cy="741197"/>
            <a:chOff x="2878829" y="3023092"/>
            <a:chExt cx="543432" cy="741197"/>
          </a:xfrm>
        </p:grpSpPr>
        <p:sp>
          <p:nvSpPr>
            <p:cNvPr id="3053" name="Google Shape;3053;p6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6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6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6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6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6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69"/>
          <p:cNvGrpSpPr/>
          <p:nvPr/>
        </p:nvGrpSpPr>
        <p:grpSpPr>
          <a:xfrm>
            <a:off x="350893" y="345057"/>
            <a:ext cx="8225504" cy="4106844"/>
            <a:chOff x="350893" y="345057"/>
            <a:chExt cx="8225504" cy="4106844"/>
          </a:xfrm>
        </p:grpSpPr>
        <p:grpSp>
          <p:nvGrpSpPr>
            <p:cNvPr id="3078" name="Google Shape;3078;p69"/>
            <p:cNvGrpSpPr/>
            <p:nvPr/>
          </p:nvGrpSpPr>
          <p:grpSpPr>
            <a:xfrm>
              <a:off x="350893" y="345057"/>
              <a:ext cx="8225504" cy="344536"/>
              <a:chOff x="1942776" y="1722253"/>
              <a:chExt cx="2118174" cy="88722"/>
            </a:xfrm>
          </p:grpSpPr>
          <p:sp>
            <p:nvSpPr>
              <p:cNvPr id="3079" name="Google Shape;3079;p6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1" name="Google Shape;3081;p6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 name="Google Shape;2993;p69">
            <a:extLst>
              <a:ext uri="{FF2B5EF4-FFF2-40B4-BE49-F238E27FC236}">
                <a16:creationId xmlns:a16="http://schemas.microsoft.com/office/drawing/2014/main" id="{068FFFF7-F76C-4B4A-83CE-0FD5DA20DE1F}"/>
              </a:ext>
            </a:extLst>
          </p:cNvPr>
          <p:cNvSpPr/>
          <p:nvPr/>
        </p:nvSpPr>
        <p:spPr>
          <a:xfrm rot="21379258">
            <a:off x="3463950" y="1660971"/>
            <a:ext cx="2025861" cy="2025861"/>
          </a:xfrm>
          <a:prstGeom prst="blockArc">
            <a:avLst>
              <a:gd name="adj1" fmla="val 14032589"/>
              <a:gd name="adj2" fmla="val 15590940"/>
              <a:gd name="adj3" fmla="val 25613"/>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993;p69">
            <a:extLst>
              <a:ext uri="{FF2B5EF4-FFF2-40B4-BE49-F238E27FC236}">
                <a16:creationId xmlns:a16="http://schemas.microsoft.com/office/drawing/2014/main" id="{CD1DF8CA-B48B-4360-96DB-CF254BD1C001}"/>
              </a:ext>
            </a:extLst>
          </p:cNvPr>
          <p:cNvSpPr/>
          <p:nvPr/>
        </p:nvSpPr>
        <p:spPr>
          <a:xfrm rot="1237791">
            <a:off x="3436013" y="1657587"/>
            <a:ext cx="2025861" cy="2025861"/>
          </a:xfrm>
          <a:prstGeom prst="blockArc">
            <a:avLst>
              <a:gd name="adj1" fmla="val 14282077"/>
              <a:gd name="adj2" fmla="val 15356407"/>
              <a:gd name="adj3" fmla="val 26447"/>
            </a:avLst>
          </a:prstGeom>
          <a:solidFill>
            <a:schemeClr val="accent3">
              <a:lumMod val="50000"/>
              <a:lumOff val="50000"/>
            </a:schemeClr>
          </a:solidFill>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2995;p69">
            <a:extLst>
              <a:ext uri="{FF2B5EF4-FFF2-40B4-BE49-F238E27FC236}">
                <a16:creationId xmlns:a16="http://schemas.microsoft.com/office/drawing/2014/main" id="{F59A9E04-9FA5-44A1-879B-FDCAB8FA6D42}"/>
              </a:ext>
            </a:extLst>
          </p:cNvPr>
          <p:cNvSpPr txBox="1">
            <a:spLocks/>
          </p:cNvSpPr>
          <p:nvPr/>
        </p:nvSpPr>
        <p:spPr>
          <a:xfrm>
            <a:off x="5228944" y="3412461"/>
            <a:ext cx="2602186" cy="54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gn="ctr">
              <a:buFont typeface="Raleway"/>
              <a:buNone/>
            </a:pPr>
            <a:r>
              <a:rPr lang="en-US" dirty="0">
                <a:latin typeface="Oswald" panose="00000500000000000000" pitchFamily="2" charset="0"/>
              </a:rPr>
              <a:t>19784 Transactions </a:t>
            </a:r>
          </a:p>
          <a:p>
            <a:pPr marL="139700" indent="0" algn="ctr">
              <a:buFont typeface="Raleway"/>
              <a:buNone/>
            </a:pPr>
            <a:r>
              <a:rPr lang="en-US" dirty="0">
                <a:latin typeface="Oswald" panose="00000500000000000000" pitchFamily="2" charset="0"/>
              </a:rPr>
              <a:t>19.04 % of all Payments.</a:t>
            </a:r>
          </a:p>
          <a:p>
            <a:pPr marL="0" indent="0">
              <a:spcBef>
                <a:spcPts val="1600"/>
              </a:spcBef>
              <a:spcAft>
                <a:spcPts val="1600"/>
              </a:spcAft>
              <a:buFont typeface="Raleway"/>
              <a:buNone/>
            </a:pPr>
            <a:endParaRPr lang="en-US" dirty="0"/>
          </a:p>
        </p:txBody>
      </p:sp>
      <p:sp>
        <p:nvSpPr>
          <p:cNvPr id="104" name="Google Shape;2995;p69">
            <a:extLst>
              <a:ext uri="{FF2B5EF4-FFF2-40B4-BE49-F238E27FC236}">
                <a16:creationId xmlns:a16="http://schemas.microsoft.com/office/drawing/2014/main" id="{DDC610C3-EE13-4933-AA1D-654A0B09DFCF}"/>
              </a:ext>
            </a:extLst>
          </p:cNvPr>
          <p:cNvSpPr txBox="1">
            <a:spLocks/>
          </p:cNvSpPr>
          <p:nvPr/>
        </p:nvSpPr>
        <p:spPr>
          <a:xfrm>
            <a:off x="1107494" y="3323010"/>
            <a:ext cx="2602186" cy="54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gn="ctr">
              <a:buFont typeface="Raleway"/>
              <a:buNone/>
            </a:pPr>
            <a:r>
              <a:rPr lang="en-US" dirty="0">
                <a:latin typeface="Oswald" panose="00000500000000000000" pitchFamily="2" charset="0"/>
              </a:rPr>
              <a:t>5775 Transactions </a:t>
            </a:r>
          </a:p>
          <a:p>
            <a:pPr marL="139700" indent="0" algn="ctr">
              <a:buFont typeface="Raleway"/>
              <a:buNone/>
            </a:pPr>
            <a:r>
              <a:rPr lang="en-US" dirty="0">
                <a:latin typeface="Oswald" panose="00000500000000000000" pitchFamily="2" charset="0"/>
              </a:rPr>
              <a:t>5.56 % of all Payments.</a:t>
            </a:r>
          </a:p>
          <a:p>
            <a:pPr marL="0" indent="0">
              <a:spcBef>
                <a:spcPts val="1600"/>
              </a:spcBef>
              <a:spcAft>
                <a:spcPts val="1600"/>
              </a:spcAft>
              <a:buFont typeface="Raleway"/>
              <a:buNone/>
            </a:pPr>
            <a:endParaRPr lang="en-US" dirty="0"/>
          </a:p>
        </p:txBody>
      </p:sp>
      <p:sp>
        <p:nvSpPr>
          <p:cNvPr id="105" name="Google Shape;2995;p69">
            <a:extLst>
              <a:ext uri="{FF2B5EF4-FFF2-40B4-BE49-F238E27FC236}">
                <a16:creationId xmlns:a16="http://schemas.microsoft.com/office/drawing/2014/main" id="{0EACB463-B7EE-4FEF-8311-89DB402A843B}"/>
              </a:ext>
            </a:extLst>
          </p:cNvPr>
          <p:cNvSpPr txBox="1">
            <a:spLocks/>
          </p:cNvSpPr>
          <p:nvPr/>
        </p:nvSpPr>
        <p:spPr>
          <a:xfrm>
            <a:off x="1206869" y="2103053"/>
            <a:ext cx="2602186" cy="54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1pPr>
            <a:lvl2pPr marL="914400" marR="0" lvl="1"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Char char="■"/>
              <a:defRPr sz="1400" b="0" i="0" u="none" strike="noStrike" cap="none">
                <a:solidFill>
                  <a:schemeClr val="lt1"/>
                </a:solidFill>
                <a:latin typeface="Raleway"/>
                <a:ea typeface="Raleway"/>
                <a:cs typeface="Raleway"/>
                <a:sym typeface="Raleway"/>
              </a:defRPr>
            </a:lvl9pPr>
          </a:lstStyle>
          <a:p>
            <a:pPr marL="139700" indent="0" algn="ctr">
              <a:buFont typeface="Raleway"/>
              <a:buNone/>
            </a:pPr>
            <a:r>
              <a:rPr lang="en-US" dirty="0">
                <a:latin typeface="Oswald" panose="00000500000000000000" pitchFamily="2" charset="0"/>
              </a:rPr>
              <a:t>1529 Transactions </a:t>
            </a:r>
          </a:p>
          <a:p>
            <a:pPr marL="139700" indent="0" algn="ctr">
              <a:buFont typeface="Raleway"/>
              <a:buNone/>
            </a:pPr>
            <a:r>
              <a:rPr lang="en-US" dirty="0">
                <a:latin typeface="Oswald" panose="00000500000000000000" pitchFamily="2" charset="0"/>
              </a:rPr>
              <a:t>1.47 % of all Payments.</a:t>
            </a:r>
          </a:p>
          <a:p>
            <a:pPr marL="0" indent="0">
              <a:spcBef>
                <a:spcPts val="1600"/>
              </a:spcBef>
              <a:spcAft>
                <a:spcPts val="1600"/>
              </a:spcAft>
              <a:buFont typeface="Raleway"/>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93"/>
        <p:cNvGrpSpPr/>
        <p:nvPr/>
      </p:nvGrpSpPr>
      <p:grpSpPr>
        <a:xfrm>
          <a:off x="0" y="0"/>
          <a:ext cx="0" cy="0"/>
          <a:chOff x="0" y="0"/>
          <a:chExt cx="0" cy="0"/>
        </a:xfrm>
      </p:grpSpPr>
      <p:grpSp>
        <p:nvGrpSpPr>
          <p:cNvPr id="1195" name="Google Shape;1195;p51"/>
          <p:cNvGrpSpPr/>
          <p:nvPr/>
        </p:nvGrpSpPr>
        <p:grpSpPr>
          <a:xfrm>
            <a:off x="597115" y="1341860"/>
            <a:ext cx="2949439" cy="2097294"/>
            <a:chOff x="233350" y="949250"/>
            <a:chExt cx="7137300" cy="3802300"/>
          </a:xfrm>
        </p:grpSpPr>
        <p:sp>
          <p:nvSpPr>
            <p:cNvPr id="1196" name="Google Shape;1196;p51"/>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51"/>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51"/>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51"/>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51"/>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51"/>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51"/>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51"/>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51"/>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1"/>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51"/>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51"/>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1"/>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51"/>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51"/>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51"/>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51"/>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51"/>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1"/>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1"/>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1"/>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51"/>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51"/>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1"/>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1"/>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1"/>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51"/>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51"/>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51"/>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51"/>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51"/>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51"/>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51"/>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51"/>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1"/>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1"/>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1"/>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1"/>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1"/>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1"/>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1"/>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1"/>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1"/>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1"/>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1"/>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1"/>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1"/>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1"/>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1"/>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1"/>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1"/>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51"/>
          <p:cNvSpPr txBox="1">
            <a:spLocks noGrp="1"/>
          </p:cNvSpPr>
          <p:nvPr>
            <p:ph type="title" idx="4294967295"/>
          </p:nvPr>
        </p:nvSpPr>
        <p:spPr>
          <a:xfrm>
            <a:off x="4903800" y="2449285"/>
            <a:ext cx="4254763" cy="35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200" dirty="0"/>
              <a:t>Where does the Business Generate the highest &amp; lowest Profit?</a:t>
            </a:r>
            <a:endParaRPr sz="1800" dirty="0"/>
          </a:p>
        </p:txBody>
      </p:sp>
      <p:grpSp>
        <p:nvGrpSpPr>
          <p:cNvPr id="1265" name="Google Shape;1265;p51"/>
          <p:cNvGrpSpPr/>
          <p:nvPr/>
        </p:nvGrpSpPr>
        <p:grpSpPr>
          <a:xfrm>
            <a:off x="4409714" y="2027716"/>
            <a:ext cx="397763" cy="262804"/>
            <a:chOff x="5206262" y="4174817"/>
            <a:chExt cx="397763" cy="262804"/>
          </a:xfrm>
        </p:grpSpPr>
        <p:sp>
          <p:nvSpPr>
            <p:cNvPr id="1266" name="Google Shape;1266;p51"/>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1"/>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1"/>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1"/>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1"/>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1"/>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1"/>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51"/>
          <p:cNvGrpSpPr/>
          <p:nvPr/>
        </p:nvGrpSpPr>
        <p:grpSpPr>
          <a:xfrm>
            <a:off x="4066641" y="1116043"/>
            <a:ext cx="80672" cy="2561036"/>
            <a:chOff x="240800" y="2416421"/>
            <a:chExt cx="14075" cy="440479"/>
          </a:xfrm>
        </p:grpSpPr>
        <p:sp>
          <p:nvSpPr>
            <p:cNvPr id="1279" name="Google Shape;1279;p51"/>
            <p:cNvSpPr/>
            <p:nvPr/>
          </p:nvSpPr>
          <p:spPr>
            <a:xfrm>
              <a:off x="240800" y="2416421"/>
              <a:ext cx="11401" cy="33404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3" name="Google Shape;1283;p51"/>
          <p:cNvGrpSpPr/>
          <p:nvPr/>
        </p:nvGrpSpPr>
        <p:grpSpPr>
          <a:xfrm>
            <a:off x="4910901" y="535317"/>
            <a:ext cx="299897" cy="450247"/>
            <a:chOff x="6556172" y="3046336"/>
            <a:chExt cx="244873" cy="367608"/>
          </a:xfrm>
        </p:grpSpPr>
        <p:sp>
          <p:nvSpPr>
            <p:cNvPr id="1284" name="Google Shape;1284;p51"/>
            <p:cNvSpPr/>
            <p:nvPr/>
          </p:nvSpPr>
          <p:spPr>
            <a:xfrm>
              <a:off x="6556172" y="3046336"/>
              <a:ext cx="244873" cy="367014"/>
            </a:xfrm>
            <a:custGeom>
              <a:avLst/>
              <a:gdLst/>
              <a:ahLst/>
              <a:cxnLst/>
              <a:rect l="l" t="t" r="r" b="b"/>
              <a:pathLst>
                <a:path w="4966" h="7443" extrusionOk="0">
                  <a:moveTo>
                    <a:pt x="2501" y="346"/>
                  </a:moveTo>
                  <a:cubicBezTo>
                    <a:pt x="2882" y="346"/>
                    <a:pt x="3191" y="572"/>
                    <a:pt x="3227" y="870"/>
                  </a:cubicBezTo>
                  <a:cubicBezTo>
                    <a:pt x="3001" y="775"/>
                    <a:pt x="2763" y="727"/>
                    <a:pt x="2501" y="727"/>
                  </a:cubicBezTo>
                  <a:cubicBezTo>
                    <a:pt x="2239" y="727"/>
                    <a:pt x="1989" y="775"/>
                    <a:pt x="1763" y="870"/>
                  </a:cubicBezTo>
                  <a:cubicBezTo>
                    <a:pt x="1798" y="572"/>
                    <a:pt x="2108" y="346"/>
                    <a:pt x="2501" y="346"/>
                  </a:cubicBezTo>
                  <a:close/>
                  <a:moveTo>
                    <a:pt x="2501" y="1061"/>
                  </a:moveTo>
                  <a:cubicBezTo>
                    <a:pt x="3394" y="1061"/>
                    <a:pt x="4108" y="1787"/>
                    <a:pt x="4108" y="2668"/>
                  </a:cubicBezTo>
                  <a:cubicBezTo>
                    <a:pt x="4108" y="2799"/>
                    <a:pt x="4084" y="2918"/>
                    <a:pt x="4061" y="3049"/>
                  </a:cubicBezTo>
                  <a:cubicBezTo>
                    <a:pt x="4025" y="2918"/>
                    <a:pt x="3953" y="2799"/>
                    <a:pt x="3846" y="2715"/>
                  </a:cubicBezTo>
                  <a:cubicBezTo>
                    <a:pt x="3191" y="2132"/>
                    <a:pt x="2036" y="1977"/>
                    <a:pt x="1989" y="1977"/>
                  </a:cubicBezTo>
                  <a:cubicBezTo>
                    <a:pt x="1983" y="1976"/>
                    <a:pt x="1977" y="1976"/>
                    <a:pt x="1970" y="1976"/>
                  </a:cubicBezTo>
                  <a:cubicBezTo>
                    <a:pt x="1892" y="1976"/>
                    <a:pt x="1810" y="2044"/>
                    <a:pt x="1810" y="2132"/>
                  </a:cubicBezTo>
                  <a:cubicBezTo>
                    <a:pt x="1798" y="2215"/>
                    <a:pt x="1870" y="2311"/>
                    <a:pt x="1953" y="2311"/>
                  </a:cubicBezTo>
                  <a:cubicBezTo>
                    <a:pt x="1977" y="2311"/>
                    <a:pt x="3072" y="2454"/>
                    <a:pt x="3644" y="2966"/>
                  </a:cubicBezTo>
                  <a:cubicBezTo>
                    <a:pt x="3715" y="3037"/>
                    <a:pt x="3763" y="3144"/>
                    <a:pt x="3763" y="3251"/>
                  </a:cubicBezTo>
                  <a:lnTo>
                    <a:pt x="3763" y="3394"/>
                  </a:lnTo>
                  <a:cubicBezTo>
                    <a:pt x="3751" y="4061"/>
                    <a:pt x="3179" y="4632"/>
                    <a:pt x="2501" y="4632"/>
                  </a:cubicBezTo>
                  <a:cubicBezTo>
                    <a:pt x="1798" y="4632"/>
                    <a:pt x="1251" y="4061"/>
                    <a:pt x="1251" y="3382"/>
                  </a:cubicBezTo>
                  <a:cubicBezTo>
                    <a:pt x="1251" y="3335"/>
                    <a:pt x="1274" y="3275"/>
                    <a:pt x="1310" y="3251"/>
                  </a:cubicBezTo>
                  <a:cubicBezTo>
                    <a:pt x="1441" y="3144"/>
                    <a:pt x="1632" y="2977"/>
                    <a:pt x="1751" y="2739"/>
                  </a:cubicBezTo>
                  <a:cubicBezTo>
                    <a:pt x="1798" y="2656"/>
                    <a:pt x="1763" y="2561"/>
                    <a:pt x="1679" y="2513"/>
                  </a:cubicBezTo>
                  <a:cubicBezTo>
                    <a:pt x="1651" y="2503"/>
                    <a:pt x="1625" y="2497"/>
                    <a:pt x="1600" y="2497"/>
                  </a:cubicBezTo>
                  <a:cubicBezTo>
                    <a:pt x="1538" y="2497"/>
                    <a:pt x="1487" y="2529"/>
                    <a:pt x="1453" y="2596"/>
                  </a:cubicBezTo>
                  <a:cubicBezTo>
                    <a:pt x="1370" y="2775"/>
                    <a:pt x="1215" y="2906"/>
                    <a:pt x="1108" y="2977"/>
                  </a:cubicBezTo>
                  <a:cubicBezTo>
                    <a:pt x="1048" y="3025"/>
                    <a:pt x="989" y="3085"/>
                    <a:pt x="965" y="3156"/>
                  </a:cubicBezTo>
                  <a:cubicBezTo>
                    <a:pt x="917" y="2989"/>
                    <a:pt x="893" y="2835"/>
                    <a:pt x="893" y="2668"/>
                  </a:cubicBezTo>
                  <a:cubicBezTo>
                    <a:pt x="893" y="1775"/>
                    <a:pt x="1620" y="1061"/>
                    <a:pt x="2501" y="1061"/>
                  </a:cubicBezTo>
                  <a:close/>
                  <a:moveTo>
                    <a:pt x="3048" y="4871"/>
                  </a:moveTo>
                  <a:lnTo>
                    <a:pt x="3048" y="5109"/>
                  </a:lnTo>
                  <a:cubicBezTo>
                    <a:pt x="3048" y="5156"/>
                    <a:pt x="3048" y="5192"/>
                    <a:pt x="3060" y="5240"/>
                  </a:cubicBezTo>
                  <a:lnTo>
                    <a:pt x="2501" y="5656"/>
                  </a:lnTo>
                  <a:lnTo>
                    <a:pt x="1929" y="5240"/>
                  </a:lnTo>
                  <a:cubicBezTo>
                    <a:pt x="1941" y="5192"/>
                    <a:pt x="1941" y="5156"/>
                    <a:pt x="1941" y="5109"/>
                  </a:cubicBezTo>
                  <a:lnTo>
                    <a:pt x="1941" y="4871"/>
                  </a:lnTo>
                  <a:cubicBezTo>
                    <a:pt x="2108" y="4930"/>
                    <a:pt x="2298" y="4954"/>
                    <a:pt x="2501" y="4954"/>
                  </a:cubicBezTo>
                  <a:cubicBezTo>
                    <a:pt x="2691" y="4954"/>
                    <a:pt x="2870" y="4930"/>
                    <a:pt x="3048" y="4871"/>
                  </a:cubicBezTo>
                  <a:close/>
                  <a:moveTo>
                    <a:pt x="2477" y="1"/>
                  </a:moveTo>
                  <a:cubicBezTo>
                    <a:pt x="1905" y="1"/>
                    <a:pt x="1429" y="394"/>
                    <a:pt x="1429" y="882"/>
                  </a:cubicBezTo>
                  <a:cubicBezTo>
                    <a:pt x="1429" y="930"/>
                    <a:pt x="1429" y="965"/>
                    <a:pt x="1441" y="1013"/>
                  </a:cubicBezTo>
                  <a:cubicBezTo>
                    <a:pt x="893" y="1358"/>
                    <a:pt x="536" y="1965"/>
                    <a:pt x="536" y="2656"/>
                  </a:cubicBezTo>
                  <a:cubicBezTo>
                    <a:pt x="536" y="3096"/>
                    <a:pt x="691" y="3549"/>
                    <a:pt x="977" y="3882"/>
                  </a:cubicBezTo>
                  <a:cubicBezTo>
                    <a:pt x="1096" y="4216"/>
                    <a:pt x="1322" y="4501"/>
                    <a:pt x="1608" y="4692"/>
                  </a:cubicBezTo>
                  <a:lnTo>
                    <a:pt x="1608" y="5097"/>
                  </a:lnTo>
                  <a:cubicBezTo>
                    <a:pt x="1608" y="5168"/>
                    <a:pt x="1560" y="5240"/>
                    <a:pt x="1489" y="5275"/>
                  </a:cubicBezTo>
                  <a:lnTo>
                    <a:pt x="417" y="5752"/>
                  </a:lnTo>
                  <a:cubicBezTo>
                    <a:pt x="155" y="5871"/>
                    <a:pt x="0" y="6109"/>
                    <a:pt x="0" y="6383"/>
                  </a:cubicBezTo>
                  <a:lnTo>
                    <a:pt x="0" y="7276"/>
                  </a:lnTo>
                  <a:cubicBezTo>
                    <a:pt x="0" y="7371"/>
                    <a:pt x="72" y="7442"/>
                    <a:pt x="155" y="7442"/>
                  </a:cubicBezTo>
                  <a:cubicBezTo>
                    <a:pt x="251" y="7442"/>
                    <a:pt x="322" y="7371"/>
                    <a:pt x="322" y="7276"/>
                  </a:cubicBezTo>
                  <a:lnTo>
                    <a:pt x="322" y="6383"/>
                  </a:lnTo>
                  <a:cubicBezTo>
                    <a:pt x="322" y="6240"/>
                    <a:pt x="417" y="6109"/>
                    <a:pt x="548" y="6049"/>
                  </a:cubicBezTo>
                  <a:lnTo>
                    <a:pt x="1620" y="5573"/>
                  </a:lnTo>
                  <a:cubicBezTo>
                    <a:pt x="1667" y="5549"/>
                    <a:pt x="1691" y="5525"/>
                    <a:pt x="1727" y="5513"/>
                  </a:cubicBezTo>
                  <a:lnTo>
                    <a:pt x="2263" y="5906"/>
                  </a:lnTo>
                  <a:cubicBezTo>
                    <a:pt x="2322" y="5954"/>
                    <a:pt x="2394" y="5990"/>
                    <a:pt x="2465" y="5990"/>
                  </a:cubicBezTo>
                  <a:cubicBezTo>
                    <a:pt x="2537" y="5990"/>
                    <a:pt x="2620" y="5954"/>
                    <a:pt x="2679" y="5906"/>
                  </a:cubicBezTo>
                  <a:lnTo>
                    <a:pt x="3215" y="5513"/>
                  </a:lnTo>
                  <a:cubicBezTo>
                    <a:pt x="3239" y="5537"/>
                    <a:pt x="3287" y="5549"/>
                    <a:pt x="3310" y="5573"/>
                  </a:cubicBezTo>
                  <a:lnTo>
                    <a:pt x="4382" y="6049"/>
                  </a:lnTo>
                  <a:cubicBezTo>
                    <a:pt x="4525" y="6109"/>
                    <a:pt x="4608" y="6240"/>
                    <a:pt x="4608" y="6383"/>
                  </a:cubicBezTo>
                  <a:lnTo>
                    <a:pt x="4608" y="7276"/>
                  </a:lnTo>
                  <a:cubicBezTo>
                    <a:pt x="4608" y="7371"/>
                    <a:pt x="4680" y="7442"/>
                    <a:pt x="4775" y="7442"/>
                  </a:cubicBezTo>
                  <a:cubicBezTo>
                    <a:pt x="4858" y="7442"/>
                    <a:pt x="4942" y="7371"/>
                    <a:pt x="4942" y="7276"/>
                  </a:cubicBezTo>
                  <a:lnTo>
                    <a:pt x="4942" y="6383"/>
                  </a:lnTo>
                  <a:cubicBezTo>
                    <a:pt x="4965" y="6121"/>
                    <a:pt x="4799" y="5871"/>
                    <a:pt x="4549" y="5752"/>
                  </a:cubicBezTo>
                  <a:lnTo>
                    <a:pt x="3477" y="5275"/>
                  </a:lnTo>
                  <a:cubicBezTo>
                    <a:pt x="3406" y="5240"/>
                    <a:pt x="3358" y="5168"/>
                    <a:pt x="3358" y="5097"/>
                  </a:cubicBezTo>
                  <a:lnTo>
                    <a:pt x="3358" y="4692"/>
                  </a:lnTo>
                  <a:cubicBezTo>
                    <a:pt x="3644" y="4501"/>
                    <a:pt x="3870" y="4216"/>
                    <a:pt x="3989" y="3882"/>
                  </a:cubicBezTo>
                  <a:cubicBezTo>
                    <a:pt x="4263" y="3549"/>
                    <a:pt x="4430" y="3096"/>
                    <a:pt x="4430" y="2656"/>
                  </a:cubicBezTo>
                  <a:cubicBezTo>
                    <a:pt x="4430" y="1965"/>
                    <a:pt x="4072" y="1358"/>
                    <a:pt x="3525" y="1013"/>
                  </a:cubicBezTo>
                  <a:cubicBezTo>
                    <a:pt x="3537" y="965"/>
                    <a:pt x="3537" y="930"/>
                    <a:pt x="3537" y="882"/>
                  </a:cubicBezTo>
                  <a:cubicBezTo>
                    <a:pt x="3537" y="394"/>
                    <a:pt x="3060"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1"/>
            <p:cNvSpPr/>
            <p:nvPr/>
          </p:nvSpPr>
          <p:spPr>
            <a:xfrm>
              <a:off x="6671262" y="3353983"/>
              <a:ext cx="15878" cy="59961"/>
            </a:xfrm>
            <a:custGeom>
              <a:avLst/>
              <a:gdLst/>
              <a:ahLst/>
              <a:cxnLst/>
              <a:rect l="l" t="t" r="r" b="b"/>
              <a:pathLst>
                <a:path w="322" h="1216" extrusionOk="0">
                  <a:moveTo>
                    <a:pt x="167" y="1"/>
                  </a:moveTo>
                  <a:cubicBezTo>
                    <a:pt x="72" y="1"/>
                    <a:pt x="0" y="72"/>
                    <a:pt x="0" y="167"/>
                  </a:cubicBezTo>
                  <a:lnTo>
                    <a:pt x="0" y="1060"/>
                  </a:lnTo>
                  <a:cubicBezTo>
                    <a:pt x="0" y="1144"/>
                    <a:pt x="72" y="1215"/>
                    <a:pt x="167" y="1215"/>
                  </a:cubicBezTo>
                  <a:cubicBezTo>
                    <a:pt x="250" y="1215"/>
                    <a:pt x="322" y="1144"/>
                    <a:pt x="322" y="1060"/>
                  </a:cubicBezTo>
                  <a:lnTo>
                    <a:pt x="322" y="167"/>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1"/>
            <p:cNvSpPr/>
            <p:nvPr/>
          </p:nvSpPr>
          <p:spPr>
            <a:xfrm>
              <a:off x="6600798" y="3371587"/>
              <a:ext cx="15878" cy="42357"/>
            </a:xfrm>
            <a:custGeom>
              <a:avLst/>
              <a:gdLst/>
              <a:ahLst/>
              <a:cxnLst/>
              <a:rect l="l" t="t" r="r" b="b"/>
              <a:pathLst>
                <a:path w="322" h="859" extrusionOk="0">
                  <a:moveTo>
                    <a:pt x="167" y="1"/>
                  </a:moveTo>
                  <a:cubicBezTo>
                    <a:pt x="72" y="1"/>
                    <a:pt x="0" y="72"/>
                    <a:pt x="0" y="168"/>
                  </a:cubicBezTo>
                  <a:lnTo>
                    <a:pt x="0" y="703"/>
                  </a:lnTo>
                  <a:cubicBezTo>
                    <a:pt x="0" y="787"/>
                    <a:pt x="72" y="858"/>
                    <a:pt x="167" y="858"/>
                  </a:cubicBezTo>
                  <a:cubicBezTo>
                    <a:pt x="250" y="858"/>
                    <a:pt x="322" y="787"/>
                    <a:pt x="322" y="703"/>
                  </a:cubicBezTo>
                  <a:lnTo>
                    <a:pt x="322" y="168"/>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1"/>
            <p:cNvSpPr/>
            <p:nvPr/>
          </p:nvSpPr>
          <p:spPr>
            <a:xfrm>
              <a:off x="6741086" y="3371587"/>
              <a:ext cx="16519" cy="42357"/>
            </a:xfrm>
            <a:custGeom>
              <a:avLst/>
              <a:gdLst/>
              <a:ahLst/>
              <a:cxnLst/>
              <a:rect l="l" t="t" r="r" b="b"/>
              <a:pathLst>
                <a:path w="335" h="859" extrusionOk="0">
                  <a:moveTo>
                    <a:pt x="156" y="1"/>
                  </a:moveTo>
                  <a:cubicBezTo>
                    <a:pt x="72" y="1"/>
                    <a:pt x="1" y="72"/>
                    <a:pt x="1" y="168"/>
                  </a:cubicBezTo>
                  <a:lnTo>
                    <a:pt x="1" y="703"/>
                  </a:lnTo>
                  <a:cubicBezTo>
                    <a:pt x="1" y="787"/>
                    <a:pt x="72" y="858"/>
                    <a:pt x="156" y="858"/>
                  </a:cubicBezTo>
                  <a:cubicBezTo>
                    <a:pt x="251" y="858"/>
                    <a:pt x="322" y="787"/>
                    <a:pt x="322" y="703"/>
                  </a:cubicBezTo>
                  <a:lnTo>
                    <a:pt x="322" y="168"/>
                  </a:lnTo>
                  <a:cubicBezTo>
                    <a:pt x="334" y="72"/>
                    <a:pt x="263"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8" name="Google Shape;1288;p51"/>
          <p:cNvGrpSpPr/>
          <p:nvPr/>
        </p:nvGrpSpPr>
        <p:grpSpPr>
          <a:xfrm>
            <a:off x="5296662" y="555580"/>
            <a:ext cx="320791" cy="430072"/>
            <a:chOff x="5870413" y="3046336"/>
            <a:chExt cx="261935" cy="351137"/>
          </a:xfrm>
        </p:grpSpPr>
        <p:sp>
          <p:nvSpPr>
            <p:cNvPr id="1289" name="Google Shape;1289;p51"/>
            <p:cNvSpPr/>
            <p:nvPr/>
          </p:nvSpPr>
          <p:spPr>
            <a:xfrm>
              <a:off x="5870413" y="3046336"/>
              <a:ext cx="261935" cy="351137"/>
            </a:xfrm>
            <a:custGeom>
              <a:avLst/>
              <a:gdLst/>
              <a:ahLst/>
              <a:cxnLst/>
              <a:rect l="l" t="t" r="r" b="b"/>
              <a:pathLst>
                <a:path w="5312" h="7121" extrusionOk="0">
                  <a:moveTo>
                    <a:pt x="4085" y="310"/>
                  </a:moveTo>
                  <a:lnTo>
                    <a:pt x="4085" y="1715"/>
                  </a:lnTo>
                  <a:cubicBezTo>
                    <a:pt x="4085" y="1834"/>
                    <a:pt x="4049" y="1930"/>
                    <a:pt x="4001" y="2037"/>
                  </a:cubicBezTo>
                  <a:lnTo>
                    <a:pt x="3918" y="2204"/>
                  </a:lnTo>
                  <a:cubicBezTo>
                    <a:pt x="3906" y="2239"/>
                    <a:pt x="3906" y="2251"/>
                    <a:pt x="3906" y="2275"/>
                  </a:cubicBezTo>
                  <a:lnTo>
                    <a:pt x="3906" y="2632"/>
                  </a:lnTo>
                  <a:cubicBezTo>
                    <a:pt x="3906" y="2989"/>
                    <a:pt x="3763" y="3311"/>
                    <a:pt x="3501" y="3561"/>
                  </a:cubicBezTo>
                  <a:cubicBezTo>
                    <a:pt x="3283" y="3801"/>
                    <a:pt x="2975" y="3921"/>
                    <a:pt x="2650" y="3921"/>
                  </a:cubicBezTo>
                  <a:cubicBezTo>
                    <a:pt x="2620" y="3921"/>
                    <a:pt x="2591" y="3920"/>
                    <a:pt x="2561" y="3918"/>
                  </a:cubicBezTo>
                  <a:cubicBezTo>
                    <a:pt x="1906" y="3870"/>
                    <a:pt x="1382" y="3311"/>
                    <a:pt x="1382" y="2608"/>
                  </a:cubicBezTo>
                  <a:lnTo>
                    <a:pt x="1382" y="2299"/>
                  </a:lnTo>
                  <a:cubicBezTo>
                    <a:pt x="1382" y="2263"/>
                    <a:pt x="1382" y="2251"/>
                    <a:pt x="1370" y="2215"/>
                  </a:cubicBezTo>
                  <a:lnTo>
                    <a:pt x="1287" y="2061"/>
                  </a:lnTo>
                  <a:cubicBezTo>
                    <a:pt x="1239" y="1953"/>
                    <a:pt x="1204" y="1846"/>
                    <a:pt x="1204" y="1727"/>
                  </a:cubicBezTo>
                  <a:lnTo>
                    <a:pt x="1204" y="1227"/>
                  </a:lnTo>
                  <a:cubicBezTo>
                    <a:pt x="1204" y="727"/>
                    <a:pt x="1608" y="310"/>
                    <a:pt x="2120" y="310"/>
                  </a:cubicBezTo>
                  <a:close/>
                  <a:moveTo>
                    <a:pt x="3204" y="4168"/>
                  </a:moveTo>
                  <a:lnTo>
                    <a:pt x="3204" y="4359"/>
                  </a:lnTo>
                  <a:cubicBezTo>
                    <a:pt x="3204" y="4418"/>
                    <a:pt x="3216" y="4466"/>
                    <a:pt x="3228" y="4525"/>
                  </a:cubicBezTo>
                  <a:lnTo>
                    <a:pt x="2656" y="4942"/>
                  </a:lnTo>
                  <a:lnTo>
                    <a:pt x="2073" y="4525"/>
                  </a:lnTo>
                  <a:cubicBezTo>
                    <a:pt x="2085" y="4478"/>
                    <a:pt x="2096" y="4418"/>
                    <a:pt x="2096" y="4359"/>
                  </a:cubicBezTo>
                  <a:lnTo>
                    <a:pt x="2096" y="4168"/>
                  </a:lnTo>
                  <a:cubicBezTo>
                    <a:pt x="2239" y="4216"/>
                    <a:pt x="2382" y="4263"/>
                    <a:pt x="2549" y="4263"/>
                  </a:cubicBezTo>
                  <a:lnTo>
                    <a:pt x="2656" y="4263"/>
                  </a:lnTo>
                  <a:cubicBezTo>
                    <a:pt x="2847" y="4263"/>
                    <a:pt x="3025" y="4228"/>
                    <a:pt x="3204" y="4168"/>
                  </a:cubicBezTo>
                  <a:close/>
                  <a:moveTo>
                    <a:pt x="2132" y="1"/>
                  </a:moveTo>
                  <a:cubicBezTo>
                    <a:pt x="1442" y="1"/>
                    <a:pt x="894" y="549"/>
                    <a:pt x="894" y="1239"/>
                  </a:cubicBezTo>
                  <a:lnTo>
                    <a:pt x="894" y="1739"/>
                  </a:lnTo>
                  <a:cubicBezTo>
                    <a:pt x="894" y="1906"/>
                    <a:pt x="942" y="2073"/>
                    <a:pt x="1001" y="2215"/>
                  </a:cubicBezTo>
                  <a:lnTo>
                    <a:pt x="1061" y="2346"/>
                  </a:lnTo>
                  <a:lnTo>
                    <a:pt x="1061" y="2620"/>
                  </a:lnTo>
                  <a:cubicBezTo>
                    <a:pt x="1061" y="3180"/>
                    <a:pt x="1346" y="3692"/>
                    <a:pt x="1775" y="3989"/>
                  </a:cubicBezTo>
                  <a:lnTo>
                    <a:pt x="1775" y="4359"/>
                  </a:lnTo>
                  <a:cubicBezTo>
                    <a:pt x="1775" y="4454"/>
                    <a:pt x="1715" y="4525"/>
                    <a:pt x="1644" y="4537"/>
                  </a:cubicBezTo>
                  <a:lnTo>
                    <a:pt x="632" y="4859"/>
                  </a:lnTo>
                  <a:cubicBezTo>
                    <a:pt x="251" y="4966"/>
                    <a:pt x="1" y="5299"/>
                    <a:pt x="1" y="5704"/>
                  </a:cubicBezTo>
                  <a:lnTo>
                    <a:pt x="1" y="6954"/>
                  </a:lnTo>
                  <a:cubicBezTo>
                    <a:pt x="1" y="7037"/>
                    <a:pt x="72" y="7121"/>
                    <a:pt x="168" y="7121"/>
                  </a:cubicBezTo>
                  <a:cubicBezTo>
                    <a:pt x="251" y="7121"/>
                    <a:pt x="334" y="7037"/>
                    <a:pt x="334" y="6954"/>
                  </a:cubicBezTo>
                  <a:lnTo>
                    <a:pt x="334" y="5704"/>
                  </a:lnTo>
                  <a:cubicBezTo>
                    <a:pt x="334" y="5466"/>
                    <a:pt x="477" y="5252"/>
                    <a:pt x="715" y="5180"/>
                  </a:cubicBezTo>
                  <a:lnTo>
                    <a:pt x="1727" y="4871"/>
                  </a:lnTo>
                  <a:cubicBezTo>
                    <a:pt x="1787" y="4859"/>
                    <a:pt x="1835" y="4823"/>
                    <a:pt x="1882" y="4799"/>
                  </a:cubicBezTo>
                  <a:lnTo>
                    <a:pt x="2442" y="5204"/>
                  </a:lnTo>
                  <a:cubicBezTo>
                    <a:pt x="2501" y="5252"/>
                    <a:pt x="2573" y="5287"/>
                    <a:pt x="2656" y="5287"/>
                  </a:cubicBezTo>
                  <a:cubicBezTo>
                    <a:pt x="2728" y="5287"/>
                    <a:pt x="2799" y="5252"/>
                    <a:pt x="2858" y="5204"/>
                  </a:cubicBezTo>
                  <a:lnTo>
                    <a:pt x="3430" y="4799"/>
                  </a:lnTo>
                  <a:cubicBezTo>
                    <a:pt x="3466" y="4823"/>
                    <a:pt x="3513" y="4859"/>
                    <a:pt x="3573" y="4871"/>
                  </a:cubicBezTo>
                  <a:lnTo>
                    <a:pt x="4585" y="5180"/>
                  </a:lnTo>
                  <a:cubicBezTo>
                    <a:pt x="4823" y="5252"/>
                    <a:pt x="4978" y="5466"/>
                    <a:pt x="4978" y="5704"/>
                  </a:cubicBezTo>
                  <a:lnTo>
                    <a:pt x="4978" y="6954"/>
                  </a:lnTo>
                  <a:cubicBezTo>
                    <a:pt x="4978" y="7037"/>
                    <a:pt x="5049" y="7121"/>
                    <a:pt x="5133" y="7121"/>
                  </a:cubicBezTo>
                  <a:cubicBezTo>
                    <a:pt x="5228" y="7121"/>
                    <a:pt x="5299" y="7037"/>
                    <a:pt x="5299" y="6954"/>
                  </a:cubicBezTo>
                  <a:lnTo>
                    <a:pt x="5299" y="5704"/>
                  </a:lnTo>
                  <a:cubicBezTo>
                    <a:pt x="5311" y="5299"/>
                    <a:pt x="5061" y="4954"/>
                    <a:pt x="4692" y="4835"/>
                  </a:cubicBezTo>
                  <a:lnTo>
                    <a:pt x="3680" y="4525"/>
                  </a:lnTo>
                  <a:cubicBezTo>
                    <a:pt x="3609" y="4501"/>
                    <a:pt x="3549" y="4418"/>
                    <a:pt x="3549" y="4347"/>
                  </a:cubicBezTo>
                  <a:lnTo>
                    <a:pt x="3549" y="3978"/>
                  </a:lnTo>
                  <a:cubicBezTo>
                    <a:pt x="3620" y="3930"/>
                    <a:pt x="3692" y="3870"/>
                    <a:pt x="3751" y="3811"/>
                  </a:cubicBezTo>
                  <a:cubicBezTo>
                    <a:pt x="4061" y="3513"/>
                    <a:pt x="4263" y="3085"/>
                    <a:pt x="4263" y="2656"/>
                  </a:cubicBezTo>
                  <a:lnTo>
                    <a:pt x="4263" y="2334"/>
                  </a:lnTo>
                  <a:lnTo>
                    <a:pt x="4323" y="2204"/>
                  </a:lnTo>
                  <a:cubicBezTo>
                    <a:pt x="4394" y="2061"/>
                    <a:pt x="4418" y="1894"/>
                    <a:pt x="4418" y="1727"/>
                  </a:cubicBezTo>
                  <a:lnTo>
                    <a:pt x="4418" y="168"/>
                  </a:lnTo>
                  <a:cubicBezTo>
                    <a:pt x="4418" y="72"/>
                    <a:pt x="4347"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1"/>
            <p:cNvSpPr/>
            <p:nvPr/>
          </p:nvSpPr>
          <p:spPr>
            <a:xfrm>
              <a:off x="5993147" y="3318776"/>
              <a:ext cx="15878" cy="77515"/>
            </a:xfrm>
            <a:custGeom>
              <a:avLst/>
              <a:gdLst/>
              <a:ahLst/>
              <a:cxnLst/>
              <a:rect l="l" t="t" r="r" b="b"/>
              <a:pathLst>
                <a:path w="322" h="1572" extrusionOk="0">
                  <a:moveTo>
                    <a:pt x="167" y="0"/>
                  </a:moveTo>
                  <a:cubicBezTo>
                    <a:pt x="72" y="0"/>
                    <a:pt x="0" y="72"/>
                    <a:pt x="0" y="167"/>
                  </a:cubicBezTo>
                  <a:lnTo>
                    <a:pt x="0" y="1417"/>
                  </a:lnTo>
                  <a:cubicBezTo>
                    <a:pt x="0" y="1501"/>
                    <a:pt x="72" y="1572"/>
                    <a:pt x="167" y="1572"/>
                  </a:cubicBezTo>
                  <a:cubicBezTo>
                    <a:pt x="250" y="1572"/>
                    <a:pt x="322" y="1501"/>
                    <a:pt x="322" y="141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1"/>
            <p:cNvSpPr/>
            <p:nvPr/>
          </p:nvSpPr>
          <p:spPr>
            <a:xfrm>
              <a:off x="5913905" y="3336379"/>
              <a:ext cx="17061" cy="59912"/>
            </a:xfrm>
            <a:custGeom>
              <a:avLst/>
              <a:gdLst/>
              <a:ahLst/>
              <a:cxnLst/>
              <a:rect l="l" t="t" r="r" b="b"/>
              <a:pathLst>
                <a:path w="346" h="1215" extrusionOk="0">
                  <a:moveTo>
                    <a:pt x="167" y="1"/>
                  </a:moveTo>
                  <a:cubicBezTo>
                    <a:pt x="71" y="1"/>
                    <a:pt x="0" y="72"/>
                    <a:pt x="0" y="167"/>
                  </a:cubicBezTo>
                  <a:lnTo>
                    <a:pt x="0" y="1060"/>
                  </a:lnTo>
                  <a:cubicBezTo>
                    <a:pt x="0" y="1144"/>
                    <a:pt x="71" y="1215"/>
                    <a:pt x="167" y="1215"/>
                  </a:cubicBezTo>
                  <a:cubicBezTo>
                    <a:pt x="250" y="1215"/>
                    <a:pt x="322" y="1144"/>
                    <a:pt x="322" y="1060"/>
                  </a:cubicBezTo>
                  <a:lnTo>
                    <a:pt x="322" y="167"/>
                  </a:lnTo>
                  <a:cubicBezTo>
                    <a:pt x="345"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1"/>
            <p:cNvSpPr/>
            <p:nvPr/>
          </p:nvSpPr>
          <p:spPr>
            <a:xfrm>
              <a:off x="6072388" y="3336379"/>
              <a:ext cx="15927" cy="59912"/>
            </a:xfrm>
            <a:custGeom>
              <a:avLst/>
              <a:gdLst/>
              <a:ahLst/>
              <a:cxnLst/>
              <a:rect l="l" t="t" r="r" b="b"/>
              <a:pathLst>
                <a:path w="323" h="1215" extrusionOk="0">
                  <a:moveTo>
                    <a:pt x="167" y="1"/>
                  </a:moveTo>
                  <a:cubicBezTo>
                    <a:pt x="72" y="1"/>
                    <a:pt x="1" y="72"/>
                    <a:pt x="1" y="167"/>
                  </a:cubicBezTo>
                  <a:lnTo>
                    <a:pt x="1" y="1060"/>
                  </a:lnTo>
                  <a:cubicBezTo>
                    <a:pt x="1" y="1144"/>
                    <a:pt x="72" y="1215"/>
                    <a:pt x="167" y="1215"/>
                  </a:cubicBezTo>
                  <a:cubicBezTo>
                    <a:pt x="251" y="1215"/>
                    <a:pt x="322" y="1144"/>
                    <a:pt x="322" y="1060"/>
                  </a:cubicBezTo>
                  <a:lnTo>
                    <a:pt x="322" y="167"/>
                  </a:lnTo>
                  <a:cubicBezTo>
                    <a:pt x="322"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1"/>
            <p:cNvSpPr/>
            <p:nvPr/>
          </p:nvSpPr>
          <p:spPr>
            <a:xfrm>
              <a:off x="5948521" y="3110933"/>
              <a:ext cx="105721" cy="39990"/>
            </a:xfrm>
            <a:custGeom>
              <a:avLst/>
              <a:gdLst/>
              <a:ahLst/>
              <a:cxnLst/>
              <a:rect l="l" t="t" r="r" b="b"/>
              <a:pathLst>
                <a:path w="2144" h="811" extrusionOk="0">
                  <a:moveTo>
                    <a:pt x="933" y="1"/>
                  </a:moveTo>
                  <a:cubicBezTo>
                    <a:pt x="491" y="1"/>
                    <a:pt x="139" y="113"/>
                    <a:pt x="120" y="120"/>
                  </a:cubicBezTo>
                  <a:cubicBezTo>
                    <a:pt x="36" y="155"/>
                    <a:pt x="1" y="215"/>
                    <a:pt x="1" y="286"/>
                  </a:cubicBezTo>
                  <a:lnTo>
                    <a:pt x="1" y="643"/>
                  </a:lnTo>
                  <a:cubicBezTo>
                    <a:pt x="1" y="727"/>
                    <a:pt x="72" y="810"/>
                    <a:pt x="155" y="810"/>
                  </a:cubicBezTo>
                  <a:cubicBezTo>
                    <a:pt x="251" y="810"/>
                    <a:pt x="322" y="727"/>
                    <a:pt x="322" y="643"/>
                  </a:cubicBezTo>
                  <a:lnTo>
                    <a:pt x="322" y="417"/>
                  </a:lnTo>
                  <a:cubicBezTo>
                    <a:pt x="455" y="384"/>
                    <a:pt x="683" y="341"/>
                    <a:pt x="940" y="341"/>
                  </a:cubicBezTo>
                  <a:cubicBezTo>
                    <a:pt x="1236" y="341"/>
                    <a:pt x="1572" y="398"/>
                    <a:pt x="1846" y="596"/>
                  </a:cubicBezTo>
                  <a:cubicBezTo>
                    <a:pt x="1877" y="622"/>
                    <a:pt x="1914" y="634"/>
                    <a:pt x="1951" y="634"/>
                  </a:cubicBezTo>
                  <a:cubicBezTo>
                    <a:pt x="1999" y="634"/>
                    <a:pt x="2045" y="613"/>
                    <a:pt x="2072" y="572"/>
                  </a:cubicBezTo>
                  <a:cubicBezTo>
                    <a:pt x="2144" y="489"/>
                    <a:pt x="2120" y="393"/>
                    <a:pt x="2048" y="334"/>
                  </a:cubicBezTo>
                  <a:cubicBezTo>
                    <a:pt x="1703" y="74"/>
                    <a:pt x="1289"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4" name="Google Shape;1294;p51"/>
          <p:cNvGrpSpPr/>
          <p:nvPr/>
        </p:nvGrpSpPr>
        <p:grpSpPr>
          <a:xfrm>
            <a:off x="8306229" y="169392"/>
            <a:ext cx="543432" cy="741197"/>
            <a:chOff x="2278754" y="3912467"/>
            <a:chExt cx="543432" cy="741197"/>
          </a:xfrm>
        </p:grpSpPr>
        <p:sp>
          <p:nvSpPr>
            <p:cNvPr id="1295" name="Google Shape;1295;p51"/>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1"/>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1"/>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1"/>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1"/>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1"/>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1"/>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1"/>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1"/>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1"/>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1"/>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1"/>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1"/>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1"/>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1"/>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1"/>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1"/>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1"/>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1"/>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51"/>
          <p:cNvGrpSpPr/>
          <p:nvPr/>
        </p:nvGrpSpPr>
        <p:grpSpPr>
          <a:xfrm>
            <a:off x="178997" y="3126042"/>
            <a:ext cx="541000" cy="741197"/>
            <a:chOff x="548547" y="2097130"/>
            <a:chExt cx="541000" cy="741197"/>
          </a:xfrm>
        </p:grpSpPr>
        <p:sp>
          <p:nvSpPr>
            <p:cNvPr id="1320" name="Google Shape;1320;p51"/>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1"/>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1"/>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1"/>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1"/>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1"/>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1"/>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1"/>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1"/>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1"/>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1"/>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1"/>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1"/>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1"/>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1"/>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1"/>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1"/>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1"/>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1"/>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1"/>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1"/>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1"/>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1"/>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1"/>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2231;p61">
            <a:extLst>
              <a:ext uri="{FF2B5EF4-FFF2-40B4-BE49-F238E27FC236}">
                <a16:creationId xmlns:a16="http://schemas.microsoft.com/office/drawing/2014/main" id="{ED86B2F6-251F-48A6-9018-AE94A821BA47}"/>
              </a:ext>
            </a:extLst>
          </p:cNvPr>
          <p:cNvSpPr txBox="1">
            <a:spLocks noGrp="1"/>
          </p:cNvSpPr>
          <p:nvPr>
            <p:ph type="title"/>
          </p:nvPr>
        </p:nvSpPr>
        <p:spPr>
          <a:xfrm>
            <a:off x="3730227" y="910589"/>
            <a:ext cx="12882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000" dirty="0"/>
              <a:t>Q5</a:t>
            </a:r>
            <a:endParaRPr sz="4000" dirty="0"/>
          </a:p>
        </p:txBody>
      </p:sp>
    </p:spTree>
    <p:extLst>
      <p:ext uri="{BB962C8B-B14F-4D97-AF65-F5344CB8AC3E}">
        <p14:creationId xmlns:p14="http://schemas.microsoft.com/office/powerpoint/2010/main" val="4008055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grpSp>
        <p:nvGrpSpPr>
          <p:cNvPr id="426" name="Google Shape;426;p40"/>
          <p:cNvGrpSpPr/>
          <p:nvPr/>
        </p:nvGrpSpPr>
        <p:grpSpPr>
          <a:xfrm>
            <a:off x="350893" y="345057"/>
            <a:ext cx="8225504" cy="344536"/>
            <a:chOff x="1942776" y="1722253"/>
            <a:chExt cx="2118174" cy="88722"/>
          </a:xfrm>
        </p:grpSpPr>
        <p:sp>
          <p:nvSpPr>
            <p:cNvPr id="427" name="Google Shape;427;p4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40"/>
          <p:cNvGrpSpPr/>
          <p:nvPr/>
        </p:nvGrpSpPr>
        <p:grpSpPr>
          <a:xfrm>
            <a:off x="448292" y="4115505"/>
            <a:ext cx="543432" cy="741197"/>
            <a:chOff x="2878829" y="3023092"/>
            <a:chExt cx="543432" cy="741197"/>
          </a:xfrm>
        </p:grpSpPr>
        <p:sp>
          <p:nvSpPr>
            <p:cNvPr id="430" name="Google Shape;430;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0"/>
          <p:cNvGrpSpPr/>
          <p:nvPr/>
        </p:nvGrpSpPr>
        <p:grpSpPr>
          <a:xfrm>
            <a:off x="7628229" y="294780"/>
            <a:ext cx="543432" cy="741197"/>
            <a:chOff x="2878829" y="3023092"/>
            <a:chExt cx="543432" cy="741197"/>
          </a:xfrm>
        </p:grpSpPr>
        <p:sp>
          <p:nvSpPr>
            <p:cNvPr id="455" name="Google Shape;455;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0"/>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0"/>
          <p:cNvGrpSpPr/>
          <p:nvPr/>
        </p:nvGrpSpPr>
        <p:grpSpPr>
          <a:xfrm>
            <a:off x="4531661" y="1212052"/>
            <a:ext cx="80672" cy="2467735"/>
            <a:chOff x="240800" y="2432468"/>
            <a:chExt cx="14075" cy="424432"/>
          </a:xfrm>
        </p:grpSpPr>
        <p:sp>
          <p:nvSpPr>
            <p:cNvPr id="481" name="Google Shape;481;p40"/>
            <p:cNvSpPr/>
            <p:nvPr/>
          </p:nvSpPr>
          <p:spPr>
            <a:xfrm>
              <a:off x="240800" y="2432468"/>
              <a:ext cx="11401" cy="31804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40"/>
          <p:cNvSpPr txBox="1">
            <a:spLocks noGrp="1"/>
          </p:cNvSpPr>
          <p:nvPr>
            <p:ph type="body" idx="1"/>
          </p:nvPr>
        </p:nvSpPr>
        <p:spPr>
          <a:xfrm>
            <a:off x="4627453" y="1147508"/>
            <a:ext cx="3325326" cy="2491626"/>
          </a:xfrm>
          <a:prstGeom prst="rect">
            <a:avLst/>
          </a:prstGeom>
        </p:spPr>
        <p:txBody>
          <a:bodyPr spcFirstLastPara="1" wrap="square" lIns="91425" tIns="91425" rIns="91425" bIns="91425" anchor="t" anchorCtr="0">
            <a:noAutofit/>
          </a:bodyPr>
          <a:lstStyle/>
          <a:p>
            <a:pPr marL="139700" indent="0">
              <a:buNone/>
            </a:pPr>
            <a:r>
              <a:rPr lang="en-US" sz="2000" dirty="0">
                <a:latin typeface="Oswald" panose="00000500000000000000" pitchFamily="2" charset="0"/>
              </a:rPr>
              <a:t>Top 5 States generating the Highest Profit: </a:t>
            </a:r>
          </a:p>
          <a:p>
            <a:endParaRPr lang="en-US" dirty="0">
              <a:latin typeface="Oswald" panose="00000500000000000000" pitchFamily="2" charset="0"/>
            </a:endParaRPr>
          </a:p>
          <a:p>
            <a:pPr marL="342900" indent="-342900">
              <a:buAutoNum type="arabicPeriod"/>
            </a:pPr>
            <a:r>
              <a:rPr lang="en-US" dirty="0">
                <a:latin typeface="Oswald" panose="00000500000000000000" pitchFamily="2" charset="0"/>
              </a:rPr>
              <a:t>SP</a:t>
            </a:r>
          </a:p>
          <a:p>
            <a:pPr marL="342900" indent="-342900">
              <a:buAutoNum type="arabicPeriod"/>
            </a:pPr>
            <a:r>
              <a:rPr lang="en-US" dirty="0">
                <a:latin typeface="Oswald" panose="00000500000000000000" pitchFamily="2" charset="0"/>
              </a:rPr>
              <a:t>RJ</a:t>
            </a:r>
          </a:p>
          <a:p>
            <a:pPr marL="342900" indent="-342900">
              <a:buAutoNum type="arabicPeriod"/>
            </a:pPr>
            <a:r>
              <a:rPr lang="en-US" dirty="0">
                <a:latin typeface="Oswald" panose="00000500000000000000" pitchFamily="2" charset="0"/>
              </a:rPr>
              <a:t>MG</a:t>
            </a:r>
          </a:p>
          <a:p>
            <a:pPr marL="342900" indent="-342900">
              <a:buAutoNum type="arabicPeriod"/>
            </a:pPr>
            <a:r>
              <a:rPr lang="en-US" dirty="0">
                <a:latin typeface="Oswald" panose="00000500000000000000" pitchFamily="2" charset="0"/>
              </a:rPr>
              <a:t>RS</a:t>
            </a:r>
          </a:p>
          <a:p>
            <a:pPr marL="342900" indent="-342900">
              <a:buAutoNum type="arabicPeriod"/>
            </a:pPr>
            <a:r>
              <a:rPr lang="en-US" dirty="0">
                <a:latin typeface="Oswald" panose="00000500000000000000" pitchFamily="2" charset="0"/>
              </a:rPr>
              <a:t>PR</a:t>
            </a:r>
          </a:p>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5194AB39-C87F-4D6B-BF84-776951E823CD}"/>
              </a:ext>
            </a:extLst>
          </p:cNvPr>
          <p:cNvPicPr>
            <a:picLocks noChangeAspect="1"/>
          </p:cNvPicPr>
          <p:nvPr/>
        </p:nvPicPr>
        <p:blipFill rotWithShape="1">
          <a:blip r:embed="rId4"/>
          <a:srcRect l="8655" t="29108" r="70508" b="25545"/>
          <a:stretch/>
        </p:blipFill>
        <p:spPr>
          <a:xfrm>
            <a:off x="1191221" y="482723"/>
            <a:ext cx="3182808" cy="365289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grpSp>
        <p:nvGrpSpPr>
          <p:cNvPr id="426" name="Google Shape;426;p40"/>
          <p:cNvGrpSpPr/>
          <p:nvPr/>
        </p:nvGrpSpPr>
        <p:grpSpPr>
          <a:xfrm>
            <a:off x="350893" y="345057"/>
            <a:ext cx="8225504" cy="344536"/>
            <a:chOff x="1942776" y="1722253"/>
            <a:chExt cx="2118174" cy="88722"/>
          </a:xfrm>
        </p:grpSpPr>
        <p:sp>
          <p:nvSpPr>
            <p:cNvPr id="427" name="Google Shape;427;p4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0"/>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40"/>
          <p:cNvGrpSpPr/>
          <p:nvPr/>
        </p:nvGrpSpPr>
        <p:grpSpPr>
          <a:xfrm>
            <a:off x="448292" y="4115505"/>
            <a:ext cx="543432" cy="741197"/>
            <a:chOff x="2878829" y="3023092"/>
            <a:chExt cx="543432" cy="741197"/>
          </a:xfrm>
        </p:grpSpPr>
        <p:sp>
          <p:nvSpPr>
            <p:cNvPr id="430" name="Google Shape;430;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40"/>
          <p:cNvGrpSpPr/>
          <p:nvPr/>
        </p:nvGrpSpPr>
        <p:grpSpPr>
          <a:xfrm>
            <a:off x="7628229" y="294780"/>
            <a:ext cx="543432" cy="741197"/>
            <a:chOff x="2878829" y="3023092"/>
            <a:chExt cx="543432" cy="741197"/>
          </a:xfrm>
        </p:grpSpPr>
        <p:sp>
          <p:nvSpPr>
            <p:cNvPr id="455" name="Google Shape;455;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9" name="Google Shape;479;p40"/>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0" name="Google Shape;480;p40"/>
          <p:cNvGrpSpPr/>
          <p:nvPr/>
        </p:nvGrpSpPr>
        <p:grpSpPr>
          <a:xfrm>
            <a:off x="4531661" y="1212052"/>
            <a:ext cx="80672" cy="2467735"/>
            <a:chOff x="240800" y="2432468"/>
            <a:chExt cx="14075" cy="424432"/>
          </a:xfrm>
        </p:grpSpPr>
        <p:sp>
          <p:nvSpPr>
            <p:cNvPr id="481" name="Google Shape;481;p40"/>
            <p:cNvSpPr/>
            <p:nvPr/>
          </p:nvSpPr>
          <p:spPr>
            <a:xfrm>
              <a:off x="240800" y="2432468"/>
              <a:ext cx="11401" cy="31804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40"/>
          <p:cNvSpPr txBox="1">
            <a:spLocks noGrp="1"/>
          </p:cNvSpPr>
          <p:nvPr>
            <p:ph type="body" idx="1"/>
          </p:nvPr>
        </p:nvSpPr>
        <p:spPr>
          <a:xfrm>
            <a:off x="4627453" y="1147508"/>
            <a:ext cx="3325326" cy="2491626"/>
          </a:xfrm>
          <a:prstGeom prst="rect">
            <a:avLst/>
          </a:prstGeom>
        </p:spPr>
        <p:txBody>
          <a:bodyPr spcFirstLastPara="1" wrap="square" lIns="91425" tIns="91425" rIns="91425" bIns="91425" anchor="t" anchorCtr="0">
            <a:noAutofit/>
          </a:bodyPr>
          <a:lstStyle/>
          <a:p>
            <a:pPr marL="0" indent="0">
              <a:buNone/>
            </a:pPr>
            <a:r>
              <a:rPr lang="en-US" sz="2000" dirty="0">
                <a:latin typeface="Oswald" panose="00000500000000000000" pitchFamily="2" charset="0"/>
              </a:rPr>
              <a:t>Least 5 States Generating </a:t>
            </a:r>
          </a:p>
          <a:p>
            <a:pPr marL="0" indent="0">
              <a:buNone/>
            </a:pPr>
            <a:r>
              <a:rPr lang="en-US" sz="2000" dirty="0">
                <a:latin typeface="Oswald" panose="00000500000000000000" pitchFamily="2" charset="0"/>
              </a:rPr>
              <a:t>the lowest Profit </a:t>
            </a:r>
          </a:p>
          <a:p>
            <a:pPr marL="342900" indent="-342900">
              <a:buAutoNum type="arabicPeriod"/>
            </a:pPr>
            <a:endParaRPr lang="en-US" dirty="0">
              <a:latin typeface="Oswald" panose="00000500000000000000" pitchFamily="2" charset="0"/>
            </a:endParaRPr>
          </a:p>
          <a:p>
            <a:pPr marL="139700" indent="0">
              <a:buNone/>
            </a:pPr>
            <a:r>
              <a:rPr lang="en-US" dirty="0">
                <a:latin typeface="Oswald" panose="00000500000000000000" pitchFamily="2" charset="0"/>
              </a:rPr>
              <a:t>1. RR</a:t>
            </a:r>
          </a:p>
          <a:p>
            <a:pPr marL="139700" indent="0">
              <a:buNone/>
            </a:pPr>
            <a:r>
              <a:rPr lang="en-US" dirty="0">
                <a:latin typeface="Oswald" panose="00000500000000000000" pitchFamily="2" charset="0"/>
              </a:rPr>
              <a:t>2. AP</a:t>
            </a:r>
          </a:p>
          <a:p>
            <a:pPr marL="139700" indent="0">
              <a:buNone/>
            </a:pPr>
            <a:r>
              <a:rPr lang="en-US" dirty="0">
                <a:latin typeface="Oswald" panose="00000500000000000000" pitchFamily="2" charset="0"/>
              </a:rPr>
              <a:t>3. AC</a:t>
            </a:r>
          </a:p>
          <a:p>
            <a:pPr marL="139700" indent="0">
              <a:buNone/>
            </a:pPr>
            <a:r>
              <a:rPr lang="en-US" dirty="0">
                <a:latin typeface="Oswald" panose="00000500000000000000" pitchFamily="2" charset="0"/>
              </a:rPr>
              <a:t>4. AM</a:t>
            </a:r>
          </a:p>
          <a:p>
            <a:pPr marL="139700" indent="0">
              <a:buNone/>
            </a:pPr>
            <a:r>
              <a:rPr lang="en-US" dirty="0">
                <a:latin typeface="Oswald" panose="00000500000000000000" pitchFamily="2" charset="0"/>
              </a:rPr>
              <a:t>5. RO</a:t>
            </a:r>
          </a:p>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4A718FD9-FCFD-4948-910F-BDD2F3D6BB38}"/>
              </a:ext>
            </a:extLst>
          </p:cNvPr>
          <p:cNvPicPr>
            <a:picLocks noChangeAspect="1"/>
          </p:cNvPicPr>
          <p:nvPr/>
        </p:nvPicPr>
        <p:blipFill rotWithShape="1">
          <a:blip r:embed="rId4"/>
          <a:srcRect l="9344" t="29526" r="73279" b="24770"/>
          <a:stretch/>
        </p:blipFill>
        <p:spPr>
          <a:xfrm>
            <a:off x="1393309" y="439969"/>
            <a:ext cx="2960576" cy="3986485"/>
          </a:xfrm>
          <a:prstGeom prst="rect">
            <a:avLst/>
          </a:prstGeom>
        </p:spPr>
      </p:pic>
    </p:spTree>
    <p:extLst>
      <p:ext uri="{BB962C8B-B14F-4D97-AF65-F5344CB8AC3E}">
        <p14:creationId xmlns:p14="http://schemas.microsoft.com/office/powerpoint/2010/main" val="423480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1130" name="Google Shape;1130;p50"/>
          <p:cNvSpPr txBox="1">
            <a:spLocks noGrp="1"/>
          </p:cNvSpPr>
          <p:nvPr>
            <p:ph type="body" idx="2"/>
          </p:nvPr>
        </p:nvSpPr>
        <p:spPr>
          <a:xfrm>
            <a:off x="4286162" y="1522462"/>
            <a:ext cx="4299235" cy="1917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Oswald" panose="00000500000000000000" pitchFamily="2" charset="0"/>
              </a:rPr>
              <a:t>1. Since the most frequently used payment method is the Credit Card, it’s recommended to build partnerships with the region banks and Financial Institutions to offer discounts or cash-back packages to encourage audience increase that would increase the overall profit, especially in the least profitable states. </a:t>
            </a:r>
          </a:p>
          <a:p>
            <a:pPr marL="0" lvl="0" indent="0" algn="l" rtl="0">
              <a:spcBef>
                <a:spcPts val="0"/>
              </a:spcBef>
              <a:spcAft>
                <a:spcPts val="1600"/>
              </a:spcAft>
              <a:buNone/>
            </a:pPr>
            <a:r>
              <a:rPr lang="en-US" dirty="0">
                <a:latin typeface="Oswald" panose="00000500000000000000" pitchFamily="2" charset="0"/>
              </a:rPr>
              <a:t>2. Another proposal to promote sales in the least profitable states is to invest in catchy Bill Boards that would increase the brand awareness among the state residents. </a:t>
            </a:r>
          </a:p>
          <a:p>
            <a:pPr marL="0" lvl="0" indent="0" algn="l" rtl="0">
              <a:spcBef>
                <a:spcPts val="0"/>
              </a:spcBef>
              <a:spcAft>
                <a:spcPts val="1600"/>
              </a:spcAft>
              <a:buNone/>
            </a:pPr>
            <a:endParaRPr lang="en-US" dirty="0">
              <a:latin typeface="Oswald" panose="00000500000000000000" pitchFamily="2" charset="0"/>
            </a:endParaRPr>
          </a:p>
        </p:txBody>
      </p:sp>
      <p:grpSp>
        <p:nvGrpSpPr>
          <p:cNvPr id="1131" name="Google Shape;1131;p50"/>
          <p:cNvGrpSpPr/>
          <p:nvPr/>
        </p:nvGrpSpPr>
        <p:grpSpPr>
          <a:xfrm>
            <a:off x="4023999" y="1740350"/>
            <a:ext cx="80672" cy="1653507"/>
            <a:chOff x="240800" y="2549722"/>
            <a:chExt cx="14075" cy="307178"/>
          </a:xfrm>
        </p:grpSpPr>
        <p:sp>
          <p:nvSpPr>
            <p:cNvPr id="1132" name="Google Shape;1132;p50"/>
            <p:cNvSpPr/>
            <p:nvPr/>
          </p:nvSpPr>
          <p:spPr>
            <a:xfrm>
              <a:off x="241878" y="2549722"/>
              <a:ext cx="11398" cy="200764"/>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5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6" name="Google Shape;1136;p50"/>
          <p:cNvGrpSpPr/>
          <p:nvPr/>
        </p:nvGrpSpPr>
        <p:grpSpPr>
          <a:xfrm>
            <a:off x="2278754" y="3912467"/>
            <a:ext cx="543432" cy="741197"/>
            <a:chOff x="2278754" y="3912467"/>
            <a:chExt cx="543432" cy="741197"/>
          </a:xfrm>
        </p:grpSpPr>
        <p:sp>
          <p:nvSpPr>
            <p:cNvPr id="1137" name="Google Shape;1137;p50"/>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0"/>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0"/>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0"/>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50"/>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50"/>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50"/>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50"/>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50"/>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0"/>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50"/>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50"/>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50"/>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50"/>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50"/>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0"/>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0"/>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0"/>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0"/>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0"/>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0"/>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0"/>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50"/>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50"/>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50"/>
          <p:cNvGrpSpPr/>
          <p:nvPr/>
        </p:nvGrpSpPr>
        <p:grpSpPr>
          <a:xfrm>
            <a:off x="8407558" y="0"/>
            <a:ext cx="541000" cy="741197"/>
            <a:chOff x="548547" y="2097130"/>
            <a:chExt cx="541000" cy="741197"/>
          </a:xfrm>
        </p:grpSpPr>
        <p:sp>
          <p:nvSpPr>
            <p:cNvPr id="1162" name="Google Shape;1162;p50"/>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0"/>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0"/>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50"/>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50"/>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0"/>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0"/>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50"/>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50"/>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0"/>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0"/>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0"/>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0"/>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0"/>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0"/>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0"/>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50"/>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50"/>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50"/>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50"/>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50"/>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50"/>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50"/>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50"/>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50"/>
          <p:cNvGrpSpPr/>
          <p:nvPr/>
        </p:nvGrpSpPr>
        <p:grpSpPr>
          <a:xfrm>
            <a:off x="2855208" y="367438"/>
            <a:ext cx="5171654" cy="3678684"/>
            <a:chOff x="2729182" y="1660105"/>
            <a:chExt cx="1331768" cy="947309"/>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50"/>
            <p:cNvSpPr/>
            <p:nvPr/>
          </p:nvSpPr>
          <p:spPr>
            <a:xfrm>
              <a:off x="3952551" y="2584655"/>
              <a:ext cx="22778" cy="22759"/>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TextBox 64">
            <a:extLst>
              <a:ext uri="{FF2B5EF4-FFF2-40B4-BE49-F238E27FC236}">
                <a16:creationId xmlns:a16="http://schemas.microsoft.com/office/drawing/2014/main" id="{7D7CCBCF-11B4-4A60-91D7-765756A1DF9D}"/>
              </a:ext>
            </a:extLst>
          </p:cNvPr>
          <p:cNvSpPr txBox="1"/>
          <p:nvPr/>
        </p:nvSpPr>
        <p:spPr>
          <a:xfrm>
            <a:off x="314449" y="1526703"/>
            <a:ext cx="3190437" cy="1815882"/>
          </a:xfrm>
          <a:prstGeom prst="rect">
            <a:avLst/>
          </a:prstGeom>
          <a:noFill/>
        </p:spPr>
        <p:txBody>
          <a:bodyPr wrap="square">
            <a:spAutoFit/>
          </a:bodyPr>
          <a:lstStyle/>
          <a:p>
            <a:r>
              <a:rPr lang="en-US" dirty="0">
                <a:solidFill>
                  <a:schemeClr val="bg1"/>
                </a:solidFill>
                <a:latin typeface="Oswald" panose="00000500000000000000" pitchFamily="2" charset="0"/>
              </a:rPr>
              <a:t>The Number of Customers, a great Contributor in generating Profit, is increasing over the years in all Countries; However, the percentage of audience increase in some States is higher than some other states which creates a gap in the profitability among the states.</a:t>
            </a:r>
          </a:p>
          <a:p>
            <a:endParaRPr lang="en-US" dirty="0">
              <a:solidFill>
                <a:schemeClr val="bg1"/>
              </a:solidFill>
              <a:latin typeface="Oswald" panose="00000500000000000000" pitchFamily="2" charset="0"/>
            </a:endParaRPr>
          </a:p>
        </p:txBody>
      </p:sp>
      <p:sp>
        <p:nvSpPr>
          <p:cNvPr id="4" name="Title 3">
            <a:extLst>
              <a:ext uri="{FF2B5EF4-FFF2-40B4-BE49-F238E27FC236}">
                <a16:creationId xmlns:a16="http://schemas.microsoft.com/office/drawing/2014/main" id="{D859BFFE-EE51-45DB-ACE8-CAFCD107B5C5}"/>
              </a:ext>
            </a:extLst>
          </p:cNvPr>
          <p:cNvSpPr>
            <a:spLocks noGrp="1"/>
          </p:cNvSpPr>
          <p:nvPr>
            <p:ph type="title"/>
          </p:nvPr>
        </p:nvSpPr>
        <p:spPr>
          <a:xfrm>
            <a:off x="887686" y="783432"/>
            <a:ext cx="2617200" cy="877500"/>
          </a:xfrm>
        </p:spPr>
        <p:txBody>
          <a:bodyPr/>
          <a:lstStyle/>
          <a:p>
            <a:pPr algn="l"/>
            <a:r>
              <a:rPr lang="en-US" dirty="0"/>
              <a:t>Insights</a:t>
            </a:r>
          </a:p>
        </p:txBody>
      </p:sp>
      <p:sp>
        <p:nvSpPr>
          <p:cNvPr id="69" name="TextBox 68">
            <a:extLst>
              <a:ext uri="{FF2B5EF4-FFF2-40B4-BE49-F238E27FC236}">
                <a16:creationId xmlns:a16="http://schemas.microsoft.com/office/drawing/2014/main" id="{D749928A-5639-4051-A3F2-D8EA51FE7014}"/>
              </a:ext>
            </a:extLst>
          </p:cNvPr>
          <p:cNvSpPr txBox="1"/>
          <p:nvPr/>
        </p:nvSpPr>
        <p:spPr>
          <a:xfrm>
            <a:off x="4473309" y="835768"/>
            <a:ext cx="4572000" cy="523220"/>
          </a:xfrm>
          <a:prstGeom prst="rect">
            <a:avLst/>
          </a:prstGeom>
          <a:noFill/>
        </p:spPr>
        <p:txBody>
          <a:bodyPr wrap="square">
            <a:spAutoFit/>
          </a:bodyPr>
          <a:lstStyle/>
          <a:p>
            <a:r>
              <a:rPr lang="en-US" sz="2800" dirty="0">
                <a:solidFill>
                  <a:schemeClr val="bg1"/>
                </a:solidFill>
                <a:latin typeface="Oswald" panose="00000500000000000000" pitchFamily="2" charset="0"/>
              </a:rPr>
              <a:t>Recommendations</a:t>
            </a:r>
            <a:endParaRPr lang="en-US" sz="1600" dirty="0">
              <a:solidFill>
                <a:schemeClr val="bg1"/>
              </a:solidFill>
              <a:latin typeface="Oswald" panose="00000500000000000000" pitchFamily="2" charset="0"/>
            </a:endParaRPr>
          </a:p>
        </p:txBody>
      </p:sp>
      <p:grpSp>
        <p:nvGrpSpPr>
          <p:cNvPr id="66" name="Google Shape;1283;p51">
            <a:extLst>
              <a:ext uri="{FF2B5EF4-FFF2-40B4-BE49-F238E27FC236}">
                <a16:creationId xmlns:a16="http://schemas.microsoft.com/office/drawing/2014/main" id="{A22458B6-DFCE-4AE0-823C-405AA4EC83CB}"/>
              </a:ext>
            </a:extLst>
          </p:cNvPr>
          <p:cNvGrpSpPr/>
          <p:nvPr/>
        </p:nvGrpSpPr>
        <p:grpSpPr>
          <a:xfrm>
            <a:off x="2166799" y="801594"/>
            <a:ext cx="299897" cy="523219"/>
            <a:chOff x="6556172" y="3046336"/>
            <a:chExt cx="244873" cy="367608"/>
          </a:xfrm>
        </p:grpSpPr>
        <p:sp>
          <p:nvSpPr>
            <p:cNvPr id="67" name="Google Shape;1284;p51">
              <a:extLst>
                <a:ext uri="{FF2B5EF4-FFF2-40B4-BE49-F238E27FC236}">
                  <a16:creationId xmlns:a16="http://schemas.microsoft.com/office/drawing/2014/main" id="{C4307AE8-CAB2-4A35-9376-9479D94972B4}"/>
                </a:ext>
              </a:extLst>
            </p:cNvPr>
            <p:cNvSpPr/>
            <p:nvPr/>
          </p:nvSpPr>
          <p:spPr>
            <a:xfrm>
              <a:off x="6556172" y="3046336"/>
              <a:ext cx="244873" cy="367014"/>
            </a:xfrm>
            <a:custGeom>
              <a:avLst/>
              <a:gdLst/>
              <a:ahLst/>
              <a:cxnLst/>
              <a:rect l="l" t="t" r="r" b="b"/>
              <a:pathLst>
                <a:path w="4966" h="7443" extrusionOk="0">
                  <a:moveTo>
                    <a:pt x="2501" y="346"/>
                  </a:moveTo>
                  <a:cubicBezTo>
                    <a:pt x="2882" y="346"/>
                    <a:pt x="3191" y="572"/>
                    <a:pt x="3227" y="870"/>
                  </a:cubicBezTo>
                  <a:cubicBezTo>
                    <a:pt x="3001" y="775"/>
                    <a:pt x="2763" y="727"/>
                    <a:pt x="2501" y="727"/>
                  </a:cubicBezTo>
                  <a:cubicBezTo>
                    <a:pt x="2239" y="727"/>
                    <a:pt x="1989" y="775"/>
                    <a:pt x="1763" y="870"/>
                  </a:cubicBezTo>
                  <a:cubicBezTo>
                    <a:pt x="1798" y="572"/>
                    <a:pt x="2108" y="346"/>
                    <a:pt x="2501" y="346"/>
                  </a:cubicBezTo>
                  <a:close/>
                  <a:moveTo>
                    <a:pt x="2501" y="1061"/>
                  </a:moveTo>
                  <a:cubicBezTo>
                    <a:pt x="3394" y="1061"/>
                    <a:pt x="4108" y="1787"/>
                    <a:pt x="4108" y="2668"/>
                  </a:cubicBezTo>
                  <a:cubicBezTo>
                    <a:pt x="4108" y="2799"/>
                    <a:pt x="4084" y="2918"/>
                    <a:pt x="4061" y="3049"/>
                  </a:cubicBezTo>
                  <a:cubicBezTo>
                    <a:pt x="4025" y="2918"/>
                    <a:pt x="3953" y="2799"/>
                    <a:pt x="3846" y="2715"/>
                  </a:cubicBezTo>
                  <a:cubicBezTo>
                    <a:pt x="3191" y="2132"/>
                    <a:pt x="2036" y="1977"/>
                    <a:pt x="1989" y="1977"/>
                  </a:cubicBezTo>
                  <a:cubicBezTo>
                    <a:pt x="1983" y="1976"/>
                    <a:pt x="1977" y="1976"/>
                    <a:pt x="1970" y="1976"/>
                  </a:cubicBezTo>
                  <a:cubicBezTo>
                    <a:pt x="1892" y="1976"/>
                    <a:pt x="1810" y="2044"/>
                    <a:pt x="1810" y="2132"/>
                  </a:cubicBezTo>
                  <a:cubicBezTo>
                    <a:pt x="1798" y="2215"/>
                    <a:pt x="1870" y="2311"/>
                    <a:pt x="1953" y="2311"/>
                  </a:cubicBezTo>
                  <a:cubicBezTo>
                    <a:pt x="1977" y="2311"/>
                    <a:pt x="3072" y="2454"/>
                    <a:pt x="3644" y="2966"/>
                  </a:cubicBezTo>
                  <a:cubicBezTo>
                    <a:pt x="3715" y="3037"/>
                    <a:pt x="3763" y="3144"/>
                    <a:pt x="3763" y="3251"/>
                  </a:cubicBezTo>
                  <a:lnTo>
                    <a:pt x="3763" y="3394"/>
                  </a:lnTo>
                  <a:cubicBezTo>
                    <a:pt x="3751" y="4061"/>
                    <a:pt x="3179" y="4632"/>
                    <a:pt x="2501" y="4632"/>
                  </a:cubicBezTo>
                  <a:cubicBezTo>
                    <a:pt x="1798" y="4632"/>
                    <a:pt x="1251" y="4061"/>
                    <a:pt x="1251" y="3382"/>
                  </a:cubicBezTo>
                  <a:cubicBezTo>
                    <a:pt x="1251" y="3335"/>
                    <a:pt x="1274" y="3275"/>
                    <a:pt x="1310" y="3251"/>
                  </a:cubicBezTo>
                  <a:cubicBezTo>
                    <a:pt x="1441" y="3144"/>
                    <a:pt x="1632" y="2977"/>
                    <a:pt x="1751" y="2739"/>
                  </a:cubicBezTo>
                  <a:cubicBezTo>
                    <a:pt x="1798" y="2656"/>
                    <a:pt x="1763" y="2561"/>
                    <a:pt x="1679" y="2513"/>
                  </a:cubicBezTo>
                  <a:cubicBezTo>
                    <a:pt x="1651" y="2503"/>
                    <a:pt x="1625" y="2497"/>
                    <a:pt x="1600" y="2497"/>
                  </a:cubicBezTo>
                  <a:cubicBezTo>
                    <a:pt x="1538" y="2497"/>
                    <a:pt x="1487" y="2529"/>
                    <a:pt x="1453" y="2596"/>
                  </a:cubicBezTo>
                  <a:cubicBezTo>
                    <a:pt x="1370" y="2775"/>
                    <a:pt x="1215" y="2906"/>
                    <a:pt x="1108" y="2977"/>
                  </a:cubicBezTo>
                  <a:cubicBezTo>
                    <a:pt x="1048" y="3025"/>
                    <a:pt x="989" y="3085"/>
                    <a:pt x="965" y="3156"/>
                  </a:cubicBezTo>
                  <a:cubicBezTo>
                    <a:pt x="917" y="2989"/>
                    <a:pt x="893" y="2835"/>
                    <a:pt x="893" y="2668"/>
                  </a:cubicBezTo>
                  <a:cubicBezTo>
                    <a:pt x="893" y="1775"/>
                    <a:pt x="1620" y="1061"/>
                    <a:pt x="2501" y="1061"/>
                  </a:cubicBezTo>
                  <a:close/>
                  <a:moveTo>
                    <a:pt x="3048" y="4871"/>
                  </a:moveTo>
                  <a:lnTo>
                    <a:pt x="3048" y="5109"/>
                  </a:lnTo>
                  <a:cubicBezTo>
                    <a:pt x="3048" y="5156"/>
                    <a:pt x="3048" y="5192"/>
                    <a:pt x="3060" y="5240"/>
                  </a:cubicBezTo>
                  <a:lnTo>
                    <a:pt x="2501" y="5656"/>
                  </a:lnTo>
                  <a:lnTo>
                    <a:pt x="1929" y="5240"/>
                  </a:lnTo>
                  <a:cubicBezTo>
                    <a:pt x="1941" y="5192"/>
                    <a:pt x="1941" y="5156"/>
                    <a:pt x="1941" y="5109"/>
                  </a:cubicBezTo>
                  <a:lnTo>
                    <a:pt x="1941" y="4871"/>
                  </a:lnTo>
                  <a:cubicBezTo>
                    <a:pt x="2108" y="4930"/>
                    <a:pt x="2298" y="4954"/>
                    <a:pt x="2501" y="4954"/>
                  </a:cubicBezTo>
                  <a:cubicBezTo>
                    <a:pt x="2691" y="4954"/>
                    <a:pt x="2870" y="4930"/>
                    <a:pt x="3048" y="4871"/>
                  </a:cubicBezTo>
                  <a:close/>
                  <a:moveTo>
                    <a:pt x="2477" y="1"/>
                  </a:moveTo>
                  <a:cubicBezTo>
                    <a:pt x="1905" y="1"/>
                    <a:pt x="1429" y="394"/>
                    <a:pt x="1429" y="882"/>
                  </a:cubicBezTo>
                  <a:cubicBezTo>
                    <a:pt x="1429" y="930"/>
                    <a:pt x="1429" y="965"/>
                    <a:pt x="1441" y="1013"/>
                  </a:cubicBezTo>
                  <a:cubicBezTo>
                    <a:pt x="893" y="1358"/>
                    <a:pt x="536" y="1965"/>
                    <a:pt x="536" y="2656"/>
                  </a:cubicBezTo>
                  <a:cubicBezTo>
                    <a:pt x="536" y="3096"/>
                    <a:pt x="691" y="3549"/>
                    <a:pt x="977" y="3882"/>
                  </a:cubicBezTo>
                  <a:cubicBezTo>
                    <a:pt x="1096" y="4216"/>
                    <a:pt x="1322" y="4501"/>
                    <a:pt x="1608" y="4692"/>
                  </a:cubicBezTo>
                  <a:lnTo>
                    <a:pt x="1608" y="5097"/>
                  </a:lnTo>
                  <a:cubicBezTo>
                    <a:pt x="1608" y="5168"/>
                    <a:pt x="1560" y="5240"/>
                    <a:pt x="1489" y="5275"/>
                  </a:cubicBezTo>
                  <a:lnTo>
                    <a:pt x="417" y="5752"/>
                  </a:lnTo>
                  <a:cubicBezTo>
                    <a:pt x="155" y="5871"/>
                    <a:pt x="0" y="6109"/>
                    <a:pt x="0" y="6383"/>
                  </a:cubicBezTo>
                  <a:lnTo>
                    <a:pt x="0" y="7276"/>
                  </a:lnTo>
                  <a:cubicBezTo>
                    <a:pt x="0" y="7371"/>
                    <a:pt x="72" y="7442"/>
                    <a:pt x="155" y="7442"/>
                  </a:cubicBezTo>
                  <a:cubicBezTo>
                    <a:pt x="251" y="7442"/>
                    <a:pt x="322" y="7371"/>
                    <a:pt x="322" y="7276"/>
                  </a:cubicBezTo>
                  <a:lnTo>
                    <a:pt x="322" y="6383"/>
                  </a:lnTo>
                  <a:cubicBezTo>
                    <a:pt x="322" y="6240"/>
                    <a:pt x="417" y="6109"/>
                    <a:pt x="548" y="6049"/>
                  </a:cubicBezTo>
                  <a:lnTo>
                    <a:pt x="1620" y="5573"/>
                  </a:lnTo>
                  <a:cubicBezTo>
                    <a:pt x="1667" y="5549"/>
                    <a:pt x="1691" y="5525"/>
                    <a:pt x="1727" y="5513"/>
                  </a:cubicBezTo>
                  <a:lnTo>
                    <a:pt x="2263" y="5906"/>
                  </a:lnTo>
                  <a:cubicBezTo>
                    <a:pt x="2322" y="5954"/>
                    <a:pt x="2394" y="5990"/>
                    <a:pt x="2465" y="5990"/>
                  </a:cubicBezTo>
                  <a:cubicBezTo>
                    <a:pt x="2537" y="5990"/>
                    <a:pt x="2620" y="5954"/>
                    <a:pt x="2679" y="5906"/>
                  </a:cubicBezTo>
                  <a:lnTo>
                    <a:pt x="3215" y="5513"/>
                  </a:lnTo>
                  <a:cubicBezTo>
                    <a:pt x="3239" y="5537"/>
                    <a:pt x="3287" y="5549"/>
                    <a:pt x="3310" y="5573"/>
                  </a:cubicBezTo>
                  <a:lnTo>
                    <a:pt x="4382" y="6049"/>
                  </a:lnTo>
                  <a:cubicBezTo>
                    <a:pt x="4525" y="6109"/>
                    <a:pt x="4608" y="6240"/>
                    <a:pt x="4608" y="6383"/>
                  </a:cubicBezTo>
                  <a:lnTo>
                    <a:pt x="4608" y="7276"/>
                  </a:lnTo>
                  <a:cubicBezTo>
                    <a:pt x="4608" y="7371"/>
                    <a:pt x="4680" y="7442"/>
                    <a:pt x="4775" y="7442"/>
                  </a:cubicBezTo>
                  <a:cubicBezTo>
                    <a:pt x="4858" y="7442"/>
                    <a:pt x="4942" y="7371"/>
                    <a:pt x="4942" y="7276"/>
                  </a:cubicBezTo>
                  <a:lnTo>
                    <a:pt x="4942" y="6383"/>
                  </a:lnTo>
                  <a:cubicBezTo>
                    <a:pt x="4965" y="6121"/>
                    <a:pt x="4799" y="5871"/>
                    <a:pt x="4549" y="5752"/>
                  </a:cubicBezTo>
                  <a:lnTo>
                    <a:pt x="3477" y="5275"/>
                  </a:lnTo>
                  <a:cubicBezTo>
                    <a:pt x="3406" y="5240"/>
                    <a:pt x="3358" y="5168"/>
                    <a:pt x="3358" y="5097"/>
                  </a:cubicBezTo>
                  <a:lnTo>
                    <a:pt x="3358" y="4692"/>
                  </a:lnTo>
                  <a:cubicBezTo>
                    <a:pt x="3644" y="4501"/>
                    <a:pt x="3870" y="4216"/>
                    <a:pt x="3989" y="3882"/>
                  </a:cubicBezTo>
                  <a:cubicBezTo>
                    <a:pt x="4263" y="3549"/>
                    <a:pt x="4430" y="3096"/>
                    <a:pt x="4430" y="2656"/>
                  </a:cubicBezTo>
                  <a:cubicBezTo>
                    <a:pt x="4430" y="1965"/>
                    <a:pt x="4072" y="1358"/>
                    <a:pt x="3525" y="1013"/>
                  </a:cubicBezTo>
                  <a:cubicBezTo>
                    <a:pt x="3537" y="965"/>
                    <a:pt x="3537" y="930"/>
                    <a:pt x="3537" y="882"/>
                  </a:cubicBezTo>
                  <a:cubicBezTo>
                    <a:pt x="3537" y="394"/>
                    <a:pt x="3060" y="1"/>
                    <a:pt x="2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285;p51">
              <a:extLst>
                <a:ext uri="{FF2B5EF4-FFF2-40B4-BE49-F238E27FC236}">
                  <a16:creationId xmlns:a16="http://schemas.microsoft.com/office/drawing/2014/main" id="{4732D33A-B940-4DF6-8BB2-D323C86EBAF7}"/>
                </a:ext>
              </a:extLst>
            </p:cNvPr>
            <p:cNvSpPr/>
            <p:nvPr/>
          </p:nvSpPr>
          <p:spPr>
            <a:xfrm>
              <a:off x="6671262" y="3353983"/>
              <a:ext cx="15878" cy="59961"/>
            </a:xfrm>
            <a:custGeom>
              <a:avLst/>
              <a:gdLst/>
              <a:ahLst/>
              <a:cxnLst/>
              <a:rect l="l" t="t" r="r" b="b"/>
              <a:pathLst>
                <a:path w="322" h="1216" extrusionOk="0">
                  <a:moveTo>
                    <a:pt x="167" y="1"/>
                  </a:moveTo>
                  <a:cubicBezTo>
                    <a:pt x="72" y="1"/>
                    <a:pt x="0" y="72"/>
                    <a:pt x="0" y="167"/>
                  </a:cubicBezTo>
                  <a:lnTo>
                    <a:pt x="0" y="1060"/>
                  </a:lnTo>
                  <a:cubicBezTo>
                    <a:pt x="0" y="1144"/>
                    <a:pt x="72" y="1215"/>
                    <a:pt x="167" y="1215"/>
                  </a:cubicBezTo>
                  <a:cubicBezTo>
                    <a:pt x="250" y="1215"/>
                    <a:pt x="322" y="1144"/>
                    <a:pt x="322" y="1060"/>
                  </a:cubicBezTo>
                  <a:lnTo>
                    <a:pt x="322" y="167"/>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286;p51">
              <a:extLst>
                <a:ext uri="{FF2B5EF4-FFF2-40B4-BE49-F238E27FC236}">
                  <a16:creationId xmlns:a16="http://schemas.microsoft.com/office/drawing/2014/main" id="{59AA6FDA-9188-4AE7-BF87-044F1FD255FA}"/>
                </a:ext>
              </a:extLst>
            </p:cNvPr>
            <p:cNvSpPr/>
            <p:nvPr/>
          </p:nvSpPr>
          <p:spPr>
            <a:xfrm>
              <a:off x="6600798" y="3371587"/>
              <a:ext cx="15878" cy="42357"/>
            </a:xfrm>
            <a:custGeom>
              <a:avLst/>
              <a:gdLst/>
              <a:ahLst/>
              <a:cxnLst/>
              <a:rect l="l" t="t" r="r" b="b"/>
              <a:pathLst>
                <a:path w="322" h="859" extrusionOk="0">
                  <a:moveTo>
                    <a:pt x="167" y="1"/>
                  </a:moveTo>
                  <a:cubicBezTo>
                    <a:pt x="72" y="1"/>
                    <a:pt x="0" y="72"/>
                    <a:pt x="0" y="168"/>
                  </a:cubicBezTo>
                  <a:lnTo>
                    <a:pt x="0" y="703"/>
                  </a:lnTo>
                  <a:cubicBezTo>
                    <a:pt x="0" y="787"/>
                    <a:pt x="72" y="858"/>
                    <a:pt x="167" y="858"/>
                  </a:cubicBezTo>
                  <a:cubicBezTo>
                    <a:pt x="250" y="858"/>
                    <a:pt x="322" y="787"/>
                    <a:pt x="322" y="703"/>
                  </a:cubicBezTo>
                  <a:lnTo>
                    <a:pt x="322" y="168"/>
                  </a:lnTo>
                  <a:cubicBezTo>
                    <a:pt x="322" y="72"/>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287;p51">
              <a:extLst>
                <a:ext uri="{FF2B5EF4-FFF2-40B4-BE49-F238E27FC236}">
                  <a16:creationId xmlns:a16="http://schemas.microsoft.com/office/drawing/2014/main" id="{92927143-A8C9-4867-925F-5C3A1089F167}"/>
                </a:ext>
              </a:extLst>
            </p:cNvPr>
            <p:cNvSpPr/>
            <p:nvPr/>
          </p:nvSpPr>
          <p:spPr>
            <a:xfrm>
              <a:off x="6741086" y="3371587"/>
              <a:ext cx="16519" cy="42357"/>
            </a:xfrm>
            <a:custGeom>
              <a:avLst/>
              <a:gdLst/>
              <a:ahLst/>
              <a:cxnLst/>
              <a:rect l="l" t="t" r="r" b="b"/>
              <a:pathLst>
                <a:path w="335" h="859" extrusionOk="0">
                  <a:moveTo>
                    <a:pt x="156" y="1"/>
                  </a:moveTo>
                  <a:cubicBezTo>
                    <a:pt x="72" y="1"/>
                    <a:pt x="1" y="72"/>
                    <a:pt x="1" y="168"/>
                  </a:cubicBezTo>
                  <a:lnTo>
                    <a:pt x="1" y="703"/>
                  </a:lnTo>
                  <a:cubicBezTo>
                    <a:pt x="1" y="787"/>
                    <a:pt x="72" y="858"/>
                    <a:pt x="156" y="858"/>
                  </a:cubicBezTo>
                  <a:cubicBezTo>
                    <a:pt x="251" y="858"/>
                    <a:pt x="322" y="787"/>
                    <a:pt x="322" y="703"/>
                  </a:cubicBezTo>
                  <a:lnTo>
                    <a:pt x="322" y="168"/>
                  </a:lnTo>
                  <a:cubicBezTo>
                    <a:pt x="334" y="72"/>
                    <a:pt x="263"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1288;p51">
            <a:extLst>
              <a:ext uri="{FF2B5EF4-FFF2-40B4-BE49-F238E27FC236}">
                <a16:creationId xmlns:a16="http://schemas.microsoft.com/office/drawing/2014/main" id="{2DA7787A-60C5-4A6D-8AD1-1A2E180E03DA}"/>
              </a:ext>
            </a:extLst>
          </p:cNvPr>
          <p:cNvGrpSpPr/>
          <p:nvPr/>
        </p:nvGrpSpPr>
        <p:grpSpPr>
          <a:xfrm>
            <a:off x="2552560" y="825127"/>
            <a:ext cx="320791" cy="499774"/>
            <a:chOff x="5870413" y="3046336"/>
            <a:chExt cx="261935" cy="351137"/>
          </a:xfrm>
        </p:grpSpPr>
        <p:sp>
          <p:nvSpPr>
            <p:cNvPr id="73" name="Google Shape;1289;p51">
              <a:extLst>
                <a:ext uri="{FF2B5EF4-FFF2-40B4-BE49-F238E27FC236}">
                  <a16:creationId xmlns:a16="http://schemas.microsoft.com/office/drawing/2014/main" id="{2EE00554-E410-4A7D-89EE-A09056D962F7}"/>
                </a:ext>
              </a:extLst>
            </p:cNvPr>
            <p:cNvSpPr/>
            <p:nvPr/>
          </p:nvSpPr>
          <p:spPr>
            <a:xfrm>
              <a:off x="5870413" y="3046336"/>
              <a:ext cx="261935" cy="351137"/>
            </a:xfrm>
            <a:custGeom>
              <a:avLst/>
              <a:gdLst/>
              <a:ahLst/>
              <a:cxnLst/>
              <a:rect l="l" t="t" r="r" b="b"/>
              <a:pathLst>
                <a:path w="5312" h="7121" extrusionOk="0">
                  <a:moveTo>
                    <a:pt x="4085" y="310"/>
                  </a:moveTo>
                  <a:lnTo>
                    <a:pt x="4085" y="1715"/>
                  </a:lnTo>
                  <a:cubicBezTo>
                    <a:pt x="4085" y="1834"/>
                    <a:pt x="4049" y="1930"/>
                    <a:pt x="4001" y="2037"/>
                  </a:cubicBezTo>
                  <a:lnTo>
                    <a:pt x="3918" y="2204"/>
                  </a:lnTo>
                  <a:cubicBezTo>
                    <a:pt x="3906" y="2239"/>
                    <a:pt x="3906" y="2251"/>
                    <a:pt x="3906" y="2275"/>
                  </a:cubicBezTo>
                  <a:lnTo>
                    <a:pt x="3906" y="2632"/>
                  </a:lnTo>
                  <a:cubicBezTo>
                    <a:pt x="3906" y="2989"/>
                    <a:pt x="3763" y="3311"/>
                    <a:pt x="3501" y="3561"/>
                  </a:cubicBezTo>
                  <a:cubicBezTo>
                    <a:pt x="3283" y="3801"/>
                    <a:pt x="2975" y="3921"/>
                    <a:pt x="2650" y="3921"/>
                  </a:cubicBezTo>
                  <a:cubicBezTo>
                    <a:pt x="2620" y="3921"/>
                    <a:pt x="2591" y="3920"/>
                    <a:pt x="2561" y="3918"/>
                  </a:cubicBezTo>
                  <a:cubicBezTo>
                    <a:pt x="1906" y="3870"/>
                    <a:pt x="1382" y="3311"/>
                    <a:pt x="1382" y="2608"/>
                  </a:cubicBezTo>
                  <a:lnTo>
                    <a:pt x="1382" y="2299"/>
                  </a:lnTo>
                  <a:cubicBezTo>
                    <a:pt x="1382" y="2263"/>
                    <a:pt x="1382" y="2251"/>
                    <a:pt x="1370" y="2215"/>
                  </a:cubicBezTo>
                  <a:lnTo>
                    <a:pt x="1287" y="2061"/>
                  </a:lnTo>
                  <a:cubicBezTo>
                    <a:pt x="1239" y="1953"/>
                    <a:pt x="1204" y="1846"/>
                    <a:pt x="1204" y="1727"/>
                  </a:cubicBezTo>
                  <a:lnTo>
                    <a:pt x="1204" y="1227"/>
                  </a:lnTo>
                  <a:cubicBezTo>
                    <a:pt x="1204" y="727"/>
                    <a:pt x="1608" y="310"/>
                    <a:pt x="2120" y="310"/>
                  </a:cubicBezTo>
                  <a:close/>
                  <a:moveTo>
                    <a:pt x="3204" y="4168"/>
                  </a:moveTo>
                  <a:lnTo>
                    <a:pt x="3204" y="4359"/>
                  </a:lnTo>
                  <a:cubicBezTo>
                    <a:pt x="3204" y="4418"/>
                    <a:pt x="3216" y="4466"/>
                    <a:pt x="3228" y="4525"/>
                  </a:cubicBezTo>
                  <a:lnTo>
                    <a:pt x="2656" y="4942"/>
                  </a:lnTo>
                  <a:lnTo>
                    <a:pt x="2073" y="4525"/>
                  </a:lnTo>
                  <a:cubicBezTo>
                    <a:pt x="2085" y="4478"/>
                    <a:pt x="2096" y="4418"/>
                    <a:pt x="2096" y="4359"/>
                  </a:cubicBezTo>
                  <a:lnTo>
                    <a:pt x="2096" y="4168"/>
                  </a:lnTo>
                  <a:cubicBezTo>
                    <a:pt x="2239" y="4216"/>
                    <a:pt x="2382" y="4263"/>
                    <a:pt x="2549" y="4263"/>
                  </a:cubicBezTo>
                  <a:lnTo>
                    <a:pt x="2656" y="4263"/>
                  </a:lnTo>
                  <a:cubicBezTo>
                    <a:pt x="2847" y="4263"/>
                    <a:pt x="3025" y="4228"/>
                    <a:pt x="3204" y="4168"/>
                  </a:cubicBezTo>
                  <a:close/>
                  <a:moveTo>
                    <a:pt x="2132" y="1"/>
                  </a:moveTo>
                  <a:cubicBezTo>
                    <a:pt x="1442" y="1"/>
                    <a:pt x="894" y="549"/>
                    <a:pt x="894" y="1239"/>
                  </a:cubicBezTo>
                  <a:lnTo>
                    <a:pt x="894" y="1739"/>
                  </a:lnTo>
                  <a:cubicBezTo>
                    <a:pt x="894" y="1906"/>
                    <a:pt x="942" y="2073"/>
                    <a:pt x="1001" y="2215"/>
                  </a:cubicBezTo>
                  <a:lnTo>
                    <a:pt x="1061" y="2346"/>
                  </a:lnTo>
                  <a:lnTo>
                    <a:pt x="1061" y="2620"/>
                  </a:lnTo>
                  <a:cubicBezTo>
                    <a:pt x="1061" y="3180"/>
                    <a:pt x="1346" y="3692"/>
                    <a:pt x="1775" y="3989"/>
                  </a:cubicBezTo>
                  <a:lnTo>
                    <a:pt x="1775" y="4359"/>
                  </a:lnTo>
                  <a:cubicBezTo>
                    <a:pt x="1775" y="4454"/>
                    <a:pt x="1715" y="4525"/>
                    <a:pt x="1644" y="4537"/>
                  </a:cubicBezTo>
                  <a:lnTo>
                    <a:pt x="632" y="4859"/>
                  </a:lnTo>
                  <a:cubicBezTo>
                    <a:pt x="251" y="4966"/>
                    <a:pt x="1" y="5299"/>
                    <a:pt x="1" y="5704"/>
                  </a:cubicBezTo>
                  <a:lnTo>
                    <a:pt x="1" y="6954"/>
                  </a:lnTo>
                  <a:cubicBezTo>
                    <a:pt x="1" y="7037"/>
                    <a:pt x="72" y="7121"/>
                    <a:pt x="168" y="7121"/>
                  </a:cubicBezTo>
                  <a:cubicBezTo>
                    <a:pt x="251" y="7121"/>
                    <a:pt x="334" y="7037"/>
                    <a:pt x="334" y="6954"/>
                  </a:cubicBezTo>
                  <a:lnTo>
                    <a:pt x="334" y="5704"/>
                  </a:lnTo>
                  <a:cubicBezTo>
                    <a:pt x="334" y="5466"/>
                    <a:pt x="477" y="5252"/>
                    <a:pt x="715" y="5180"/>
                  </a:cubicBezTo>
                  <a:lnTo>
                    <a:pt x="1727" y="4871"/>
                  </a:lnTo>
                  <a:cubicBezTo>
                    <a:pt x="1787" y="4859"/>
                    <a:pt x="1835" y="4823"/>
                    <a:pt x="1882" y="4799"/>
                  </a:cubicBezTo>
                  <a:lnTo>
                    <a:pt x="2442" y="5204"/>
                  </a:lnTo>
                  <a:cubicBezTo>
                    <a:pt x="2501" y="5252"/>
                    <a:pt x="2573" y="5287"/>
                    <a:pt x="2656" y="5287"/>
                  </a:cubicBezTo>
                  <a:cubicBezTo>
                    <a:pt x="2728" y="5287"/>
                    <a:pt x="2799" y="5252"/>
                    <a:pt x="2858" y="5204"/>
                  </a:cubicBezTo>
                  <a:lnTo>
                    <a:pt x="3430" y="4799"/>
                  </a:lnTo>
                  <a:cubicBezTo>
                    <a:pt x="3466" y="4823"/>
                    <a:pt x="3513" y="4859"/>
                    <a:pt x="3573" y="4871"/>
                  </a:cubicBezTo>
                  <a:lnTo>
                    <a:pt x="4585" y="5180"/>
                  </a:lnTo>
                  <a:cubicBezTo>
                    <a:pt x="4823" y="5252"/>
                    <a:pt x="4978" y="5466"/>
                    <a:pt x="4978" y="5704"/>
                  </a:cubicBezTo>
                  <a:lnTo>
                    <a:pt x="4978" y="6954"/>
                  </a:lnTo>
                  <a:cubicBezTo>
                    <a:pt x="4978" y="7037"/>
                    <a:pt x="5049" y="7121"/>
                    <a:pt x="5133" y="7121"/>
                  </a:cubicBezTo>
                  <a:cubicBezTo>
                    <a:pt x="5228" y="7121"/>
                    <a:pt x="5299" y="7037"/>
                    <a:pt x="5299" y="6954"/>
                  </a:cubicBezTo>
                  <a:lnTo>
                    <a:pt x="5299" y="5704"/>
                  </a:lnTo>
                  <a:cubicBezTo>
                    <a:pt x="5311" y="5299"/>
                    <a:pt x="5061" y="4954"/>
                    <a:pt x="4692" y="4835"/>
                  </a:cubicBezTo>
                  <a:lnTo>
                    <a:pt x="3680" y="4525"/>
                  </a:lnTo>
                  <a:cubicBezTo>
                    <a:pt x="3609" y="4501"/>
                    <a:pt x="3549" y="4418"/>
                    <a:pt x="3549" y="4347"/>
                  </a:cubicBezTo>
                  <a:lnTo>
                    <a:pt x="3549" y="3978"/>
                  </a:lnTo>
                  <a:cubicBezTo>
                    <a:pt x="3620" y="3930"/>
                    <a:pt x="3692" y="3870"/>
                    <a:pt x="3751" y="3811"/>
                  </a:cubicBezTo>
                  <a:cubicBezTo>
                    <a:pt x="4061" y="3513"/>
                    <a:pt x="4263" y="3085"/>
                    <a:pt x="4263" y="2656"/>
                  </a:cubicBezTo>
                  <a:lnTo>
                    <a:pt x="4263" y="2334"/>
                  </a:lnTo>
                  <a:lnTo>
                    <a:pt x="4323" y="2204"/>
                  </a:lnTo>
                  <a:cubicBezTo>
                    <a:pt x="4394" y="2061"/>
                    <a:pt x="4418" y="1894"/>
                    <a:pt x="4418" y="1727"/>
                  </a:cubicBezTo>
                  <a:lnTo>
                    <a:pt x="4418" y="168"/>
                  </a:lnTo>
                  <a:cubicBezTo>
                    <a:pt x="4418" y="72"/>
                    <a:pt x="4347" y="1"/>
                    <a:pt x="42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290;p51">
              <a:extLst>
                <a:ext uri="{FF2B5EF4-FFF2-40B4-BE49-F238E27FC236}">
                  <a16:creationId xmlns:a16="http://schemas.microsoft.com/office/drawing/2014/main" id="{23B780E9-02BA-4199-9A86-AF8D5110CE0D}"/>
                </a:ext>
              </a:extLst>
            </p:cNvPr>
            <p:cNvSpPr/>
            <p:nvPr/>
          </p:nvSpPr>
          <p:spPr>
            <a:xfrm>
              <a:off x="5993147" y="3318776"/>
              <a:ext cx="15878" cy="77515"/>
            </a:xfrm>
            <a:custGeom>
              <a:avLst/>
              <a:gdLst/>
              <a:ahLst/>
              <a:cxnLst/>
              <a:rect l="l" t="t" r="r" b="b"/>
              <a:pathLst>
                <a:path w="322" h="1572" extrusionOk="0">
                  <a:moveTo>
                    <a:pt x="167" y="0"/>
                  </a:moveTo>
                  <a:cubicBezTo>
                    <a:pt x="72" y="0"/>
                    <a:pt x="0" y="72"/>
                    <a:pt x="0" y="167"/>
                  </a:cubicBezTo>
                  <a:lnTo>
                    <a:pt x="0" y="1417"/>
                  </a:lnTo>
                  <a:cubicBezTo>
                    <a:pt x="0" y="1501"/>
                    <a:pt x="72" y="1572"/>
                    <a:pt x="167" y="1572"/>
                  </a:cubicBezTo>
                  <a:cubicBezTo>
                    <a:pt x="250" y="1572"/>
                    <a:pt x="322" y="1501"/>
                    <a:pt x="322" y="1417"/>
                  </a:cubicBezTo>
                  <a:lnTo>
                    <a:pt x="322" y="167"/>
                  </a:lnTo>
                  <a:cubicBezTo>
                    <a:pt x="322"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291;p51">
              <a:extLst>
                <a:ext uri="{FF2B5EF4-FFF2-40B4-BE49-F238E27FC236}">
                  <a16:creationId xmlns:a16="http://schemas.microsoft.com/office/drawing/2014/main" id="{88FD0ACD-D527-49C6-9438-5563402F222C}"/>
                </a:ext>
              </a:extLst>
            </p:cNvPr>
            <p:cNvSpPr/>
            <p:nvPr/>
          </p:nvSpPr>
          <p:spPr>
            <a:xfrm>
              <a:off x="5913905" y="3336379"/>
              <a:ext cx="17061" cy="59912"/>
            </a:xfrm>
            <a:custGeom>
              <a:avLst/>
              <a:gdLst/>
              <a:ahLst/>
              <a:cxnLst/>
              <a:rect l="l" t="t" r="r" b="b"/>
              <a:pathLst>
                <a:path w="346" h="1215" extrusionOk="0">
                  <a:moveTo>
                    <a:pt x="167" y="1"/>
                  </a:moveTo>
                  <a:cubicBezTo>
                    <a:pt x="71" y="1"/>
                    <a:pt x="0" y="72"/>
                    <a:pt x="0" y="167"/>
                  </a:cubicBezTo>
                  <a:lnTo>
                    <a:pt x="0" y="1060"/>
                  </a:lnTo>
                  <a:cubicBezTo>
                    <a:pt x="0" y="1144"/>
                    <a:pt x="71" y="1215"/>
                    <a:pt x="167" y="1215"/>
                  </a:cubicBezTo>
                  <a:cubicBezTo>
                    <a:pt x="250" y="1215"/>
                    <a:pt x="322" y="1144"/>
                    <a:pt x="322" y="1060"/>
                  </a:cubicBezTo>
                  <a:lnTo>
                    <a:pt x="322" y="167"/>
                  </a:lnTo>
                  <a:cubicBezTo>
                    <a:pt x="345"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292;p51">
              <a:extLst>
                <a:ext uri="{FF2B5EF4-FFF2-40B4-BE49-F238E27FC236}">
                  <a16:creationId xmlns:a16="http://schemas.microsoft.com/office/drawing/2014/main" id="{6F13D683-0AB0-40AF-AEFB-B1317DDFB63E}"/>
                </a:ext>
              </a:extLst>
            </p:cNvPr>
            <p:cNvSpPr/>
            <p:nvPr/>
          </p:nvSpPr>
          <p:spPr>
            <a:xfrm>
              <a:off x="6072388" y="3336379"/>
              <a:ext cx="15927" cy="59912"/>
            </a:xfrm>
            <a:custGeom>
              <a:avLst/>
              <a:gdLst/>
              <a:ahLst/>
              <a:cxnLst/>
              <a:rect l="l" t="t" r="r" b="b"/>
              <a:pathLst>
                <a:path w="323" h="1215" extrusionOk="0">
                  <a:moveTo>
                    <a:pt x="167" y="1"/>
                  </a:moveTo>
                  <a:cubicBezTo>
                    <a:pt x="72" y="1"/>
                    <a:pt x="1" y="72"/>
                    <a:pt x="1" y="167"/>
                  </a:cubicBezTo>
                  <a:lnTo>
                    <a:pt x="1" y="1060"/>
                  </a:lnTo>
                  <a:cubicBezTo>
                    <a:pt x="1" y="1144"/>
                    <a:pt x="72" y="1215"/>
                    <a:pt x="167" y="1215"/>
                  </a:cubicBezTo>
                  <a:cubicBezTo>
                    <a:pt x="251" y="1215"/>
                    <a:pt x="322" y="1144"/>
                    <a:pt x="322" y="1060"/>
                  </a:cubicBezTo>
                  <a:lnTo>
                    <a:pt x="322" y="167"/>
                  </a:lnTo>
                  <a:cubicBezTo>
                    <a:pt x="322" y="72"/>
                    <a:pt x="251"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293;p51">
              <a:extLst>
                <a:ext uri="{FF2B5EF4-FFF2-40B4-BE49-F238E27FC236}">
                  <a16:creationId xmlns:a16="http://schemas.microsoft.com/office/drawing/2014/main" id="{01B87730-5B33-4174-84A2-C10CA28A4AEB}"/>
                </a:ext>
              </a:extLst>
            </p:cNvPr>
            <p:cNvSpPr/>
            <p:nvPr/>
          </p:nvSpPr>
          <p:spPr>
            <a:xfrm>
              <a:off x="5948521" y="3110933"/>
              <a:ext cx="105721" cy="39990"/>
            </a:xfrm>
            <a:custGeom>
              <a:avLst/>
              <a:gdLst/>
              <a:ahLst/>
              <a:cxnLst/>
              <a:rect l="l" t="t" r="r" b="b"/>
              <a:pathLst>
                <a:path w="2144" h="811" extrusionOk="0">
                  <a:moveTo>
                    <a:pt x="933" y="1"/>
                  </a:moveTo>
                  <a:cubicBezTo>
                    <a:pt x="491" y="1"/>
                    <a:pt x="139" y="113"/>
                    <a:pt x="120" y="120"/>
                  </a:cubicBezTo>
                  <a:cubicBezTo>
                    <a:pt x="36" y="155"/>
                    <a:pt x="1" y="215"/>
                    <a:pt x="1" y="286"/>
                  </a:cubicBezTo>
                  <a:lnTo>
                    <a:pt x="1" y="643"/>
                  </a:lnTo>
                  <a:cubicBezTo>
                    <a:pt x="1" y="727"/>
                    <a:pt x="72" y="810"/>
                    <a:pt x="155" y="810"/>
                  </a:cubicBezTo>
                  <a:cubicBezTo>
                    <a:pt x="251" y="810"/>
                    <a:pt x="322" y="727"/>
                    <a:pt x="322" y="643"/>
                  </a:cubicBezTo>
                  <a:lnTo>
                    <a:pt x="322" y="417"/>
                  </a:lnTo>
                  <a:cubicBezTo>
                    <a:pt x="455" y="384"/>
                    <a:pt x="683" y="341"/>
                    <a:pt x="940" y="341"/>
                  </a:cubicBezTo>
                  <a:cubicBezTo>
                    <a:pt x="1236" y="341"/>
                    <a:pt x="1572" y="398"/>
                    <a:pt x="1846" y="596"/>
                  </a:cubicBezTo>
                  <a:cubicBezTo>
                    <a:pt x="1877" y="622"/>
                    <a:pt x="1914" y="634"/>
                    <a:pt x="1951" y="634"/>
                  </a:cubicBezTo>
                  <a:cubicBezTo>
                    <a:pt x="1999" y="634"/>
                    <a:pt x="2045" y="613"/>
                    <a:pt x="2072" y="572"/>
                  </a:cubicBezTo>
                  <a:cubicBezTo>
                    <a:pt x="2144" y="489"/>
                    <a:pt x="2120" y="393"/>
                    <a:pt x="2048" y="334"/>
                  </a:cubicBezTo>
                  <a:cubicBezTo>
                    <a:pt x="1703" y="74"/>
                    <a:pt x="1289"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50407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xfrm>
            <a:off x="3814350" y="1356150"/>
            <a:ext cx="1515300" cy="12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Q6</a:t>
            </a:r>
            <a:endParaRPr dirty="0"/>
          </a:p>
        </p:txBody>
      </p:sp>
      <p:sp>
        <p:nvSpPr>
          <p:cNvPr id="1636" name="Google Shape;1636;p55"/>
          <p:cNvSpPr txBox="1">
            <a:spLocks noGrp="1"/>
          </p:cNvSpPr>
          <p:nvPr>
            <p:ph type="title" idx="2"/>
          </p:nvPr>
        </p:nvSpPr>
        <p:spPr>
          <a:xfrm>
            <a:off x="1751364" y="2501384"/>
            <a:ext cx="5879564"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How Long does it take for an order to arrive to the Customer?</a:t>
            </a:r>
            <a:endParaRPr dirty="0"/>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742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160877" y="247777"/>
            <a:ext cx="3745905"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4400" dirty="0"/>
              <a:t>Olist Intro</a:t>
            </a:r>
            <a:endParaRPr sz="4400" dirty="0"/>
          </a:p>
        </p:txBody>
      </p:sp>
      <p:sp>
        <p:nvSpPr>
          <p:cNvPr id="1063" name="Google Shape;1063;p49"/>
          <p:cNvSpPr txBox="1">
            <a:spLocks noGrp="1"/>
          </p:cNvSpPr>
          <p:nvPr>
            <p:ph type="title" idx="2"/>
          </p:nvPr>
        </p:nvSpPr>
        <p:spPr>
          <a:xfrm>
            <a:off x="1907639" y="1440363"/>
            <a:ext cx="4312937"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0" i="0" dirty="0" err="1">
                <a:solidFill>
                  <a:schemeClr val="bg1"/>
                </a:solidFill>
                <a:effectLst/>
                <a:latin typeface="Oswald" panose="00000500000000000000" pitchFamily="2" charset="0"/>
              </a:rPr>
              <a:t>Olist</a:t>
            </a:r>
            <a:r>
              <a:rPr lang="en-US" sz="2000" b="0" i="0" dirty="0">
                <a:solidFill>
                  <a:schemeClr val="bg1"/>
                </a:solidFill>
                <a:effectLst/>
                <a:latin typeface="Oswald" panose="00000500000000000000" pitchFamily="2" charset="0"/>
              </a:rPr>
              <a:t> is an e-commerce platform that started in 2016 to connect small and medium-sized businesses to customers. The platform operates as a marketplace, where merchants can list their products and services and customers can browse and purchase them online</a:t>
            </a:r>
            <a:endParaRPr sz="2000" dirty="0">
              <a:solidFill>
                <a:schemeClr val="bg1"/>
              </a:solidFill>
              <a:latin typeface="Oswald" panose="00000500000000000000" pitchFamily="2" charset="0"/>
            </a:endParaRPr>
          </a:p>
        </p:txBody>
      </p:sp>
      <p:grpSp>
        <p:nvGrpSpPr>
          <p:cNvPr id="1064" name="Google Shape;1064;p49"/>
          <p:cNvGrpSpPr/>
          <p:nvPr/>
        </p:nvGrpSpPr>
        <p:grpSpPr>
          <a:xfrm>
            <a:off x="1640586" y="1927950"/>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8" name="Picture 4" descr="Olist vem forte e anuncia compra da Tiny ERP e Vnda - Portal Fusões &amp;  Aquisições">
            <a:extLst>
              <a:ext uri="{FF2B5EF4-FFF2-40B4-BE49-F238E27FC236}">
                <a16:creationId xmlns:a16="http://schemas.microsoft.com/office/drawing/2014/main" id="{8A1C1C8C-D54C-44E0-A55D-26969713AB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5526" y="782846"/>
            <a:ext cx="2405195" cy="203940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29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5"/>
        <p:cNvGrpSpPr/>
        <p:nvPr/>
      </p:nvGrpSpPr>
      <p:grpSpPr>
        <a:xfrm>
          <a:off x="0" y="0"/>
          <a:ext cx="0" cy="0"/>
          <a:chOff x="0" y="0"/>
          <a:chExt cx="0" cy="0"/>
        </a:xfrm>
      </p:grpSpPr>
      <p:sp>
        <p:nvSpPr>
          <p:cNvPr id="2366" name="Google Shape;2366;p63"/>
          <p:cNvSpPr/>
          <p:nvPr/>
        </p:nvSpPr>
        <p:spPr>
          <a:xfrm>
            <a:off x="7248450" y="3712786"/>
            <a:ext cx="668400" cy="6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3"/>
          <p:cNvSpPr/>
          <p:nvPr/>
        </p:nvSpPr>
        <p:spPr>
          <a:xfrm>
            <a:off x="4237788" y="3722224"/>
            <a:ext cx="668400" cy="6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3"/>
          <p:cNvSpPr/>
          <p:nvPr/>
        </p:nvSpPr>
        <p:spPr>
          <a:xfrm>
            <a:off x="1204025" y="3722224"/>
            <a:ext cx="668400" cy="6684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3"/>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Order Timeline Series</a:t>
            </a:r>
            <a:endParaRPr dirty="0"/>
          </a:p>
        </p:txBody>
      </p:sp>
      <p:sp>
        <p:nvSpPr>
          <p:cNvPr id="2370" name="Google Shape;2370;p63"/>
          <p:cNvSpPr txBox="1">
            <a:spLocks noGrp="1"/>
          </p:cNvSpPr>
          <p:nvPr>
            <p:ph type="subTitle" idx="4294967295"/>
          </p:nvPr>
        </p:nvSpPr>
        <p:spPr>
          <a:xfrm>
            <a:off x="3730650" y="1070378"/>
            <a:ext cx="1682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2000" dirty="0">
                <a:latin typeface="Oswald"/>
                <a:ea typeface="Oswald"/>
                <a:cs typeface="Oswald"/>
                <a:sym typeface="Oswald"/>
              </a:rPr>
              <a:t>Order</a:t>
            </a:r>
            <a:endParaRPr sz="2000" dirty="0">
              <a:latin typeface="Oswald"/>
              <a:ea typeface="Oswald"/>
              <a:cs typeface="Oswald"/>
              <a:sym typeface="Oswald"/>
            </a:endParaRPr>
          </a:p>
        </p:txBody>
      </p:sp>
      <p:sp>
        <p:nvSpPr>
          <p:cNvPr id="2371" name="Google Shape;2371;p63"/>
          <p:cNvSpPr txBox="1">
            <a:spLocks noGrp="1"/>
          </p:cNvSpPr>
          <p:nvPr>
            <p:ph type="subTitle" idx="4294967295"/>
          </p:nvPr>
        </p:nvSpPr>
        <p:spPr>
          <a:xfrm>
            <a:off x="717697" y="2297272"/>
            <a:ext cx="1682700"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a:latin typeface="Oswald"/>
                <a:ea typeface="Oswald"/>
                <a:cs typeface="Oswald"/>
                <a:sym typeface="Oswald"/>
              </a:rPr>
              <a:t>Avg 2.5 Days</a:t>
            </a:r>
          </a:p>
          <a:p>
            <a:pPr marL="0" lvl="0" indent="0" algn="ctr" rtl="0">
              <a:spcBef>
                <a:spcPts val="0"/>
              </a:spcBef>
              <a:spcAft>
                <a:spcPts val="1600"/>
              </a:spcAft>
              <a:buNone/>
            </a:pPr>
            <a:r>
              <a:rPr lang="en-US" sz="1800" dirty="0">
                <a:latin typeface="Oswald"/>
                <a:ea typeface="Oswald"/>
                <a:cs typeface="Oswald"/>
                <a:sym typeface="Oswald"/>
              </a:rPr>
              <a:t>From </a:t>
            </a:r>
            <a:r>
              <a:rPr lang="en-US" sz="1800" dirty="0" err="1">
                <a:latin typeface="Oswald"/>
                <a:ea typeface="Oswald"/>
                <a:cs typeface="Oswald"/>
                <a:sym typeface="Oswald"/>
              </a:rPr>
              <a:t>Olist</a:t>
            </a:r>
            <a:r>
              <a:rPr lang="en-US" sz="1800" dirty="0">
                <a:latin typeface="Oswald"/>
                <a:ea typeface="Oswald"/>
                <a:cs typeface="Oswald"/>
                <a:sym typeface="Oswald"/>
              </a:rPr>
              <a:t> to the Carrier</a:t>
            </a:r>
            <a:endParaRPr sz="1800" dirty="0">
              <a:latin typeface="Oswald"/>
              <a:ea typeface="Oswald"/>
              <a:cs typeface="Oswald"/>
              <a:sym typeface="Oswald"/>
            </a:endParaRPr>
          </a:p>
        </p:txBody>
      </p:sp>
      <p:sp>
        <p:nvSpPr>
          <p:cNvPr id="2372" name="Google Shape;2372;p63"/>
          <p:cNvSpPr txBox="1">
            <a:spLocks noGrp="1"/>
          </p:cNvSpPr>
          <p:nvPr>
            <p:ph type="subTitle" idx="4294967295"/>
          </p:nvPr>
        </p:nvSpPr>
        <p:spPr>
          <a:xfrm>
            <a:off x="3716089" y="2323553"/>
            <a:ext cx="1682700" cy="44304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a:latin typeface="Oswald"/>
                <a:ea typeface="Oswald"/>
                <a:cs typeface="Oswald"/>
                <a:sym typeface="Oswald"/>
              </a:rPr>
              <a:t>Avg 9 Nine Days</a:t>
            </a:r>
          </a:p>
          <a:p>
            <a:pPr marL="0" lvl="0" indent="0" algn="ctr" rtl="0">
              <a:spcBef>
                <a:spcPts val="0"/>
              </a:spcBef>
              <a:spcAft>
                <a:spcPts val="1600"/>
              </a:spcAft>
              <a:buNone/>
            </a:pPr>
            <a:r>
              <a:rPr lang="en-US" sz="1800" dirty="0">
                <a:latin typeface="Oswald"/>
                <a:ea typeface="Oswald"/>
                <a:cs typeface="Oswald"/>
                <a:sym typeface="Oswald"/>
              </a:rPr>
              <a:t>From the Carrier to the Customer</a:t>
            </a:r>
            <a:endParaRPr sz="1800" dirty="0">
              <a:latin typeface="Oswald"/>
              <a:ea typeface="Oswald"/>
              <a:cs typeface="Oswald"/>
              <a:sym typeface="Oswald"/>
            </a:endParaRPr>
          </a:p>
        </p:txBody>
      </p:sp>
      <p:sp>
        <p:nvSpPr>
          <p:cNvPr id="2373" name="Google Shape;2373;p63"/>
          <p:cNvSpPr txBox="1">
            <a:spLocks noGrp="1"/>
          </p:cNvSpPr>
          <p:nvPr>
            <p:ph type="subTitle" idx="4294967295"/>
          </p:nvPr>
        </p:nvSpPr>
        <p:spPr>
          <a:xfrm>
            <a:off x="6485860" y="2337141"/>
            <a:ext cx="2498652" cy="38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dirty="0">
                <a:latin typeface="Oswald"/>
                <a:ea typeface="Oswald"/>
                <a:cs typeface="Oswald"/>
                <a:sym typeface="Oswald"/>
              </a:rPr>
              <a:t>Total Avg 11. 5 Days</a:t>
            </a:r>
          </a:p>
          <a:p>
            <a:pPr marL="0" lvl="0" indent="0" algn="ctr" rtl="0">
              <a:spcBef>
                <a:spcPts val="0"/>
              </a:spcBef>
              <a:spcAft>
                <a:spcPts val="1600"/>
              </a:spcAft>
              <a:buNone/>
            </a:pPr>
            <a:r>
              <a:rPr lang="en" sz="1800" dirty="0">
                <a:latin typeface="Oswald"/>
                <a:ea typeface="Oswald"/>
                <a:cs typeface="Oswald"/>
                <a:sym typeface="Oswald"/>
              </a:rPr>
              <a:t>From the order estimated Date to the Customer </a:t>
            </a:r>
            <a:endParaRPr sz="1800" dirty="0">
              <a:latin typeface="Oswald"/>
              <a:ea typeface="Oswald"/>
              <a:cs typeface="Oswald"/>
              <a:sym typeface="Oswald"/>
            </a:endParaRPr>
          </a:p>
        </p:txBody>
      </p:sp>
      <p:sp>
        <p:nvSpPr>
          <p:cNvPr id="2374" name="Google Shape;2374;p63"/>
          <p:cNvSpPr/>
          <p:nvPr/>
        </p:nvSpPr>
        <p:spPr>
          <a:xfrm>
            <a:off x="4119985" y="1139842"/>
            <a:ext cx="874908" cy="848450"/>
          </a:xfrm>
          <a:prstGeom prst="ellipse">
            <a:avLst/>
          </a:prstGeom>
          <a:ln>
            <a:headEnd type="none" w="sm" len="sm"/>
            <a:tailEnd type="none" w="sm" len="sm"/>
          </a:ln>
        </p:spPr>
        <p:style>
          <a:lnRef idx="1">
            <a:schemeClr val="dk1"/>
          </a:lnRef>
          <a:fillRef idx="2">
            <a:schemeClr val="dk1"/>
          </a:fillRef>
          <a:effectRef idx="1">
            <a:schemeClr val="dk1"/>
          </a:effectRef>
          <a:fontRef idx="minor">
            <a:schemeClr val="dk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5" name="Google Shape;2375;p63"/>
          <p:cNvCxnSpPr>
            <a:cxnSpLocks/>
            <a:stCxn id="2374" idx="2"/>
            <a:endCxn id="2371" idx="0"/>
          </p:cNvCxnSpPr>
          <p:nvPr/>
        </p:nvCxnSpPr>
        <p:spPr>
          <a:xfrm rot="10800000" flipV="1">
            <a:off x="1559047" y="1564066"/>
            <a:ext cx="2560938" cy="733205"/>
          </a:xfrm>
          <a:prstGeom prst="bentConnector2">
            <a:avLst/>
          </a:prstGeom>
          <a:noFill/>
          <a:ln w="9525" cap="flat" cmpd="sng">
            <a:solidFill>
              <a:schemeClr val="lt1"/>
            </a:solidFill>
            <a:prstDash val="solid"/>
            <a:round/>
            <a:headEnd type="oval" w="med" len="med"/>
            <a:tailEnd type="oval" w="med" len="med"/>
          </a:ln>
        </p:spPr>
      </p:cxnSp>
      <p:cxnSp>
        <p:nvCxnSpPr>
          <p:cNvPr id="2376" name="Google Shape;2376;p63"/>
          <p:cNvCxnSpPr>
            <a:cxnSpLocks/>
            <a:stCxn id="2374" idx="6"/>
            <a:endCxn id="2373" idx="0"/>
          </p:cNvCxnSpPr>
          <p:nvPr/>
        </p:nvCxnSpPr>
        <p:spPr>
          <a:xfrm>
            <a:off x="4994893" y="1564067"/>
            <a:ext cx="2740293" cy="773074"/>
          </a:xfrm>
          <a:prstGeom prst="bentConnector2">
            <a:avLst/>
          </a:prstGeom>
          <a:noFill/>
          <a:ln w="9525" cap="flat" cmpd="sng">
            <a:solidFill>
              <a:schemeClr val="lt1"/>
            </a:solidFill>
            <a:prstDash val="solid"/>
            <a:round/>
            <a:headEnd type="oval" w="med" len="med"/>
            <a:tailEnd type="oval" w="med" len="med"/>
          </a:ln>
        </p:spPr>
      </p:cxnSp>
      <p:cxnSp>
        <p:nvCxnSpPr>
          <p:cNvPr id="2377" name="Google Shape;2377;p63"/>
          <p:cNvCxnSpPr>
            <a:cxnSpLocks/>
            <a:stCxn id="2374" idx="4"/>
            <a:endCxn id="2372" idx="0"/>
          </p:cNvCxnSpPr>
          <p:nvPr/>
        </p:nvCxnSpPr>
        <p:spPr>
          <a:xfrm>
            <a:off x="4557439" y="1988292"/>
            <a:ext cx="0" cy="335261"/>
          </a:xfrm>
          <a:prstGeom prst="straightConnector1">
            <a:avLst/>
          </a:prstGeom>
          <a:noFill/>
          <a:ln w="9525" cap="flat" cmpd="sng">
            <a:solidFill>
              <a:schemeClr val="lt1"/>
            </a:solidFill>
            <a:prstDash val="solid"/>
            <a:round/>
            <a:headEnd type="oval" w="med" len="med"/>
            <a:tailEnd type="oval" w="med" len="med"/>
          </a:ln>
        </p:spPr>
      </p:cxnSp>
      <p:grpSp>
        <p:nvGrpSpPr>
          <p:cNvPr id="2384" name="Google Shape;2384;p63"/>
          <p:cNvGrpSpPr/>
          <p:nvPr/>
        </p:nvGrpSpPr>
        <p:grpSpPr>
          <a:xfrm>
            <a:off x="4327602" y="3802317"/>
            <a:ext cx="488771" cy="489330"/>
            <a:chOff x="3094217" y="1976585"/>
            <a:chExt cx="350198" cy="350548"/>
          </a:xfrm>
        </p:grpSpPr>
        <p:sp>
          <p:nvSpPr>
            <p:cNvPr id="2385" name="Google Shape;2385;p63"/>
            <p:cNvSpPr/>
            <p:nvPr/>
          </p:nvSpPr>
          <p:spPr>
            <a:xfrm>
              <a:off x="3094217" y="2129039"/>
              <a:ext cx="131543" cy="197362"/>
            </a:xfrm>
            <a:custGeom>
              <a:avLst/>
              <a:gdLst/>
              <a:ahLst/>
              <a:cxnLst/>
              <a:rect l="l" t="t" r="r" b="b"/>
              <a:pathLst>
                <a:path w="4133" h="6201" extrusionOk="0">
                  <a:moveTo>
                    <a:pt x="2072" y="345"/>
                  </a:moveTo>
                  <a:cubicBezTo>
                    <a:pt x="2117" y="345"/>
                    <a:pt x="2162" y="348"/>
                    <a:pt x="2203" y="354"/>
                  </a:cubicBezTo>
                  <a:cubicBezTo>
                    <a:pt x="2906" y="414"/>
                    <a:pt x="3454" y="1045"/>
                    <a:pt x="3454" y="1759"/>
                  </a:cubicBezTo>
                  <a:cubicBezTo>
                    <a:pt x="3454" y="2438"/>
                    <a:pt x="3620" y="3069"/>
                    <a:pt x="3751" y="3402"/>
                  </a:cubicBezTo>
                  <a:lnTo>
                    <a:pt x="3751" y="3426"/>
                  </a:lnTo>
                  <a:cubicBezTo>
                    <a:pt x="3608" y="3509"/>
                    <a:pt x="3299" y="3688"/>
                    <a:pt x="2763" y="3807"/>
                  </a:cubicBezTo>
                  <a:lnTo>
                    <a:pt x="2763" y="3759"/>
                  </a:lnTo>
                  <a:lnTo>
                    <a:pt x="2763" y="3438"/>
                  </a:lnTo>
                  <a:cubicBezTo>
                    <a:pt x="2965" y="3319"/>
                    <a:pt x="3144" y="3140"/>
                    <a:pt x="3263" y="2926"/>
                  </a:cubicBezTo>
                  <a:cubicBezTo>
                    <a:pt x="3489" y="2533"/>
                    <a:pt x="3418" y="2021"/>
                    <a:pt x="3073" y="1712"/>
                  </a:cubicBezTo>
                  <a:cubicBezTo>
                    <a:pt x="2834" y="1485"/>
                    <a:pt x="2418" y="1235"/>
                    <a:pt x="1727" y="1235"/>
                  </a:cubicBezTo>
                  <a:cubicBezTo>
                    <a:pt x="1691" y="1235"/>
                    <a:pt x="1644" y="1247"/>
                    <a:pt x="1608" y="1283"/>
                  </a:cubicBezTo>
                  <a:lnTo>
                    <a:pt x="1275" y="1616"/>
                  </a:lnTo>
                  <a:cubicBezTo>
                    <a:pt x="1215" y="1676"/>
                    <a:pt x="1215" y="1783"/>
                    <a:pt x="1275" y="1843"/>
                  </a:cubicBezTo>
                  <a:cubicBezTo>
                    <a:pt x="1304" y="1872"/>
                    <a:pt x="1343" y="1887"/>
                    <a:pt x="1382" y="1887"/>
                  </a:cubicBezTo>
                  <a:cubicBezTo>
                    <a:pt x="1421" y="1887"/>
                    <a:pt x="1459" y="1872"/>
                    <a:pt x="1489" y="1843"/>
                  </a:cubicBezTo>
                  <a:lnTo>
                    <a:pt x="1787" y="1545"/>
                  </a:lnTo>
                  <a:cubicBezTo>
                    <a:pt x="2227" y="1557"/>
                    <a:pt x="2584" y="1700"/>
                    <a:pt x="2846" y="1938"/>
                  </a:cubicBezTo>
                  <a:cubicBezTo>
                    <a:pt x="3073" y="2140"/>
                    <a:pt x="3132" y="2485"/>
                    <a:pt x="2977" y="2747"/>
                  </a:cubicBezTo>
                  <a:cubicBezTo>
                    <a:pt x="2799" y="3081"/>
                    <a:pt x="2441" y="3283"/>
                    <a:pt x="2072" y="3283"/>
                  </a:cubicBezTo>
                  <a:cubicBezTo>
                    <a:pt x="1489" y="3283"/>
                    <a:pt x="1037" y="2831"/>
                    <a:pt x="1037" y="2247"/>
                  </a:cubicBezTo>
                  <a:cubicBezTo>
                    <a:pt x="1037" y="2152"/>
                    <a:pt x="953" y="2081"/>
                    <a:pt x="870" y="2081"/>
                  </a:cubicBezTo>
                  <a:cubicBezTo>
                    <a:pt x="775" y="2081"/>
                    <a:pt x="703" y="2152"/>
                    <a:pt x="703" y="2247"/>
                  </a:cubicBezTo>
                  <a:cubicBezTo>
                    <a:pt x="703" y="2747"/>
                    <a:pt x="989" y="3200"/>
                    <a:pt x="1394" y="3438"/>
                  </a:cubicBezTo>
                  <a:lnTo>
                    <a:pt x="1394" y="3759"/>
                  </a:lnTo>
                  <a:lnTo>
                    <a:pt x="1394" y="3807"/>
                  </a:lnTo>
                  <a:cubicBezTo>
                    <a:pt x="858" y="3688"/>
                    <a:pt x="525" y="3509"/>
                    <a:pt x="394" y="3426"/>
                  </a:cubicBezTo>
                  <a:cubicBezTo>
                    <a:pt x="394" y="3426"/>
                    <a:pt x="382" y="3426"/>
                    <a:pt x="394" y="3402"/>
                  </a:cubicBezTo>
                  <a:cubicBezTo>
                    <a:pt x="525" y="3081"/>
                    <a:pt x="691" y="2438"/>
                    <a:pt x="691" y="1759"/>
                  </a:cubicBezTo>
                  <a:cubicBezTo>
                    <a:pt x="691" y="1045"/>
                    <a:pt x="1239" y="414"/>
                    <a:pt x="1941" y="354"/>
                  </a:cubicBezTo>
                  <a:cubicBezTo>
                    <a:pt x="1983" y="348"/>
                    <a:pt x="2028" y="345"/>
                    <a:pt x="2072" y="345"/>
                  </a:cubicBezTo>
                  <a:close/>
                  <a:moveTo>
                    <a:pt x="2430" y="3581"/>
                  </a:moveTo>
                  <a:lnTo>
                    <a:pt x="2430" y="3783"/>
                  </a:lnTo>
                  <a:cubicBezTo>
                    <a:pt x="2430" y="3974"/>
                    <a:pt x="2537" y="4152"/>
                    <a:pt x="2715" y="4224"/>
                  </a:cubicBezTo>
                  <a:lnTo>
                    <a:pt x="2822" y="4271"/>
                  </a:lnTo>
                  <a:cubicBezTo>
                    <a:pt x="2656" y="4509"/>
                    <a:pt x="2370" y="4676"/>
                    <a:pt x="2072" y="4676"/>
                  </a:cubicBezTo>
                  <a:cubicBezTo>
                    <a:pt x="1775" y="4676"/>
                    <a:pt x="1489" y="4509"/>
                    <a:pt x="1334" y="4271"/>
                  </a:cubicBezTo>
                  <a:lnTo>
                    <a:pt x="1429" y="4224"/>
                  </a:lnTo>
                  <a:cubicBezTo>
                    <a:pt x="1608" y="4140"/>
                    <a:pt x="1715" y="3974"/>
                    <a:pt x="1715" y="3783"/>
                  </a:cubicBezTo>
                  <a:lnTo>
                    <a:pt x="1715" y="3581"/>
                  </a:lnTo>
                  <a:cubicBezTo>
                    <a:pt x="1834" y="3617"/>
                    <a:pt x="1953" y="3628"/>
                    <a:pt x="2072" y="3628"/>
                  </a:cubicBezTo>
                  <a:cubicBezTo>
                    <a:pt x="2191" y="3628"/>
                    <a:pt x="2311" y="3617"/>
                    <a:pt x="2430" y="3581"/>
                  </a:cubicBezTo>
                  <a:close/>
                  <a:moveTo>
                    <a:pt x="2065" y="0"/>
                  </a:moveTo>
                  <a:cubicBezTo>
                    <a:pt x="2010" y="0"/>
                    <a:pt x="1953" y="3"/>
                    <a:pt x="1894" y="9"/>
                  </a:cubicBezTo>
                  <a:cubicBezTo>
                    <a:pt x="1037" y="92"/>
                    <a:pt x="346" y="842"/>
                    <a:pt x="346" y="1735"/>
                  </a:cubicBezTo>
                  <a:cubicBezTo>
                    <a:pt x="346" y="2378"/>
                    <a:pt x="203" y="2962"/>
                    <a:pt x="60" y="3271"/>
                  </a:cubicBezTo>
                  <a:cubicBezTo>
                    <a:pt x="1" y="3426"/>
                    <a:pt x="48" y="3581"/>
                    <a:pt x="179" y="3676"/>
                  </a:cubicBezTo>
                  <a:cubicBezTo>
                    <a:pt x="310" y="3759"/>
                    <a:pt x="584" y="3926"/>
                    <a:pt x="1013" y="4045"/>
                  </a:cubicBezTo>
                  <a:lnTo>
                    <a:pt x="382" y="4379"/>
                  </a:lnTo>
                  <a:cubicBezTo>
                    <a:pt x="144" y="4498"/>
                    <a:pt x="1" y="4712"/>
                    <a:pt x="1" y="4986"/>
                  </a:cubicBezTo>
                  <a:lnTo>
                    <a:pt x="1" y="6045"/>
                  </a:lnTo>
                  <a:cubicBezTo>
                    <a:pt x="1" y="6129"/>
                    <a:pt x="84" y="6200"/>
                    <a:pt x="167" y="6200"/>
                  </a:cubicBezTo>
                  <a:cubicBezTo>
                    <a:pt x="263" y="6200"/>
                    <a:pt x="334" y="6129"/>
                    <a:pt x="334" y="6045"/>
                  </a:cubicBezTo>
                  <a:lnTo>
                    <a:pt x="334" y="4974"/>
                  </a:lnTo>
                  <a:cubicBezTo>
                    <a:pt x="334" y="4831"/>
                    <a:pt x="406" y="4712"/>
                    <a:pt x="525" y="4652"/>
                  </a:cubicBezTo>
                  <a:lnTo>
                    <a:pt x="1037" y="4402"/>
                  </a:lnTo>
                  <a:cubicBezTo>
                    <a:pt x="1239" y="4760"/>
                    <a:pt x="1644" y="4986"/>
                    <a:pt x="2060" y="4986"/>
                  </a:cubicBezTo>
                  <a:cubicBezTo>
                    <a:pt x="2489" y="4986"/>
                    <a:pt x="2882" y="4760"/>
                    <a:pt x="3084" y="4402"/>
                  </a:cubicBezTo>
                  <a:lnTo>
                    <a:pt x="3596" y="4652"/>
                  </a:lnTo>
                  <a:cubicBezTo>
                    <a:pt x="3704" y="4712"/>
                    <a:pt x="3787" y="4831"/>
                    <a:pt x="3787" y="4974"/>
                  </a:cubicBezTo>
                  <a:lnTo>
                    <a:pt x="3787" y="6022"/>
                  </a:lnTo>
                  <a:cubicBezTo>
                    <a:pt x="3787" y="6117"/>
                    <a:pt x="3858" y="6188"/>
                    <a:pt x="3954" y="6188"/>
                  </a:cubicBezTo>
                  <a:cubicBezTo>
                    <a:pt x="4037" y="6188"/>
                    <a:pt x="4108" y="6117"/>
                    <a:pt x="4108" y="6022"/>
                  </a:cubicBezTo>
                  <a:lnTo>
                    <a:pt x="4108" y="4974"/>
                  </a:lnTo>
                  <a:cubicBezTo>
                    <a:pt x="4132" y="4712"/>
                    <a:pt x="3977" y="4474"/>
                    <a:pt x="3739" y="4379"/>
                  </a:cubicBezTo>
                  <a:lnTo>
                    <a:pt x="3096" y="4045"/>
                  </a:lnTo>
                  <a:cubicBezTo>
                    <a:pt x="3537" y="3926"/>
                    <a:pt x="3799" y="3759"/>
                    <a:pt x="3930" y="3676"/>
                  </a:cubicBezTo>
                  <a:cubicBezTo>
                    <a:pt x="4073" y="3581"/>
                    <a:pt x="4108" y="3426"/>
                    <a:pt x="4049" y="3271"/>
                  </a:cubicBezTo>
                  <a:cubicBezTo>
                    <a:pt x="3918" y="2962"/>
                    <a:pt x="3775" y="2378"/>
                    <a:pt x="3775" y="1735"/>
                  </a:cubicBezTo>
                  <a:cubicBezTo>
                    <a:pt x="3775" y="866"/>
                    <a:pt x="3084" y="104"/>
                    <a:pt x="2227" y="9"/>
                  </a:cubicBezTo>
                  <a:cubicBezTo>
                    <a:pt x="2174" y="3"/>
                    <a:pt x="2120" y="0"/>
                    <a:pt x="20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3"/>
            <p:cNvSpPr/>
            <p:nvPr/>
          </p:nvSpPr>
          <p:spPr>
            <a:xfrm>
              <a:off x="3116592" y="2293778"/>
              <a:ext cx="10630" cy="32241"/>
            </a:xfrm>
            <a:custGeom>
              <a:avLst/>
              <a:gdLst/>
              <a:ahLst/>
              <a:cxnLst/>
              <a:rect l="l" t="t" r="r" b="b"/>
              <a:pathLst>
                <a:path w="334" h="1013" extrusionOk="0">
                  <a:moveTo>
                    <a:pt x="167" y="0"/>
                  </a:moveTo>
                  <a:cubicBezTo>
                    <a:pt x="72" y="0"/>
                    <a:pt x="0" y="72"/>
                    <a:pt x="0" y="167"/>
                  </a:cubicBezTo>
                  <a:lnTo>
                    <a:pt x="0" y="846"/>
                  </a:lnTo>
                  <a:cubicBezTo>
                    <a:pt x="0" y="941"/>
                    <a:pt x="72" y="1012"/>
                    <a:pt x="167" y="1012"/>
                  </a:cubicBezTo>
                  <a:cubicBezTo>
                    <a:pt x="250" y="1012"/>
                    <a:pt x="334" y="941"/>
                    <a:pt x="334" y="846"/>
                  </a:cubicBezTo>
                  <a:lnTo>
                    <a:pt x="334" y="167"/>
                  </a:lnTo>
                  <a:cubicBezTo>
                    <a:pt x="310"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3"/>
            <p:cNvSpPr/>
            <p:nvPr/>
          </p:nvSpPr>
          <p:spPr>
            <a:xfrm>
              <a:off x="3193519" y="2293778"/>
              <a:ext cx="10248" cy="32241"/>
            </a:xfrm>
            <a:custGeom>
              <a:avLst/>
              <a:gdLst/>
              <a:ahLst/>
              <a:cxnLst/>
              <a:rect l="l" t="t" r="r" b="b"/>
              <a:pathLst>
                <a:path w="322" h="1013" extrusionOk="0">
                  <a:moveTo>
                    <a:pt x="155" y="0"/>
                  </a:moveTo>
                  <a:cubicBezTo>
                    <a:pt x="72" y="0"/>
                    <a:pt x="0" y="72"/>
                    <a:pt x="0" y="167"/>
                  </a:cubicBezTo>
                  <a:lnTo>
                    <a:pt x="0" y="846"/>
                  </a:lnTo>
                  <a:cubicBezTo>
                    <a:pt x="0" y="941"/>
                    <a:pt x="72" y="1012"/>
                    <a:pt x="155" y="1012"/>
                  </a:cubicBezTo>
                  <a:cubicBezTo>
                    <a:pt x="250" y="1012"/>
                    <a:pt x="322" y="941"/>
                    <a:pt x="322" y="846"/>
                  </a:cubicBezTo>
                  <a:lnTo>
                    <a:pt x="322" y="167"/>
                  </a:lnTo>
                  <a:cubicBezTo>
                    <a:pt x="310" y="72"/>
                    <a:pt x="250" y="0"/>
                    <a:pt x="1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3"/>
            <p:cNvSpPr/>
            <p:nvPr/>
          </p:nvSpPr>
          <p:spPr>
            <a:xfrm>
              <a:off x="3346227" y="2166755"/>
              <a:ext cx="54966" cy="18301"/>
            </a:xfrm>
            <a:custGeom>
              <a:avLst/>
              <a:gdLst/>
              <a:ahLst/>
              <a:cxnLst/>
              <a:rect l="l" t="t" r="r" b="b"/>
              <a:pathLst>
                <a:path w="1727" h="575" extrusionOk="0">
                  <a:moveTo>
                    <a:pt x="646" y="0"/>
                  </a:moveTo>
                  <a:cubicBezTo>
                    <a:pt x="494" y="0"/>
                    <a:pt x="326" y="15"/>
                    <a:pt x="143" y="50"/>
                  </a:cubicBezTo>
                  <a:cubicBezTo>
                    <a:pt x="60" y="62"/>
                    <a:pt x="0" y="122"/>
                    <a:pt x="0" y="217"/>
                  </a:cubicBezTo>
                  <a:lnTo>
                    <a:pt x="0" y="396"/>
                  </a:lnTo>
                  <a:cubicBezTo>
                    <a:pt x="0" y="479"/>
                    <a:pt x="84" y="550"/>
                    <a:pt x="167" y="550"/>
                  </a:cubicBezTo>
                  <a:cubicBezTo>
                    <a:pt x="262" y="550"/>
                    <a:pt x="334" y="479"/>
                    <a:pt x="334" y="396"/>
                  </a:cubicBezTo>
                  <a:lnTo>
                    <a:pt x="334" y="360"/>
                  </a:lnTo>
                  <a:cubicBezTo>
                    <a:pt x="445" y="344"/>
                    <a:pt x="549" y="338"/>
                    <a:pt x="645" y="338"/>
                  </a:cubicBezTo>
                  <a:cubicBezTo>
                    <a:pt x="845" y="338"/>
                    <a:pt x="1007" y="367"/>
                    <a:pt x="1120" y="407"/>
                  </a:cubicBezTo>
                  <a:cubicBezTo>
                    <a:pt x="1334" y="467"/>
                    <a:pt x="1453" y="538"/>
                    <a:pt x="1453" y="538"/>
                  </a:cubicBezTo>
                  <a:cubicBezTo>
                    <a:pt x="1477" y="550"/>
                    <a:pt x="1512" y="574"/>
                    <a:pt x="1536" y="574"/>
                  </a:cubicBezTo>
                  <a:cubicBezTo>
                    <a:pt x="1584" y="574"/>
                    <a:pt x="1643" y="538"/>
                    <a:pt x="1667" y="491"/>
                  </a:cubicBezTo>
                  <a:cubicBezTo>
                    <a:pt x="1727" y="396"/>
                    <a:pt x="1715" y="288"/>
                    <a:pt x="1643" y="241"/>
                  </a:cubicBezTo>
                  <a:cubicBezTo>
                    <a:pt x="1615" y="231"/>
                    <a:pt x="1258" y="0"/>
                    <a:pt x="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3"/>
            <p:cNvSpPr/>
            <p:nvPr/>
          </p:nvSpPr>
          <p:spPr>
            <a:xfrm>
              <a:off x="3302655" y="2134991"/>
              <a:ext cx="141760" cy="192143"/>
            </a:xfrm>
            <a:custGeom>
              <a:avLst/>
              <a:gdLst/>
              <a:ahLst/>
              <a:cxnLst/>
              <a:rect l="l" t="t" r="r" b="b"/>
              <a:pathLst>
                <a:path w="4454" h="6037" extrusionOk="0">
                  <a:moveTo>
                    <a:pt x="3453" y="334"/>
                  </a:moveTo>
                  <a:lnTo>
                    <a:pt x="3453" y="1132"/>
                  </a:lnTo>
                  <a:cubicBezTo>
                    <a:pt x="3453" y="1263"/>
                    <a:pt x="3429" y="1405"/>
                    <a:pt x="3370" y="1525"/>
                  </a:cubicBezTo>
                  <a:lnTo>
                    <a:pt x="3310" y="1644"/>
                  </a:lnTo>
                  <a:cubicBezTo>
                    <a:pt x="3298" y="1667"/>
                    <a:pt x="3298" y="1691"/>
                    <a:pt x="3298" y="1715"/>
                  </a:cubicBezTo>
                  <a:lnTo>
                    <a:pt x="3298" y="2060"/>
                  </a:lnTo>
                  <a:cubicBezTo>
                    <a:pt x="3274" y="2346"/>
                    <a:pt x="3155" y="2608"/>
                    <a:pt x="2953" y="2799"/>
                  </a:cubicBezTo>
                  <a:cubicBezTo>
                    <a:pt x="2739" y="3001"/>
                    <a:pt x="2477" y="3096"/>
                    <a:pt x="2191" y="3096"/>
                  </a:cubicBezTo>
                  <a:cubicBezTo>
                    <a:pt x="1643" y="3084"/>
                    <a:pt x="1179" y="2596"/>
                    <a:pt x="1179" y="2013"/>
                  </a:cubicBezTo>
                  <a:lnTo>
                    <a:pt x="1179" y="1715"/>
                  </a:lnTo>
                  <a:cubicBezTo>
                    <a:pt x="1179" y="1691"/>
                    <a:pt x="1179" y="1667"/>
                    <a:pt x="1167" y="1644"/>
                  </a:cubicBezTo>
                  <a:lnTo>
                    <a:pt x="1107" y="1525"/>
                  </a:lnTo>
                  <a:cubicBezTo>
                    <a:pt x="1048" y="1405"/>
                    <a:pt x="1012" y="1275"/>
                    <a:pt x="1012" y="1132"/>
                  </a:cubicBezTo>
                  <a:cubicBezTo>
                    <a:pt x="1012" y="691"/>
                    <a:pt x="1369" y="334"/>
                    <a:pt x="1822" y="334"/>
                  </a:cubicBezTo>
                  <a:close/>
                  <a:moveTo>
                    <a:pt x="2762" y="3310"/>
                  </a:moveTo>
                  <a:lnTo>
                    <a:pt x="2762" y="3537"/>
                  </a:lnTo>
                  <a:cubicBezTo>
                    <a:pt x="2762" y="3572"/>
                    <a:pt x="2774" y="3620"/>
                    <a:pt x="2774" y="3680"/>
                  </a:cubicBezTo>
                  <a:lnTo>
                    <a:pt x="2239" y="4096"/>
                  </a:lnTo>
                  <a:lnTo>
                    <a:pt x="1691" y="3680"/>
                  </a:lnTo>
                  <a:cubicBezTo>
                    <a:pt x="1703" y="3632"/>
                    <a:pt x="1703" y="3584"/>
                    <a:pt x="1703" y="3537"/>
                  </a:cubicBezTo>
                  <a:lnTo>
                    <a:pt x="1703" y="3310"/>
                  </a:lnTo>
                  <a:cubicBezTo>
                    <a:pt x="1846" y="3370"/>
                    <a:pt x="2012" y="3406"/>
                    <a:pt x="2191" y="3406"/>
                  </a:cubicBezTo>
                  <a:lnTo>
                    <a:pt x="2239" y="3406"/>
                  </a:lnTo>
                  <a:cubicBezTo>
                    <a:pt x="2417" y="3406"/>
                    <a:pt x="2596" y="3382"/>
                    <a:pt x="2762" y="3310"/>
                  </a:cubicBezTo>
                  <a:close/>
                  <a:moveTo>
                    <a:pt x="1822" y="1"/>
                  </a:moveTo>
                  <a:cubicBezTo>
                    <a:pt x="1191" y="1"/>
                    <a:pt x="703" y="513"/>
                    <a:pt x="703" y="1120"/>
                  </a:cubicBezTo>
                  <a:cubicBezTo>
                    <a:pt x="703" y="1298"/>
                    <a:pt x="750" y="1489"/>
                    <a:pt x="822" y="1656"/>
                  </a:cubicBezTo>
                  <a:lnTo>
                    <a:pt x="869" y="1751"/>
                  </a:lnTo>
                  <a:lnTo>
                    <a:pt x="869" y="2001"/>
                  </a:lnTo>
                  <a:cubicBezTo>
                    <a:pt x="869" y="2441"/>
                    <a:pt x="1072" y="2846"/>
                    <a:pt x="1381" y="3096"/>
                  </a:cubicBezTo>
                  <a:lnTo>
                    <a:pt x="1381" y="3537"/>
                  </a:lnTo>
                  <a:cubicBezTo>
                    <a:pt x="1381" y="3608"/>
                    <a:pt x="1346" y="3680"/>
                    <a:pt x="1274" y="3703"/>
                  </a:cubicBezTo>
                  <a:lnTo>
                    <a:pt x="453" y="4025"/>
                  </a:lnTo>
                  <a:cubicBezTo>
                    <a:pt x="179" y="4132"/>
                    <a:pt x="0" y="4382"/>
                    <a:pt x="0" y="4668"/>
                  </a:cubicBezTo>
                  <a:lnTo>
                    <a:pt x="0" y="5858"/>
                  </a:lnTo>
                  <a:cubicBezTo>
                    <a:pt x="0" y="5942"/>
                    <a:pt x="83" y="6013"/>
                    <a:pt x="167" y="6013"/>
                  </a:cubicBezTo>
                  <a:cubicBezTo>
                    <a:pt x="262" y="6013"/>
                    <a:pt x="334" y="5942"/>
                    <a:pt x="334" y="5858"/>
                  </a:cubicBezTo>
                  <a:lnTo>
                    <a:pt x="334" y="4668"/>
                  </a:lnTo>
                  <a:cubicBezTo>
                    <a:pt x="334" y="4513"/>
                    <a:pt x="417" y="4382"/>
                    <a:pt x="560" y="4334"/>
                  </a:cubicBezTo>
                  <a:lnTo>
                    <a:pt x="1369" y="4025"/>
                  </a:lnTo>
                  <a:cubicBezTo>
                    <a:pt x="1417" y="4001"/>
                    <a:pt x="1465" y="3977"/>
                    <a:pt x="1488" y="3965"/>
                  </a:cubicBezTo>
                  <a:lnTo>
                    <a:pt x="2060" y="4394"/>
                  </a:lnTo>
                  <a:lnTo>
                    <a:pt x="2060" y="5870"/>
                  </a:lnTo>
                  <a:cubicBezTo>
                    <a:pt x="2060" y="5954"/>
                    <a:pt x="2131" y="6037"/>
                    <a:pt x="2215" y="6037"/>
                  </a:cubicBezTo>
                  <a:cubicBezTo>
                    <a:pt x="2310" y="6037"/>
                    <a:pt x="2381" y="5954"/>
                    <a:pt x="2381" y="5870"/>
                  </a:cubicBezTo>
                  <a:lnTo>
                    <a:pt x="2381" y="4394"/>
                  </a:lnTo>
                  <a:lnTo>
                    <a:pt x="2953" y="3965"/>
                  </a:lnTo>
                  <a:cubicBezTo>
                    <a:pt x="2977" y="3989"/>
                    <a:pt x="3024" y="4013"/>
                    <a:pt x="3072" y="4025"/>
                  </a:cubicBezTo>
                  <a:lnTo>
                    <a:pt x="3882" y="4334"/>
                  </a:lnTo>
                  <a:cubicBezTo>
                    <a:pt x="4024" y="4382"/>
                    <a:pt x="4108" y="4513"/>
                    <a:pt x="4108" y="4668"/>
                  </a:cubicBezTo>
                  <a:lnTo>
                    <a:pt x="4108" y="5858"/>
                  </a:lnTo>
                  <a:cubicBezTo>
                    <a:pt x="4108" y="5942"/>
                    <a:pt x="4179" y="6013"/>
                    <a:pt x="4274" y="6013"/>
                  </a:cubicBezTo>
                  <a:cubicBezTo>
                    <a:pt x="4358" y="6013"/>
                    <a:pt x="4441" y="5942"/>
                    <a:pt x="4441" y="5858"/>
                  </a:cubicBezTo>
                  <a:lnTo>
                    <a:pt x="4441" y="4668"/>
                  </a:lnTo>
                  <a:cubicBezTo>
                    <a:pt x="4453" y="4382"/>
                    <a:pt x="4274" y="4108"/>
                    <a:pt x="4024" y="4025"/>
                  </a:cubicBezTo>
                  <a:lnTo>
                    <a:pt x="3203" y="3703"/>
                  </a:lnTo>
                  <a:cubicBezTo>
                    <a:pt x="3131" y="3680"/>
                    <a:pt x="3084" y="3620"/>
                    <a:pt x="3084" y="3537"/>
                  </a:cubicBezTo>
                  <a:lnTo>
                    <a:pt x="3084" y="3108"/>
                  </a:lnTo>
                  <a:cubicBezTo>
                    <a:pt x="3120" y="3084"/>
                    <a:pt x="3155" y="3060"/>
                    <a:pt x="3191" y="3025"/>
                  </a:cubicBezTo>
                  <a:cubicBezTo>
                    <a:pt x="3453" y="2775"/>
                    <a:pt x="3608" y="2418"/>
                    <a:pt x="3608" y="2037"/>
                  </a:cubicBezTo>
                  <a:lnTo>
                    <a:pt x="3608" y="1727"/>
                  </a:lnTo>
                  <a:lnTo>
                    <a:pt x="3655" y="1644"/>
                  </a:lnTo>
                  <a:cubicBezTo>
                    <a:pt x="3739" y="1477"/>
                    <a:pt x="3774" y="1298"/>
                    <a:pt x="3774" y="1108"/>
                  </a:cubicBezTo>
                  <a:lnTo>
                    <a:pt x="3774" y="167"/>
                  </a:lnTo>
                  <a:cubicBezTo>
                    <a:pt x="3774" y="84"/>
                    <a:pt x="3691" y="1"/>
                    <a:pt x="36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3"/>
            <p:cNvSpPr/>
            <p:nvPr/>
          </p:nvSpPr>
          <p:spPr>
            <a:xfrm>
              <a:off x="3330313" y="2288463"/>
              <a:ext cx="10248" cy="37938"/>
            </a:xfrm>
            <a:custGeom>
              <a:avLst/>
              <a:gdLst/>
              <a:ahLst/>
              <a:cxnLst/>
              <a:rect l="l" t="t" r="r" b="b"/>
              <a:pathLst>
                <a:path w="322" h="1192" extrusionOk="0">
                  <a:moveTo>
                    <a:pt x="167" y="1"/>
                  </a:moveTo>
                  <a:cubicBezTo>
                    <a:pt x="72" y="1"/>
                    <a:pt x="0" y="84"/>
                    <a:pt x="0" y="167"/>
                  </a:cubicBezTo>
                  <a:lnTo>
                    <a:pt x="0" y="1036"/>
                  </a:lnTo>
                  <a:cubicBezTo>
                    <a:pt x="0" y="1120"/>
                    <a:pt x="72" y="1191"/>
                    <a:pt x="167" y="1191"/>
                  </a:cubicBezTo>
                  <a:cubicBezTo>
                    <a:pt x="250" y="1191"/>
                    <a:pt x="322" y="1120"/>
                    <a:pt x="322" y="1036"/>
                  </a:cubicBezTo>
                  <a:lnTo>
                    <a:pt x="322" y="167"/>
                  </a:lnTo>
                  <a:cubicBezTo>
                    <a:pt x="310" y="84"/>
                    <a:pt x="250"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3"/>
            <p:cNvSpPr/>
            <p:nvPr/>
          </p:nvSpPr>
          <p:spPr>
            <a:xfrm>
              <a:off x="3406859" y="2288463"/>
              <a:ext cx="10630" cy="37938"/>
            </a:xfrm>
            <a:custGeom>
              <a:avLst/>
              <a:gdLst/>
              <a:ahLst/>
              <a:cxnLst/>
              <a:rect l="l" t="t" r="r" b="b"/>
              <a:pathLst>
                <a:path w="334" h="1192" extrusionOk="0">
                  <a:moveTo>
                    <a:pt x="167" y="1"/>
                  </a:moveTo>
                  <a:cubicBezTo>
                    <a:pt x="84" y="1"/>
                    <a:pt x="0" y="84"/>
                    <a:pt x="0" y="167"/>
                  </a:cubicBezTo>
                  <a:lnTo>
                    <a:pt x="0" y="1036"/>
                  </a:lnTo>
                  <a:cubicBezTo>
                    <a:pt x="0" y="1120"/>
                    <a:pt x="84" y="1191"/>
                    <a:pt x="167" y="1191"/>
                  </a:cubicBezTo>
                  <a:cubicBezTo>
                    <a:pt x="262" y="1191"/>
                    <a:pt x="334" y="1120"/>
                    <a:pt x="334" y="1036"/>
                  </a:cubicBezTo>
                  <a:lnTo>
                    <a:pt x="334" y="167"/>
                  </a:lnTo>
                  <a:cubicBezTo>
                    <a:pt x="322" y="84"/>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3"/>
            <p:cNvSpPr/>
            <p:nvPr/>
          </p:nvSpPr>
          <p:spPr>
            <a:xfrm>
              <a:off x="3149183" y="1976585"/>
              <a:ext cx="219419" cy="183072"/>
            </a:xfrm>
            <a:custGeom>
              <a:avLst/>
              <a:gdLst/>
              <a:ahLst/>
              <a:cxnLst/>
              <a:rect l="l" t="t" r="r" b="b"/>
              <a:pathLst>
                <a:path w="6894" h="5752" extrusionOk="0">
                  <a:moveTo>
                    <a:pt x="2369" y="4108"/>
                  </a:moveTo>
                  <a:lnTo>
                    <a:pt x="2286" y="4466"/>
                  </a:lnTo>
                  <a:lnTo>
                    <a:pt x="2060" y="4466"/>
                  </a:lnTo>
                  <a:cubicBezTo>
                    <a:pt x="1869" y="4466"/>
                    <a:pt x="1703" y="4299"/>
                    <a:pt x="1703" y="4108"/>
                  </a:cubicBezTo>
                  <a:close/>
                  <a:moveTo>
                    <a:pt x="5513" y="310"/>
                  </a:moveTo>
                  <a:cubicBezTo>
                    <a:pt x="5703" y="310"/>
                    <a:pt x="5870" y="477"/>
                    <a:pt x="5870" y="667"/>
                  </a:cubicBezTo>
                  <a:lnTo>
                    <a:pt x="5870" y="3418"/>
                  </a:lnTo>
                  <a:cubicBezTo>
                    <a:pt x="5870" y="3608"/>
                    <a:pt x="5703" y="3775"/>
                    <a:pt x="5513" y="3775"/>
                  </a:cubicBezTo>
                  <a:lnTo>
                    <a:pt x="4132" y="3775"/>
                  </a:lnTo>
                  <a:cubicBezTo>
                    <a:pt x="4096" y="3775"/>
                    <a:pt x="4048" y="3787"/>
                    <a:pt x="4036" y="3811"/>
                  </a:cubicBezTo>
                  <a:lnTo>
                    <a:pt x="2500" y="4918"/>
                  </a:lnTo>
                  <a:lnTo>
                    <a:pt x="2739" y="3966"/>
                  </a:lnTo>
                  <a:cubicBezTo>
                    <a:pt x="2762" y="3930"/>
                    <a:pt x="2739" y="3870"/>
                    <a:pt x="2715" y="3835"/>
                  </a:cubicBezTo>
                  <a:cubicBezTo>
                    <a:pt x="2679" y="3787"/>
                    <a:pt x="2643" y="3775"/>
                    <a:pt x="2584" y="3775"/>
                  </a:cubicBezTo>
                  <a:lnTo>
                    <a:pt x="691" y="3775"/>
                  </a:lnTo>
                  <a:cubicBezTo>
                    <a:pt x="500" y="3775"/>
                    <a:pt x="333" y="3608"/>
                    <a:pt x="333" y="3418"/>
                  </a:cubicBezTo>
                  <a:lnTo>
                    <a:pt x="333" y="667"/>
                  </a:lnTo>
                  <a:cubicBezTo>
                    <a:pt x="333" y="477"/>
                    <a:pt x="500" y="310"/>
                    <a:pt x="691" y="310"/>
                  </a:cubicBezTo>
                  <a:close/>
                  <a:moveTo>
                    <a:pt x="6215" y="989"/>
                  </a:moveTo>
                  <a:cubicBezTo>
                    <a:pt x="6406" y="989"/>
                    <a:pt x="6572" y="1156"/>
                    <a:pt x="6572" y="1346"/>
                  </a:cubicBezTo>
                  <a:lnTo>
                    <a:pt x="6572" y="4108"/>
                  </a:lnTo>
                  <a:lnTo>
                    <a:pt x="6549" y="4108"/>
                  </a:lnTo>
                  <a:cubicBezTo>
                    <a:pt x="6549" y="4299"/>
                    <a:pt x="6394" y="4466"/>
                    <a:pt x="6191" y="4466"/>
                  </a:cubicBezTo>
                  <a:lnTo>
                    <a:pt x="4810" y="4466"/>
                  </a:lnTo>
                  <a:cubicBezTo>
                    <a:pt x="4763" y="4466"/>
                    <a:pt x="4727" y="4477"/>
                    <a:pt x="4691" y="4513"/>
                  </a:cubicBezTo>
                  <a:cubicBezTo>
                    <a:pt x="4667" y="4549"/>
                    <a:pt x="4644" y="4608"/>
                    <a:pt x="4667" y="4656"/>
                  </a:cubicBezTo>
                  <a:lnTo>
                    <a:pt x="4763" y="5323"/>
                  </a:lnTo>
                  <a:lnTo>
                    <a:pt x="3596" y="4537"/>
                  </a:lnTo>
                  <a:lnTo>
                    <a:pt x="4191" y="4096"/>
                  </a:lnTo>
                  <a:lnTo>
                    <a:pt x="5513" y="4096"/>
                  </a:lnTo>
                  <a:cubicBezTo>
                    <a:pt x="5882" y="4096"/>
                    <a:pt x="6191" y="3799"/>
                    <a:pt x="6191" y="3418"/>
                  </a:cubicBezTo>
                  <a:lnTo>
                    <a:pt x="6191" y="989"/>
                  </a:lnTo>
                  <a:close/>
                  <a:moveTo>
                    <a:pt x="691" y="1"/>
                  </a:moveTo>
                  <a:cubicBezTo>
                    <a:pt x="322" y="1"/>
                    <a:pt x="0" y="298"/>
                    <a:pt x="0" y="679"/>
                  </a:cubicBezTo>
                  <a:lnTo>
                    <a:pt x="0" y="3430"/>
                  </a:lnTo>
                  <a:cubicBezTo>
                    <a:pt x="0" y="3811"/>
                    <a:pt x="298" y="4120"/>
                    <a:pt x="691" y="4120"/>
                  </a:cubicBezTo>
                  <a:lnTo>
                    <a:pt x="1393" y="4120"/>
                  </a:lnTo>
                  <a:lnTo>
                    <a:pt x="1393" y="4132"/>
                  </a:lnTo>
                  <a:cubicBezTo>
                    <a:pt x="1393" y="4501"/>
                    <a:pt x="1691" y="4823"/>
                    <a:pt x="2072" y="4823"/>
                  </a:cubicBezTo>
                  <a:lnTo>
                    <a:pt x="2203" y="4823"/>
                  </a:lnTo>
                  <a:lnTo>
                    <a:pt x="2143" y="5073"/>
                  </a:lnTo>
                  <a:cubicBezTo>
                    <a:pt x="2119" y="5180"/>
                    <a:pt x="2167" y="5275"/>
                    <a:pt x="2250" y="5335"/>
                  </a:cubicBezTo>
                  <a:cubicBezTo>
                    <a:pt x="2298" y="5370"/>
                    <a:pt x="2346" y="5382"/>
                    <a:pt x="2381" y="5382"/>
                  </a:cubicBezTo>
                  <a:cubicBezTo>
                    <a:pt x="2429" y="5382"/>
                    <a:pt x="2489" y="5370"/>
                    <a:pt x="2536" y="5335"/>
                  </a:cubicBezTo>
                  <a:lnTo>
                    <a:pt x="3251" y="4823"/>
                  </a:lnTo>
                  <a:lnTo>
                    <a:pt x="3417" y="4823"/>
                  </a:lnTo>
                  <a:lnTo>
                    <a:pt x="4751" y="5716"/>
                  </a:lnTo>
                  <a:cubicBezTo>
                    <a:pt x="4798" y="5740"/>
                    <a:pt x="4846" y="5751"/>
                    <a:pt x="4882" y="5751"/>
                  </a:cubicBezTo>
                  <a:cubicBezTo>
                    <a:pt x="4929" y="5751"/>
                    <a:pt x="4977" y="5740"/>
                    <a:pt x="5025" y="5716"/>
                  </a:cubicBezTo>
                  <a:cubicBezTo>
                    <a:pt x="5108" y="5656"/>
                    <a:pt x="5144" y="5561"/>
                    <a:pt x="5120" y="5454"/>
                  </a:cubicBezTo>
                  <a:lnTo>
                    <a:pt x="5025" y="4799"/>
                  </a:lnTo>
                  <a:lnTo>
                    <a:pt x="6215" y="4799"/>
                  </a:lnTo>
                  <a:cubicBezTo>
                    <a:pt x="6584" y="4799"/>
                    <a:pt x="6894" y="4501"/>
                    <a:pt x="6894" y="4120"/>
                  </a:cubicBezTo>
                  <a:lnTo>
                    <a:pt x="6894" y="1370"/>
                  </a:lnTo>
                  <a:cubicBezTo>
                    <a:pt x="6870" y="977"/>
                    <a:pt x="6572" y="679"/>
                    <a:pt x="6191" y="679"/>
                  </a:cubicBezTo>
                  <a:cubicBezTo>
                    <a:pt x="6179" y="298"/>
                    <a:pt x="5882" y="1"/>
                    <a:pt x="55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3"/>
            <p:cNvSpPr/>
            <p:nvPr/>
          </p:nvSpPr>
          <p:spPr>
            <a:xfrm>
              <a:off x="3187822" y="2009177"/>
              <a:ext cx="26926" cy="10280"/>
            </a:xfrm>
            <a:custGeom>
              <a:avLst/>
              <a:gdLst/>
              <a:ahLst/>
              <a:cxnLst/>
              <a:rect l="l" t="t" r="r" b="b"/>
              <a:pathLst>
                <a:path w="846" h="323" extrusionOk="0">
                  <a:moveTo>
                    <a:pt x="155" y="1"/>
                  </a:moveTo>
                  <a:cubicBezTo>
                    <a:pt x="72" y="1"/>
                    <a:pt x="1" y="72"/>
                    <a:pt x="1" y="167"/>
                  </a:cubicBezTo>
                  <a:cubicBezTo>
                    <a:pt x="1" y="251"/>
                    <a:pt x="72" y="322"/>
                    <a:pt x="155" y="322"/>
                  </a:cubicBezTo>
                  <a:lnTo>
                    <a:pt x="679" y="322"/>
                  </a:lnTo>
                  <a:cubicBezTo>
                    <a:pt x="774" y="322"/>
                    <a:pt x="846" y="251"/>
                    <a:pt x="846" y="167"/>
                  </a:cubicBezTo>
                  <a:cubicBezTo>
                    <a:pt x="846" y="72"/>
                    <a:pt x="774" y="1"/>
                    <a:pt x="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3"/>
            <p:cNvSpPr/>
            <p:nvPr/>
          </p:nvSpPr>
          <p:spPr>
            <a:xfrm>
              <a:off x="3226110" y="2009177"/>
              <a:ext cx="81478" cy="10280"/>
            </a:xfrm>
            <a:custGeom>
              <a:avLst/>
              <a:gdLst/>
              <a:ahLst/>
              <a:cxnLst/>
              <a:rect l="l" t="t" r="r" b="b"/>
              <a:pathLst>
                <a:path w="2560" h="323" extrusionOk="0">
                  <a:moveTo>
                    <a:pt x="167" y="1"/>
                  </a:moveTo>
                  <a:cubicBezTo>
                    <a:pt x="72" y="1"/>
                    <a:pt x="0" y="72"/>
                    <a:pt x="0" y="167"/>
                  </a:cubicBezTo>
                  <a:cubicBezTo>
                    <a:pt x="0" y="251"/>
                    <a:pt x="72" y="322"/>
                    <a:pt x="167" y="322"/>
                  </a:cubicBezTo>
                  <a:lnTo>
                    <a:pt x="2393" y="322"/>
                  </a:lnTo>
                  <a:cubicBezTo>
                    <a:pt x="2488" y="322"/>
                    <a:pt x="2560" y="251"/>
                    <a:pt x="2560" y="167"/>
                  </a:cubicBezTo>
                  <a:cubicBezTo>
                    <a:pt x="2560" y="72"/>
                    <a:pt x="2488" y="1"/>
                    <a:pt x="2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3"/>
            <p:cNvSpPr/>
            <p:nvPr/>
          </p:nvSpPr>
          <p:spPr>
            <a:xfrm>
              <a:off x="3187822" y="2036453"/>
              <a:ext cx="119767" cy="10662"/>
            </a:xfrm>
            <a:custGeom>
              <a:avLst/>
              <a:gdLst/>
              <a:ahLst/>
              <a:cxnLst/>
              <a:rect l="l" t="t" r="r" b="b"/>
              <a:pathLst>
                <a:path w="3763" h="335" extrusionOk="0">
                  <a:moveTo>
                    <a:pt x="155" y="1"/>
                  </a:moveTo>
                  <a:cubicBezTo>
                    <a:pt x="72" y="1"/>
                    <a:pt x="1" y="84"/>
                    <a:pt x="1" y="168"/>
                  </a:cubicBezTo>
                  <a:cubicBezTo>
                    <a:pt x="1" y="263"/>
                    <a:pt x="72" y="334"/>
                    <a:pt x="155" y="334"/>
                  </a:cubicBezTo>
                  <a:lnTo>
                    <a:pt x="3596" y="334"/>
                  </a:lnTo>
                  <a:cubicBezTo>
                    <a:pt x="3691" y="334"/>
                    <a:pt x="3763" y="263"/>
                    <a:pt x="3763" y="168"/>
                  </a:cubicBezTo>
                  <a:cubicBezTo>
                    <a:pt x="3763" y="84"/>
                    <a:pt x="3691" y="1"/>
                    <a:pt x="3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3"/>
            <p:cNvSpPr/>
            <p:nvPr/>
          </p:nvSpPr>
          <p:spPr>
            <a:xfrm>
              <a:off x="3187822" y="2064143"/>
              <a:ext cx="81510" cy="10248"/>
            </a:xfrm>
            <a:custGeom>
              <a:avLst/>
              <a:gdLst/>
              <a:ahLst/>
              <a:cxnLst/>
              <a:rect l="l" t="t" r="r" b="b"/>
              <a:pathLst>
                <a:path w="2561" h="322" extrusionOk="0">
                  <a:moveTo>
                    <a:pt x="155" y="0"/>
                  </a:moveTo>
                  <a:cubicBezTo>
                    <a:pt x="72" y="0"/>
                    <a:pt x="1" y="72"/>
                    <a:pt x="1" y="167"/>
                  </a:cubicBezTo>
                  <a:cubicBezTo>
                    <a:pt x="1" y="250"/>
                    <a:pt x="72" y="322"/>
                    <a:pt x="155" y="322"/>
                  </a:cubicBezTo>
                  <a:lnTo>
                    <a:pt x="2394" y="322"/>
                  </a:lnTo>
                  <a:cubicBezTo>
                    <a:pt x="2477" y="322"/>
                    <a:pt x="2560" y="250"/>
                    <a:pt x="2560" y="167"/>
                  </a:cubicBezTo>
                  <a:cubicBezTo>
                    <a:pt x="2560" y="72"/>
                    <a:pt x="2477" y="0"/>
                    <a:pt x="2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3"/>
            <p:cNvSpPr/>
            <p:nvPr/>
          </p:nvSpPr>
          <p:spPr>
            <a:xfrm>
              <a:off x="3280663" y="2064143"/>
              <a:ext cx="26926" cy="10248"/>
            </a:xfrm>
            <a:custGeom>
              <a:avLst/>
              <a:gdLst/>
              <a:ahLst/>
              <a:cxnLst/>
              <a:rect l="l" t="t" r="r" b="b"/>
              <a:pathLst>
                <a:path w="846" h="322" extrusionOk="0">
                  <a:moveTo>
                    <a:pt x="155" y="0"/>
                  </a:moveTo>
                  <a:cubicBezTo>
                    <a:pt x="72" y="0"/>
                    <a:pt x="1" y="72"/>
                    <a:pt x="1" y="167"/>
                  </a:cubicBezTo>
                  <a:cubicBezTo>
                    <a:pt x="1" y="250"/>
                    <a:pt x="72" y="322"/>
                    <a:pt x="155" y="322"/>
                  </a:cubicBezTo>
                  <a:lnTo>
                    <a:pt x="679" y="322"/>
                  </a:lnTo>
                  <a:cubicBezTo>
                    <a:pt x="774" y="322"/>
                    <a:pt x="846" y="250"/>
                    <a:pt x="846" y="167"/>
                  </a:cubicBezTo>
                  <a:cubicBezTo>
                    <a:pt x="846" y="72"/>
                    <a:pt x="774" y="0"/>
                    <a:pt x="6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63"/>
          <p:cNvGrpSpPr/>
          <p:nvPr/>
        </p:nvGrpSpPr>
        <p:grpSpPr>
          <a:xfrm>
            <a:off x="1322925" y="3854177"/>
            <a:ext cx="430610" cy="404506"/>
            <a:chOff x="1749729" y="2894777"/>
            <a:chExt cx="386926" cy="363437"/>
          </a:xfrm>
        </p:grpSpPr>
        <p:sp>
          <p:nvSpPr>
            <p:cNvPr id="2399" name="Google Shape;2399;p63"/>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3"/>
            <p:cNvSpPr/>
            <p:nvPr/>
          </p:nvSpPr>
          <p:spPr>
            <a:xfrm>
              <a:off x="1749729" y="2974345"/>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1" name="Google Shape;2401;p63"/>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3"/>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3"/>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3"/>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3"/>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 name="Google Shape;2419;p63"/>
          <p:cNvGrpSpPr/>
          <p:nvPr/>
        </p:nvGrpSpPr>
        <p:grpSpPr>
          <a:xfrm>
            <a:off x="6817704" y="321305"/>
            <a:ext cx="543432" cy="741197"/>
            <a:chOff x="2878829" y="3023092"/>
            <a:chExt cx="543432" cy="741197"/>
          </a:xfrm>
        </p:grpSpPr>
        <p:sp>
          <p:nvSpPr>
            <p:cNvPr id="2420" name="Google Shape;2420;p6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4" name="Google Shape;2444;p63"/>
          <p:cNvGrpSpPr/>
          <p:nvPr/>
        </p:nvGrpSpPr>
        <p:grpSpPr>
          <a:xfrm>
            <a:off x="8362284" y="4198280"/>
            <a:ext cx="541000" cy="741197"/>
            <a:chOff x="1148622" y="1207755"/>
            <a:chExt cx="541000" cy="741197"/>
          </a:xfrm>
        </p:grpSpPr>
        <p:sp>
          <p:nvSpPr>
            <p:cNvPr id="2445" name="Google Shape;2445;p63"/>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3"/>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3"/>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3"/>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3"/>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3"/>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3"/>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3"/>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3"/>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3"/>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3"/>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3"/>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3"/>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3"/>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3"/>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3"/>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3"/>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3"/>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3"/>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3"/>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3"/>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3"/>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3"/>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3"/>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9" name="Google Shape;2469;p63"/>
          <p:cNvGrpSpPr/>
          <p:nvPr/>
        </p:nvGrpSpPr>
        <p:grpSpPr>
          <a:xfrm>
            <a:off x="339929" y="1417755"/>
            <a:ext cx="543432" cy="741197"/>
            <a:chOff x="2878829" y="3023092"/>
            <a:chExt cx="543432" cy="741197"/>
          </a:xfrm>
        </p:grpSpPr>
        <p:sp>
          <p:nvSpPr>
            <p:cNvPr id="2470" name="Google Shape;2470;p6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4" name="Google Shape;2494;p63"/>
          <p:cNvGrpSpPr/>
          <p:nvPr/>
        </p:nvGrpSpPr>
        <p:grpSpPr>
          <a:xfrm flipH="1">
            <a:off x="3335529" y="285902"/>
            <a:ext cx="5411092" cy="4721744"/>
            <a:chOff x="3702327" y="1041049"/>
            <a:chExt cx="1712750" cy="1494601"/>
          </a:xfrm>
        </p:grpSpPr>
        <p:sp>
          <p:nvSpPr>
            <p:cNvPr id="2495" name="Google Shape;2495;p63"/>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3"/>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3"/>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3"/>
            <p:cNvSpPr/>
            <p:nvPr/>
          </p:nvSpPr>
          <p:spPr>
            <a:xfrm>
              <a:off x="3702327" y="1353290"/>
              <a:ext cx="72068" cy="72037"/>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 name="Google Shape;11611;p83">
            <a:extLst>
              <a:ext uri="{FF2B5EF4-FFF2-40B4-BE49-F238E27FC236}">
                <a16:creationId xmlns:a16="http://schemas.microsoft.com/office/drawing/2014/main" id="{D72E8302-DD73-488A-B1E4-383BA828B6B3}"/>
              </a:ext>
            </a:extLst>
          </p:cNvPr>
          <p:cNvGrpSpPr/>
          <p:nvPr/>
        </p:nvGrpSpPr>
        <p:grpSpPr>
          <a:xfrm>
            <a:off x="4225264" y="1351311"/>
            <a:ext cx="630792" cy="467288"/>
            <a:chOff x="1952836" y="2774422"/>
            <a:chExt cx="372835" cy="342573"/>
          </a:xfrm>
        </p:grpSpPr>
        <p:sp>
          <p:nvSpPr>
            <p:cNvPr id="136" name="Google Shape;11612;p83">
              <a:extLst>
                <a:ext uri="{FF2B5EF4-FFF2-40B4-BE49-F238E27FC236}">
                  <a16:creationId xmlns:a16="http://schemas.microsoft.com/office/drawing/2014/main" id="{D55F2A93-DA5A-4058-B7DE-A489C7797DC4}"/>
                </a:ext>
              </a:extLst>
            </p:cNvPr>
            <p:cNvSpPr/>
            <p:nvPr/>
          </p:nvSpPr>
          <p:spPr>
            <a:xfrm>
              <a:off x="2076490"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6" y="941"/>
                    <a:pt x="345" y="811"/>
                    <a:pt x="345" y="644"/>
                  </a:cubicBezTo>
                  <a:cubicBezTo>
                    <a:pt x="345" y="477"/>
                    <a:pt x="476" y="346"/>
                    <a:pt x="643" y="346"/>
                  </a:cubicBezTo>
                  <a:close/>
                  <a:moveTo>
                    <a:pt x="643" y="1"/>
                  </a:moveTo>
                  <a:cubicBezTo>
                    <a:pt x="286" y="1"/>
                    <a:pt x="0" y="287"/>
                    <a:pt x="0" y="644"/>
                  </a:cubicBezTo>
                  <a:cubicBezTo>
                    <a:pt x="0" y="1001"/>
                    <a:pt x="286" y="1287"/>
                    <a:pt x="643" y="1287"/>
                  </a:cubicBezTo>
                  <a:cubicBezTo>
                    <a:pt x="1000" y="1287"/>
                    <a:pt x="1286" y="1001"/>
                    <a:pt x="1286" y="644"/>
                  </a:cubicBezTo>
                  <a:cubicBezTo>
                    <a:pt x="1286" y="287"/>
                    <a:pt x="1000" y="1"/>
                    <a:pt x="6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13;p83">
              <a:extLst>
                <a:ext uri="{FF2B5EF4-FFF2-40B4-BE49-F238E27FC236}">
                  <a16:creationId xmlns:a16="http://schemas.microsoft.com/office/drawing/2014/main" id="{A2BCF6A0-7AAD-4EC5-BF37-64F6CD6287A6}"/>
                </a:ext>
              </a:extLst>
            </p:cNvPr>
            <p:cNvSpPr/>
            <p:nvPr/>
          </p:nvSpPr>
          <p:spPr>
            <a:xfrm>
              <a:off x="2208432" y="3057581"/>
              <a:ext cx="40869" cy="40869"/>
            </a:xfrm>
            <a:custGeom>
              <a:avLst/>
              <a:gdLst/>
              <a:ahLst/>
              <a:cxnLst/>
              <a:rect l="l" t="t" r="r" b="b"/>
              <a:pathLst>
                <a:path w="1287" h="1287" extrusionOk="0">
                  <a:moveTo>
                    <a:pt x="643" y="346"/>
                  </a:moveTo>
                  <a:cubicBezTo>
                    <a:pt x="810" y="346"/>
                    <a:pt x="941" y="477"/>
                    <a:pt x="941" y="644"/>
                  </a:cubicBezTo>
                  <a:cubicBezTo>
                    <a:pt x="941" y="811"/>
                    <a:pt x="810" y="941"/>
                    <a:pt x="643" y="941"/>
                  </a:cubicBezTo>
                  <a:cubicBezTo>
                    <a:pt x="477" y="941"/>
                    <a:pt x="346" y="811"/>
                    <a:pt x="346" y="644"/>
                  </a:cubicBezTo>
                  <a:cubicBezTo>
                    <a:pt x="346" y="477"/>
                    <a:pt x="477" y="346"/>
                    <a:pt x="643" y="346"/>
                  </a:cubicBezTo>
                  <a:close/>
                  <a:moveTo>
                    <a:pt x="643" y="1"/>
                  </a:moveTo>
                  <a:cubicBezTo>
                    <a:pt x="286" y="1"/>
                    <a:pt x="0" y="287"/>
                    <a:pt x="0" y="644"/>
                  </a:cubicBezTo>
                  <a:cubicBezTo>
                    <a:pt x="0" y="1001"/>
                    <a:pt x="286" y="1287"/>
                    <a:pt x="643" y="1287"/>
                  </a:cubicBezTo>
                  <a:cubicBezTo>
                    <a:pt x="1001" y="1287"/>
                    <a:pt x="1286" y="1001"/>
                    <a:pt x="1286" y="644"/>
                  </a:cubicBezTo>
                  <a:cubicBezTo>
                    <a:pt x="1286" y="287"/>
                    <a:pt x="1001" y="1"/>
                    <a:pt x="64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614;p83">
              <a:extLst>
                <a:ext uri="{FF2B5EF4-FFF2-40B4-BE49-F238E27FC236}">
                  <a16:creationId xmlns:a16="http://schemas.microsoft.com/office/drawing/2014/main" id="{9E59B8A1-E03E-4763-B147-E455270D39A3}"/>
                </a:ext>
              </a:extLst>
            </p:cNvPr>
            <p:cNvSpPr/>
            <p:nvPr/>
          </p:nvSpPr>
          <p:spPr>
            <a:xfrm>
              <a:off x="1952836" y="2774422"/>
              <a:ext cx="372835" cy="342573"/>
            </a:xfrm>
            <a:custGeom>
              <a:avLst/>
              <a:gdLst/>
              <a:ahLst/>
              <a:cxnLst/>
              <a:rect l="l" t="t" r="r" b="b"/>
              <a:pathLst>
                <a:path w="11741" h="10788" extrusionOk="0">
                  <a:moveTo>
                    <a:pt x="5382" y="1988"/>
                  </a:moveTo>
                  <a:lnTo>
                    <a:pt x="5382" y="3001"/>
                  </a:lnTo>
                  <a:lnTo>
                    <a:pt x="4359" y="3001"/>
                  </a:lnTo>
                  <a:lnTo>
                    <a:pt x="4359" y="1988"/>
                  </a:lnTo>
                  <a:close/>
                  <a:moveTo>
                    <a:pt x="6752" y="1988"/>
                  </a:moveTo>
                  <a:lnTo>
                    <a:pt x="6752" y="3001"/>
                  </a:lnTo>
                  <a:lnTo>
                    <a:pt x="5728" y="3001"/>
                  </a:lnTo>
                  <a:lnTo>
                    <a:pt x="5728" y="1988"/>
                  </a:lnTo>
                  <a:close/>
                  <a:moveTo>
                    <a:pt x="8121" y="1988"/>
                  </a:moveTo>
                  <a:lnTo>
                    <a:pt x="8121" y="3001"/>
                  </a:lnTo>
                  <a:lnTo>
                    <a:pt x="7097" y="3001"/>
                  </a:lnTo>
                  <a:lnTo>
                    <a:pt x="7097" y="1988"/>
                  </a:lnTo>
                  <a:close/>
                  <a:moveTo>
                    <a:pt x="9490" y="1988"/>
                  </a:moveTo>
                  <a:lnTo>
                    <a:pt x="9490" y="3001"/>
                  </a:lnTo>
                  <a:lnTo>
                    <a:pt x="8466" y="3001"/>
                  </a:lnTo>
                  <a:lnTo>
                    <a:pt x="8466" y="1988"/>
                  </a:lnTo>
                  <a:close/>
                  <a:moveTo>
                    <a:pt x="10324" y="1988"/>
                  </a:moveTo>
                  <a:lnTo>
                    <a:pt x="10085" y="3001"/>
                  </a:lnTo>
                  <a:lnTo>
                    <a:pt x="9847" y="3001"/>
                  </a:lnTo>
                  <a:lnTo>
                    <a:pt x="9847" y="1988"/>
                  </a:lnTo>
                  <a:close/>
                  <a:moveTo>
                    <a:pt x="4001" y="2000"/>
                  </a:moveTo>
                  <a:lnTo>
                    <a:pt x="4001" y="3012"/>
                  </a:lnTo>
                  <a:lnTo>
                    <a:pt x="3311" y="3012"/>
                  </a:lnTo>
                  <a:lnTo>
                    <a:pt x="2965" y="2000"/>
                  </a:lnTo>
                  <a:close/>
                  <a:moveTo>
                    <a:pt x="10014" y="3334"/>
                  </a:moveTo>
                  <a:lnTo>
                    <a:pt x="9847" y="4048"/>
                  </a:lnTo>
                  <a:lnTo>
                    <a:pt x="9847" y="3334"/>
                  </a:lnTo>
                  <a:close/>
                  <a:moveTo>
                    <a:pt x="4013" y="3334"/>
                  </a:moveTo>
                  <a:lnTo>
                    <a:pt x="4013" y="4370"/>
                  </a:lnTo>
                  <a:lnTo>
                    <a:pt x="3823" y="4370"/>
                  </a:lnTo>
                  <a:lnTo>
                    <a:pt x="3454" y="3334"/>
                  </a:lnTo>
                  <a:close/>
                  <a:moveTo>
                    <a:pt x="5371" y="3334"/>
                  </a:moveTo>
                  <a:lnTo>
                    <a:pt x="5371" y="4370"/>
                  </a:lnTo>
                  <a:lnTo>
                    <a:pt x="4347" y="4370"/>
                  </a:lnTo>
                  <a:lnTo>
                    <a:pt x="4347" y="3334"/>
                  </a:lnTo>
                  <a:close/>
                  <a:moveTo>
                    <a:pt x="6752" y="3334"/>
                  </a:moveTo>
                  <a:lnTo>
                    <a:pt x="6752" y="4370"/>
                  </a:lnTo>
                  <a:lnTo>
                    <a:pt x="5728" y="4370"/>
                  </a:lnTo>
                  <a:lnTo>
                    <a:pt x="5728" y="3334"/>
                  </a:lnTo>
                  <a:close/>
                  <a:moveTo>
                    <a:pt x="8121" y="3358"/>
                  </a:moveTo>
                  <a:lnTo>
                    <a:pt x="8121" y="4382"/>
                  </a:lnTo>
                  <a:lnTo>
                    <a:pt x="7097" y="4382"/>
                  </a:lnTo>
                  <a:lnTo>
                    <a:pt x="7097" y="3358"/>
                  </a:lnTo>
                  <a:close/>
                  <a:moveTo>
                    <a:pt x="9514" y="3358"/>
                  </a:moveTo>
                  <a:lnTo>
                    <a:pt x="9514" y="4382"/>
                  </a:lnTo>
                  <a:lnTo>
                    <a:pt x="8478" y="4382"/>
                  </a:lnTo>
                  <a:lnTo>
                    <a:pt x="8478" y="3358"/>
                  </a:lnTo>
                  <a:close/>
                  <a:moveTo>
                    <a:pt x="4001" y="4727"/>
                  </a:moveTo>
                  <a:lnTo>
                    <a:pt x="4001" y="4941"/>
                  </a:lnTo>
                  <a:lnTo>
                    <a:pt x="3930" y="4727"/>
                  </a:lnTo>
                  <a:close/>
                  <a:moveTo>
                    <a:pt x="5371" y="4715"/>
                  </a:moveTo>
                  <a:lnTo>
                    <a:pt x="5371" y="5525"/>
                  </a:lnTo>
                  <a:cubicBezTo>
                    <a:pt x="5297" y="5521"/>
                    <a:pt x="5230" y="5520"/>
                    <a:pt x="5167" y="5520"/>
                  </a:cubicBezTo>
                  <a:cubicBezTo>
                    <a:pt x="5049" y="5520"/>
                    <a:pt x="4947" y="5524"/>
                    <a:pt x="4854" y="5524"/>
                  </a:cubicBezTo>
                  <a:cubicBezTo>
                    <a:pt x="4666" y="5524"/>
                    <a:pt x="4516" y="5507"/>
                    <a:pt x="4347" y="5406"/>
                  </a:cubicBezTo>
                  <a:lnTo>
                    <a:pt x="4347" y="4715"/>
                  </a:lnTo>
                  <a:close/>
                  <a:moveTo>
                    <a:pt x="6752" y="4727"/>
                  </a:moveTo>
                  <a:lnTo>
                    <a:pt x="6752" y="5525"/>
                  </a:lnTo>
                  <a:lnTo>
                    <a:pt x="5728" y="5525"/>
                  </a:lnTo>
                  <a:lnTo>
                    <a:pt x="5728" y="4727"/>
                  </a:lnTo>
                  <a:close/>
                  <a:moveTo>
                    <a:pt x="8121" y="4727"/>
                  </a:moveTo>
                  <a:lnTo>
                    <a:pt x="8121" y="5525"/>
                  </a:lnTo>
                  <a:lnTo>
                    <a:pt x="7097" y="5525"/>
                  </a:lnTo>
                  <a:lnTo>
                    <a:pt x="7097" y="4727"/>
                  </a:lnTo>
                  <a:close/>
                  <a:moveTo>
                    <a:pt x="9490" y="4727"/>
                  </a:moveTo>
                  <a:lnTo>
                    <a:pt x="9490" y="5525"/>
                  </a:lnTo>
                  <a:lnTo>
                    <a:pt x="8466" y="5525"/>
                  </a:lnTo>
                  <a:lnTo>
                    <a:pt x="8466" y="4727"/>
                  </a:lnTo>
                  <a:close/>
                  <a:moveTo>
                    <a:pt x="4537" y="8680"/>
                  </a:moveTo>
                  <a:cubicBezTo>
                    <a:pt x="5025" y="8680"/>
                    <a:pt x="5418" y="9085"/>
                    <a:pt x="5418" y="9561"/>
                  </a:cubicBezTo>
                  <a:cubicBezTo>
                    <a:pt x="5418" y="10037"/>
                    <a:pt x="5025" y="10442"/>
                    <a:pt x="4537" y="10442"/>
                  </a:cubicBezTo>
                  <a:cubicBezTo>
                    <a:pt x="4049" y="10442"/>
                    <a:pt x="3656" y="10049"/>
                    <a:pt x="3656" y="9561"/>
                  </a:cubicBezTo>
                  <a:cubicBezTo>
                    <a:pt x="3656" y="9085"/>
                    <a:pt x="4049" y="8680"/>
                    <a:pt x="4537" y="8680"/>
                  </a:cubicBezTo>
                  <a:close/>
                  <a:moveTo>
                    <a:pt x="8692" y="8680"/>
                  </a:moveTo>
                  <a:cubicBezTo>
                    <a:pt x="9181" y="8680"/>
                    <a:pt x="9573" y="9085"/>
                    <a:pt x="9573" y="9561"/>
                  </a:cubicBezTo>
                  <a:cubicBezTo>
                    <a:pt x="9573" y="10037"/>
                    <a:pt x="9181" y="10442"/>
                    <a:pt x="8692" y="10442"/>
                  </a:cubicBezTo>
                  <a:cubicBezTo>
                    <a:pt x="8204" y="10442"/>
                    <a:pt x="7811" y="10049"/>
                    <a:pt x="7811" y="9561"/>
                  </a:cubicBezTo>
                  <a:cubicBezTo>
                    <a:pt x="7811" y="9085"/>
                    <a:pt x="8204" y="8680"/>
                    <a:pt x="8692" y="8680"/>
                  </a:cubicBezTo>
                  <a:close/>
                  <a:moveTo>
                    <a:pt x="620" y="0"/>
                  </a:moveTo>
                  <a:cubicBezTo>
                    <a:pt x="287" y="0"/>
                    <a:pt x="1" y="286"/>
                    <a:pt x="1" y="631"/>
                  </a:cubicBezTo>
                  <a:cubicBezTo>
                    <a:pt x="1" y="976"/>
                    <a:pt x="287" y="1250"/>
                    <a:pt x="620" y="1250"/>
                  </a:cubicBezTo>
                  <a:lnTo>
                    <a:pt x="1394" y="1250"/>
                  </a:lnTo>
                  <a:lnTo>
                    <a:pt x="2346" y="3965"/>
                  </a:lnTo>
                  <a:cubicBezTo>
                    <a:pt x="2374" y="4029"/>
                    <a:pt x="2444" y="4072"/>
                    <a:pt x="2513" y="4072"/>
                  </a:cubicBezTo>
                  <a:cubicBezTo>
                    <a:pt x="2533" y="4072"/>
                    <a:pt x="2553" y="4068"/>
                    <a:pt x="2573" y="4060"/>
                  </a:cubicBezTo>
                  <a:cubicBezTo>
                    <a:pt x="2668" y="4036"/>
                    <a:pt x="2704" y="3929"/>
                    <a:pt x="2680" y="3846"/>
                  </a:cubicBezTo>
                  <a:cubicBezTo>
                    <a:pt x="1739" y="1191"/>
                    <a:pt x="1692" y="1072"/>
                    <a:pt x="1692" y="1072"/>
                  </a:cubicBezTo>
                  <a:cubicBezTo>
                    <a:pt x="1656" y="965"/>
                    <a:pt x="1561" y="905"/>
                    <a:pt x="1441" y="905"/>
                  </a:cubicBezTo>
                  <a:lnTo>
                    <a:pt x="620" y="905"/>
                  </a:lnTo>
                  <a:cubicBezTo>
                    <a:pt x="465" y="905"/>
                    <a:pt x="346" y="774"/>
                    <a:pt x="346" y="631"/>
                  </a:cubicBezTo>
                  <a:cubicBezTo>
                    <a:pt x="346" y="464"/>
                    <a:pt x="477" y="345"/>
                    <a:pt x="620" y="345"/>
                  </a:cubicBezTo>
                  <a:lnTo>
                    <a:pt x="1441" y="345"/>
                  </a:lnTo>
                  <a:cubicBezTo>
                    <a:pt x="1787" y="345"/>
                    <a:pt x="2084" y="536"/>
                    <a:pt x="2215" y="845"/>
                  </a:cubicBezTo>
                  <a:cubicBezTo>
                    <a:pt x="2418" y="1429"/>
                    <a:pt x="3585" y="4703"/>
                    <a:pt x="3751" y="5191"/>
                  </a:cubicBezTo>
                  <a:cubicBezTo>
                    <a:pt x="3870" y="5548"/>
                    <a:pt x="4287" y="5882"/>
                    <a:pt x="4775" y="5882"/>
                  </a:cubicBezTo>
                  <a:lnTo>
                    <a:pt x="10978" y="5882"/>
                  </a:lnTo>
                  <a:cubicBezTo>
                    <a:pt x="11145" y="5882"/>
                    <a:pt x="11264" y="6013"/>
                    <a:pt x="11264" y="6168"/>
                  </a:cubicBezTo>
                  <a:cubicBezTo>
                    <a:pt x="11264" y="6322"/>
                    <a:pt x="11133" y="6441"/>
                    <a:pt x="10978" y="6441"/>
                  </a:cubicBezTo>
                  <a:lnTo>
                    <a:pt x="4775" y="6441"/>
                  </a:lnTo>
                  <a:cubicBezTo>
                    <a:pt x="4108" y="6441"/>
                    <a:pt x="3489" y="6049"/>
                    <a:pt x="3227" y="5417"/>
                  </a:cubicBezTo>
                  <a:lnTo>
                    <a:pt x="2882" y="4453"/>
                  </a:lnTo>
                  <a:cubicBezTo>
                    <a:pt x="2863" y="4377"/>
                    <a:pt x="2791" y="4339"/>
                    <a:pt x="2720" y="4339"/>
                  </a:cubicBezTo>
                  <a:cubicBezTo>
                    <a:pt x="2702" y="4339"/>
                    <a:pt x="2684" y="4341"/>
                    <a:pt x="2668" y="4346"/>
                  </a:cubicBezTo>
                  <a:cubicBezTo>
                    <a:pt x="2573" y="4382"/>
                    <a:pt x="2525" y="4477"/>
                    <a:pt x="2561" y="4572"/>
                  </a:cubicBezTo>
                  <a:cubicBezTo>
                    <a:pt x="2846" y="5275"/>
                    <a:pt x="2846" y="5596"/>
                    <a:pt x="3180" y="6013"/>
                  </a:cubicBezTo>
                  <a:lnTo>
                    <a:pt x="2799" y="6560"/>
                  </a:lnTo>
                  <a:cubicBezTo>
                    <a:pt x="2215" y="7394"/>
                    <a:pt x="2715" y="8549"/>
                    <a:pt x="3716" y="8680"/>
                  </a:cubicBezTo>
                  <a:cubicBezTo>
                    <a:pt x="2918" y="9418"/>
                    <a:pt x="3442" y="10787"/>
                    <a:pt x="4549" y="10787"/>
                  </a:cubicBezTo>
                  <a:cubicBezTo>
                    <a:pt x="5656" y="10787"/>
                    <a:pt x="6168" y="9454"/>
                    <a:pt x="5394" y="8692"/>
                  </a:cubicBezTo>
                  <a:lnTo>
                    <a:pt x="7871" y="8692"/>
                  </a:lnTo>
                  <a:cubicBezTo>
                    <a:pt x="7085" y="9454"/>
                    <a:pt x="7621" y="10787"/>
                    <a:pt x="8716" y="10787"/>
                  </a:cubicBezTo>
                  <a:cubicBezTo>
                    <a:pt x="9823" y="10787"/>
                    <a:pt x="10335" y="9454"/>
                    <a:pt x="9562" y="8692"/>
                  </a:cubicBezTo>
                  <a:lnTo>
                    <a:pt x="9788" y="8692"/>
                  </a:lnTo>
                  <a:cubicBezTo>
                    <a:pt x="10133" y="8692"/>
                    <a:pt x="10419" y="8406"/>
                    <a:pt x="10419" y="8073"/>
                  </a:cubicBezTo>
                  <a:cubicBezTo>
                    <a:pt x="10419" y="7727"/>
                    <a:pt x="10133" y="7442"/>
                    <a:pt x="9788" y="7442"/>
                  </a:cubicBezTo>
                  <a:lnTo>
                    <a:pt x="8228" y="7442"/>
                  </a:lnTo>
                  <a:cubicBezTo>
                    <a:pt x="8133" y="7442"/>
                    <a:pt x="8061" y="7513"/>
                    <a:pt x="8061" y="7608"/>
                  </a:cubicBezTo>
                  <a:cubicBezTo>
                    <a:pt x="8061" y="7692"/>
                    <a:pt x="8133" y="7775"/>
                    <a:pt x="8228" y="7775"/>
                  </a:cubicBezTo>
                  <a:lnTo>
                    <a:pt x="9788" y="7775"/>
                  </a:lnTo>
                  <a:cubicBezTo>
                    <a:pt x="9954" y="7775"/>
                    <a:pt x="10074" y="7906"/>
                    <a:pt x="10074" y="8049"/>
                  </a:cubicBezTo>
                  <a:cubicBezTo>
                    <a:pt x="10074" y="8215"/>
                    <a:pt x="9943" y="8335"/>
                    <a:pt x="9788" y="8335"/>
                  </a:cubicBezTo>
                  <a:lnTo>
                    <a:pt x="3930" y="8335"/>
                  </a:lnTo>
                  <a:cubicBezTo>
                    <a:pt x="3108" y="8335"/>
                    <a:pt x="2620" y="7418"/>
                    <a:pt x="3096" y="6739"/>
                  </a:cubicBezTo>
                  <a:lnTo>
                    <a:pt x="3442" y="6251"/>
                  </a:lnTo>
                  <a:cubicBezTo>
                    <a:pt x="3573" y="6382"/>
                    <a:pt x="3739" y="6489"/>
                    <a:pt x="3906" y="6560"/>
                  </a:cubicBezTo>
                  <a:lnTo>
                    <a:pt x="3573" y="7072"/>
                  </a:lnTo>
                  <a:cubicBezTo>
                    <a:pt x="3358" y="7370"/>
                    <a:pt x="3573" y="7775"/>
                    <a:pt x="3942" y="7775"/>
                  </a:cubicBezTo>
                  <a:lnTo>
                    <a:pt x="7609" y="7775"/>
                  </a:lnTo>
                  <a:cubicBezTo>
                    <a:pt x="7692" y="7775"/>
                    <a:pt x="7764" y="7692"/>
                    <a:pt x="7764" y="7608"/>
                  </a:cubicBezTo>
                  <a:cubicBezTo>
                    <a:pt x="7764" y="7513"/>
                    <a:pt x="7692" y="7442"/>
                    <a:pt x="7609" y="7442"/>
                  </a:cubicBezTo>
                  <a:lnTo>
                    <a:pt x="3942" y="7442"/>
                  </a:lnTo>
                  <a:cubicBezTo>
                    <a:pt x="3847" y="7442"/>
                    <a:pt x="3811" y="7334"/>
                    <a:pt x="3847" y="7263"/>
                  </a:cubicBezTo>
                  <a:lnTo>
                    <a:pt x="4251" y="6703"/>
                  </a:lnTo>
                  <a:cubicBezTo>
                    <a:pt x="4465" y="6762"/>
                    <a:pt x="4535" y="6775"/>
                    <a:pt x="5134" y="6775"/>
                  </a:cubicBezTo>
                  <a:cubicBezTo>
                    <a:pt x="5630" y="6775"/>
                    <a:pt x="6490" y="6766"/>
                    <a:pt x="8097" y="6766"/>
                  </a:cubicBezTo>
                  <a:cubicBezTo>
                    <a:pt x="8881" y="6766"/>
                    <a:pt x="9842" y="6768"/>
                    <a:pt x="11026" y="6775"/>
                  </a:cubicBezTo>
                  <a:cubicBezTo>
                    <a:pt x="11371" y="6775"/>
                    <a:pt x="11645" y="6489"/>
                    <a:pt x="11645" y="6144"/>
                  </a:cubicBezTo>
                  <a:cubicBezTo>
                    <a:pt x="11598" y="5810"/>
                    <a:pt x="11312" y="5525"/>
                    <a:pt x="10966" y="5525"/>
                  </a:cubicBezTo>
                  <a:lnTo>
                    <a:pt x="10788" y="5525"/>
                  </a:lnTo>
                  <a:lnTo>
                    <a:pt x="11598" y="2048"/>
                  </a:lnTo>
                  <a:cubicBezTo>
                    <a:pt x="11740" y="1393"/>
                    <a:pt x="11252" y="762"/>
                    <a:pt x="10562" y="762"/>
                  </a:cubicBezTo>
                  <a:lnTo>
                    <a:pt x="7252" y="762"/>
                  </a:lnTo>
                  <a:cubicBezTo>
                    <a:pt x="7156" y="762"/>
                    <a:pt x="7085" y="834"/>
                    <a:pt x="7085" y="929"/>
                  </a:cubicBezTo>
                  <a:cubicBezTo>
                    <a:pt x="7085" y="1012"/>
                    <a:pt x="7156" y="1096"/>
                    <a:pt x="7252" y="1096"/>
                  </a:cubicBezTo>
                  <a:lnTo>
                    <a:pt x="10562" y="1096"/>
                  </a:lnTo>
                  <a:cubicBezTo>
                    <a:pt x="11026" y="1096"/>
                    <a:pt x="11359" y="1524"/>
                    <a:pt x="11252" y="1953"/>
                  </a:cubicBezTo>
                  <a:lnTo>
                    <a:pt x="10431" y="5525"/>
                  </a:lnTo>
                  <a:lnTo>
                    <a:pt x="9847" y="5525"/>
                  </a:lnTo>
                  <a:cubicBezTo>
                    <a:pt x="9943" y="5144"/>
                    <a:pt x="10585" y="2369"/>
                    <a:pt x="10705" y="1869"/>
                  </a:cubicBezTo>
                  <a:cubicBezTo>
                    <a:pt x="10728" y="1762"/>
                    <a:pt x="10645" y="1655"/>
                    <a:pt x="10538" y="1655"/>
                  </a:cubicBezTo>
                  <a:lnTo>
                    <a:pt x="2858" y="1655"/>
                  </a:lnTo>
                  <a:lnTo>
                    <a:pt x="2668" y="1096"/>
                  </a:lnTo>
                  <a:lnTo>
                    <a:pt x="6621" y="1096"/>
                  </a:lnTo>
                  <a:cubicBezTo>
                    <a:pt x="6716" y="1096"/>
                    <a:pt x="6787" y="1012"/>
                    <a:pt x="6787" y="929"/>
                  </a:cubicBezTo>
                  <a:cubicBezTo>
                    <a:pt x="6787" y="834"/>
                    <a:pt x="6716" y="762"/>
                    <a:pt x="6621" y="762"/>
                  </a:cubicBezTo>
                  <a:lnTo>
                    <a:pt x="2549" y="762"/>
                  </a:lnTo>
                  <a:cubicBezTo>
                    <a:pt x="2394" y="334"/>
                    <a:pt x="1965" y="0"/>
                    <a:pt x="144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2489;p85">
            <a:extLst>
              <a:ext uri="{FF2B5EF4-FFF2-40B4-BE49-F238E27FC236}">
                <a16:creationId xmlns:a16="http://schemas.microsoft.com/office/drawing/2014/main" id="{79956497-6A8B-40DE-A202-C879F79B9908}"/>
              </a:ext>
            </a:extLst>
          </p:cNvPr>
          <p:cNvGrpSpPr/>
          <p:nvPr/>
        </p:nvGrpSpPr>
        <p:grpSpPr>
          <a:xfrm>
            <a:off x="7265952" y="3837518"/>
            <a:ext cx="633396" cy="460513"/>
            <a:chOff x="2661459" y="2015001"/>
            <a:chExt cx="322508" cy="273494"/>
          </a:xfrm>
        </p:grpSpPr>
        <p:sp>
          <p:nvSpPr>
            <p:cNvPr id="184" name="Google Shape;12490;p85">
              <a:extLst>
                <a:ext uri="{FF2B5EF4-FFF2-40B4-BE49-F238E27FC236}">
                  <a16:creationId xmlns:a16="http://schemas.microsoft.com/office/drawing/2014/main" id="{0D21C7C7-E682-4B3C-A880-B98CAC6FBBC0}"/>
                </a:ext>
              </a:extLst>
            </p:cNvPr>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491;p85">
              <a:extLst>
                <a:ext uri="{FF2B5EF4-FFF2-40B4-BE49-F238E27FC236}">
                  <a16:creationId xmlns:a16="http://schemas.microsoft.com/office/drawing/2014/main" id="{B0B1E695-F0AD-42B8-8ED5-06A027DC8797}"/>
                </a:ext>
              </a:extLst>
            </p:cNvPr>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085"/>
        <p:cNvGrpSpPr/>
        <p:nvPr/>
      </p:nvGrpSpPr>
      <p:grpSpPr>
        <a:xfrm>
          <a:off x="0" y="0"/>
          <a:ext cx="0" cy="0"/>
          <a:chOff x="0" y="0"/>
          <a:chExt cx="0" cy="0"/>
        </a:xfrm>
      </p:grpSpPr>
      <p:sp>
        <p:nvSpPr>
          <p:cNvPr id="3086" name="Google Shape;3086;p70"/>
          <p:cNvSpPr txBox="1">
            <a:spLocks noGrp="1"/>
          </p:cNvSpPr>
          <p:nvPr>
            <p:ph type="title"/>
          </p:nvPr>
        </p:nvSpPr>
        <p:spPr>
          <a:xfrm>
            <a:off x="773291" y="102476"/>
            <a:ext cx="1666300" cy="44118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Insights</a:t>
            </a:r>
            <a:endParaRPr dirty="0"/>
          </a:p>
        </p:txBody>
      </p:sp>
      <p:grpSp>
        <p:nvGrpSpPr>
          <p:cNvPr id="3096" name="Google Shape;3096;p70"/>
          <p:cNvGrpSpPr/>
          <p:nvPr/>
        </p:nvGrpSpPr>
        <p:grpSpPr>
          <a:xfrm rot="16200000">
            <a:off x="4593912" y="1385754"/>
            <a:ext cx="80672" cy="2687762"/>
            <a:chOff x="240800" y="2394625"/>
            <a:chExt cx="14075" cy="462275"/>
          </a:xfrm>
        </p:grpSpPr>
        <p:sp>
          <p:nvSpPr>
            <p:cNvPr id="3097" name="Google Shape;3097;p70"/>
            <p:cNvSpPr/>
            <p:nvPr/>
          </p:nvSpPr>
          <p:spPr>
            <a:xfrm>
              <a:off x="240802" y="2394625"/>
              <a:ext cx="11398" cy="355829"/>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1" name="Google Shape;3101;p70"/>
          <p:cNvGrpSpPr/>
          <p:nvPr/>
        </p:nvGrpSpPr>
        <p:grpSpPr>
          <a:xfrm rot="10800000">
            <a:off x="7471554" y="4077830"/>
            <a:ext cx="543432" cy="741197"/>
            <a:chOff x="2878829" y="3023092"/>
            <a:chExt cx="543432" cy="741197"/>
          </a:xfrm>
        </p:grpSpPr>
        <p:sp>
          <p:nvSpPr>
            <p:cNvPr id="3102" name="Google Shape;3102;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6" name="Google Shape;3126;p70"/>
          <p:cNvGrpSpPr/>
          <p:nvPr/>
        </p:nvGrpSpPr>
        <p:grpSpPr>
          <a:xfrm rot="10800000">
            <a:off x="241179" y="2028774"/>
            <a:ext cx="543432" cy="741197"/>
            <a:chOff x="2878829" y="3023092"/>
            <a:chExt cx="543432" cy="741197"/>
          </a:xfrm>
        </p:grpSpPr>
        <p:sp>
          <p:nvSpPr>
            <p:cNvPr id="3127" name="Google Shape;3127;p7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7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7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7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7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7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3087;p70">
            <a:extLst>
              <a:ext uri="{FF2B5EF4-FFF2-40B4-BE49-F238E27FC236}">
                <a16:creationId xmlns:a16="http://schemas.microsoft.com/office/drawing/2014/main" id="{7F6D167F-2207-4A12-9B9B-001BF3A1D7A9}"/>
              </a:ext>
            </a:extLst>
          </p:cNvPr>
          <p:cNvSpPr txBox="1">
            <a:spLocks/>
          </p:cNvSpPr>
          <p:nvPr/>
        </p:nvSpPr>
        <p:spPr>
          <a:xfrm>
            <a:off x="544412" y="1317782"/>
            <a:ext cx="3452586" cy="12303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800"/>
              <a:buFont typeface="Oswald"/>
              <a:buNone/>
              <a:defRPr sz="1800" b="0" i="0" u="none" strike="noStrike" cap="none">
                <a:solidFill>
                  <a:schemeClr val="lt1"/>
                </a:solidFill>
                <a:latin typeface="Oswald"/>
                <a:ea typeface="Oswald"/>
                <a:cs typeface="Oswald"/>
                <a:sym typeface="Oswald"/>
              </a:defRPr>
            </a:lvl1pPr>
            <a:lvl2pPr marL="914400" marR="0" lvl="1" indent="-317500" algn="l" rtl="0">
              <a:lnSpc>
                <a:spcPct val="100000"/>
              </a:lnSpc>
              <a:spcBef>
                <a:spcPts val="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2pPr>
            <a:lvl3pPr marL="1371600" marR="0" lvl="2"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3pPr>
            <a:lvl4pPr marL="1828800" marR="0" lvl="3"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4pPr>
            <a:lvl5pPr marL="2286000" marR="0" lvl="4"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5pPr>
            <a:lvl6pPr marL="2743200" marR="0" lvl="5"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6pPr>
            <a:lvl7pPr marL="3200400" marR="0" lvl="6"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7pPr>
            <a:lvl8pPr marL="3657600" marR="0" lvl="7" indent="-317500" algn="l" rtl="0">
              <a:lnSpc>
                <a:spcPct val="100000"/>
              </a:lnSpc>
              <a:spcBef>
                <a:spcPts val="1600"/>
              </a:spcBef>
              <a:spcAft>
                <a:spcPts val="0"/>
              </a:spcAft>
              <a:buClr>
                <a:schemeClr val="lt1"/>
              </a:buClr>
              <a:buSzPts val="1400"/>
              <a:buFont typeface="Raleway"/>
              <a:buNone/>
              <a:defRPr sz="1400" b="0" i="0" u="none" strike="noStrike" cap="none">
                <a:solidFill>
                  <a:schemeClr val="lt1"/>
                </a:solidFill>
                <a:latin typeface="Raleway"/>
                <a:ea typeface="Raleway"/>
                <a:cs typeface="Raleway"/>
                <a:sym typeface="Raleway"/>
              </a:defRPr>
            </a:lvl8pPr>
            <a:lvl9pPr marL="4114800" marR="0" lvl="8" indent="-317500" algn="l" rtl="0">
              <a:lnSpc>
                <a:spcPct val="100000"/>
              </a:lnSpc>
              <a:spcBef>
                <a:spcPts val="1600"/>
              </a:spcBef>
              <a:spcAft>
                <a:spcPts val="1600"/>
              </a:spcAft>
              <a:buClr>
                <a:schemeClr val="lt1"/>
              </a:buClr>
              <a:buSzPts val="1400"/>
              <a:buFont typeface="Raleway"/>
              <a:buNone/>
              <a:defRPr sz="1400" b="0" i="0" u="none" strike="noStrike" cap="none">
                <a:solidFill>
                  <a:schemeClr val="lt1"/>
                </a:solidFill>
                <a:latin typeface="Raleway"/>
                <a:ea typeface="Raleway"/>
                <a:cs typeface="Raleway"/>
                <a:sym typeface="Raleway"/>
              </a:defRPr>
            </a:lvl9pPr>
          </a:lstStyle>
          <a:p>
            <a:pPr marL="0" indent="0" algn="ctr"/>
            <a:r>
              <a:rPr lang="en-US" sz="2400" dirty="0"/>
              <a:t>0% </a:t>
            </a:r>
          </a:p>
          <a:p>
            <a:pPr marL="0" indent="0" algn="ctr"/>
            <a:r>
              <a:rPr lang="en-US" sz="2000" dirty="0"/>
              <a:t>Arrive on Time</a:t>
            </a:r>
          </a:p>
        </p:txBody>
      </p:sp>
      <p:sp>
        <p:nvSpPr>
          <p:cNvPr id="92" name="Google Shape;3086;p70">
            <a:extLst>
              <a:ext uri="{FF2B5EF4-FFF2-40B4-BE49-F238E27FC236}">
                <a16:creationId xmlns:a16="http://schemas.microsoft.com/office/drawing/2014/main" id="{F5F4CDB3-2FF0-41C3-B8DA-6517421E26B2}"/>
              </a:ext>
            </a:extLst>
          </p:cNvPr>
          <p:cNvSpPr txBox="1">
            <a:spLocks/>
          </p:cNvSpPr>
          <p:nvPr/>
        </p:nvSpPr>
        <p:spPr>
          <a:xfrm>
            <a:off x="3617855" y="1461691"/>
            <a:ext cx="2167421" cy="441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en-US" sz="2000" dirty="0"/>
              <a:t>91.89% </a:t>
            </a:r>
          </a:p>
          <a:p>
            <a:pPr algn="ctr"/>
            <a:r>
              <a:rPr lang="en-US" sz="2000" dirty="0"/>
              <a:t>arrive earlier than the estimated date</a:t>
            </a:r>
          </a:p>
        </p:txBody>
      </p:sp>
      <p:sp>
        <p:nvSpPr>
          <p:cNvPr id="94" name="Google Shape;1351;p52">
            <a:extLst>
              <a:ext uri="{FF2B5EF4-FFF2-40B4-BE49-F238E27FC236}">
                <a16:creationId xmlns:a16="http://schemas.microsoft.com/office/drawing/2014/main" id="{E709144D-622F-492A-93D6-9908A9B609C3}"/>
              </a:ext>
            </a:extLst>
          </p:cNvPr>
          <p:cNvSpPr/>
          <p:nvPr/>
        </p:nvSpPr>
        <p:spPr>
          <a:xfrm>
            <a:off x="1744365" y="585120"/>
            <a:ext cx="692724" cy="658704"/>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351;p52">
            <a:extLst>
              <a:ext uri="{FF2B5EF4-FFF2-40B4-BE49-F238E27FC236}">
                <a16:creationId xmlns:a16="http://schemas.microsoft.com/office/drawing/2014/main" id="{33634F60-4CA2-4B7A-ACA3-0B347A842F8F}"/>
              </a:ext>
            </a:extLst>
          </p:cNvPr>
          <p:cNvSpPr/>
          <p:nvPr/>
        </p:nvSpPr>
        <p:spPr>
          <a:xfrm>
            <a:off x="4452655" y="594990"/>
            <a:ext cx="363186" cy="4233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379;p52">
            <a:extLst>
              <a:ext uri="{FF2B5EF4-FFF2-40B4-BE49-F238E27FC236}">
                <a16:creationId xmlns:a16="http://schemas.microsoft.com/office/drawing/2014/main" id="{AFBB4BA5-0958-40A1-90B8-0F8E74A8CCBE}"/>
              </a:ext>
            </a:extLst>
          </p:cNvPr>
          <p:cNvSpPr/>
          <p:nvPr/>
        </p:nvSpPr>
        <p:spPr>
          <a:xfrm>
            <a:off x="4162141" y="515374"/>
            <a:ext cx="653700" cy="653700"/>
          </a:xfrm>
          <a:prstGeom prst="pie">
            <a:avLst>
              <a:gd name="adj1" fmla="val 21155166"/>
              <a:gd name="adj2" fmla="val 19142500"/>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381;p52">
            <a:extLst>
              <a:ext uri="{FF2B5EF4-FFF2-40B4-BE49-F238E27FC236}">
                <a16:creationId xmlns:a16="http://schemas.microsoft.com/office/drawing/2014/main" id="{F0A7075D-7BB0-4835-9DBF-174C7C7C2574}"/>
              </a:ext>
            </a:extLst>
          </p:cNvPr>
          <p:cNvSpPr/>
          <p:nvPr/>
        </p:nvSpPr>
        <p:spPr>
          <a:xfrm rot="18238727">
            <a:off x="6709006" y="332534"/>
            <a:ext cx="504738" cy="702083"/>
          </a:xfrm>
          <a:prstGeom prst="pie">
            <a:avLst>
              <a:gd name="adj1" fmla="val 761685"/>
              <a:gd name="adj2" fmla="val 2645878"/>
            </a:avLst>
          </a:prstGeom>
          <a:gradFill>
            <a:gsLst>
              <a:gs pos="0">
                <a:srgbClr val="20124D"/>
              </a:gs>
              <a:gs pos="100000">
                <a:srgbClr val="EA9999"/>
              </a:gs>
            </a:gsLst>
            <a:lin ang="5400012"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86;p70">
            <a:extLst>
              <a:ext uri="{FF2B5EF4-FFF2-40B4-BE49-F238E27FC236}">
                <a16:creationId xmlns:a16="http://schemas.microsoft.com/office/drawing/2014/main" id="{C6DD60EF-BB36-454F-ADD3-FF30A185BDB9}"/>
              </a:ext>
            </a:extLst>
          </p:cNvPr>
          <p:cNvSpPr txBox="1">
            <a:spLocks/>
          </p:cNvSpPr>
          <p:nvPr/>
        </p:nvSpPr>
        <p:spPr>
          <a:xfrm>
            <a:off x="6068396" y="1461691"/>
            <a:ext cx="2167421" cy="4411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en-US" sz="2000" dirty="0"/>
              <a:t>8.11% </a:t>
            </a:r>
          </a:p>
          <a:p>
            <a:pPr algn="ctr"/>
            <a:r>
              <a:rPr lang="en-US" sz="2000" dirty="0"/>
              <a:t>arrive delayed than the estimated date</a:t>
            </a:r>
          </a:p>
        </p:txBody>
      </p:sp>
      <p:sp>
        <p:nvSpPr>
          <p:cNvPr id="100" name="Google Shape;1351;p52">
            <a:extLst>
              <a:ext uri="{FF2B5EF4-FFF2-40B4-BE49-F238E27FC236}">
                <a16:creationId xmlns:a16="http://schemas.microsoft.com/office/drawing/2014/main" id="{D19FBC8F-9CD0-47D6-8E8E-573A50B7597C}"/>
              </a:ext>
            </a:extLst>
          </p:cNvPr>
          <p:cNvSpPr/>
          <p:nvPr/>
        </p:nvSpPr>
        <p:spPr>
          <a:xfrm rot="20917817">
            <a:off x="6615013" y="472019"/>
            <a:ext cx="692724" cy="658704"/>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TextBox 109">
            <a:extLst>
              <a:ext uri="{FF2B5EF4-FFF2-40B4-BE49-F238E27FC236}">
                <a16:creationId xmlns:a16="http://schemas.microsoft.com/office/drawing/2014/main" id="{93D5FAC5-60CC-43BC-9F7E-A0DA3132F502}"/>
              </a:ext>
            </a:extLst>
          </p:cNvPr>
          <p:cNvSpPr txBox="1"/>
          <p:nvPr/>
        </p:nvSpPr>
        <p:spPr>
          <a:xfrm>
            <a:off x="1207283" y="3459110"/>
            <a:ext cx="5899694" cy="1200329"/>
          </a:xfrm>
          <a:prstGeom prst="rect">
            <a:avLst/>
          </a:prstGeom>
          <a:noFill/>
        </p:spPr>
        <p:txBody>
          <a:bodyPr wrap="square">
            <a:spAutoFit/>
          </a:bodyPr>
          <a:lstStyle/>
          <a:p>
            <a:r>
              <a:rPr lang="en-US" sz="1800" dirty="0">
                <a:solidFill>
                  <a:schemeClr val="bg1"/>
                </a:solidFill>
                <a:latin typeface="Oswald" panose="00000500000000000000" pitchFamily="2" charset="0"/>
              </a:rPr>
              <a:t>Since the Majority of the days are consumer by the carrier, it’s better to agree with the logistic Partner to sustain the good performance of delivering the order either on time or in advance to maintain Customer Satisfaction</a:t>
            </a:r>
          </a:p>
        </p:txBody>
      </p:sp>
      <p:sp>
        <p:nvSpPr>
          <p:cNvPr id="24" name="Subtitle 23">
            <a:extLst>
              <a:ext uri="{FF2B5EF4-FFF2-40B4-BE49-F238E27FC236}">
                <a16:creationId xmlns:a16="http://schemas.microsoft.com/office/drawing/2014/main" id="{2F80DD05-0438-48D6-BF35-E027DF955C6D}"/>
              </a:ext>
            </a:extLst>
          </p:cNvPr>
          <p:cNvSpPr>
            <a:spLocks noGrp="1"/>
          </p:cNvSpPr>
          <p:nvPr>
            <p:ph type="subTitle" idx="3"/>
          </p:nvPr>
        </p:nvSpPr>
        <p:spPr>
          <a:xfrm>
            <a:off x="761972" y="2800055"/>
            <a:ext cx="2505756" cy="427445"/>
          </a:xfrm>
        </p:spPr>
        <p:txBody>
          <a:bodyPr/>
          <a:lstStyle/>
          <a:p>
            <a:r>
              <a:rPr lang="en-US" sz="2000" b="1" dirty="0">
                <a:latin typeface="Oswald" panose="00000500000000000000" pitchFamily="2" charset="0"/>
              </a:rPr>
              <a:t>Recommendation</a:t>
            </a:r>
            <a:endParaRPr lang="en-US" sz="1600" b="1" dirty="0">
              <a:latin typeface="Oswald" panose="00000500000000000000" pitchFamily="2" charset="0"/>
            </a:endParaRPr>
          </a:p>
        </p:txBody>
      </p:sp>
      <p:grpSp>
        <p:nvGrpSpPr>
          <p:cNvPr id="133" name="Google Shape;12471;p85">
            <a:extLst>
              <a:ext uri="{FF2B5EF4-FFF2-40B4-BE49-F238E27FC236}">
                <a16:creationId xmlns:a16="http://schemas.microsoft.com/office/drawing/2014/main" id="{8E3A12CF-4603-4163-AC92-B591BC124227}"/>
              </a:ext>
            </a:extLst>
          </p:cNvPr>
          <p:cNvGrpSpPr/>
          <p:nvPr/>
        </p:nvGrpSpPr>
        <p:grpSpPr>
          <a:xfrm>
            <a:off x="2906092" y="2868881"/>
            <a:ext cx="361636" cy="362183"/>
            <a:chOff x="6259175" y="1559008"/>
            <a:chExt cx="271743" cy="272093"/>
          </a:xfrm>
        </p:grpSpPr>
        <p:sp>
          <p:nvSpPr>
            <p:cNvPr id="134" name="Google Shape;12472;p85">
              <a:extLst>
                <a:ext uri="{FF2B5EF4-FFF2-40B4-BE49-F238E27FC236}">
                  <a16:creationId xmlns:a16="http://schemas.microsoft.com/office/drawing/2014/main" id="{565ECE30-CE46-4EBA-BFBC-4B015560F2A0}"/>
                </a:ext>
              </a:extLst>
            </p:cNvPr>
            <p:cNvSpPr/>
            <p:nvPr/>
          </p:nvSpPr>
          <p:spPr>
            <a:xfrm>
              <a:off x="6259175" y="1559008"/>
              <a:ext cx="271743" cy="272093"/>
            </a:xfrm>
            <a:custGeom>
              <a:avLst/>
              <a:gdLst/>
              <a:ahLst/>
              <a:cxnLst/>
              <a:rect l="l" t="t" r="r" b="b"/>
              <a:pathLst>
                <a:path w="8538" h="8549" extrusionOk="0">
                  <a:moveTo>
                    <a:pt x="4263" y="0"/>
                  </a:moveTo>
                  <a:cubicBezTo>
                    <a:pt x="3120" y="0"/>
                    <a:pt x="2049" y="453"/>
                    <a:pt x="1251" y="1250"/>
                  </a:cubicBezTo>
                  <a:cubicBezTo>
                    <a:pt x="441" y="2060"/>
                    <a:pt x="1" y="3131"/>
                    <a:pt x="1" y="4274"/>
                  </a:cubicBezTo>
                  <a:cubicBezTo>
                    <a:pt x="1" y="5417"/>
                    <a:pt x="441" y="6489"/>
                    <a:pt x="1251" y="7299"/>
                  </a:cubicBezTo>
                  <a:cubicBezTo>
                    <a:pt x="2049" y="8096"/>
                    <a:pt x="3120" y="8549"/>
                    <a:pt x="4263" y="8549"/>
                  </a:cubicBezTo>
                  <a:cubicBezTo>
                    <a:pt x="5418" y="8549"/>
                    <a:pt x="6490" y="8096"/>
                    <a:pt x="7287" y="7299"/>
                  </a:cubicBezTo>
                  <a:cubicBezTo>
                    <a:pt x="8097" y="6489"/>
                    <a:pt x="8537" y="5417"/>
                    <a:pt x="8537" y="4274"/>
                  </a:cubicBezTo>
                  <a:cubicBezTo>
                    <a:pt x="8526" y="4179"/>
                    <a:pt x="8526" y="4108"/>
                    <a:pt x="8526" y="4036"/>
                  </a:cubicBezTo>
                  <a:cubicBezTo>
                    <a:pt x="8526" y="3965"/>
                    <a:pt x="8466" y="3917"/>
                    <a:pt x="8383" y="3917"/>
                  </a:cubicBezTo>
                  <a:cubicBezTo>
                    <a:pt x="8311" y="3917"/>
                    <a:pt x="8276" y="3977"/>
                    <a:pt x="8276" y="4048"/>
                  </a:cubicBezTo>
                  <a:lnTo>
                    <a:pt x="8276" y="4274"/>
                  </a:lnTo>
                  <a:cubicBezTo>
                    <a:pt x="8276" y="5346"/>
                    <a:pt x="7859" y="6358"/>
                    <a:pt x="7097" y="7120"/>
                  </a:cubicBezTo>
                  <a:cubicBezTo>
                    <a:pt x="6335" y="7882"/>
                    <a:pt x="5323" y="8287"/>
                    <a:pt x="4251" y="8287"/>
                  </a:cubicBezTo>
                  <a:cubicBezTo>
                    <a:pt x="3180" y="8287"/>
                    <a:pt x="2168" y="7870"/>
                    <a:pt x="1406" y="7120"/>
                  </a:cubicBezTo>
                  <a:cubicBezTo>
                    <a:pt x="656" y="6358"/>
                    <a:pt x="239" y="5346"/>
                    <a:pt x="239" y="4274"/>
                  </a:cubicBezTo>
                  <a:cubicBezTo>
                    <a:pt x="239" y="3203"/>
                    <a:pt x="644" y="2191"/>
                    <a:pt x="1406" y="1429"/>
                  </a:cubicBezTo>
                  <a:cubicBezTo>
                    <a:pt x="2168" y="667"/>
                    <a:pt x="3180" y="250"/>
                    <a:pt x="4251" y="250"/>
                  </a:cubicBezTo>
                  <a:cubicBezTo>
                    <a:pt x="5204" y="250"/>
                    <a:pt x="6121" y="595"/>
                    <a:pt x="6847" y="1203"/>
                  </a:cubicBezTo>
                  <a:cubicBezTo>
                    <a:pt x="7561" y="1822"/>
                    <a:pt x="8049" y="2655"/>
                    <a:pt x="8216" y="3560"/>
                  </a:cubicBezTo>
                  <a:cubicBezTo>
                    <a:pt x="8227" y="3624"/>
                    <a:pt x="8276" y="3669"/>
                    <a:pt x="8337" y="3669"/>
                  </a:cubicBezTo>
                  <a:cubicBezTo>
                    <a:pt x="8344" y="3669"/>
                    <a:pt x="8352" y="3668"/>
                    <a:pt x="8359" y="3667"/>
                  </a:cubicBezTo>
                  <a:cubicBezTo>
                    <a:pt x="8430" y="3643"/>
                    <a:pt x="8478" y="3584"/>
                    <a:pt x="8466" y="3512"/>
                  </a:cubicBezTo>
                  <a:cubicBezTo>
                    <a:pt x="8287" y="2548"/>
                    <a:pt x="7775" y="1655"/>
                    <a:pt x="7025" y="1012"/>
                  </a:cubicBezTo>
                  <a:cubicBezTo>
                    <a:pt x="6251" y="357"/>
                    <a:pt x="5275" y="0"/>
                    <a:pt x="426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473;p85">
              <a:extLst>
                <a:ext uri="{FF2B5EF4-FFF2-40B4-BE49-F238E27FC236}">
                  <a16:creationId xmlns:a16="http://schemas.microsoft.com/office/drawing/2014/main" id="{A7FBEE7C-EE3E-4C87-8A6E-A0FD64846870}"/>
                </a:ext>
              </a:extLst>
            </p:cNvPr>
            <p:cNvSpPr/>
            <p:nvPr/>
          </p:nvSpPr>
          <p:spPr>
            <a:xfrm>
              <a:off x="6278145" y="1577946"/>
              <a:ext cx="231927" cy="232309"/>
            </a:xfrm>
            <a:custGeom>
              <a:avLst/>
              <a:gdLst/>
              <a:ahLst/>
              <a:cxnLst/>
              <a:rect l="l" t="t" r="r" b="b"/>
              <a:pathLst>
                <a:path w="7287" h="7299" extrusionOk="0">
                  <a:moveTo>
                    <a:pt x="3643" y="0"/>
                  </a:moveTo>
                  <a:cubicBezTo>
                    <a:pt x="3119" y="0"/>
                    <a:pt x="2631" y="108"/>
                    <a:pt x="2155" y="322"/>
                  </a:cubicBezTo>
                  <a:cubicBezTo>
                    <a:pt x="1703" y="524"/>
                    <a:pt x="1310" y="810"/>
                    <a:pt x="964" y="1179"/>
                  </a:cubicBezTo>
                  <a:cubicBezTo>
                    <a:pt x="917" y="1227"/>
                    <a:pt x="917" y="1310"/>
                    <a:pt x="964" y="1358"/>
                  </a:cubicBezTo>
                  <a:cubicBezTo>
                    <a:pt x="988" y="1382"/>
                    <a:pt x="1021" y="1393"/>
                    <a:pt x="1054" y="1393"/>
                  </a:cubicBezTo>
                  <a:cubicBezTo>
                    <a:pt x="1086" y="1393"/>
                    <a:pt x="1119" y="1382"/>
                    <a:pt x="1143" y="1358"/>
                  </a:cubicBezTo>
                  <a:cubicBezTo>
                    <a:pt x="1453" y="1012"/>
                    <a:pt x="1822" y="750"/>
                    <a:pt x="2262" y="560"/>
                  </a:cubicBezTo>
                  <a:cubicBezTo>
                    <a:pt x="2691" y="358"/>
                    <a:pt x="3167" y="262"/>
                    <a:pt x="3643" y="262"/>
                  </a:cubicBezTo>
                  <a:cubicBezTo>
                    <a:pt x="5513" y="262"/>
                    <a:pt x="7037" y="1774"/>
                    <a:pt x="7037" y="3656"/>
                  </a:cubicBezTo>
                  <a:cubicBezTo>
                    <a:pt x="7037" y="5525"/>
                    <a:pt x="5513" y="7049"/>
                    <a:pt x="3643" y="7049"/>
                  </a:cubicBezTo>
                  <a:cubicBezTo>
                    <a:pt x="1762" y="7049"/>
                    <a:pt x="250" y="5525"/>
                    <a:pt x="250" y="3656"/>
                  </a:cubicBezTo>
                  <a:cubicBezTo>
                    <a:pt x="250" y="2977"/>
                    <a:pt x="441" y="2322"/>
                    <a:pt x="810" y="1774"/>
                  </a:cubicBezTo>
                  <a:cubicBezTo>
                    <a:pt x="857" y="1727"/>
                    <a:pt x="845" y="1655"/>
                    <a:pt x="786" y="1608"/>
                  </a:cubicBezTo>
                  <a:cubicBezTo>
                    <a:pt x="766" y="1596"/>
                    <a:pt x="743" y="1591"/>
                    <a:pt x="721" y="1591"/>
                  </a:cubicBezTo>
                  <a:cubicBezTo>
                    <a:pt x="676" y="1591"/>
                    <a:pt x="631" y="1612"/>
                    <a:pt x="607" y="1643"/>
                  </a:cubicBezTo>
                  <a:cubicBezTo>
                    <a:pt x="202" y="2239"/>
                    <a:pt x="0" y="2941"/>
                    <a:pt x="0" y="3656"/>
                  </a:cubicBezTo>
                  <a:cubicBezTo>
                    <a:pt x="0" y="4632"/>
                    <a:pt x="381" y="5537"/>
                    <a:pt x="1072" y="6227"/>
                  </a:cubicBezTo>
                  <a:cubicBezTo>
                    <a:pt x="1750" y="6906"/>
                    <a:pt x="2679" y="7299"/>
                    <a:pt x="3643" y="7299"/>
                  </a:cubicBezTo>
                  <a:cubicBezTo>
                    <a:pt x="4620" y="7299"/>
                    <a:pt x="5536" y="6906"/>
                    <a:pt x="6215" y="6227"/>
                  </a:cubicBezTo>
                  <a:cubicBezTo>
                    <a:pt x="6894" y="5537"/>
                    <a:pt x="7287" y="4620"/>
                    <a:pt x="7287" y="3656"/>
                  </a:cubicBezTo>
                  <a:cubicBezTo>
                    <a:pt x="7287" y="2679"/>
                    <a:pt x="6906" y="1763"/>
                    <a:pt x="6215" y="1072"/>
                  </a:cubicBezTo>
                  <a:cubicBezTo>
                    <a:pt x="5536" y="393"/>
                    <a:pt x="4608"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474;p85">
              <a:extLst>
                <a:ext uri="{FF2B5EF4-FFF2-40B4-BE49-F238E27FC236}">
                  <a16:creationId xmlns:a16="http://schemas.microsoft.com/office/drawing/2014/main" id="{6FFE6F79-28EC-4C27-B17F-CED9A28B732C}"/>
                </a:ext>
              </a:extLst>
            </p:cNvPr>
            <p:cNvSpPr/>
            <p:nvPr/>
          </p:nvSpPr>
          <p:spPr>
            <a:xfrm>
              <a:off x="6297846" y="1690870"/>
              <a:ext cx="13272" cy="7607"/>
            </a:xfrm>
            <a:custGeom>
              <a:avLst/>
              <a:gdLst/>
              <a:ahLst/>
              <a:cxnLst/>
              <a:rect l="l" t="t" r="r" b="b"/>
              <a:pathLst>
                <a:path w="417" h="239" extrusionOk="0">
                  <a:moveTo>
                    <a:pt x="119" y="0"/>
                  </a:moveTo>
                  <a:cubicBezTo>
                    <a:pt x="48" y="0"/>
                    <a:pt x="0" y="36"/>
                    <a:pt x="0" y="120"/>
                  </a:cubicBezTo>
                  <a:cubicBezTo>
                    <a:pt x="0" y="191"/>
                    <a:pt x="60" y="239"/>
                    <a:pt x="119" y="239"/>
                  </a:cubicBezTo>
                  <a:lnTo>
                    <a:pt x="298" y="239"/>
                  </a:lnTo>
                  <a:cubicBezTo>
                    <a:pt x="369" y="239"/>
                    <a:pt x="417" y="179"/>
                    <a:pt x="417" y="120"/>
                  </a:cubicBezTo>
                  <a:cubicBezTo>
                    <a:pt x="417" y="60"/>
                    <a:pt x="357" y="0"/>
                    <a:pt x="29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475;p85">
              <a:extLst>
                <a:ext uri="{FF2B5EF4-FFF2-40B4-BE49-F238E27FC236}">
                  <a16:creationId xmlns:a16="http://schemas.microsoft.com/office/drawing/2014/main" id="{8AEA1005-1F68-431A-801C-26917843CD9D}"/>
                </a:ext>
              </a:extLst>
            </p:cNvPr>
            <p:cNvSpPr/>
            <p:nvPr/>
          </p:nvSpPr>
          <p:spPr>
            <a:xfrm>
              <a:off x="6390687" y="1598029"/>
              <a:ext cx="100448" cy="100448"/>
            </a:xfrm>
            <a:custGeom>
              <a:avLst/>
              <a:gdLst/>
              <a:ahLst/>
              <a:cxnLst/>
              <a:rect l="l" t="t" r="r" b="b"/>
              <a:pathLst>
                <a:path w="3156" h="3156" extrusionOk="0">
                  <a:moveTo>
                    <a:pt x="119" y="0"/>
                  </a:moveTo>
                  <a:cubicBezTo>
                    <a:pt x="60" y="0"/>
                    <a:pt x="0" y="60"/>
                    <a:pt x="0" y="119"/>
                  </a:cubicBezTo>
                  <a:lnTo>
                    <a:pt x="0" y="3037"/>
                  </a:lnTo>
                  <a:cubicBezTo>
                    <a:pt x="0" y="3108"/>
                    <a:pt x="60" y="3156"/>
                    <a:pt x="119" y="3156"/>
                  </a:cubicBezTo>
                  <a:lnTo>
                    <a:pt x="3036" y="3156"/>
                  </a:lnTo>
                  <a:cubicBezTo>
                    <a:pt x="3108" y="3156"/>
                    <a:pt x="3155" y="3096"/>
                    <a:pt x="3155" y="3037"/>
                  </a:cubicBezTo>
                  <a:cubicBezTo>
                    <a:pt x="3155" y="2977"/>
                    <a:pt x="3096" y="2917"/>
                    <a:pt x="3036" y="2917"/>
                  </a:cubicBezTo>
                  <a:lnTo>
                    <a:pt x="250" y="2917"/>
                  </a:lnTo>
                  <a:lnTo>
                    <a:pt x="250" y="119"/>
                  </a:lnTo>
                  <a:lnTo>
                    <a:pt x="238" y="119"/>
                  </a:lnTo>
                  <a:cubicBezTo>
                    <a:pt x="238" y="48"/>
                    <a:pt x="179" y="0"/>
                    <a:pt x="11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476;p85">
              <a:extLst>
                <a:ext uri="{FF2B5EF4-FFF2-40B4-BE49-F238E27FC236}">
                  <a16:creationId xmlns:a16="http://schemas.microsoft.com/office/drawing/2014/main" id="{F9E4FC96-24CF-4801-B8F0-53D130C99734}"/>
                </a:ext>
              </a:extLst>
            </p:cNvPr>
            <p:cNvSpPr/>
            <p:nvPr/>
          </p:nvSpPr>
          <p:spPr>
            <a:xfrm>
              <a:off x="6390305" y="1778013"/>
              <a:ext cx="7607" cy="13304"/>
            </a:xfrm>
            <a:custGeom>
              <a:avLst/>
              <a:gdLst/>
              <a:ahLst/>
              <a:cxnLst/>
              <a:rect l="l" t="t" r="r" b="b"/>
              <a:pathLst>
                <a:path w="239" h="418" extrusionOk="0">
                  <a:moveTo>
                    <a:pt x="119" y="1"/>
                  </a:moveTo>
                  <a:cubicBezTo>
                    <a:pt x="60" y="1"/>
                    <a:pt x="0" y="60"/>
                    <a:pt x="0" y="120"/>
                  </a:cubicBezTo>
                  <a:lnTo>
                    <a:pt x="0" y="299"/>
                  </a:lnTo>
                  <a:cubicBezTo>
                    <a:pt x="0" y="370"/>
                    <a:pt x="60" y="418"/>
                    <a:pt x="119" y="418"/>
                  </a:cubicBezTo>
                  <a:cubicBezTo>
                    <a:pt x="179" y="418"/>
                    <a:pt x="238" y="358"/>
                    <a:pt x="238" y="299"/>
                  </a:cubicBezTo>
                  <a:lnTo>
                    <a:pt x="238" y="120"/>
                  </a:lnTo>
                  <a:cubicBezTo>
                    <a:pt x="238" y="49"/>
                    <a:pt x="179" y="1"/>
                    <a:pt x="11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477;p85">
              <a:extLst>
                <a:ext uri="{FF2B5EF4-FFF2-40B4-BE49-F238E27FC236}">
                  <a16:creationId xmlns:a16="http://schemas.microsoft.com/office/drawing/2014/main" id="{90CEFA00-B77D-4AFB-8F2B-5609F60DD689}"/>
                </a:ext>
              </a:extLst>
            </p:cNvPr>
            <p:cNvSpPr/>
            <p:nvPr/>
          </p:nvSpPr>
          <p:spPr>
            <a:xfrm>
              <a:off x="6324358" y="1624923"/>
              <a:ext cx="12922" cy="11776"/>
            </a:xfrm>
            <a:custGeom>
              <a:avLst/>
              <a:gdLst/>
              <a:ahLst/>
              <a:cxnLst/>
              <a:rect l="l" t="t" r="r" b="b"/>
              <a:pathLst>
                <a:path w="406" h="370" extrusionOk="0">
                  <a:moveTo>
                    <a:pt x="133" y="1"/>
                  </a:moveTo>
                  <a:cubicBezTo>
                    <a:pt x="99" y="1"/>
                    <a:pt x="66" y="13"/>
                    <a:pt x="48" y="36"/>
                  </a:cubicBezTo>
                  <a:cubicBezTo>
                    <a:pt x="1" y="72"/>
                    <a:pt x="1" y="167"/>
                    <a:pt x="48" y="215"/>
                  </a:cubicBezTo>
                  <a:lnTo>
                    <a:pt x="179" y="346"/>
                  </a:lnTo>
                  <a:cubicBezTo>
                    <a:pt x="215" y="370"/>
                    <a:pt x="239" y="370"/>
                    <a:pt x="274" y="370"/>
                  </a:cubicBezTo>
                  <a:cubicBezTo>
                    <a:pt x="298" y="370"/>
                    <a:pt x="334" y="358"/>
                    <a:pt x="358" y="346"/>
                  </a:cubicBezTo>
                  <a:cubicBezTo>
                    <a:pt x="405" y="298"/>
                    <a:pt x="405" y="215"/>
                    <a:pt x="358" y="167"/>
                  </a:cubicBezTo>
                  <a:lnTo>
                    <a:pt x="227" y="36"/>
                  </a:lnTo>
                  <a:cubicBezTo>
                    <a:pt x="203" y="13"/>
                    <a:pt x="167" y="1"/>
                    <a:pt x="13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478;p85">
              <a:extLst>
                <a:ext uri="{FF2B5EF4-FFF2-40B4-BE49-F238E27FC236}">
                  <a16:creationId xmlns:a16="http://schemas.microsoft.com/office/drawing/2014/main" id="{4E283920-864F-4F92-9B18-AD3A1650732D}"/>
                </a:ext>
              </a:extLst>
            </p:cNvPr>
            <p:cNvSpPr/>
            <p:nvPr/>
          </p:nvSpPr>
          <p:spPr>
            <a:xfrm>
              <a:off x="6451700" y="1752265"/>
              <a:ext cx="12890" cy="11776"/>
            </a:xfrm>
            <a:custGeom>
              <a:avLst/>
              <a:gdLst/>
              <a:ahLst/>
              <a:cxnLst/>
              <a:rect l="l" t="t" r="r" b="b"/>
              <a:pathLst>
                <a:path w="405" h="370" extrusionOk="0">
                  <a:moveTo>
                    <a:pt x="133" y="0"/>
                  </a:moveTo>
                  <a:cubicBezTo>
                    <a:pt x="101" y="0"/>
                    <a:pt x="72" y="12"/>
                    <a:pt x="48" y="36"/>
                  </a:cubicBezTo>
                  <a:cubicBezTo>
                    <a:pt x="0" y="84"/>
                    <a:pt x="0" y="167"/>
                    <a:pt x="48" y="215"/>
                  </a:cubicBezTo>
                  <a:lnTo>
                    <a:pt x="179" y="346"/>
                  </a:lnTo>
                  <a:cubicBezTo>
                    <a:pt x="214" y="369"/>
                    <a:pt x="238" y="369"/>
                    <a:pt x="274" y="369"/>
                  </a:cubicBezTo>
                  <a:cubicBezTo>
                    <a:pt x="298" y="369"/>
                    <a:pt x="333" y="357"/>
                    <a:pt x="357" y="346"/>
                  </a:cubicBezTo>
                  <a:cubicBezTo>
                    <a:pt x="405" y="298"/>
                    <a:pt x="405" y="215"/>
                    <a:pt x="357" y="167"/>
                  </a:cubicBezTo>
                  <a:lnTo>
                    <a:pt x="226" y="36"/>
                  </a:lnTo>
                  <a:cubicBezTo>
                    <a:pt x="197" y="12"/>
                    <a:pt x="164" y="0"/>
                    <a:pt x="13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479;p85">
              <a:extLst>
                <a:ext uri="{FF2B5EF4-FFF2-40B4-BE49-F238E27FC236}">
                  <a16:creationId xmlns:a16="http://schemas.microsoft.com/office/drawing/2014/main" id="{C113EE8D-421D-499F-BB00-386774166244}"/>
                </a:ext>
              </a:extLst>
            </p:cNvPr>
            <p:cNvSpPr/>
            <p:nvPr/>
          </p:nvSpPr>
          <p:spPr>
            <a:xfrm>
              <a:off x="6451700" y="1624923"/>
              <a:ext cx="12890" cy="11776"/>
            </a:xfrm>
            <a:custGeom>
              <a:avLst/>
              <a:gdLst/>
              <a:ahLst/>
              <a:cxnLst/>
              <a:rect l="l" t="t" r="r" b="b"/>
              <a:pathLst>
                <a:path w="405" h="370" extrusionOk="0">
                  <a:moveTo>
                    <a:pt x="272" y="1"/>
                  </a:moveTo>
                  <a:cubicBezTo>
                    <a:pt x="238" y="1"/>
                    <a:pt x="202" y="13"/>
                    <a:pt x="179" y="36"/>
                  </a:cubicBezTo>
                  <a:lnTo>
                    <a:pt x="48" y="167"/>
                  </a:lnTo>
                  <a:cubicBezTo>
                    <a:pt x="0" y="215"/>
                    <a:pt x="0" y="298"/>
                    <a:pt x="48" y="346"/>
                  </a:cubicBezTo>
                  <a:cubicBezTo>
                    <a:pt x="83" y="370"/>
                    <a:pt x="107" y="370"/>
                    <a:pt x="143" y="370"/>
                  </a:cubicBezTo>
                  <a:cubicBezTo>
                    <a:pt x="167" y="370"/>
                    <a:pt x="202" y="370"/>
                    <a:pt x="226" y="346"/>
                  </a:cubicBezTo>
                  <a:lnTo>
                    <a:pt x="357" y="215"/>
                  </a:lnTo>
                  <a:cubicBezTo>
                    <a:pt x="405" y="167"/>
                    <a:pt x="405" y="72"/>
                    <a:pt x="357" y="36"/>
                  </a:cubicBezTo>
                  <a:cubicBezTo>
                    <a:pt x="339" y="13"/>
                    <a:pt x="307" y="1"/>
                    <a:pt x="27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480;p85">
              <a:extLst>
                <a:ext uri="{FF2B5EF4-FFF2-40B4-BE49-F238E27FC236}">
                  <a16:creationId xmlns:a16="http://schemas.microsoft.com/office/drawing/2014/main" id="{165C3DFE-A268-4EAA-94A9-29EAAC25FA82}"/>
                </a:ext>
              </a:extLst>
            </p:cNvPr>
            <p:cNvSpPr/>
            <p:nvPr/>
          </p:nvSpPr>
          <p:spPr>
            <a:xfrm>
              <a:off x="6324358" y="1751883"/>
              <a:ext cx="12922" cy="11776"/>
            </a:xfrm>
            <a:custGeom>
              <a:avLst/>
              <a:gdLst/>
              <a:ahLst/>
              <a:cxnLst/>
              <a:rect l="l" t="t" r="r" b="b"/>
              <a:pathLst>
                <a:path w="406" h="370" extrusionOk="0">
                  <a:moveTo>
                    <a:pt x="268" y="0"/>
                  </a:moveTo>
                  <a:cubicBezTo>
                    <a:pt x="236" y="0"/>
                    <a:pt x="203" y="12"/>
                    <a:pt x="179" y="36"/>
                  </a:cubicBezTo>
                  <a:lnTo>
                    <a:pt x="48" y="167"/>
                  </a:lnTo>
                  <a:cubicBezTo>
                    <a:pt x="1" y="227"/>
                    <a:pt x="1" y="298"/>
                    <a:pt x="48" y="346"/>
                  </a:cubicBezTo>
                  <a:cubicBezTo>
                    <a:pt x="72" y="369"/>
                    <a:pt x="108" y="369"/>
                    <a:pt x="132" y="369"/>
                  </a:cubicBezTo>
                  <a:cubicBezTo>
                    <a:pt x="167" y="369"/>
                    <a:pt x="191" y="358"/>
                    <a:pt x="227" y="346"/>
                  </a:cubicBezTo>
                  <a:lnTo>
                    <a:pt x="358" y="215"/>
                  </a:lnTo>
                  <a:cubicBezTo>
                    <a:pt x="405" y="167"/>
                    <a:pt x="405" y="72"/>
                    <a:pt x="358" y="36"/>
                  </a:cubicBezTo>
                  <a:cubicBezTo>
                    <a:pt x="334" y="12"/>
                    <a:pt x="301" y="0"/>
                    <a:pt x="2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481;p85">
              <a:extLst>
                <a:ext uri="{FF2B5EF4-FFF2-40B4-BE49-F238E27FC236}">
                  <a16:creationId xmlns:a16="http://schemas.microsoft.com/office/drawing/2014/main" id="{20A391C5-8205-4C8D-B3AA-ACC23C367DD6}"/>
                </a:ext>
              </a:extLst>
            </p:cNvPr>
            <p:cNvSpPr/>
            <p:nvPr/>
          </p:nvSpPr>
          <p:spPr>
            <a:xfrm>
              <a:off x="6304657" y="1653823"/>
              <a:ext cx="14036" cy="10567"/>
            </a:xfrm>
            <a:custGeom>
              <a:avLst/>
              <a:gdLst/>
              <a:ahLst/>
              <a:cxnLst/>
              <a:rect l="l" t="t" r="r" b="b"/>
              <a:pathLst>
                <a:path w="441" h="332" extrusionOk="0">
                  <a:moveTo>
                    <a:pt x="143" y="0"/>
                  </a:moveTo>
                  <a:cubicBezTo>
                    <a:pt x="97" y="0"/>
                    <a:pt x="51" y="25"/>
                    <a:pt x="24" y="69"/>
                  </a:cubicBezTo>
                  <a:cubicBezTo>
                    <a:pt x="0" y="129"/>
                    <a:pt x="24" y="212"/>
                    <a:pt x="84" y="236"/>
                  </a:cubicBezTo>
                  <a:lnTo>
                    <a:pt x="250" y="307"/>
                  </a:lnTo>
                  <a:cubicBezTo>
                    <a:pt x="262" y="307"/>
                    <a:pt x="274" y="331"/>
                    <a:pt x="298" y="331"/>
                  </a:cubicBezTo>
                  <a:cubicBezTo>
                    <a:pt x="334" y="331"/>
                    <a:pt x="381" y="295"/>
                    <a:pt x="417" y="260"/>
                  </a:cubicBezTo>
                  <a:cubicBezTo>
                    <a:pt x="441" y="200"/>
                    <a:pt x="417" y="117"/>
                    <a:pt x="358" y="93"/>
                  </a:cubicBezTo>
                  <a:lnTo>
                    <a:pt x="191" y="10"/>
                  </a:lnTo>
                  <a:cubicBezTo>
                    <a:pt x="176" y="3"/>
                    <a:pt x="159" y="0"/>
                    <a:pt x="1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482;p85">
              <a:extLst>
                <a:ext uri="{FF2B5EF4-FFF2-40B4-BE49-F238E27FC236}">
                  <a16:creationId xmlns:a16="http://schemas.microsoft.com/office/drawing/2014/main" id="{BA6BA1DC-1533-41AE-A743-60E87119D104}"/>
                </a:ext>
              </a:extLst>
            </p:cNvPr>
            <p:cNvSpPr/>
            <p:nvPr/>
          </p:nvSpPr>
          <p:spPr>
            <a:xfrm>
              <a:off x="6469874" y="1724511"/>
              <a:ext cx="14068" cy="10344"/>
            </a:xfrm>
            <a:custGeom>
              <a:avLst/>
              <a:gdLst/>
              <a:ahLst/>
              <a:cxnLst/>
              <a:rect l="l" t="t" r="r" b="b"/>
              <a:pathLst>
                <a:path w="442" h="325" extrusionOk="0">
                  <a:moveTo>
                    <a:pt x="140" y="1"/>
                  </a:moveTo>
                  <a:cubicBezTo>
                    <a:pt x="95" y="1"/>
                    <a:pt x="50" y="31"/>
                    <a:pt x="24" y="75"/>
                  </a:cubicBezTo>
                  <a:cubicBezTo>
                    <a:pt x="1" y="134"/>
                    <a:pt x="24" y="206"/>
                    <a:pt x="84" y="241"/>
                  </a:cubicBezTo>
                  <a:lnTo>
                    <a:pt x="251" y="313"/>
                  </a:lnTo>
                  <a:cubicBezTo>
                    <a:pt x="263" y="313"/>
                    <a:pt x="286" y="325"/>
                    <a:pt x="298" y="325"/>
                  </a:cubicBezTo>
                  <a:cubicBezTo>
                    <a:pt x="346" y="325"/>
                    <a:pt x="382" y="301"/>
                    <a:pt x="417" y="253"/>
                  </a:cubicBezTo>
                  <a:cubicBezTo>
                    <a:pt x="441" y="194"/>
                    <a:pt x="417" y="122"/>
                    <a:pt x="358" y="86"/>
                  </a:cubicBezTo>
                  <a:lnTo>
                    <a:pt x="191" y="15"/>
                  </a:lnTo>
                  <a:cubicBezTo>
                    <a:pt x="175" y="5"/>
                    <a:pt x="157" y="1"/>
                    <a:pt x="14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83;p85">
              <a:extLst>
                <a:ext uri="{FF2B5EF4-FFF2-40B4-BE49-F238E27FC236}">
                  <a16:creationId xmlns:a16="http://schemas.microsoft.com/office/drawing/2014/main" id="{82A72520-D5F1-4804-97E3-B8CA8D1806DC}"/>
                </a:ext>
              </a:extLst>
            </p:cNvPr>
            <p:cNvSpPr/>
            <p:nvPr/>
          </p:nvSpPr>
          <p:spPr>
            <a:xfrm>
              <a:off x="6424392" y="1605158"/>
              <a:ext cx="11394" cy="13368"/>
            </a:xfrm>
            <a:custGeom>
              <a:avLst/>
              <a:gdLst/>
              <a:ahLst/>
              <a:cxnLst/>
              <a:rect l="l" t="t" r="r" b="b"/>
              <a:pathLst>
                <a:path w="358" h="420" extrusionOk="0">
                  <a:moveTo>
                    <a:pt x="212" y="0"/>
                  </a:moveTo>
                  <a:cubicBezTo>
                    <a:pt x="168" y="0"/>
                    <a:pt x="125" y="31"/>
                    <a:pt x="108" y="74"/>
                  </a:cubicBezTo>
                  <a:lnTo>
                    <a:pt x="25" y="229"/>
                  </a:lnTo>
                  <a:cubicBezTo>
                    <a:pt x="1" y="288"/>
                    <a:pt x="25" y="372"/>
                    <a:pt x="84" y="396"/>
                  </a:cubicBezTo>
                  <a:cubicBezTo>
                    <a:pt x="108" y="419"/>
                    <a:pt x="120" y="419"/>
                    <a:pt x="132" y="419"/>
                  </a:cubicBezTo>
                  <a:cubicBezTo>
                    <a:pt x="179" y="419"/>
                    <a:pt x="215" y="384"/>
                    <a:pt x="251" y="336"/>
                  </a:cubicBezTo>
                  <a:lnTo>
                    <a:pt x="322" y="181"/>
                  </a:lnTo>
                  <a:cubicBezTo>
                    <a:pt x="358" y="122"/>
                    <a:pt x="322" y="38"/>
                    <a:pt x="263" y="15"/>
                  </a:cubicBezTo>
                  <a:cubicBezTo>
                    <a:pt x="246" y="5"/>
                    <a:pt x="229" y="0"/>
                    <a:pt x="21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484;p85">
              <a:extLst>
                <a:ext uri="{FF2B5EF4-FFF2-40B4-BE49-F238E27FC236}">
                  <a16:creationId xmlns:a16="http://schemas.microsoft.com/office/drawing/2014/main" id="{61F8A041-E39E-413F-A7BA-55516ED97253}"/>
                </a:ext>
              </a:extLst>
            </p:cNvPr>
            <p:cNvSpPr/>
            <p:nvPr/>
          </p:nvSpPr>
          <p:spPr>
            <a:xfrm>
              <a:off x="6353926" y="1770916"/>
              <a:ext cx="11394" cy="13208"/>
            </a:xfrm>
            <a:custGeom>
              <a:avLst/>
              <a:gdLst/>
              <a:ahLst/>
              <a:cxnLst/>
              <a:rect l="l" t="t" r="r" b="b"/>
              <a:pathLst>
                <a:path w="358" h="415" extrusionOk="0">
                  <a:moveTo>
                    <a:pt x="214" y="0"/>
                  </a:moveTo>
                  <a:cubicBezTo>
                    <a:pt x="168" y="0"/>
                    <a:pt x="122" y="25"/>
                    <a:pt x="96" y="69"/>
                  </a:cubicBezTo>
                  <a:lnTo>
                    <a:pt x="24" y="236"/>
                  </a:lnTo>
                  <a:cubicBezTo>
                    <a:pt x="0" y="295"/>
                    <a:pt x="24" y="367"/>
                    <a:pt x="84" y="402"/>
                  </a:cubicBezTo>
                  <a:cubicBezTo>
                    <a:pt x="96" y="402"/>
                    <a:pt x="119" y="414"/>
                    <a:pt x="131" y="414"/>
                  </a:cubicBezTo>
                  <a:cubicBezTo>
                    <a:pt x="179" y="414"/>
                    <a:pt x="215" y="391"/>
                    <a:pt x="250" y="343"/>
                  </a:cubicBezTo>
                  <a:lnTo>
                    <a:pt x="322" y="176"/>
                  </a:lnTo>
                  <a:cubicBezTo>
                    <a:pt x="357" y="117"/>
                    <a:pt x="322" y="45"/>
                    <a:pt x="262" y="10"/>
                  </a:cubicBezTo>
                  <a:cubicBezTo>
                    <a:pt x="247" y="3"/>
                    <a:pt x="231" y="0"/>
                    <a:pt x="21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485;p85">
              <a:extLst>
                <a:ext uri="{FF2B5EF4-FFF2-40B4-BE49-F238E27FC236}">
                  <a16:creationId xmlns:a16="http://schemas.microsoft.com/office/drawing/2014/main" id="{0A88CFCD-0781-4FAC-840B-DB81407AF991}"/>
                </a:ext>
              </a:extLst>
            </p:cNvPr>
            <p:cNvSpPr/>
            <p:nvPr/>
          </p:nvSpPr>
          <p:spPr>
            <a:xfrm>
              <a:off x="6355040" y="1604363"/>
              <a:ext cx="11044" cy="13399"/>
            </a:xfrm>
            <a:custGeom>
              <a:avLst/>
              <a:gdLst/>
              <a:ahLst/>
              <a:cxnLst/>
              <a:rect l="l" t="t" r="r" b="b"/>
              <a:pathLst>
                <a:path w="347" h="421" extrusionOk="0">
                  <a:moveTo>
                    <a:pt x="127" y="1"/>
                  </a:moveTo>
                  <a:cubicBezTo>
                    <a:pt x="116" y="1"/>
                    <a:pt x="106" y="2"/>
                    <a:pt x="96" y="4"/>
                  </a:cubicBezTo>
                  <a:cubicBezTo>
                    <a:pt x="37" y="40"/>
                    <a:pt x="1" y="111"/>
                    <a:pt x="25" y="171"/>
                  </a:cubicBezTo>
                  <a:lnTo>
                    <a:pt x="96" y="337"/>
                  </a:lnTo>
                  <a:cubicBezTo>
                    <a:pt x="120" y="397"/>
                    <a:pt x="168" y="421"/>
                    <a:pt x="215" y="421"/>
                  </a:cubicBezTo>
                  <a:cubicBezTo>
                    <a:pt x="227" y="421"/>
                    <a:pt x="239" y="421"/>
                    <a:pt x="263" y="409"/>
                  </a:cubicBezTo>
                  <a:cubicBezTo>
                    <a:pt x="322" y="373"/>
                    <a:pt x="346" y="301"/>
                    <a:pt x="334" y="242"/>
                  </a:cubicBezTo>
                  <a:lnTo>
                    <a:pt x="263" y="75"/>
                  </a:lnTo>
                  <a:cubicBezTo>
                    <a:pt x="233" y="26"/>
                    <a:pt x="179" y="1"/>
                    <a:pt x="1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486;p85">
              <a:extLst>
                <a:ext uri="{FF2B5EF4-FFF2-40B4-BE49-F238E27FC236}">
                  <a16:creationId xmlns:a16="http://schemas.microsoft.com/office/drawing/2014/main" id="{D15E5AA1-C00F-437D-AFDF-88E268625D00}"/>
                </a:ext>
              </a:extLst>
            </p:cNvPr>
            <p:cNvSpPr/>
            <p:nvPr/>
          </p:nvSpPr>
          <p:spPr>
            <a:xfrm>
              <a:off x="6422514" y="1771489"/>
              <a:ext cx="11012" cy="13017"/>
            </a:xfrm>
            <a:custGeom>
              <a:avLst/>
              <a:gdLst/>
              <a:ahLst/>
              <a:cxnLst/>
              <a:rect l="l" t="t" r="r" b="b"/>
              <a:pathLst>
                <a:path w="346" h="409" extrusionOk="0">
                  <a:moveTo>
                    <a:pt x="151" y="1"/>
                  </a:moveTo>
                  <a:cubicBezTo>
                    <a:pt x="130" y="1"/>
                    <a:pt x="107" y="5"/>
                    <a:pt x="84" y="15"/>
                  </a:cubicBezTo>
                  <a:cubicBezTo>
                    <a:pt x="24" y="39"/>
                    <a:pt x="0" y="111"/>
                    <a:pt x="12" y="170"/>
                  </a:cubicBezTo>
                  <a:lnTo>
                    <a:pt x="84" y="337"/>
                  </a:lnTo>
                  <a:cubicBezTo>
                    <a:pt x="107" y="384"/>
                    <a:pt x="143" y="408"/>
                    <a:pt x="203" y="408"/>
                  </a:cubicBezTo>
                  <a:cubicBezTo>
                    <a:pt x="227" y="408"/>
                    <a:pt x="238" y="408"/>
                    <a:pt x="250" y="396"/>
                  </a:cubicBezTo>
                  <a:cubicBezTo>
                    <a:pt x="310" y="373"/>
                    <a:pt x="346" y="289"/>
                    <a:pt x="322" y="230"/>
                  </a:cubicBezTo>
                  <a:lnTo>
                    <a:pt x="250" y="63"/>
                  </a:lnTo>
                  <a:cubicBezTo>
                    <a:pt x="242" y="29"/>
                    <a:pt x="203" y="1"/>
                    <a:pt x="15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487;p85">
              <a:extLst>
                <a:ext uri="{FF2B5EF4-FFF2-40B4-BE49-F238E27FC236}">
                  <a16:creationId xmlns:a16="http://schemas.microsoft.com/office/drawing/2014/main" id="{DE8FFF99-8F7C-4CE5-9279-5D0CBB5C88FC}"/>
                </a:ext>
              </a:extLst>
            </p:cNvPr>
            <p:cNvSpPr/>
            <p:nvPr/>
          </p:nvSpPr>
          <p:spPr>
            <a:xfrm>
              <a:off x="6470637" y="1655541"/>
              <a:ext cx="14036" cy="10726"/>
            </a:xfrm>
            <a:custGeom>
              <a:avLst/>
              <a:gdLst/>
              <a:ahLst/>
              <a:cxnLst/>
              <a:rect l="l" t="t" r="r" b="b"/>
              <a:pathLst>
                <a:path w="441" h="337" extrusionOk="0">
                  <a:moveTo>
                    <a:pt x="293" y="0"/>
                  </a:moveTo>
                  <a:cubicBezTo>
                    <a:pt x="282" y="0"/>
                    <a:pt x="272" y="1"/>
                    <a:pt x="262" y="3"/>
                  </a:cubicBezTo>
                  <a:lnTo>
                    <a:pt x="96" y="75"/>
                  </a:lnTo>
                  <a:cubicBezTo>
                    <a:pt x="36" y="110"/>
                    <a:pt x="0" y="182"/>
                    <a:pt x="24" y="241"/>
                  </a:cubicBezTo>
                  <a:cubicBezTo>
                    <a:pt x="48" y="301"/>
                    <a:pt x="96" y="337"/>
                    <a:pt x="143" y="337"/>
                  </a:cubicBezTo>
                  <a:cubicBezTo>
                    <a:pt x="155" y="337"/>
                    <a:pt x="167" y="337"/>
                    <a:pt x="179" y="313"/>
                  </a:cubicBezTo>
                  <a:lnTo>
                    <a:pt x="346" y="241"/>
                  </a:lnTo>
                  <a:cubicBezTo>
                    <a:pt x="405" y="217"/>
                    <a:pt x="441" y="134"/>
                    <a:pt x="417" y="75"/>
                  </a:cubicBezTo>
                  <a:cubicBezTo>
                    <a:pt x="397" y="25"/>
                    <a:pt x="344" y="0"/>
                    <a:pt x="29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488;p85">
              <a:extLst>
                <a:ext uri="{FF2B5EF4-FFF2-40B4-BE49-F238E27FC236}">
                  <a16:creationId xmlns:a16="http://schemas.microsoft.com/office/drawing/2014/main" id="{200B0BFD-2ECA-48E3-84A6-640FC244877E}"/>
                </a:ext>
              </a:extLst>
            </p:cNvPr>
            <p:cNvSpPr/>
            <p:nvPr/>
          </p:nvSpPr>
          <p:spPr>
            <a:xfrm>
              <a:off x="6303893" y="1723175"/>
              <a:ext cx="13686" cy="10153"/>
            </a:xfrm>
            <a:custGeom>
              <a:avLst/>
              <a:gdLst/>
              <a:ahLst/>
              <a:cxnLst/>
              <a:rect l="l" t="t" r="r" b="b"/>
              <a:pathLst>
                <a:path w="430" h="319" extrusionOk="0">
                  <a:moveTo>
                    <a:pt x="317" y="0"/>
                  </a:moveTo>
                  <a:cubicBezTo>
                    <a:pt x="299" y="0"/>
                    <a:pt x="281" y="3"/>
                    <a:pt x="263" y="9"/>
                  </a:cubicBezTo>
                  <a:lnTo>
                    <a:pt x="96" y="81"/>
                  </a:lnTo>
                  <a:cubicBezTo>
                    <a:pt x="36" y="117"/>
                    <a:pt x="1" y="188"/>
                    <a:pt x="24" y="248"/>
                  </a:cubicBezTo>
                  <a:cubicBezTo>
                    <a:pt x="36" y="295"/>
                    <a:pt x="84" y="319"/>
                    <a:pt x="144" y="319"/>
                  </a:cubicBezTo>
                  <a:cubicBezTo>
                    <a:pt x="155" y="319"/>
                    <a:pt x="167" y="319"/>
                    <a:pt x="179" y="307"/>
                  </a:cubicBezTo>
                  <a:lnTo>
                    <a:pt x="346" y="236"/>
                  </a:lnTo>
                  <a:cubicBezTo>
                    <a:pt x="405" y="200"/>
                    <a:pt x="429" y="128"/>
                    <a:pt x="417" y="69"/>
                  </a:cubicBezTo>
                  <a:cubicBezTo>
                    <a:pt x="409" y="25"/>
                    <a:pt x="367" y="0"/>
                    <a:pt x="31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9"/>
        <p:cNvGrpSpPr/>
        <p:nvPr/>
      </p:nvGrpSpPr>
      <p:grpSpPr>
        <a:xfrm>
          <a:off x="0" y="0"/>
          <a:ext cx="0" cy="0"/>
          <a:chOff x="0" y="0"/>
          <a:chExt cx="0" cy="0"/>
        </a:xfrm>
      </p:grpSpPr>
      <p:sp>
        <p:nvSpPr>
          <p:cNvPr id="3160" name="Google Shape;3160;p71"/>
          <p:cNvSpPr txBox="1">
            <a:spLocks noGrp="1"/>
          </p:cNvSpPr>
          <p:nvPr>
            <p:ph type="title"/>
          </p:nvPr>
        </p:nvSpPr>
        <p:spPr>
          <a:xfrm>
            <a:off x="1329653" y="893931"/>
            <a:ext cx="6387900" cy="19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br>
              <a:rPr lang="en" dirty="0"/>
            </a:br>
            <a:br>
              <a:rPr lang="en" dirty="0"/>
            </a:br>
            <a:r>
              <a:rPr lang="en" dirty="0"/>
              <a:t>E N G Y    M A B R O U K </a:t>
            </a:r>
            <a:endParaRPr dirty="0"/>
          </a:p>
        </p:txBody>
      </p:sp>
      <p:grpSp>
        <p:nvGrpSpPr>
          <p:cNvPr id="3174" name="Google Shape;3174;p71"/>
          <p:cNvGrpSpPr/>
          <p:nvPr/>
        </p:nvGrpSpPr>
        <p:grpSpPr>
          <a:xfrm rot="16200000">
            <a:off x="3379544" y="1772314"/>
            <a:ext cx="185525" cy="3108902"/>
            <a:chOff x="240800" y="2611388"/>
            <a:chExt cx="14075" cy="245512"/>
          </a:xfrm>
        </p:grpSpPr>
        <p:sp>
          <p:nvSpPr>
            <p:cNvPr id="3175" name="Google Shape;3175;p71"/>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7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7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7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71"/>
          <p:cNvGrpSpPr/>
          <p:nvPr/>
        </p:nvGrpSpPr>
        <p:grpSpPr>
          <a:xfrm>
            <a:off x="2632679" y="169405"/>
            <a:ext cx="543432" cy="741197"/>
            <a:chOff x="2878829" y="3023092"/>
            <a:chExt cx="543432" cy="741197"/>
          </a:xfrm>
        </p:grpSpPr>
        <p:sp>
          <p:nvSpPr>
            <p:cNvPr id="3180" name="Google Shape;3180;p7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7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7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7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7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7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7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7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7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7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7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7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7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7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7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7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7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7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7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7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7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7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7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7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4" name="Google Shape;3204;p71"/>
          <p:cNvGrpSpPr/>
          <p:nvPr/>
        </p:nvGrpSpPr>
        <p:grpSpPr>
          <a:xfrm>
            <a:off x="8153509" y="2859230"/>
            <a:ext cx="541000" cy="741197"/>
            <a:chOff x="1148622" y="1207755"/>
            <a:chExt cx="541000" cy="741197"/>
          </a:xfrm>
        </p:grpSpPr>
        <p:sp>
          <p:nvSpPr>
            <p:cNvPr id="3205" name="Google Shape;3205;p71"/>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71"/>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71"/>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71"/>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71"/>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71"/>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71"/>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71"/>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71"/>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71"/>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71"/>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71"/>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71"/>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71"/>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71"/>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71"/>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71"/>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71"/>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71"/>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71"/>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71"/>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71"/>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71"/>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71"/>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9" name="Google Shape;3229;p71"/>
          <p:cNvGrpSpPr/>
          <p:nvPr/>
        </p:nvGrpSpPr>
        <p:grpSpPr>
          <a:xfrm>
            <a:off x="984079" y="3723780"/>
            <a:ext cx="543432" cy="741197"/>
            <a:chOff x="2878829" y="3023092"/>
            <a:chExt cx="543432" cy="741197"/>
          </a:xfrm>
        </p:grpSpPr>
        <p:sp>
          <p:nvSpPr>
            <p:cNvPr id="3230" name="Google Shape;3230;p7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7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7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7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7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7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7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7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7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7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7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7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7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7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7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7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7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7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7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7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7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7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7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7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4" name="Google Shape;3254;p71"/>
          <p:cNvGrpSpPr/>
          <p:nvPr/>
        </p:nvGrpSpPr>
        <p:grpSpPr>
          <a:xfrm>
            <a:off x="350893" y="345057"/>
            <a:ext cx="8225504" cy="4106844"/>
            <a:chOff x="350893" y="345057"/>
            <a:chExt cx="8225504" cy="4106844"/>
          </a:xfrm>
        </p:grpSpPr>
        <p:grpSp>
          <p:nvGrpSpPr>
            <p:cNvPr id="3255" name="Google Shape;3255;p71"/>
            <p:cNvGrpSpPr/>
            <p:nvPr/>
          </p:nvGrpSpPr>
          <p:grpSpPr>
            <a:xfrm>
              <a:off x="350893" y="345057"/>
              <a:ext cx="8225504" cy="344536"/>
              <a:chOff x="1942776" y="1722253"/>
              <a:chExt cx="2118174" cy="88722"/>
            </a:xfrm>
          </p:grpSpPr>
          <p:sp>
            <p:nvSpPr>
              <p:cNvPr id="3256" name="Google Shape;3256;p7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71"/>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8" name="Google Shape;3258;p71"/>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666984" y="52923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48" name="Google Shape;248;p37"/>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Business Overview</a:t>
            </a:r>
            <a:endParaRPr/>
          </a:p>
        </p:txBody>
      </p:sp>
      <p:sp>
        <p:nvSpPr>
          <p:cNvPr id="249" name="Google Shape;249;p37"/>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51" name="Google Shape;251;p37"/>
          <p:cNvSpPr txBox="1">
            <a:spLocks noGrp="1"/>
          </p:cNvSpPr>
          <p:nvPr>
            <p:ph type="subTitle" idx="4"/>
          </p:nvPr>
        </p:nvSpPr>
        <p:spPr>
          <a:xfrm>
            <a:off x="3433554" y="1716871"/>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Category Analysis</a:t>
            </a:r>
            <a:endParaRPr dirty="0"/>
          </a:p>
        </p:txBody>
      </p:sp>
      <p:sp>
        <p:nvSpPr>
          <p:cNvPr id="252" name="Google Shape;252;p37"/>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54" name="Google Shape;254;p37"/>
          <p:cNvSpPr txBox="1">
            <a:spLocks noGrp="1"/>
          </p:cNvSpPr>
          <p:nvPr>
            <p:ph type="subTitle" idx="7"/>
          </p:nvPr>
        </p:nvSpPr>
        <p:spPr>
          <a:xfrm>
            <a:off x="6257026" y="175081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Orders Frequency</a:t>
            </a:r>
            <a:endParaRPr dirty="0"/>
          </a:p>
        </p:txBody>
      </p:sp>
      <p:sp>
        <p:nvSpPr>
          <p:cNvPr id="255" name="Google Shape;255;p3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57" name="Google Shape;257;p37"/>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Payment Analysis</a:t>
            </a:r>
            <a:endParaRPr dirty="0"/>
          </a:p>
        </p:txBody>
      </p:sp>
      <p:sp>
        <p:nvSpPr>
          <p:cNvPr id="258" name="Google Shape;258;p37"/>
          <p:cNvSpPr txBox="1">
            <a:spLocks noGrp="1"/>
          </p:cNvSpPr>
          <p:nvPr>
            <p:ph type="title" idx="14"/>
          </p:nvPr>
        </p:nvSpPr>
        <p:spPr>
          <a:xfrm>
            <a:off x="132920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0" name="Google Shape;260;p37"/>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Geological Analysis</a:t>
            </a:r>
            <a:endParaRPr dirty="0"/>
          </a:p>
        </p:txBody>
      </p:sp>
      <p:sp>
        <p:nvSpPr>
          <p:cNvPr id="261" name="Google Shape;261;p37"/>
          <p:cNvSpPr txBox="1">
            <a:spLocks noGrp="1"/>
          </p:cNvSpPr>
          <p:nvPr>
            <p:ph type="title" idx="17"/>
          </p:nvPr>
        </p:nvSpPr>
        <p:spPr>
          <a:xfrm>
            <a:off x="4023025"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63" name="Google Shape;263;p37"/>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Time-Series Analysis</a:t>
            </a:r>
            <a:endParaRPr dirty="0"/>
          </a:p>
        </p:txBody>
      </p:sp>
      <p:sp>
        <p:nvSpPr>
          <p:cNvPr id="264" name="Google Shape;264;p37"/>
          <p:cNvSpPr txBox="1">
            <a:spLocks noGrp="1"/>
          </p:cNvSpPr>
          <p:nvPr>
            <p:ph type="title" idx="20"/>
          </p:nvPr>
        </p:nvSpPr>
        <p:spPr>
          <a:xfrm>
            <a:off x="6716550" y="3067011"/>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 name="Google Shape;291;p37"/>
          <p:cNvGrpSpPr/>
          <p:nvPr/>
        </p:nvGrpSpPr>
        <p:grpSpPr>
          <a:xfrm>
            <a:off x="283418" y="5876"/>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063;p49">
            <a:extLst>
              <a:ext uri="{FF2B5EF4-FFF2-40B4-BE49-F238E27FC236}">
                <a16:creationId xmlns:a16="http://schemas.microsoft.com/office/drawing/2014/main" id="{F3212B02-6DC7-4642-B7D4-588FC1B5ED14}"/>
              </a:ext>
            </a:extLst>
          </p:cNvPr>
          <p:cNvSpPr txBox="1">
            <a:spLocks/>
          </p:cNvSpPr>
          <p:nvPr/>
        </p:nvSpPr>
        <p:spPr>
          <a:xfrm>
            <a:off x="498982" y="2148462"/>
            <a:ext cx="2610926" cy="7236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US" sz="1400" dirty="0"/>
              <a:t>How Much Did the Profit increase since the Business Started?</a:t>
            </a:r>
          </a:p>
        </p:txBody>
      </p:sp>
      <p:sp>
        <p:nvSpPr>
          <p:cNvPr id="53" name="Google Shape;1063;p49">
            <a:extLst>
              <a:ext uri="{FF2B5EF4-FFF2-40B4-BE49-F238E27FC236}">
                <a16:creationId xmlns:a16="http://schemas.microsoft.com/office/drawing/2014/main" id="{BCC05A3B-B920-4F51-A203-23C15A05F2CB}"/>
              </a:ext>
            </a:extLst>
          </p:cNvPr>
          <p:cNvSpPr txBox="1">
            <a:spLocks noGrp="1"/>
          </p:cNvSpPr>
          <p:nvPr>
            <p:ph type="subTitle" idx="6"/>
          </p:nvPr>
        </p:nvSpPr>
        <p:spPr>
          <a:xfrm>
            <a:off x="3268720" y="2148462"/>
            <a:ext cx="2765374" cy="63023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latin typeface="Oswald" panose="00000500000000000000" pitchFamily="2" charset="0"/>
              </a:rPr>
              <a:t>What are the Categories that generate the highest and lowest Profit?</a:t>
            </a:r>
            <a:endParaRPr dirty="0">
              <a:latin typeface="Oswald" panose="00000500000000000000" pitchFamily="2" charset="0"/>
            </a:endParaRPr>
          </a:p>
        </p:txBody>
      </p:sp>
      <p:sp>
        <p:nvSpPr>
          <p:cNvPr id="54" name="Google Shape;1636;p55">
            <a:extLst>
              <a:ext uri="{FF2B5EF4-FFF2-40B4-BE49-F238E27FC236}">
                <a16:creationId xmlns:a16="http://schemas.microsoft.com/office/drawing/2014/main" id="{24427957-0361-40C7-B4FB-27115249C746}"/>
              </a:ext>
            </a:extLst>
          </p:cNvPr>
          <p:cNvSpPr txBox="1">
            <a:spLocks noGrp="1"/>
          </p:cNvSpPr>
          <p:nvPr>
            <p:ph type="subTitle" idx="9"/>
          </p:nvPr>
        </p:nvSpPr>
        <p:spPr>
          <a:xfrm>
            <a:off x="6145929" y="2129351"/>
            <a:ext cx="2316162" cy="6302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Oswald" panose="00000500000000000000" pitchFamily="2" charset="0"/>
                <a:ea typeface="+mj-ea"/>
                <a:cs typeface="+mj-cs"/>
              </a:rPr>
              <a:t>What</a:t>
            </a:r>
            <a:r>
              <a:rPr lang="en-US" dirty="0">
                <a:latin typeface="Oswald" panose="00000500000000000000" pitchFamily="2" charset="0"/>
              </a:rPr>
              <a:t> </a:t>
            </a:r>
            <a:r>
              <a:rPr lang="en-US" dirty="0">
                <a:latin typeface="Oswald" panose="00000500000000000000" pitchFamily="2" charset="0"/>
                <a:ea typeface="+mj-ea"/>
                <a:cs typeface="+mj-cs"/>
              </a:rPr>
              <a:t>are the Most &amp; Least Frequently Ordered Categories?</a:t>
            </a:r>
            <a:endParaRPr dirty="0">
              <a:latin typeface="Oswald" panose="00000500000000000000" pitchFamily="2" charset="0"/>
            </a:endParaRPr>
          </a:p>
        </p:txBody>
      </p:sp>
      <p:sp>
        <p:nvSpPr>
          <p:cNvPr id="55" name="Google Shape;2232;p61">
            <a:extLst>
              <a:ext uri="{FF2B5EF4-FFF2-40B4-BE49-F238E27FC236}">
                <a16:creationId xmlns:a16="http://schemas.microsoft.com/office/drawing/2014/main" id="{958DD562-1D28-4535-A9C9-447D4B3EA531}"/>
              </a:ext>
            </a:extLst>
          </p:cNvPr>
          <p:cNvSpPr txBox="1">
            <a:spLocks/>
          </p:cNvSpPr>
          <p:nvPr/>
        </p:nvSpPr>
        <p:spPr>
          <a:xfrm>
            <a:off x="563989" y="3960563"/>
            <a:ext cx="2515140" cy="653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US" sz="1400" dirty="0"/>
              <a:t>What are the Payment Methods Used by our customers?</a:t>
            </a:r>
          </a:p>
        </p:txBody>
      </p:sp>
      <p:sp>
        <p:nvSpPr>
          <p:cNvPr id="60" name="Google Shape;1253;p51">
            <a:extLst>
              <a:ext uri="{FF2B5EF4-FFF2-40B4-BE49-F238E27FC236}">
                <a16:creationId xmlns:a16="http://schemas.microsoft.com/office/drawing/2014/main" id="{55A75900-B976-44A1-8C2B-E172B6EFB2D9}"/>
              </a:ext>
            </a:extLst>
          </p:cNvPr>
          <p:cNvSpPr txBox="1">
            <a:spLocks/>
          </p:cNvSpPr>
          <p:nvPr/>
        </p:nvSpPr>
        <p:spPr>
          <a:xfrm>
            <a:off x="3298776" y="4072601"/>
            <a:ext cx="2588626" cy="357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Oswald"/>
              <a:buNone/>
              <a:defRPr sz="2800" b="0" i="0" u="none" strike="noStrike" cap="none">
                <a:solidFill>
                  <a:schemeClr val="lt1"/>
                </a:solidFill>
                <a:latin typeface="Oswald"/>
                <a:ea typeface="Oswald"/>
                <a:cs typeface="Oswald"/>
                <a:sym typeface="Oswald"/>
              </a:defRPr>
            </a:lvl1pPr>
            <a:lvl2pPr marR="0" lvl="1"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9pPr>
          </a:lstStyle>
          <a:p>
            <a:pPr algn="ctr"/>
            <a:r>
              <a:rPr lang="en-US" sz="1400" dirty="0">
                <a:latin typeface="Oswald" panose="00000500000000000000" pitchFamily="2" charset="0"/>
              </a:rPr>
              <a:t>Where does the Business Generate the highest &amp; lowest Profit?</a:t>
            </a:r>
          </a:p>
        </p:txBody>
      </p:sp>
      <p:sp>
        <p:nvSpPr>
          <p:cNvPr id="63" name="Google Shape;1636;p55">
            <a:extLst>
              <a:ext uri="{FF2B5EF4-FFF2-40B4-BE49-F238E27FC236}">
                <a16:creationId xmlns:a16="http://schemas.microsoft.com/office/drawing/2014/main" id="{B180DF34-AED4-43A1-B880-6F8FD0FD651C}"/>
              </a:ext>
            </a:extLst>
          </p:cNvPr>
          <p:cNvSpPr txBox="1">
            <a:spLocks/>
          </p:cNvSpPr>
          <p:nvPr/>
        </p:nvSpPr>
        <p:spPr>
          <a:xfrm>
            <a:off x="6107050" y="3927186"/>
            <a:ext cx="2497629" cy="1077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1pPr>
            <a:lvl2pPr marR="0" lvl="1"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2pPr>
            <a:lvl3pPr marR="0" lvl="2"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3pPr>
            <a:lvl4pPr marR="0" lvl="3"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4pPr>
            <a:lvl5pPr marR="0" lvl="4"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5pPr>
            <a:lvl6pPr marR="0" lvl="5"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6pPr>
            <a:lvl7pPr marR="0" lvl="6"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7pPr>
            <a:lvl8pPr marR="0" lvl="7"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8pPr>
            <a:lvl9pPr marR="0" lvl="8" algn="ctr" rtl="0">
              <a:lnSpc>
                <a:spcPct val="100000"/>
              </a:lnSpc>
              <a:spcBef>
                <a:spcPts val="0"/>
              </a:spcBef>
              <a:spcAft>
                <a:spcPts val="0"/>
              </a:spcAft>
              <a:buClr>
                <a:schemeClr val="lt1"/>
              </a:buClr>
              <a:buSzPts val="3000"/>
              <a:buFont typeface="Oswald"/>
              <a:buNone/>
              <a:defRPr sz="3000" b="0" i="0" u="none" strike="noStrike" cap="none">
                <a:solidFill>
                  <a:schemeClr val="lt1"/>
                </a:solidFill>
                <a:latin typeface="Oswald"/>
                <a:ea typeface="Oswald"/>
                <a:cs typeface="Oswald"/>
                <a:sym typeface="Oswald"/>
              </a:defRPr>
            </a:lvl9pPr>
          </a:lstStyle>
          <a:p>
            <a:r>
              <a:rPr lang="en-US" sz="1400" dirty="0">
                <a:latin typeface="Oswald" panose="00000500000000000000" pitchFamily="2" charset="0"/>
              </a:rPr>
              <a:t>How Long does it take for an order to arrive to the Customer?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2285825" y="1927950"/>
            <a:ext cx="13389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Q1</a:t>
            </a:r>
            <a:endParaRPr dirty="0"/>
          </a:p>
        </p:txBody>
      </p:sp>
      <p:sp>
        <p:nvSpPr>
          <p:cNvPr id="1063" name="Google Shape;1063;p49"/>
          <p:cNvSpPr txBox="1">
            <a:spLocks noGrp="1"/>
          </p:cNvSpPr>
          <p:nvPr>
            <p:ph type="title" idx="2"/>
          </p:nvPr>
        </p:nvSpPr>
        <p:spPr>
          <a:xfrm>
            <a:off x="3722949" y="2073553"/>
            <a:ext cx="4570975"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Much Did the Profit increase since the Business Started?</a:t>
            </a:r>
            <a:endParaRPr dirty="0"/>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42470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1043151" y="41496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PMR Over Time</a:t>
            </a:r>
            <a:endParaRPr dirty="0"/>
          </a:p>
        </p:txBody>
      </p:sp>
      <p:sp>
        <p:nvSpPr>
          <p:cNvPr id="669" name="Google Shape;669;p44"/>
          <p:cNvSpPr txBox="1"/>
          <p:nvPr/>
        </p:nvSpPr>
        <p:spPr>
          <a:xfrm>
            <a:off x="5396227" y="3130573"/>
            <a:ext cx="3220615"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600"/>
              </a:spcBef>
              <a:spcAft>
                <a:spcPts val="1600"/>
              </a:spcAft>
              <a:buNone/>
            </a:pPr>
            <a:r>
              <a:rPr lang="en-US" dirty="0">
                <a:solidFill>
                  <a:schemeClr val="lt1"/>
                </a:solidFill>
                <a:latin typeface="Raleway"/>
                <a:ea typeface="Raleway"/>
                <a:cs typeface="Raleway"/>
                <a:sym typeface="Raleway"/>
              </a:rPr>
              <a:t>In 2018, The Business generated a Total Profit of </a:t>
            </a:r>
            <a:r>
              <a:rPr lang="en-US" b="1" dirty="0">
                <a:solidFill>
                  <a:schemeClr val="lt1"/>
                </a:solidFill>
                <a:highlight>
                  <a:srgbClr val="D48EA9"/>
                </a:highlight>
                <a:latin typeface="Raleway"/>
                <a:ea typeface="Raleway"/>
                <a:cs typeface="Raleway"/>
                <a:sym typeface="Raleway"/>
              </a:rPr>
              <a:t>1,234,633.91</a:t>
            </a:r>
            <a:r>
              <a:rPr lang="en-US" dirty="0">
                <a:solidFill>
                  <a:schemeClr val="lt1"/>
                </a:solidFill>
                <a:latin typeface="Raleway"/>
                <a:ea typeface="Raleway"/>
                <a:cs typeface="Raleway"/>
                <a:sym typeface="Raleway"/>
              </a:rPr>
              <a:t>, which makes a Profit Margin Ratio of 29% from 2017</a:t>
            </a:r>
          </a:p>
          <a:p>
            <a:pPr marL="0" lvl="0" indent="0" algn="l" rtl="0">
              <a:lnSpc>
                <a:spcPct val="100000"/>
              </a:lnSpc>
              <a:spcBef>
                <a:spcPts val="1600"/>
              </a:spcBef>
              <a:spcAft>
                <a:spcPts val="1600"/>
              </a:spcAft>
              <a:buNone/>
            </a:pPr>
            <a:endParaRPr lang="en-US" dirty="0">
              <a:solidFill>
                <a:schemeClr val="lt1"/>
              </a:solidFill>
              <a:latin typeface="Raleway"/>
              <a:ea typeface="Raleway"/>
              <a:cs typeface="Raleway"/>
              <a:sym typeface="Raleway"/>
            </a:endParaRPr>
          </a:p>
        </p:txBody>
      </p:sp>
      <p:sp>
        <p:nvSpPr>
          <p:cNvPr id="670" name="Google Shape;670;p44"/>
          <p:cNvSpPr txBox="1"/>
          <p:nvPr/>
        </p:nvSpPr>
        <p:spPr>
          <a:xfrm>
            <a:off x="5467633" y="2198861"/>
            <a:ext cx="314921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solidFill>
                  <a:schemeClr val="lt1"/>
                </a:solidFill>
                <a:latin typeface="Raleway"/>
                <a:ea typeface="Raleway"/>
                <a:cs typeface="Raleway"/>
                <a:sym typeface="Raleway"/>
              </a:rPr>
              <a:t>In 2017, The Business started to grow generating a Total profit of </a:t>
            </a:r>
            <a:r>
              <a:rPr lang="en-US" b="1" dirty="0">
                <a:solidFill>
                  <a:schemeClr val="lt1"/>
                </a:solidFill>
                <a:highlight>
                  <a:srgbClr val="D48EA9"/>
                </a:highlight>
                <a:latin typeface="Raleway"/>
                <a:ea typeface="Raleway"/>
                <a:cs typeface="Raleway"/>
                <a:sym typeface="Raleway"/>
              </a:rPr>
              <a:t>957,004.18</a:t>
            </a:r>
            <a:r>
              <a:rPr lang="en-US" dirty="0">
                <a:solidFill>
                  <a:schemeClr val="lt1"/>
                </a:solidFill>
                <a:latin typeface="Raleway"/>
                <a:ea typeface="Raleway"/>
                <a:cs typeface="Raleway"/>
                <a:sym typeface="Raleway"/>
              </a:rPr>
              <a:t> which makes a Profit Margin Ratio of 15161.28% from 2016</a:t>
            </a:r>
          </a:p>
          <a:p>
            <a:pPr marL="0" lvl="0" indent="0" algn="l" rtl="0">
              <a:lnSpc>
                <a:spcPct val="100000"/>
              </a:lnSpc>
              <a:spcBef>
                <a:spcPts val="0"/>
              </a:spcBef>
              <a:spcAft>
                <a:spcPts val="0"/>
              </a:spcAft>
              <a:buNone/>
            </a:pPr>
            <a:endParaRPr lang="en-US" dirty="0">
              <a:solidFill>
                <a:schemeClr val="lt1"/>
              </a:solidFill>
              <a:latin typeface="Raleway"/>
              <a:ea typeface="Raleway"/>
              <a:cs typeface="Raleway"/>
              <a:sym typeface="Raleway"/>
            </a:endParaRPr>
          </a:p>
        </p:txBody>
      </p:sp>
      <p:sp>
        <p:nvSpPr>
          <p:cNvPr id="671" name="Google Shape;671;p44"/>
          <p:cNvSpPr txBox="1"/>
          <p:nvPr/>
        </p:nvSpPr>
        <p:spPr>
          <a:xfrm>
            <a:off x="5467633" y="1161978"/>
            <a:ext cx="2906714"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dirty="0">
                <a:solidFill>
                  <a:schemeClr val="lt1"/>
                </a:solidFill>
                <a:latin typeface="Raleway"/>
                <a:ea typeface="Raleway"/>
                <a:cs typeface="Raleway"/>
                <a:sym typeface="Raleway"/>
              </a:rPr>
              <a:t>The Business Started in September 2016 ending the year with a profit value of </a:t>
            </a:r>
            <a:r>
              <a:rPr lang="en-US" b="1" dirty="0">
                <a:solidFill>
                  <a:schemeClr val="lt1"/>
                </a:solidFill>
                <a:highlight>
                  <a:srgbClr val="D48EA9"/>
                </a:highlight>
                <a:latin typeface="Raleway"/>
                <a:ea typeface="Raleway"/>
                <a:cs typeface="Raleway"/>
                <a:sym typeface="Raleway"/>
              </a:rPr>
              <a:t>6,271.06</a:t>
            </a:r>
          </a:p>
          <a:p>
            <a:pPr marL="0" lvl="0" indent="0" algn="l" rtl="0">
              <a:lnSpc>
                <a:spcPct val="100000"/>
              </a:lnSpc>
              <a:spcBef>
                <a:spcPts val="0"/>
              </a:spcBef>
              <a:spcAft>
                <a:spcPts val="1600"/>
              </a:spcAft>
              <a:buNone/>
            </a:pPr>
            <a:endParaRPr lang="en-US" dirty="0">
              <a:solidFill>
                <a:schemeClr val="lt1"/>
              </a:solidFill>
              <a:latin typeface="Raleway"/>
              <a:ea typeface="Raleway"/>
              <a:cs typeface="Raleway"/>
              <a:sym typeface="Raleway"/>
            </a:endParaRPr>
          </a:p>
        </p:txBody>
      </p:sp>
      <p:sp>
        <p:nvSpPr>
          <p:cNvPr id="672" name="Google Shape;672;p44"/>
          <p:cNvSpPr/>
          <p:nvPr/>
        </p:nvSpPr>
        <p:spPr>
          <a:xfrm>
            <a:off x="5122028" y="2391784"/>
            <a:ext cx="274200" cy="273900"/>
          </a:xfrm>
          <a:prstGeom prst="ellipse">
            <a:avLst/>
          </a:prstGeom>
          <a:solidFill>
            <a:srgbClr val="FFFFFF">
              <a:alpha val="60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5122028" y="3474604"/>
            <a:ext cx="274200" cy="273900"/>
          </a:xfrm>
          <a:prstGeom prst="ellipse">
            <a:avLst/>
          </a:prstGeom>
          <a:solidFill>
            <a:srgbClr val="FFFFFF">
              <a:alpha val="2768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p:nvPr/>
        </p:nvSpPr>
        <p:spPr>
          <a:xfrm>
            <a:off x="5122028" y="1321864"/>
            <a:ext cx="274200"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5" name="Picture 4">
            <a:extLst>
              <a:ext uri="{FF2B5EF4-FFF2-40B4-BE49-F238E27FC236}">
                <a16:creationId xmlns:a16="http://schemas.microsoft.com/office/drawing/2014/main" id="{D7F851F9-57C1-43D0-A323-515B7B9FAB24}"/>
              </a:ext>
            </a:extLst>
          </p:cNvPr>
          <p:cNvPicPr>
            <a:picLocks noChangeAspect="1"/>
          </p:cNvPicPr>
          <p:nvPr/>
        </p:nvPicPr>
        <p:blipFill rotWithShape="1">
          <a:blip r:embed="rId4"/>
          <a:srcRect l="18421" t="21416" r="53153" b="23782"/>
          <a:stretch/>
        </p:blipFill>
        <p:spPr>
          <a:xfrm>
            <a:off x="665381" y="1029173"/>
            <a:ext cx="3450148" cy="373963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2285825" y="1927950"/>
            <a:ext cx="13389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Q2</a:t>
            </a:r>
            <a:endParaRPr dirty="0"/>
          </a:p>
        </p:txBody>
      </p:sp>
      <p:sp>
        <p:nvSpPr>
          <p:cNvPr id="1063" name="Google Shape;1063;p49"/>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are the Categories that generate the highest and lowest Profit?</a:t>
            </a:r>
            <a:endParaRPr dirty="0"/>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2"/>
        <p:cNvGrpSpPr/>
        <p:nvPr/>
      </p:nvGrpSpPr>
      <p:grpSpPr>
        <a:xfrm>
          <a:off x="0" y="0"/>
          <a:ext cx="0" cy="0"/>
          <a:chOff x="0" y="0"/>
          <a:chExt cx="0" cy="0"/>
        </a:xfrm>
      </p:grpSpPr>
      <p:sp>
        <p:nvSpPr>
          <p:cNvPr id="903" name="Google Shape;903;p47"/>
          <p:cNvSpPr txBox="1">
            <a:spLocks noGrp="1"/>
          </p:cNvSpPr>
          <p:nvPr>
            <p:ph type="title"/>
          </p:nvPr>
        </p:nvSpPr>
        <p:spPr>
          <a:xfrm>
            <a:off x="4898951" y="540646"/>
            <a:ext cx="3388201" cy="572700"/>
          </a:xfrm>
          <a:prstGeom prst="rect">
            <a:avLst/>
          </a:prstGeom>
        </p:spPr>
        <p:txBody>
          <a:bodyPr spcFirstLastPara="1" wrap="square" lIns="91425" tIns="91425" rIns="91425" bIns="91425" anchor="t" anchorCtr="0">
            <a:noAutofit/>
          </a:bodyPr>
          <a:lstStyle/>
          <a:p>
            <a:r>
              <a:rPr lang="en-US" dirty="0"/>
              <a:t>Least 5 Profitable Product Categories: </a:t>
            </a:r>
            <a:br>
              <a:rPr lang="en-US" dirty="0"/>
            </a:br>
            <a:endParaRPr dirty="0"/>
          </a:p>
        </p:txBody>
      </p:sp>
      <p:sp>
        <p:nvSpPr>
          <p:cNvPr id="904" name="Google Shape;904;p47"/>
          <p:cNvSpPr txBox="1">
            <a:spLocks noGrp="1"/>
          </p:cNvSpPr>
          <p:nvPr>
            <p:ph type="body" idx="1"/>
          </p:nvPr>
        </p:nvSpPr>
        <p:spPr>
          <a:xfrm>
            <a:off x="5179450" y="2030659"/>
            <a:ext cx="3653195" cy="1027800"/>
          </a:xfrm>
          <a:prstGeom prst="rect">
            <a:avLst/>
          </a:prstGeom>
        </p:spPr>
        <p:txBody>
          <a:bodyPr spcFirstLastPara="1" wrap="square" lIns="91425" tIns="91425" rIns="91425" bIns="91425" anchor="t" anchorCtr="0">
            <a:noAutofit/>
          </a:bodyPr>
          <a:lstStyle/>
          <a:p>
            <a:pPr marL="342900" indent="-342900" algn="l">
              <a:buFont typeface="+mj-lt"/>
              <a:buAutoNum type="arabicPeriod"/>
            </a:pPr>
            <a:r>
              <a:rPr lang="en-US" dirty="0"/>
              <a:t>Security &amp; Services: 41,22</a:t>
            </a:r>
          </a:p>
          <a:p>
            <a:pPr marL="342900" indent="-342900" algn="l">
              <a:buFont typeface="+mj-lt"/>
              <a:buAutoNum type="arabicPeriod"/>
            </a:pPr>
            <a:r>
              <a:rPr lang="en-US" dirty="0"/>
              <a:t>Fashion Children Clothes: 95,51</a:t>
            </a:r>
          </a:p>
          <a:p>
            <a:pPr marL="342900" indent="-342900" algn="l">
              <a:buFont typeface="+mj-lt"/>
              <a:buAutoNum type="arabicPeriod"/>
            </a:pPr>
            <a:r>
              <a:rPr lang="en-US" dirty="0"/>
              <a:t>CDs-DVDs-Musicals: 224.99</a:t>
            </a:r>
          </a:p>
          <a:p>
            <a:pPr marL="342900" indent="-342900" algn="l">
              <a:buFont typeface="+mj-lt"/>
              <a:buAutoNum type="arabicPeriod"/>
            </a:pPr>
            <a:r>
              <a:rPr lang="en-US" dirty="0"/>
              <a:t>La Cuisine: 333.55</a:t>
            </a:r>
          </a:p>
          <a:p>
            <a:pPr marL="342900" indent="-342900" algn="l">
              <a:buFont typeface="+mj-lt"/>
              <a:buAutoNum type="arabicPeriod"/>
            </a:pPr>
            <a:r>
              <a:rPr lang="en-US" dirty="0"/>
              <a:t>Arts and Craftmanship: 370.13</a:t>
            </a:r>
          </a:p>
          <a:p>
            <a:pPr marL="0" lvl="0" indent="0" algn="l" rtl="0">
              <a:spcBef>
                <a:spcPts val="0"/>
              </a:spcBef>
              <a:spcAft>
                <a:spcPts val="0"/>
              </a:spcAft>
              <a:buNone/>
            </a:pPr>
            <a:endParaRPr dirty="0"/>
          </a:p>
        </p:txBody>
      </p:sp>
      <p:sp>
        <p:nvSpPr>
          <p:cNvPr id="905" name="Google Shape;905;p47"/>
          <p:cNvSpPr txBox="1">
            <a:spLocks noGrp="1"/>
          </p:cNvSpPr>
          <p:nvPr>
            <p:ph type="body" idx="2"/>
          </p:nvPr>
        </p:nvSpPr>
        <p:spPr>
          <a:xfrm>
            <a:off x="990509" y="2008687"/>
            <a:ext cx="3460488" cy="1027800"/>
          </a:xfrm>
          <a:prstGeom prst="rect">
            <a:avLst/>
          </a:prstGeom>
        </p:spPr>
        <p:txBody>
          <a:bodyPr spcFirstLastPara="1" wrap="square" lIns="91425" tIns="91425" rIns="91425" bIns="91425" anchor="t" anchorCtr="0">
            <a:noAutofit/>
          </a:bodyPr>
          <a:lstStyle/>
          <a:p>
            <a:pPr marL="342900" indent="-342900" algn="l">
              <a:buFont typeface="+mj-lt"/>
              <a:buAutoNum type="arabicPeriod"/>
            </a:pPr>
            <a:r>
              <a:rPr lang="en-US" dirty="0"/>
              <a:t>Bed Bath Table: 204,693.04</a:t>
            </a:r>
          </a:p>
          <a:p>
            <a:pPr marL="342900" indent="-342900" algn="l">
              <a:buFont typeface="+mj-lt"/>
              <a:buAutoNum type="arabicPeriod"/>
            </a:pPr>
            <a:r>
              <a:rPr lang="en-US" dirty="0"/>
              <a:t>Health Beauty: 182,566.73</a:t>
            </a:r>
          </a:p>
          <a:p>
            <a:pPr marL="342900" indent="-342900" algn="l">
              <a:buFont typeface="+mj-lt"/>
              <a:buAutoNum type="arabicPeriod"/>
            </a:pPr>
            <a:r>
              <a:rPr lang="en-US" dirty="0"/>
              <a:t>Furniture Décor: 172,749.30</a:t>
            </a:r>
          </a:p>
          <a:p>
            <a:pPr marL="342900" indent="-342900" algn="l">
              <a:buFont typeface="+mj-lt"/>
              <a:buAutoNum type="arabicPeriod"/>
            </a:pPr>
            <a:r>
              <a:rPr lang="en-US" dirty="0"/>
              <a:t>Sports Leisure: 168,607.51</a:t>
            </a:r>
          </a:p>
          <a:p>
            <a:pPr marL="342900" indent="-342900" algn="l">
              <a:buFont typeface="+mj-lt"/>
              <a:buAutoNum type="arabicPeriod"/>
            </a:pPr>
            <a:r>
              <a:rPr lang="en-US" dirty="0"/>
              <a:t>Computer Accessories: 147,318.08</a:t>
            </a:r>
          </a:p>
          <a:p>
            <a:pPr marL="0" lvl="0" indent="0" algn="ctr" rtl="0">
              <a:spcBef>
                <a:spcPts val="0"/>
              </a:spcBef>
              <a:spcAft>
                <a:spcPts val="0"/>
              </a:spcAft>
              <a:buClr>
                <a:schemeClr val="dk1"/>
              </a:buClr>
              <a:buSzPts val="1100"/>
              <a:buFont typeface="Arial"/>
              <a:buNone/>
            </a:pPr>
            <a:endParaRPr lang="en-US" dirty="0"/>
          </a:p>
        </p:txBody>
      </p:sp>
      <p:sp>
        <p:nvSpPr>
          <p:cNvPr id="906" name="Google Shape;906;p47"/>
          <p:cNvSpPr txBox="1">
            <a:spLocks noGrp="1"/>
          </p:cNvSpPr>
          <p:nvPr>
            <p:ph type="title" idx="3"/>
          </p:nvPr>
        </p:nvSpPr>
        <p:spPr>
          <a:xfrm>
            <a:off x="1005251" y="539432"/>
            <a:ext cx="313186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Top 5 Profitable Product Categories: </a:t>
            </a:r>
            <a:br>
              <a:rPr lang="en-US" dirty="0"/>
            </a:br>
            <a:endParaRPr lang="en-US" dirty="0"/>
          </a:p>
        </p:txBody>
      </p:sp>
      <p:grpSp>
        <p:nvGrpSpPr>
          <p:cNvPr id="907" name="Google Shape;907;p47"/>
          <p:cNvGrpSpPr/>
          <p:nvPr/>
        </p:nvGrpSpPr>
        <p:grpSpPr>
          <a:xfrm>
            <a:off x="4760036" y="2000874"/>
            <a:ext cx="80672" cy="1321569"/>
            <a:chOff x="240800" y="2611388"/>
            <a:chExt cx="14075" cy="245512"/>
          </a:xfrm>
        </p:grpSpPr>
        <p:sp>
          <p:nvSpPr>
            <p:cNvPr id="908" name="Google Shape;908;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7"/>
          <p:cNvGrpSpPr/>
          <p:nvPr/>
        </p:nvGrpSpPr>
        <p:grpSpPr>
          <a:xfrm>
            <a:off x="463873" y="1996916"/>
            <a:ext cx="80672" cy="1321569"/>
            <a:chOff x="240800" y="2611388"/>
            <a:chExt cx="14075" cy="245512"/>
          </a:xfrm>
        </p:grpSpPr>
        <p:sp>
          <p:nvSpPr>
            <p:cNvPr id="913" name="Google Shape;913;p47"/>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4" name="Google Shape;914;p47"/>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7"/>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7"/>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7"/>
          <p:cNvGrpSpPr/>
          <p:nvPr/>
        </p:nvGrpSpPr>
        <p:grpSpPr>
          <a:xfrm>
            <a:off x="8410115" y="1450097"/>
            <a:ext cx="543432" cy="741197"/>
            <a:chOff x="2878829" y="3023092"/>
            <a:chExt cx="543432" cy="741197"/>
          </a:xfrm>
        </p:grpSpPr>
        <p:sp>
          <p:nvSpPr>
            <p:cNvPr id="918" name="Google Shape;91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47"/>
          <p:cNvGrpSpPr/>
          <p:nvPr/>
        </p:nvGrpSpPr>
        <p:grpSpPr>
          <a:xfrm>
            <a:off x="449509" y="368055"/>
            <a:ext cx="541000" cy="741197"/>
            <a:chOff x="1148622" y="1207755"/>
            <a:chExt cx="541000" cy="741197"/>
          </a:xfrm>
        </p:grpSpPr>
        <p:sp>
          <p:nvSpPr>
            <p:cNvPr id="943" name="Google Shape;943;p4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 name="Google Shape;967;p47"/>
          <p:cNvGrpSpPr/>
          <p:nvPr/>
        </p:nvGrpSpPr>
        <p:grpSpPr>
          <a:xfrm>
            <a:off x="7285354" y="4606955"/>
            <a:ext cx="543432" cy="741197"/>
            <a:chOff x="2878829" y="3023092"/>
            <a:chExt cx="543432" cy="741197"/>
          </a:xfrm>
        </p:grpSpPr>
        <p:sp>
          <p:nvSpPr>
            <p:cNvPr id="968" name="Google Shape;96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2" name="Google Shape;992;p47"/>
          <p:cNvGrpSpPr/>
          <p:nvPr/>
        </p:nvGrpSpPr>
        <p:grpSpPr>
          <a:xfrm flipH="1">
            <a:off x="2900567" y="285902"/>
            <a:ext cx="5932078" cy="4468002"/>
            <a:chOff x="4479125" y="1041049"/>
            <a:chExt cx="1877656" cy="1414283"/>
          </a:xfrm>
        </p:grpSpPr>
        <p:sp>
          <p:nvSpPr>
            <p:cNvPr id="993" name="Google Shape;993;p47"/>
            <p:cNvSpPr/>
            <p:nvPr/>
          </p:nvSpPr>
          <p:spPr>
            <a:xfrm>
              <a:off x="6274625" y="2374162"/>
              <a:ext cx="82156" cy="8117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7"/>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7"/>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7"/>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grpSp>
        <p:nvGrpSpPr>
          <p:cNvPr id="1642" name="Google Shape;1642;p55"/>
          <p:cNvGrpSpPr/>
          <p:nvPr/>
        </p:nvGrpSpPr>
        <p:grpSpPr>
          <a:xfrm rot="5400000">
            <a:off x="2214285" y="-546970"/>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3" name="Picture 92">
            <a:extLst>
              <a:ext uri="{FF2B5EF4-FFF2-40B4-BE49-F238E27FC236}">
                <a16:creationId xmlns:a16="http://schemas.microsoft.com/office/drawing/2014/main" id="{FD243943-386E-4AE2-A815-97485A8C0D7B}"/>
              </a:ext>
            </a:extLst>
          </p:cNvPr>
          <p:cNvPicPr>
            <a:picLocks noChangeAspect="1"/>
          </p:cNvPicPr>
          <p:nvPr/>
        </p:nvPicPr>
        <p:blipFill rotWithShape="1">
          <a:blip r:embed="rId4"/>
          <a:srcRect l="7873" t="27664" r="73119" b="24660"/>
          <a:stretch/>
        </p:blipFill>
        <p:spPr>
          <a:xfrm>
            <a:off x="1235139" y="172112"/>
            <a:ext cx="3010525" cy="371418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4" name="Picture 93">
            <a:extLst>
              <a:ext uri="{FF2B5EF4-FFF2-40B4-BE49-F238E27FC236}">
                <a16:creationId xmlns:a16="http://schemas.microsoft.com/office/drawing/2014/main" id="{974397EE-F703-4AB1-9FAF-FA78FE5049CE}"/>
              </a:ext>
            </a:extLst>
          </p:cNvPr>
          <p:cNvPicPr>
            <a:picLocks noChangeAspect="1"/>
          </p:cNvPicPr>
          <p:nvPr/>
        </p:nvPicPr>
        <p:blipFill rotWithShape="1">
          <a:blip r:embed="rId5"/>
          <a:srcRect l="18023" t="27865" r="59856" b="24220"/>
          <a:stretch/>
        </p:blipFill>
        <p:spPr>
          <a:xfrm>
            <a:off x="4634534" y="172112"/>
            <a:ext cx="3423884" cy="368665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5679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grpSp>
        <p:nvGrpSpPr>
          <p:cNvPr id="679" name="Google Shape;679;p45"/>
          <p:cNvGrpSpPr/>
          <p:nvPr/>
        </p:nvGrpSpPr>
        <p:grpSpPr>
          <a:xfrm>
            <a:off x="719992" y="228952"/>
            <a:ext cx="2956954" cy="4721744"/>
            <a:chOff x="4479125" y="1041049"/>
            <a:chExt cx="935952" cy="1494601"/>
          </a:xfrm>
        </p:grpSpPr>
        <p:sp>
          <p:nvSpPr>
            <p:cNvPr id="680" name="Google Shape;680;p4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4" name="Google Shape;684;p45"/>
          <p:cNvSpPr txBox="1">
            <a:spLocks noGrp="1"/>
          </p:cNvSpPr>
          <p:nvPr>
            <p:ph type="title"/>
          </p:nvPr>
        </p:nvSpPr>
        <p:spPr>
          <a:xfrm>
            <a:off x="5011588" y="1168925"/>
            <a:ext cx="263945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Recommendations</a:t>
            </a:r>
            <a:endParaRPr dirty="0"/>
          </a:p>
        </p:txBody>
      </p:sp>
      <p:sp>
        <p:nvSpPr>
          <p:cNvPr id="685" name="Google Shape;685;p45"/>
          <p:cNvSpPr txBox="1">
            <a:spLocks noGrp="1"/>
          </p:cNvSpPr>
          <p:nvPr>
            <p:ph type="body" idx="1"/>
          </p:nvPr>
        </p:nvSpPr>
        <p:spPr>
          <a:xfrm>
            <a:off x="4572000" y="1779042"/>
            <a:ext cx="3934916" cy="1027800"/>
          </a:xfrm>
          <a:prstGeom prst="rect">
            <a:avLst/>
          </a:prstGeom>
        </p:spPr>
        <p:txBody>
          <a:bodyPr spcFirstLastPara="1" wrap="square" lIns="91425" tIns="91425" rIns="91425" bIns="91425" anchor="t" anchorCtr="0">
            <a:noAutofit/>
          </a:bodyPr>
          <a:lstStyle/>
          <a:p>
            <a:pPr marL="139700" indent="0" algn="l">
              <a:buNone/>
            </a:pPr>
            <a:r>
              <a:rPr lang="en-US" dirty="0"/>
              <a:t>Investing  a greater percentage in the high-cost products and a lower percentage in the low-cost products for two reasons: </a:t>
            </a:r>
          </a:p>
          <a:p>
            <a:pPr marL="139700" indent="0" algn="l">
              <a:buNone/>
            </a:pPr>
            <a:endParaRPr lang="en-US" dirty="0"/>
          </a:p>
          <a:p>
            <a:pPr marL="400050" indent="-400050" algn="l">
              <a:buFont typeface="+mj-lt"/>
              <a:buAutoNum type="romanUcPeriod"/>
            </a:pPr>
            <a:r>
              <a:rPr lang="en-US" dirty="0"/>
              <a:t>Increase the overall profit</a:t>
            </a:r>
          </a:p>
          <a:p>
            <a:pPr marL="400050" indent="-400050" algn="l">
              <a:buFont typeface="+mj-lt"/>
              <a:buAutoNum type="romanUcPeriod"/>
            </a:pPr>
            <a:r>
              <a:rPr lang="en-US" dirty="0"/>
              <a:t>Ensure the availability of sufficient liquidity to afford high-cost products</a:t>
            </a:r>
          </a:p>
          <a:p>
            <a:pPr marL="0" lvl="0" indent="0" algn="ctr" rtl="0">
              <a:spcBef>
                <a:spcPts val="0"/>
              </a:spcBef>
              <a:spcAft>
                <a:spcPts val="0"/>
              </a:spcAft>
              <a:buClr>
                <a:schemeClr val="dk1"/>
              </a:buClr>
              <a:buSzPts val="1100"/>
              <a:buFont typeface="Arial"/>
              <a:buNone/>
            </a:pPr>
            <a:endParaRPr dirty="0"/>
          </a:p>
        </p:txBody>
      </p:sp>
      <p:sp>
        <p:nvSpPr>
          <p:cNvPr id="686" name="Google Shape;686;p45"/>
          <p:cNvSpPr txBox="1">
            <a:spLocks noGrp="1"/>
          </p:cNvSpPr>
          <p:nvPr>
            <p:ph type="body" idx="2"/>
          </p:nvPr>
        </p:nvSpPr>
        <p:spPr>
          <a:xfrm>
            <a:off x="897734" y="1829558"/>
            <a:ext cx="3674266" cy="1027800"/>
          </a:xfrm>
          <a:prstGeom prst="rect">
            <a:avLst/>
          </a:prstGeom>
        </p:spPr>
        <p:txBody>
          <a:bodyPr spcFirstLastPara="1" wrap="square" lIns="91425" tIns="91425" rIns="91425" bIns="91425" anchor="t" anchorCtr="0">
            <a:noAutofit/>
          </a:bodyPr>
          <a:lstStyle/>
          <a:p>
            <a:pPr marL="342900" indent="-342900" algn="l">
              <a:buFont typeface="+mj-lt"/>
              <a:buAutoNum type="arabicPeriod"/>
            </a:pPr>
            <a:r>
              <a:rPr lang="en-US" dirty="0"/>
              <a:t>The most Costly Product Categories are the Highest to generate Profit.</a:t>
            </a:r>
          </a:p>
          <a:p>
            <a:pPr marL="342900" indent="-342900" algn="l">
              <a:buFont typeface="+mj-lt"/>
              <a:buAutoNum type="arabicPeriod"/>
            </a:pPr>
            <a:endParaRPr lang="en-US" dirty="0"/>
          </a:p>
          <a:p>
            <a:pPr marL="342900" indent="-342900" algn="l">
              <a:buFont typeface="+mj-lt"/>
              <a:buAutoNum type="arabicPeriod"/>
            </a:pPr>
            <a:r>
              <a:rPr lang="en-US" dirty="0"/>
              <a:t>Likewise, the lowest-cost Categories are the lowest to generate profit. </a:t>
            </a:r>
          </a:p>
          <a:p>
            <a:pPr marL="0" lvl="0" indent="0" algn="ctr" rtl="0">
              <a:spcBef>
                <a:spcPts val="0"/>
              </a:spcBef>
              <a:spcAft>
                <a:spcPts val="0"/>
              </a:spcAft>
              <a:buClr>
                <a:schemeClr val="dk1"/>
              </a:buClr>
              <a:buSzPts val="1100"/>
              <a:buFont typeface="Arial"/>
              <a:buNone/>
            </a:pPr>
            <a:endParaRPr dirty="0"/>
          </a:p>
        </p:txBody>
      </p:sp>
      <p:sp>
        <p:nvSpPr>
          <p:cNvPr id="687" name="Google Shape;687;p45"/>
          <p:cNvSpPr txBox="1">
            <a:spLocks noGrp="1"/>
          </p:cNvSpPr>
          <p:nvPr>
            <p:ph type="title" idx="3"/>
          </p:nvPr>
        </p:nvSpPr>
        <p:spPr>
          <a:xfrm>
            <a:off x="1766431" y="1168925"/>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Insights</a:t>
            </a:r>
            <a:endParaRPr dirty="0"/>
          </a:p>
        </p:txBody>
      </p:sp>
      <p:grpSp>
        <p:nvGrpSpPr>
          <p:cNvPr id="688" name="Google Shape;688;p45"/>
          <p:cNvGrpSpPr/>
          <p:nvPr/>
        </p:nvGrpSpPr>
        <p:grpSpPr>
          <a:xfrm>
            <a:off x="7794554" y="264927"/>
            <a:ext cx="543432" cy="741197"/>
            <a:chOff x="2878829" y="3023092"/>
            <a:chExt cx="543432" cy="741197"/>
          </a:xfrm>
        </p:grpSpPr>
        <p:sp>
          <p:nvSpPr>
            <p:cNvPr id="689" name="Google Shape;68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5"/>
          <p:cNvGrpSpPr/>
          <p:nvPr/>
        </p:nvGrpSpPr>
        <p:grpSpPr>
          <a:xfrm>
            <a:off x="449509" y="368055"/>
            <a:ext cx="541000" cy="741197"/>
            <a:chOff x="1148622" y="1207755"/>
            <a:chExt cx="541000" cy="741197"/>
          </a:xfrm>
        </p:grpSpPr>
        <p:sp>
          <p:nvSpPr>
            <p:cNvPr id="714" name="Google Shape;714;p4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45"/>
          <p:cNvGrpSpPr/>
          <p:nvPr/>
        </p:nvGrpSpPr>
        <p:grpSpPr>
          <a:xfrm>
            <a:off x="7285354" y="4606955"/>
            <a:ext cx="543432" cy="741197"/>
            <a:chOff x="2878829" y="3023092"/>
            <a:chExt cx="543432" cy="741197"/>
          </a:xfrm>
        </p:grpSpPr>
        <p:sp>
          <p:nvSpPr>
            <p:cNvPr id="739" name="Google Shape;73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45"/>
          <p:cNvGrpSpPr/>
          <p:nvPr/>
        </p:nvGrpSpPr>
        <p:grpSpPr>
          <a:xfrm>
            <a:off x="768545" y="1630264"/>
            <a:ext cx="80672" cy="1321569"/>
            <a:chOff x="240800" y="2611388"/>
            <a:chExt cx="14075" cy="245512"/>
          </a:xfrm>
        </p:grpSpPr>
        <p:sp>
          <p:nvSpPr>
            <p:cNvPr id="764" name="Google Shape;764;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8" name="Google Shape;768;p45"/>
          <p:cNvGrpSpPr/>
          <p:nvPr/>
        </p:nvGrpSpPr>
        <p:grpSpPr>
          <a:xfrm>
            <a:off x="4433629" y="1630264"/>
            <a:ext cx="80672" cy="1321569"/>
            <a:chOff x="240800" y="2611388"/>
            <a:chExt cx="14075" cy="245512"/>
          </a:xfrm>
        </p:grpSpPr>
        <p:sp>
          <p:nvSpPr>
            <p:cNvPr id="769" name="Google Shape;769;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898</Words>
  <Application>Microsoft Office PowerPoint</Application>
  <PresentationFormat>On-screen Show (16:9)</PresentationFormat>
  <Paragraphs>131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Raleway</vt:lpstr>
      <vt:lpstr>Oswald</vt:lpstr>
      <vt:lpstr>Arial</vt:lpstr>
      <vt:lpstr>E-Commerce Business Plan By Slidesgo</vt:lpstr>
      <vt:lpstr>OLIST BUSINESS ANALYSIS PRESENTATION</vt:lpstr>
      <vt:lpstr>Olist Intro</vt:lpstr>
      <vt:lpstr>TABLE OF CONTENTS</vt:lpstr>
      <vt:lpstr>Q1</vt:lpstr>
      <vt:lpstr>PMR Over Time</vt:lpstr>
      <vt:lpstr>Q2</vt:lpstr>
      <vt:lpstr>Least 5 Profitable Product Categories:  </vt:lpstr>
      <vt:lpstr>PowerPoint Presentation</vt:lpstr>
      <vt:lpstr>Recommendations</vt:lpstr>
      <vt:lpstr>Q3</vt:lpstr>
      <vt:lpstr>PowerPoint Presentation</vt:lpstr>
      <vt:lpstr>Insights</vt:lpstr>
      <vt:lpstr>Q4</vt:lpstr>
      <vt:lpstr>Four Payment Methods</vt:lpstr>
      <vt:lpstr>Where does the Business Generate the highest &amp; lowest Profit?</vt:lpstr>
      <vt:lpstr>PowerPoint Presentation</vt:lpstr>
      <vt:lpstr>PowerPoint Presentation</vt:lpstr>
      <vt:lpstr>Insights</vt:lpstr>
      <vt:lpstr>Q6</vt:lpstr>
      <vt:lpstr>Order Timeline Series</vt:lpstr>
      <vt:lpstr>Insights</vt:lpstr>
      <vt:lpstr>THANKS!  E N G Y    M A B R O U 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E-COMMERCE BUSINESS Presentation</dc:title>
  <cp:lastModifiedBy>HP</cp:lastModifiedBy>
  <cp:revision>9</cp:revision>
  <dcterms:modified xsi:type="dcterms:W3CDTF">2024-11-03T18:16:10Z</dcterms:modified>
</cp:coreProperties>
</file>