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74" r:id="rId2"/>
    <p:sldId id="414" r:id="rId3"/>
    <p:sldId id="416" r:id="rId4"/>
    <p:sldId id="423" r:id="rId5"/>
    <p:sldId id="422" r:id="rId6"/>
    <p:sldId id="418" r:id="rId7"/>
    <p:sldId id="419" r:id="rId8"/>
    <p:sldId id="420" r:id="rId9"/>
    <p:sldId id="375" r:id="rId1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70F"/>
    <a:srgbClr val="FF00FF"/>
    <a:srgbClr val="0000FA"/>
    <a:srgbClr val="A92D42"/>
    <a:srgbClr val="CA1425"/>
    <a:srgbClr val="A92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2443" autoAdjust="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yang Ray Zhong" userId="bdebd2cc-41d6-46de-9049-8ebe300e553a" providerId="ADAL" clId="{2A628E6D-05B2-4C58-AA58-A4BC32DFEBFF}"/>
    <pc:docChg chg="custSel modSld">
      <pc:chgData name="Runyang Ray Zhong" userId="bdebd2cc-41d6-46de-9049-8ebe300e553a" providerId="ADAL" clId="{2A628E6D-05B2-4C58-AA58-A4BC32DFEBFF}" dt="2023-09-08T03:02:50.917" v="21" actId="1076"/>
      <pc:docMkLst>
        <pc:docMk/>
      </pc:docMkLst>
      <pc:sldChg chg="modSp">
        <pc:chgData name="Runyang Ray Zhong" userId="bdebd2cc-41d6-46de-9049-8ebe300e553a" providerId="ADAL" clId="{2A628E6D-05B2-4C58-AA58-A4BC32DFEBFF}" dt="2023-09-08T02:55:39.758" v="5" actId="20577"/>
        <pc:sldMkLst>
          <pc:docMk/>
          <pc:sldMk cId="111084663" sldId="374"/>
        </pc:sldMkLst>
        <pc:spChg chg="mod">
          <ac:chgData name="Runyang Ray Zhong" userId="bdebd2cc-41d6-46de-9049-8ebe300e553a" providerId="ADAL" clId="{2A628E6D-05B2-4C58-AA58-A4BC32DFEBFF}" dt="2023-09-08T02:55:39.758" v="5" actId="20577"/>
          <ac:spMkLst>
            <pc:docMk/>
            <pc:sldMk cId="111084663" sldId="374"/>
            <ac:spMk id="2051" creationId="{00000000-0000-0000-0000-000000000000}"/>
          </ac:spMkLst>
        </pc:spChg>
      </pc:sldChg>
      <pc:sldChg chg="addSp delSp modSp">
        <pc:chgData name="Runyang Ray Zhong" userId="bdebd2cc-41d6-46de-9049-8ebe300e553a" providerId="ADAL" clId="{2A628E6D-05B2-4C58-AA58-A4BC32DFEBFF}" dt="2023-09-08T03:02:50.917" v="21" actId="1076"/>
        <pc:sldMkLst>
          <pc:docMk/>
          <pc:sldMk cId="1908261766" sldId="414"/>
        </pc:sldMkLst>
        <pc:picChg chg="add mod">
          <ac:chgData name="Runyang Ray Zhong" userId="bdebd2cc-41d6-46de-9049-8ebe300e553a" providerId="ADAL" clId="{2A628E6D-05B2-4C58-AA58-A4BC32DFEBFF}" dt="2023-09-08T03:02:50.917" v="21" actId="1076"/>
          <ac:picMkLst>
            <pc:docMk/>
            <pc:sldMk cId="1908261766" sldId="414"/>
            <ac:picMk id="3" creationId="{F9B6304C-5450-4022-AE85-1ECD0676935A}"/>
          </ac:picMkLst>
        </pc:picChg>
        <pc:picChg chg="del">
          <ac:chgData name="Runyang Ray Zhong" userId="bdebd2cc-41d6-46de-9049-8ebe300e553a" providerId="ADAL" clId="{2A628E6D-05B2-4C58-AA58-A4BC32DFEBFF}" dt="2023-09-08T03:02:33.585" v="15" actId="478"/>
          <ac:picMkLst>
            <pc:docMk/>
            <pc:sldMk cId="1908261766" sldId="414"/>
            <ac:picMk id="11" creationId="{00000000-0000-0000-0000-000000000000}"/>
          </ac:picMkLst>
        </pc:picChg>
      </pc:sldChg>
      <pc:sldChg chg="modSp">
        <pc:chgData name="Runyang Ray Zhong" userId="bdebd2cc-41d6-46de-9049-8ebe300e553a" providerId="ADAL" clId="{2A628E6D-05B2-4C58-AA58-A4BC32DFEBFF}" dt="2023-09-08T03:01:10.853" v="14" actId="20577"/>
        <pc:sldMkLst>
          <pc:docMk/>
          <pc:sldMk cId="4221952420" sldId="419"/>
        </pc:sldMkLst>
        <pc:spChg chg="mod">
          <ac:chgData name="Runyang Ray Zhong" userId="bdebd2cc-41d6-46de-9049-8ebe300e553a" providerId="ADAL" clId="{2A628E6D-05B2-4C58-AA58-A4BC32DFEBFF}" dt="2023-09-08T03:01:10.853" v="14" actId="20577"/>
          <ac:spMkLst>
            <pc:docMk/>
            <pc:sldMk cId="4221952420" sldId="41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E94CE-B2AB-483B-A67C-F67073968CF6}" type="datetimeFigureOut">
              <a:rPr lang="en-NZ" smtClean="0"/>
              <a:t>25/01/2024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0CAF0-460D-4C1D-8597-2B643F6A3A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211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CB24-D8F2-4417-9D91-D19A0CCFA2BF}" type="datetimeFigureOut">
              <a:rPr lang="zh-HK" altLang="en-US" smtClean="0"/>
              <a:pPr/>
              <a:t>25/1/2024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3D63F-A121-49D3-997E-1931581B592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9172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 userDrawn="1"/>
        </p:nvSpPr>
        <p:spPr>
          <a:xfrm>
            <a:off x="609600" y="209104"/>
            <a:ext cx="8229600" cy="412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spc="-100" baseline="0">
                <a:solidFill>
                  <a:srgbClr val="F5770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662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4CCB-B571-40A6-B306-7E0ED540B86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104"/>
            <a:ext cx="8229600" cy="41275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5770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662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4CCB-B571-40A6-B306-7E0ED540B86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909" y="228600"/>
            <a:ext cx="8229600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09599"/>
            <a:ext cx="9144000" cy="0"/>
          </a:xfrm>
          <a:prstGeom prst="line">
            <a:avLst/>
          </a:prstGeom>
          <a:ln w="1905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4662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4CCB-B571-40A6-B306-7E0ED540B86D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>
            <a:endCxn id="12" idx="0"/>
          </p:cNvCxnSpPr>
          <p:nvPr userDrawn="1"/>
        </p:nvCxnSpPr>
        <p:spPr>
          <a:xfrm>
            <a:off x="0" y="6553200"/>
            <a:ext cx="65151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25297" y="6553200"/>
            <a:ext cx="5802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err="1"/>
              <a:t>Dr.</a:t>
            </a:r>
            <a:r>
              <a:rPr lang="en-NZ" sz="1200" dirty="0"/>
              <a:t> Ray Y Zhong Department of Industrial and Manufacturing Systems Engineering</a:t>
            </a:r>
          </a:p>
        </p:txBody>
      </p:sp>
      <p:sp>
        <p:nvSpPr>
          <p:cNvPr id="12" name="Arc 11"/>
          <p:cNvSpPr/>
          <p:nvPr userDrawn="1"/>
        </p:nvSpPr>
        <p:spPr>
          <a:xfrm>
            <a:off x="6019800" y="6553200"/>
            <a:ext cx="990600" cy="457200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390" y="-14416"/>
            <a:ext cx="709613" cy="8048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 spc="-100" baseline="0">
          <a:solidFill>
            <a:srgbClr val="F5770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bkCQ0ZbxQ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jhcheung@hku.hk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kchan1@hku.hk" TargetMode="External"/><Relationship Id="rId5" Type="http://schemas.openxmlformats.org/officeDocument/2006/relationships/hyperlink" Target="mailto:wtfok@eee.hku.hk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mailto:csvlee@eee.hku.h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err="1"/>
              <a:t>engg</a:t>
            </a:r>
            <a:r>
              <a:rPr lang="en-US" altLang="zh-CN" sz="4000" b="1" dirty="0"/>
              <a:t> 1320</a:t>
            </a:r>
            <a:br>
              <a:rPr lang="en-US" altLang="zh-CN" sz="4000" b="1" dirty="0"/>
            </a:br>
            <a:r>
              <a:rPr lang="en-US" altLang="zh-CN" sz="4000" b="1" dirty="0"/>
              <a:t>Departmental Project Briefing</a:t>
            </a:r>
            <a:br>
              <a:rPr lang="en-US" altLang="zh-CN" sz="4000" b="1" dirty="0"/>
            </a:br>
            <a:endParaRPr lang="en-US" altLang="zh-CN" sz="40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818556"/>
            <a:ext cx="7924800" cy="48026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dirty="0">
                <a:solidFill>
                  <a:srgbClr val="F5770F"/>
                </a:solidFill>
              </a:rPr>
              <a:t>Faculty of Engineering, 2023-2024</a:t>
            </a:r>
          </a:p>
          <a:p>
            <a:pPr algn="ctr"/>
            <a:endParaRPr lang="en-US" altLang="zh-CN" sz="2600" dirty="0">
              <a:solidFill>
                <a:srgbClr val="F5770F"/>
              </a:solidFill>
            </a:endParaRPr>
          </a:p>
          <a:p>
            <a:pPr algn="ctr"/>
            <a:endParaRPr lang="en-US" altLang="zh-CN" sz="2600" dirty="0">
              <a:solidFill>
                <a:srgbClr val="F5770F"/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8837"/>
            <a:ext cx="2895600" cy="211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640237"/>
            <a:ext cx="4019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Departmental Representatives for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2</a:t>
            </a:fld>
            <a:endParaRPr lang="en-NZ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984933"/>
            <a:ext cx="1113692" cy="1295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000" y="908733"/>
            <a:ext cx="5287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Associate Professor </a:t>
            </a:r>
          </a:p>
          <a:p>
            <a:r>
              <a:rPr lang="en-US" dirty="0"/>
              <a:t>Dr. Joseph S.H. CHEUNG</a:t>
            </a:r>
          </a:p>
          <a:p>
            <a:r>
              <a:rPr lang="en-US" dirty="0">
                <a:hlinkClick r:id="rId3"/>
              </a:rPr>
              <a:t>jhcheung@hku.hk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Civil Engineering</a:t>
            </a:r>
          </a:p>
        </p:txBody>
      </p:sp>
      <p:pic>
        <p:nvPicPr>
          <p:cNvPr id="14" name="Picture 2" descr="https://www.eee.hku.hk/2015/wordpress/wp-content/uploads/2015/09/WFok_DSC02145-150x12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3"/>
          <a:stretch/>
        </p:blipFill>
        <p:spPr bwMode="auto">
          <a:xfrm>
            <a:off x="334109" y="2933091"/>
            <a:ext cx="1113691" cy="11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47800" y="2842127"/>
            <a:ext cx="5287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Principal Lecturer</a:t>
            </a:r>
          </a:p>
          <a:p>
            <a:r>
              <a:rPr lang="en-US" dirty="0"/>
              <a:t>Dr. Wilton W. T. Fok</a:t>
            </a:r>
          </a:p>
          <a:p>
            <a:r>
              <a:rPr lang="en-US" dirty="0">
                <a:hlinkClick r:id="rId5"/>
              </a:rPr>
              <a:t>wtfok@eee.hku.hk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0" y="4771365"/>
            <a:ext cx="5287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Senior Lecturer</a:t>
            </a:r>
          </a:p>
          <a:p>
            <a:r>
              <a:rPr lang="en-US" dirty="0"/>
              <a:t>Dr. C.K. Chan</a:t>
            </a:r>
          </a:p>
          <a:p>
            <a:r>
              <a:rPr lang="en-US" dirty="0">
                <a:hlinkClick r:id="rId6"/>
              </a:rPr>
              <a:t>ckchan1@hku.hk</a:t>
            </a:r>
            <a:endParaRPr lang="en-US" dirty="0"/>
          </a:p>
          <a:p>
            <a:endParaRPr lang="en-US" dirty="0"/>
          </a:p>
          <a:p>
            <a:r>
              <a:rPr lang="en-US" dirty="0"/>
              <a:t>Mechanical Engineering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08" y="4881249"/>
            <a:ext cx="1113692" cy="1295400"/>
          </a:xfrm>
          <a:prstGeom prst="rect">
            <a:avLst/>
          </a:prstGeom>
        </p:spPr>
      </p:pic>
      <p:pic>
        <p:nvPicPr>
          <p:cNvPr id="18" name="Picture 17" descr="https://www.eee.hku.hk/2015/wordpress/wp-content/uploads/2021/07/csvlee-150x1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14358"/>
            <a:ext cx="1242180" cy="11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280780" y="2849055"/>
            <a:ext cx="2332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Lecturer</a:t>
            </a:r>
          </a:p>
          <a:p>
            <a:r>
              <a:rPr lang="en-US" dirty="0"/>
              <a:t>Dr. Victor C.S. Lee</a:t>
            </a:r>
          </a:p>
          <a:p>
            <a:r>
              <a:rPr lang="en-US" dirty="0">
                <a:hlinkClick r:id="rId9"/>
              </a:rPr>
              <a:t>csvlee@eee.hku.hk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47800" y="411597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Electrical and Electronic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6304C-5450-4022-AE85-1ECD067693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800" y="4743459"/>
            <a:ext cx="3429000" cy="16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3</a:t>
            </a:fld>
            <a:endParaRPr lang="en-N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92452"/>
              </p:ext>
            </p:extLst>
          </p:nvPr>
        </p:nvGraphicFramePr>
        <p:xfrm>
          <a:off x="152400" y="1296176"/>
          <a:ext cx="8915400" cy="4495801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481522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2005093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450763018"/>
                    </a:ext>
                  </a:extLst>
                </a:gridCol>
              </a:tblGrid>
              <a:tr h="8429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26 Feb(Mon)-C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29 Feb(Thu)-D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800"/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Reading week: 04 Mar – 08 Mar.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800"/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Project supervisors are expected to provide general guidance and supervision on the students’ projects (identification of project objectives and outcomes, technical approach and know-how to be adopted, as well as preparation of reports and oral presentations / roadshows to disseminate the projects)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800"/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Students are expected to meet project supervisors weekly to report and discuss progress of their projects.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800"/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Hands-on Project Venue: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InnoWing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CYPP2, HW1-5</a:t>
                      </a: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94521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11 Mar(Mon)-C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14 Mar(Thu)-D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25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18 Mar(Mon)-C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21 Mar(Thu)-D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6706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25 Mar(Mon)-C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28 Mar(Thu)-D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218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08 Apr(Mon)-C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11 Apr(Thu)-D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6671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15 Apr(Mon)-C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18 Apr(Thu)-D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121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22 Apr(Mon)-C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25 Apr(Thu)-D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800"/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Students’ group project presentation/demonstration/roadshow/product release…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817061"/>
                  </a:ext>
                </a:extLst>
              </a:tr>
              <a:tr h="280988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Class C: 14:30-17:20, Venue: CYPP2           Class D: 13:30-16:20, Venue: CYPP2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3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0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Departmental projects venues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4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5" y="637570"/>
            <a:ext cx="6120765" cy="388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7400" y="1050935"/>
            <a:ext cx="1524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" y="2511356"/>
            <a:ext cx="6819900" cy="4024828"/>
            <a:chOff x="1981200" y="2476102"/>
            <a:chExt cx="6819900" cy="40248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2476102"/>
              <a:ext cx="6753225" cy="4024828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77100" y="5542469"/>
              <a:ext cx="1524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29779" y="2822496"/>
              <a:ext cx="1295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06192" y="11430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</a:rPr>
              <a:t>CE group: HW1-5</a:t>
            </a:r>
            <a:endParaRPr lang="en-US" sz="2400" b="1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</a:rPr>
              <a:t>CS + EEE: CYPP2</a:t>
            </a:r>
            <a:endParaRPr lang="en-US" sz="2400" b="1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Random assessment (5%)</a:t>
            </a:r>
          </a:p>
          <a:p>
            <a:endParaRPr lang="en-HK" dirty="0"/>
          </a:p>
          <a:p>
            <a:r>
              <a:rPr lang="en-HK" dirty="0"/>
              <a:t>A submission for reporting the project (Each department can decide the form of submission given the characteristics of projects) (85%)</a:t>
            </a:r>
          </a:p>
          <a:p>
            <a:endParaRPr lang="en-HK" dirty="0"/>
          </a:p>
          <a:p>
            <a:r>
              <a:rPr lang="en-HK" dirty="0"/>
              <a:t>Individual performance based on peer evaluation (10%)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27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 Assignment and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Student enrolment in Moodle</a:t>
            </a:r>
          </a:p>
          <a:p>
            <a:endParaRPr lang="en-HK" dirty="0"/>
          </a:p>
          <a:p>
            <a:r>
              <a:rPr lang="en-HK" dirty="0"/>
              <a:t>The student grouping will be conducted by each different department.</a:t>
            </a:r>
          </a:p>
          <a:p>
            <a:endParaRPr lang="en-HK" dirty="0"/>
          </a:p>
          <a:p>
            <a:r>
              <a:rPr lang="en-HK" dirty="0"/>
              <a:t>Each project team has about 5-7 students.</a:t>
            </a:r>
          </a:p>
          <a:p>
            <a:endParaRPr lang="en-HK" dirty="0"/>
          </a:p>
          <a:p>
            <a:r>
              <a:rPr lang="en-HK" dirty="0"/>
              <a:t>A team coordinator should be elected from each group.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19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 from different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Moodle System</a:t>
            </a:r>
          </a:p>
          <a:p>
            <a:endParaRPr lang="en-US" dirty="0"/>
          </a:p>
          <a:p>
            <a:r>
              <a:rPr lang="en-US" dirty="0"/>
              <a:t>Contact the representatives for assessment details</a:t>
            </a:r>
          </a:p>
          <a:p>
            <a:endParaRPr lang="en-US" dirty="0"/>
          </a:p>
          <a:p>
            <a:r>
              <a:rPr lang="en-US" dirty="0"/>
              <a:t>Students contribution remotely</a:t>
            </a:r>
          </a:p>
          <a:p>
            <a:endParaRPr lang="en-US" dirty="0"/>
          </a:p>
          <a:p>
            <a:r>
              <a:rPr lang="en-US" dirty="0"/>
              <a:t>Tutorials</a:t>
            </a:r>
          </a:p>
          <a:p>
            <a:endParaRPr lang="en-US" dirty="0"/>
          </a:p>
          <a:p>
            <a:r>
              <a:rPr lang="en-US" dirty="0"/>
              <a:t>Peer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19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Peer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8</a:t>
            </a:fld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38200"/>
            <a:ext cx="8780317" cy="5410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01049"/>
              </p:ext>
            </p:extLst>
          </p:nvPr>
        </p:nvGraphicFramePr>
        <p:xfrm>
          <a:off x="1828800" y="1762125"/>
          <a:ext cx="6883400" cy="303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866">
                  <a:extLst>
                    <a:ext uri="{9D8B030D-6E8A-4147-A177-3AD203B41FA5}">
                      <a16:colId xmlns:a16="http://schemas.microsoft.com/office/drawing/2014/main" val="1621063534"/>
                    </a:ext>
                  </a:extLst>
                </a:gridCol>
                <a:gridCol w="1229860">
                  <a:extLst>
                    <a:ext uri="{9D8B030D-6E8A-4147-A177-3AD203B41FA5}">
                      <a16:colId xmlns:a16="http://schemas.microsoft.com/office/drawing/2014/main" val="3815087274"/>
                    </a:ext>
                  </a:extLst>
                </a:gridCol>
                <a:gridCol w="4280674">
                  <a:extLst>
                    <a:ext uri="{9D8B030D-6E8A-4147-A177-3AD203B41FA5}">
                      <a16:colId xmlns:a16="http://schemas.microsoft.com/office/drawing/2014/main" val="849998224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ENGG1320 Project Peer-assessment Form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5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Group No.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065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19641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Your 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Contribution*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Comments, if 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713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426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3396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Contribution 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Comments, if 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579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7057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9329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1010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20.0%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050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100.0%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2491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1710285"/>
                  </a:ext>
                </a:extLst>
              </a:tr>
              <a:tr h="42672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·      Remark: Contribution based on a total of 100%, for example, if all team members have the same contribution, each should get 33.3%.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646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5154215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Departments may use updated peer review form. </a:t>
            </a:r>
          </a:p>
        </p:txBody>
      </p:sp>
    </p:spTree>
    <p:extLst>
      <p:ext uri="{BB962C8B-B14F-4D97-AF65-F5344CB8AC3E}">
        <p14:creationId xmlns:p14="http://schemas.microsoft.com/office/powerpoint/2010/main" val="2340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C4CCB-B571-40A6-B306-7E0ED540B86D}" type="slidenum">
              <a:rPr lang="en-NZ" smtClean="0"/>
              <a:t>9</a:t>
            </a:fld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2843116" y="2673841"/>
            <a:ext cx="3762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5400" dirty="0"/>
              <a:t>Q&amp;A</a:t>
            </a:r>
          </a:p>
          <a:p>
            <a:r>
              <a:rPr lang="en-NZ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5652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9968</TotalTime>
  <Words>392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方正舒体</vt:lpstr>
      <vt:lpstr>新細明體</vt:lpstr>
      <vt:lpstr>新細明體</vt:lpstr>
      <vt:lpstr>Arial</vt:lpstr>
      <vt:lpstr>Calibri</vt:lpstr>
      <vt:lpstr>Calibri Light</vt:lpstr>
      <vt:lpstr>Symbol</vt:lpstr>
      <vt:lpstr>Times New Roman</vt:lpstr>
      <vt:lpstr>Clarity</vt:lpstr>
      <vt:lpstr> engg 1320 Departmental Project Briefing </vt:lpstr>
      <vt:lpstr>Departmental Representatives for Projects</vt:lpstr>
      <vt:lpstr>Project Schedule</vt:lpstr>
      <vt:lpstr>Departmental projects venues</vt:lpstr>
      <vt:lpstr>Assessment</vt:lpstr>
      <vt:lpstr>Project Assignment and Grouping</vt:lpstr>
      <vt:lpstr>Assessment Criteria from different department</vt:lpstr>
      <vt:lpstr>Examples of Peer Review</vt:lpstr>
      <vt:lpstr>PowerPoint Presentation</vt:lpstr>
    </vt:vector>
  </TitlesOfParts>
  <Company>HKU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RFID-enabled Real-time APS using Data Mining</dc:title>
  <dc:creator>Ray Y. Zhong</dc:creator>
  <cp:keywords>Oral defense</cp:keywords>
  <cp:lastModifiedBy>Ray Zhong</cp:lastModifiedBy>
  <cp:revision>1154</cp:revision>
  <cp:lastPrinted>2016-10-11T21:38:03Z</cp:lastPrinted>
  <dcterms:created xsi:type="dcterms:W3CDTF">2012-03-02T10:25:59Z</dcterms:created>
  <dcterms:modified xsi:type="dcterms:W3CDTF">2024-01-25T02:36:23Z</dcterms:modified>
</cp:coreProperties>
</file>