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59" r:id="rId7"/>
    <p:sldId id="263" r:id="rId8"/>
    <p:sldId id="266" r:id="rId9"/>
    <p:sldId id="268" r:id="rId10"/>
    <p:sldId id="267" r:id="rId11"/>
    <p:sldId id="265" r:id="rId12"/>
    <p:sldId id="269" r:id="rId13"/>
    <p:sldId id="270" r:id="rId14"/>
    <p:sldId id="274" r:id="rId15"/>
    <p:sldId id="276" r:id="rId16"/>
    <p:sldId id="272" r:id="rId17"/>
    <p:sldId id="275" r:id="rId18"/>
    <p:sldId id="280" r:id="rId19"/>
    <p:sldId id="281" r:id="rId20"/>
    <p:sldId id="282" r:id="rId21"/>
    <p:sldId id="283" r:id="rId22"/>
    <p:sldId id="277" r:id="rId23"/>
    <p:sldId id="284" r:id="rId24"/>
    <p:sldId id="279" r:id="rId25"/>
    <p:sldId id="278" r:id="rId26"/>
    <p:sldId id="271" r:id="rId27"/>
    <p:sldId id="261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379" autoAdjust="0"/>
    <p:restoredTop sz="94660"/>
  </p:normalViewPr>
  <p:slideViewPr>
    <p:cSldViewPr snapToGrid="0">
      <p:cViewPr varScale="1">
        <p:scale>
          <a:sx n="158" d="100"/>
          <a:sy n="158" d="100"/>
        </p:scale>
        <p:origin x="168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562C76D-4F0D-4927-AD72-0285BECF5072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39E04772-F5D0-40A9-BEE4-A9F741E1C7E3}">
      <dgm:prSet phldrT="[Text]"/>
      <dgm:spPr/>
      <dgm:t>
        <a:bodyPr/>
        <a:lstStyle/>
        <a:p>
          <a:r>
            <a:rPr lang="zh-CN" altLang="en-US" b="0" i="0" dirty="0"/>
            <a:t>图灵测试</a:t>
          </a:r>
          <a:endParaRPr lang="en-US" altLang="zh-CN" b="0" i="0" dirty="0"/>
        </a:p>
        <a:p>
          <a:r>
            <a:rPr lang="en-US" b="0" i="0" dirty="0"/>
            <a:t>1950</a:t>
          </a:r>
          <a:endParaRPr lang="en-US" dirty="0"/>
        </a:p>
      </dgm:t>
    </dgm:pt>
    <dgm:pt modelId="{CF213468-95D7-402E-A8D1-05F7EA96DAFB}" type="parTrans" cxnId="{BF959068-2781-440A-8950-52A19350D396}">
      <dgm:prSet/>
      <dgm:spPr/>
      <dgm:t>
        <a:bodyPr/>
        <a:lstStyle/>
        <a:p>
          <a:endParaRPr lang="en-US"/>
        </a:p>
      </dgm:t>
    </dgm:pt>
    <dgm:pt modelId="{72ECF75C-60B9-4F0C-91A0-2AE7FBEA3B39}" type="sibTrans" cxnId="{BF959068-2781-440A-8950-52A19350D396}">
      <dgm:prSet/>
      <dgm:spPr/>
      <dgm:t>
        <a:bodyPr/>
        <a:lstStyle/>
        <a:p>
          <a:endParaRPr lang="en-US"/>
        </a:p>
      </dgm:t>
    </dgm:pt>
    <dgm:pt modelId="{0A1132B7-1897-41C5-A60C-BB0B013B5895}">
      <dgm:prSet phldrT="[Text]"/>
      <dgm:spPr/>
      <dgm:t>
        <a:bodyPr/>
        <a:lstStyle/>
        <a:p>
          <a:r>
            <a:rPr lang="en-US" dirty="0"/>
            <a:t>1951</a:t>
          </a:r>
          <a:endParaRPr lang="en-US" altLang="zh-CN" dirty="0"/>
        </a:p>
        <a:p>
          <a:r>
            <a:rPr lang="zh-CN" altLang="en-US" dirty="0"/>
            <a:t>第一台神经网络机</a:t>
          </a:r>
        </a:p>
      </dgm:t>
    </dgm:pt>
    <dgm:pt modelId="{B4876D48-30FA-43A2-A2E0-E969446A815A}" type="parTrans" cxnId="{564DF2CA-2294-4E09-B3EF-290E6F84A981}">
      <dgm:prSet/>
      <dgm:spPr/>
      <dgm:t>
        <a:bodyPr/>
        <a:lstStyle/>
        <a:p>
          <a:endParaRPr lang="en-US"/>
        </a:p>
      </dgm:t>
    </dgm:pt>
    <dgm:pt modelId="{623E60F7-6D34-4E36-AD99-54C68B1D7AAB}" type="sibTrans" cxnId="{564DF2CA-2294-4E09-B3EF-290E6F84A981}">
      <dgm:prSet/>
      <dgm:spPr/>
      <dgm:t>
        <a:bodyPr/>
        <a:lstStyle/>
        <a:p>
          <a:endParaRPr lang="en-US"/>
        </a:p>
      </dgm:t>
    </dgm:pt>
    <dgm:pt modelId="{5EC80F07-D642-4EBB-8ADD-65E8548B5051}">
      <dgm:prSet phldrT="[Text]"/>
      <dgm:spPr/>
      <dgm:t>
        <a:bodyPr/>
        <a:lstStyle/>
        <a:p>
          <a:r>
            <a:rPr lang="zh-CN" altLang="en-US" dirty="0"/>
            <a:t>反向传播算法</a:t>
          </a:r>
          <a:r>
            <a:rPr lang="en-US" altLang="zh-CN" dirty="0"/>
            <a:t>(</a:t>
          </a:r>
          <a:r>
            <a:rPr lang="en-US" b="0" i="0" dirty="0"/>
            <a:t>Paul </a:t>
          </a:r>
          <a:r>
            <a:rPr lang="en-US" b="0" i="0" dirty="0" err="1"/>
            <a:t>Werbos</a:t>
          </a:r>
          <a:r>
            <a:rPr lang="en-US" altLang="zh-CN" dirty="0"/>
            <a:t>)</a:t>
          </a:r>
        </a:p>
        <a:p>
          <a:r>
            <a:rPr lang="en-US" dirty="0"/>
            <a:t>1974</a:t>
          </a:r>
        </a:p>
      </dgm:t>
    </dgm:pt>
    <dgm:pt modelId="{EDC1FDEE-1247-40DC-8A93-FA44CBA164A7}" type="parTrans" cxnId="{CA31ABC3-674B-4C99-8DDD-F25440B91896}">
      <dgm:prSet/>
      <dgm:spPr/>
      <dgm:t>
        <a:bodyPr/>
        <a:lstStyle/>
        <a:p>
          <a:endParaRPr lang="en-US"/>
        </a:p>
      </dgm:t>
    </dgm:pt>
    <dgm:pt modelId="{57D45039-8CDB-4E5A-BAAF-36540007859F}" type="sibTrans" cxnId="{CA31ABC3-674B-4C99-8DDD-F25440B91896}">
      <dgm:prSet/>
      <dgm:spPr/>
      <dgm:t>
        <a:bodyPr/>
        <a:lstStyle/>
        <a:p>
          <a:endParaRPr lang="en-US"/>
        </a:p>
      </dgm:t>
    </dgm:pt>
    <dgm:pt modelId="{13DBA46C-B0BA-4E69-96AA-EDCB463FD56E}">
      <dgm:prSet phldrT="[Text]"/>
      <dgm:spPr/>
      <dgm:t>
        <a:bodyPr/>
        <a:lstStyle/>
        <a:p>
          <a:r>
            <a:rPr lang="zh-CN" altLang="en-US" dirty="0"/>
            <a:t>深度学习</a:t>
          </a:r>
          <a:endParaRPr lang="en-US" dirty="0"/>
        </a:p>
        <a:p>
          <a:r>
            <a:rPr lang="en-US" dirty="0" err="1"/>
            <a:t>AlexNet</a:t>
          </a:r>
          <a:r>
            <a:rPr lang="en-US" dirty="0"/>
            <a:t>(CNN)</a:t>
          </a:r>
        </a:p>
        <a:p>
          <a:r>
            <a:rPr lang="en-US" dirty="0"/>
            <a:t>2012</a:t>
          </a:r>
        </a:p>
      </dgm:t>
    </dgm:pt>
    <dgm:pt modelId="{07A0C448-9E13-4675-A7CD-63066F4C0B44}" type="parTrans" cxnId="{43E4B59E-AACE-4C2E-86F1-04BB1ECB2072}">
      <dgm:prSet/>
      <dgm:spPr/>
      <dgm:t>
        <a:bodyPr/>
        <a:lstStyle/>
        <a:p>
          <a:endParaRPr lang="en-US"/>
        </a:p>
      </dgm:t>
    </dgm:pt>
    <dgm:pt modelId="{DD51E80A-51CF-41D9-A25C-382CCC95DD92}" type="sibTrans" cxnId="{43E4B59E-AACE-4C2E-86F1-04BB1ECB2072}">
      <dgm:prSet/>
      <dgm:spPr/>
      <dgm:t>
        <a:bodyPr/>
        <a:lstStyle/>
        <a:p>
          <a:endParaRPr lang="en-US"/>
        </a:p>
      </dgm:t>
    </dgm:pt>
    <dgm:pt modelId="{03A5024E-2A54-47E8-92DD-B5850690DCB3}">
      <dgm:prSet phldrT="[Text]"/>
      <dgm:spPr/>
      <dgm:t>
        <a:bodyPr/>
        <a:lstStyle/>
        <a:p>
          <a:r>
            <a:rPr lang="en-US" dirty="0"/>
            <a:t>1997</a:t>
          </a:r>
          <a:endParaRPr lang="en-US" altLang="zh-CN" dirty="0"/>
        </a:p>
        <a:p>
          <a:r>
            <a:rPr lang="en-US" altLang="zh-CN" dirty="0"/>
            <a:t>IBM</a:t>
          </a:r>
          <a:r>
            <a:rPr lang="zh-CN" altLang="en-US" dirty="0"/>
            <a:t>深蓝</a:t>
          </a:r>
          <a:endParaRPr lang="en-US" altLang="zh-CN" dirty="0"/>
        </a:p>
        <a:p>
          <a:r>
            <a:rPr lang="zh-CN" altLang="en-US" dirty="0"/>
            <a:t>（里程碑）</a:t>
          </a:r>
          <a:endParaRPr lang="en-US" altLang="zh-CN" dirty="0"/>
        </a:p>
      </dgm:t>
    </dgm:pt>
    <dgm:pt modelId="{D047689B-377D-4A8E-8F94-AD123EE5339A}" type="parTrans" cxnId="{47771E87-5E0E-4048-97E0-2613FC6D07EC}">
      <dgm:prSet/>
      <dgm:spPr/>
      <dgm:t>
        <a:bodyPr/>
        <a:lstStyle/>
        <a:p>
          <a:endParaRPr lang="en-US"/>
        </a:p>
      </dgm:t>
    </dgm:pt>
    <dgm:pt modelId="{48479ED9-3DB0-47DC-876B-37BA1551D109}" type="sibTrans" cxnId="{47771E87-5E0E-4048-97E0-2613FC6D07EC}">
      <dgm:prSet/>
      <dgm:spPr/>
      <dgm:t>
        <a:bodyPr/>
        <a:lstStyle/>
        <a:p>
          <a:endParaRPr lang="en-US"/>
        </a:p>
      </dgm:t>
    </dgm:pt>
    <dgm:pt modelId="{7FA45010-F079-44F0-8FF3-7E3D225E2F55}">
      <dgm:prSet phldrT="[Text]"/>
      <dgm:spPr/>
      <dgm:t>
        <a:bodyPr/>
        <a:lstStyle/>
        <a:p>
          <a:r>
            <a:rPr lang="zh-CN" altLang="en-US" b="0" i="0" dirty="0">
              <a:latin typeface="+mn-ea"/>
              <a:ea typeface="+mn-ea"/>
            </a:rPr>
            <a:t>达特茅斯会议：</a:t>
          </a:r>
          <a:r>
            <a:rPr lang="en-US" altLang="zh-CN" b="0" i="0" dirty="0">
              <a:latin typeface="+mn-ea"/>
              <a:ea typeface="+mn-ea"/>
            </a:rPr>
            <a:t>AI</a:t>
          </a:r>
          <a:r>
            <a:rPr lang="zh-CN" altLang="en-US" b="0" i="0" dirty="0">
              <a:latin typeface="+mn-ea"/>
              <a:ea typeface="+mn-ea"/>
            </a:rPr>
            <a:t>的诞生</a:t>
          </a:r>
          <a:endParaRPr lang="en-US" altLang="zh-CN" b="0" i="0" dirty="0">
            <a:latin typeface="+mn-ea"/>
            <a:ea typeface="+mn-ea"/>
          </a:endParaRPr>
        </a:p>
        <a:p>
          <a:r>
            <a:rPr lang="en-US" b="0" i="0" dirty="0">
              <a:latin typeface="+mn-ea"/>
              <a:ea typeface="+mn-ea"/>
            </a:rPr>
            <a:t>1956</a:t>
          </a:r>
          <a:endParaRPr lang="zh-CN" altLang="en-US" b="0" dirty="0">
            <a:latin typeface="+mn-ea"/>
            <a:ea typeface="+mn-ea"/>
          </a:endParaRPr>
        </a:p>
      </dgm:t>
    </dgm:pt>
    <dgm:pt modelId="{7D50877C-7D9A-4354-B479-5316DB5A6ED9}" type="parTrans" cxnId="{95868F5B-048E-4229-8954-554706494B19}">
      <dgm:prSet/>
      <dgm:spPr/>
      <dgm:t>
        <a:bodyPr/>
        <a:lstStyle/>
        <a:p>
          <a:endParaRPr lang="en-US"/>
        </a:p>
      </dgm:t>
    </dgm:pt>
    <dgm:pt modelId="{243CF768-6CA1-482F-9373-32ED04971F92}" type="sibTrans" cxnId="{95868F5B-048E-4229-8954-554706494B19}">
      <dgm:prSet/>
      <dgm:spPr/>
      <dgm:t>
        <a:bodyPr/>
        <a:lstStyle/>
        <a:p>
          <a:endParaRPr lang="en-US"/>
        </a:p>
      </dgm:t>
    </dgm:pt>
    <dgm:pt modelId="{661FC9F3-F8D5-4824-9D9C-2980ADC6F2A2}">
      <dgm:prSet phldrT="[Text]"/>
      <dgm:spPr/>
      <dgm:t>
        <a:bodyPr/>
        <a:lstStyle/>
        <a:p>
          <a:r>
            <a:rPr lang="en-US" dirty="0" err="1"/>
            <a:t>AlphaGo</a:t>
          </a:r>
          <a:endParaRPr lang="en-US" dirty="0"/>
        </a:p>
        <a:p>
          <a:r>
            <a:rPr lang="en-US" dirty="0"/>
            <a:t>2015</a:t>
          </a:r>
        </a:p>
      </dgm:t>
    </dgm:pt>
    <dgm:pt modelId="{0E3B4BBB-DDED-4FEC-8250-22E98BEAF0F1}" type="parTrans" cxnId="{5B9E35BF-B159-494A-9CAD-1122332F3342}">
      <dgm:prSet/>
      <dgm:spPr/>
      <dgm:t>
        <a:bodyPr/>
        <a:lstStyle/>
        <a:p>
          <a:endParaRPr lang="en-US"/>
        </a:p>
      </dgm:t>
    </dgm:pt>
    <dgm:pt modelId="{AE2E4C2D-3196-4792-9EBE-477B305FD0ED}" type="sibTrans" cxnId="{5B9E35BF-B159-494A-9CAD-1122332F3342}">
      <dgm:prSet/>
      <dgm:spPr/>
      <dgm:t>
        <a:bodyPr/>
        <a:lstStyle/>
        <a:p>
          <a:endParaRPr lang="en-US"/>
        </a:p>
      </dgm:t>
    </dgm:pt>
    <dgm:pt modelId="{71C7C88D-EE37-4E1B-A15C-7EAA0A3FAAA8}" type="pres">
      <dgm:prSet presAssocID="{0562C76D-4F0D-4927-AD72-0285BECF5072}" presName="Name0" presStyleCnt="0">
        <dgm:presLayoutVars>
          <dgm:dir/>
          <dgm:resizeHandles val="exact"/>
        </dgm:presLayoutVars>
      </dgm:prSet>
      <dgm:spPr/>
    </dgm:pt>
    <dgm:pt modelId="{38F78FC4-9E90-4B7F-9EEC-27B3B7A8FB6B}" type="pres">
      <dgm:prSet presAssocID="{0562C76D-4F0D-4927-AD72-0285BECF5072}" presName="arrow" presStyleLbl="bgShp" presStyleIdx="0" presStyleCnt="1"/>
      <dgm:spPr/>
    </dgm:pt>
    <dgm:pt modelId="{54F2F5EC-5EDE-471A-B0F4-6004E518D556}" type="pres">
      <dgm:prSet presAssocID="{0562C76D-4F0D-4927-AD72-0285BECF5072}" presName="points" presStyleCnt="0"/>
      <dgm:spPr/>
    </dgm:pt>
    <dgm:pt modelId="{2CA571BF-A9EB-4994-BCAA-61DAC067CFC0}" type="pres">
      <dgm:prSet presAssocID="{39E04772-F5D0-40A9-BEE4-A9F741E1C7E3}" presName="compositeA" presStyleCnt="0"/>
      <dgm:spPr/>
    </dgm:pt>
    <dgm:pt modelId="{32EB7617-6FE2-408D-B25A-B16768F16E30}" type="pres">
      <dgm:prSet presAssocID="{39E04772-F5D0-40A9-BEE4-A9F741E1C7E3}" presName="textA" presStyleLbl="revTx" presStyleIdx="0" presStyleCnt="7" custScaleX="65828" custScaleY="55385" custLinFactNeighborX="-1701" custLinFactNeighborY="29963">
        <dgm:presLayoutVars>
          <dgm:bulletEnabled val="1"/>
        </dgm:presLayoutVars>
      </dgm:prSet>
      <dgm:spPr/>
    </dgm:pt>
    <dgm:pt modelId="{1950AE1D-5477-44C5-BAE9-B1E5ACCD808E}" type="pres">
      <dgm:prSet presAssocID="{39E04772-F5D0-40A9-BEE4-A9F741E1C7E3}" presName="circleA" presStyleLbl="node1" presStyleIdx="0" presStyleCnt="7"/>
      <dgm:spPr/>
    </dgm:pt>
    <dgm:pt modelId="{720D2B66-9029-4E42-8C15-9FD58C0B783D}" type="pres">
      <dgm:prSet presAssocID="{39E04772-F5D0-40A9-BEE4-A9F741E1C7E3}" presName="spaceA" presStyleCnt="0"/>
      <dgm:spPr/>
    </dgm:pt>
    <dgm:pt modelId="{F9893898-B86D-40CF-B803-C345D88695BB}" type="pres">
      <dgm:prSet presAssocID="{72ECF75C-60B9-4F0C-91A0-2AE7FBEA3B39}" presName="space" presStyleCnt="0"/>
      <dgm:spPr/>
    </dgm:pt>
    <dgm:pt modelId="{EAF7111F-06A3-4C83-8C2A-063207E848F4}" type="pres">
      <dgm:prSet presAssocID="{0A1132B7-1897-41C5-A60C-BB0B013B5895}" presName="compositeB" presStyleCnt="0"/>
      <dgm:spPr/>
    </dgm:pt>
    <dgm:pt modelId="{48F21FE8-A927-4D9B-A7D9-28EA18DBAC21}" type="pres">
      <dgm:prSet presAssocID="{0A1132B7-1897-41C5-A60C-BB0B013B5895}" presName="textB" presStyleLbl="revTx" presStyleIdx="1" presStyleCnt="7" custScaleX="123878">
        <dgm:presLayoutVars>
          <dgm:bulletEnabled val="1"/>
        </dgm:presLayoutVars>
      </dgm:prSet>
      <dgm:spPr/>
    </dgm:pt>
    <dgm:pt modelId="{D189600E-BAB7-4DF7-AC4C-FA7572AB41E1}" type="pres">
      <dgm:prSet presAssocID="{0A1132B7-1897-41C5-A60C-BB0B013B5895}" presName="circleB" presStyleLbl="node1" presStyleIdx="1" presStyleCnt="7"/>
      <dgm:spPr/>
    </dgm:pt>
    <dgm:pt modelId="{C67C9FB6-DFEC-488B-90DF-1872A47CB4CF}" type="pres">
      <dgm:prSet presAssocID="{0A1132B7-1897-41C5-A60C-BB0B013B5895}" presName="spaceB" presStyleCnt="0"/>
      <dgm:spPr/>
    </dgm:pt>
    <dgm:pt modelId="{4BACCA51-0C21-4367-A299-E1B534E40FD3}" type="pres">
      <dgm:prSet presAssocID="{623E60F7-6D34-4E36-AD99-54C68B1D7AAB}" presName="space" presStyleCnt="0"/>
      <dgm:spPr/>
    </dgm:pt>
    <dgm:pt modelId="{7AA4E137-D467-4E5F-85B1-34B0A44B227A}" type="pres">
      <dgm:prSet presAssocID="{7FA45010-F079-44F0-8FF3-7E3D225E2F55}" presName="compositeA" presStyleCnt="0"/>
      <dgm:spPr/>
    </dgm:pt>
    <dgm:pt modelId="{6552CCBC-486B-442C-BBC5-DB39A00CA066}" type="pres">
      <dgm:prSet presAssocID="{7FA45010-F079-44F0-8FF3-7E3D225E2F55}" presName="textA" presStyleLbl="revTx" presStyleIdx="2" presStyleCnt="7">
        <dgm:presLayoutVars>
          <dgm:bulletEnabled val="1"/>
        </dgm:presLayoutVars>
      </dgm:prSet>
      <dgm:spPr/>
    </dgm:pt>
    <dgm:pt modelId="{4832DA30-1E5C-46FD-8043-A86832D28934}" type="pres">
      <dgm:prSet presAssocID="{7FA45010-F079-44F0-8FF3-7E3D225E2F55}" presName="circleA" presStyleLbl="node1" presStyleIdx="2" presStyleCnt="7"/>
      <dgm:spPr/>
    </dgm:pt>
    <dgm:pt modelId="{E34C2EA6-620A-4FAE-B88A-8DD93BA332BF}" type="pres">
      <dgm:prSet presAssocID="{7FA45010-F079-44F0-8FF3-7E3D225E2F55}" presName="spaceA" presStyleCnt="0"/>
      <dgm:spPr/>
    </dgm:pt>
    <dgm:pt modelId="{73F9C492-9195-4389-8495-380BBA95C555}" type="pres">
      <dgm:prSet presAssocID="{243CF768-6CA1-482F-9373-32ED04971F92}" presName="space" presStyleCnt="0"/>
      <dgm:spPr/>
    </dgm:pt>
    <dgm:pt modelId="{CDA13F06-94FF-485C-ABAD-3757BEC0A4FA}" type="pres">
      <dgm:prSet presAssocID="{5EC80F07-D642-4EBB-8ADD-65E8548B5051}" presName="compositeB" presStyleCnt="0"/>
      <dgm:spPr/>
    </dgm:pt>
    <dgm:pt modelId="{40C4750A-A351-4C51-9196-E2C047B56EC6}" type="pres">
      <dgm:prSet presAssocID="{5EC80F07-D642-4EBB-8ADD-65E8548B5051}" presName="textB" presStyleLbl="revTx" presStyleIdx="3" presStyleCnt="7">
        <dgm:presLayoutVars>
          <dgm:bulletEnabled val="1"/>
        </dgm:presLayoutVars>
      </dgm:prSet>
      <dgm:spPr/>
    </dgm:pt>
    <dgm:pt modelId="{C477F0F0-F70E-492C-98FA-91C49506C014}" type="pres">
      <dgm:prSet presAssocID="{5EC80F07-D642-4EBB-8ADD-65E8548B5051}" presName="circleB" presStyleLbl="node1" presStyleIdx="3" presStyleCnt="7"/>
      <dgm:spPr/>
    </dgm:pt>
    <dgm:pt modelId="{9EA0B556-B1A1-4A64-A1C8-1A32DC43923E}" type="pres">
      <dgm:prSet presAssocID="{5EC80F07-D642-4EBB-8ADD-65E8548B5051}" presName="spaceB" presStyleCnt="0"/>
      <dgm:spPr/>
    </dgm:pt>
    <dgm:pt modelId="{E444A6C2-82C0-4F3C-95F8-9A67E3D12A69}" type="pres">
      <dgm:prSet presAssocID="{57D45039-8CDB-4E5A-BAAF-36540007859F}" presName="space" presStyleCnt="0"/>
      <dgm:spPr/>
    </dgm:pt>
    <dgm:pt modelId="{9237CF02-7615-49C4-B874-6222C212DF6D}" type="pres">
      <dgm:prSet presAssocID="{03A5024E-2A54-47E8-92DD-B5850690DCB3}" presName="compositeA" presStyleCnt="0"/>
      <dgm:spPr/>
    </dgm:pt>
    <dgm:pt modelId="{8666C9AB-446E-4F48-99D5-C8AFF06F0FBF}" type="pres">
      <dgm:prSet presAssocID="{03A5024E-2A54-47E8-92DD-B5850690DCB3}" presName="textA" presStyleLbl="revTx" presStyleIdx="4" presStyleCnt="7">
        <dgm:presLayoutVars>
          <dgm:bulletEnabled val="1"/>
        </dgm:presLayoutVars>
      </dgm:prSet>
      <dgm:spPr/>
    </dgm:pt>
    <dgm:pt modelId="{4DAC4D26-FE49-4822-BDE4-668A97CCA76F}" type="pres">
      <dgm:prSet presAssocID="{03A5024E-2A54-47E8-92DD-B5850690DCB3}" presName="circleA" presStyleLbl="node1" presStyleIdx="4" presStyleCnt="7"/>
      <dgm:spPr/>
    </dgm:pt>
    <dgm:pt modelId="{1FAC8740-6083-472B-A5D5-3E153A3999DF}" type="pres">
      <dgm:prSet presAssocID="{03A5024E-2A54-47E8-92DD-B5850690DCB3}" presName="spaceA" presStyleCnt="0"/>
      <dgm:spPr/>
    </dgm:pt>
    <dgm:pt modelId="{6805C226-3FF2-423D-A43D-F867A9E00F62}" type="pres">
      <dgm:prSet presAssocID="{48479ED9-3DB0-47DC-876B-37BA1551D109}" presName="space" presStyleCnt="0"/>
      <dgm:spPr/>
    </dgm:pt>
    <dgm:pt modelId="{335B484B-B46D-48D7-8404-CDE0B492688F}" type="pres">
      <dgm:prSet presAssocID="{13DBA46C-B0BA-4E69-96AA-EDCB463FD56E}" presName="compositeB" presStyleCnt="0"/>
      <dgm:spPr/>
    </dgm:pt>
    <dgm:pt modelId="{14321397-E167-451E-8F09-BB9FA121C7E4}" type="pres">
      <dgm:prSet presAssocID="{13DBA46C-B0BA-4E69-96AA-EDCB463FD56E}" presName="textB" presStyleLbl="revTx" presStyleIdx="5" presStyleCnt="7">
        <dgm:presLayoutVars>
          <dgm:bulletEnabled val="1"/>
        </dgm:presLayoutVars>
      </dgm:prSet>
      <dgm:spPr/>
    </dgm:pt>
    <dgm:pt modelId="{DEB966F2-0BA4-480E-B875-E60D88809AAF}" type="pres">
      <dgm:prSet presAssocID="{13DBA46C-B0BA-4E69-96AA-EDCB463FD56E}" presName="circleB" presStyleLbl="node1" presStyleIdx="5" presStyleCnt="7"/>
      <dgm:spPr/>
    </dgm:pt>
    <dgm:pt modelId="{0B3E9962-755F-4B56-B3A2-E50D1ABE514F}" type="pres">
      <dgm:prSet presAssocID="{13DBA46C-B0BA-4E69-96AA-EDCB463FD56E}" presName="spaceB" presStyleCnt="0"/>
      <dgm:spPr/>
    </dgm:pt>
    <dgm:pt modelId="{60604FDF-D0A2-4444-8A5C-33FCAE5A120E}" type="pres">
      <dgm:prSet presAssocID="{DD51E80A-51CF-41D9-A25C-382CCC95DD92}" presName="space" presStyleCnt="0"/>
      <dgm:spPr/>
    </dgm:pt>
    <dgm:pt modelId="{9DEF326B-B309-43B5-ABD5-5A4F9CB1C005}" type="pres">
      <dgm:prSet presAssocID="{661FC9F3-F8D5-4824-9D9C-2980ADC6F2A2}" presName="compositeA" presStyleCnt="0"/>
      <dgm:spPr/>
    </dgm:pt>
    <dgm:pt modelId="{0DDE6D8A-E46D-4112-8B00-AEC8371C2FD7}" type="pres">
      <dgm:prSet presAssocID="{661FC9F3-F8D5-4824-9D9C-2980ADC6F2A2}" presName="textA" presStyleLbl="revTx" presStyleIdx="6" presStyleCnt="7">
        <dgm:presLayoutVars>
          <dgm:bulletEnabled val="1"/>
        </dgm:presLayoutVars>
      </dgm:prSet>
      <dgm:spPr/>
    </dgm:pt>
    <dgm:pt modelId="{4A947B65-B624-4533-ADC1-54DB7040BF85}" type="pres">
      <dgm:prSet presAssocID="{661FC9F3-F8D5-4824-9D9C-2980ADC6F2A2}" presName="circleA" presStyleLbl="node1" presStyleIdx="6" presStyleCnt="7"/>
      <dgm:spPr/>
    </dgm:pt>
    <dgm:pt modelId="{23550571-D113-4864-B341-3952BD82FCF8}" type="pres">
      <dgm:prSet presAssocID="{661FC9F3-F8D5-4824-9D9C-2980ADC6F2A2}" presName="spaceA" presStyleCnt="0"/>
      <dgm:spPr/>
    </dgm:pt>
  </dgm:ptLst>
  <dgm:cxnLst>
    <dgm:cxn modelId="{561E7B03-26DE-491C-808B-81417AC001F8}" type="presOf" srcId="{0A1132B7-1897-41C5-A60C-BB0B013B5895}" destId="{48F21FE8-A927-4D9B-A7D9-28EA18DBAC21}" srcOrd="0" destOrd="0" presId="urn:microsoft.com/office/officeart/2005/8/layout/hProcess11"/>
    <dgm:cxn modelId="{59F6FF27-6FE7-4B9B-AB89-5BB466B5970F}" type="presOf" srcId="{5EC80F07-D642-4EBB-8ADD-65E8548B5051}" destId="{40C4750A-A351-4C51-9196-E2C047B56EC6}" srcOrd="0" destOrd="0" presId="urn:microsoft.com/office/officeart/2005/8/layout/hProcess11"/>
    <dgm:cxn modelId="{95868F5B-048E-4229-8954-554706494B19}" srcId="{0562C76D-4F0D-4927-AD72-0285BECF5072}" destId="{7FA45010-F079-44F0-8FF3-7E3D225E2F55}" srcOrd="2" destOrd="0" parTransId="{7D50877C-7D9A-4354-B479-5316DB5A6ED9}" sibTransId="{243CF768-6CA1-482F-9373-32ED04971F92}"/>
    <dgm:cxn modelId="{BF959068-2781-440A-8950-52A19350D396}" srcId="{0562C76D-4F0D-4927-AD72-0285BECF5072}" destId="{39E04772-F5D0-40A9-BEE4-A9F741E1C7E3}" srcOrd="0" destOrd="0" parTransId="{CF213468-95D7-402E-A8D1-05F7EA96DAFB}" sibTransId="{72ECF75C-60B9-4F0C-91A0-2AE7FBEA3B39}"/>
    <dgm:cxn modelId="{56825057-D642-454F-8D1F-7F88D14B8F64}" type="presOf" srcId="{39E04772-F5D0-40A9-BEE4-A9F741E1C7E3}" destId="{32EB7617-6FE2-408D-B25A-B16768F16E30}" srcOrd="0" destOrd="0" presId="urn:microsoft.com/office/officeart/2005/8/layout/hProcess11"/>
    <dgm:cxn modelId="{47771E87-5E0E-4048-97E0-2613FC6D07EC}" srcId="{0562C76D-4F0D-4927-AD72-0285BECF5072}" destId="{03A5024E-2A54-47E8-92DD-B5850690DCB3}" srcOrd="4" destOrd="0" parTransId="{D047689B-377D-4A8E-8F94-AD123EE5339A}" sibTransId="{48479ED9-3DB0-47DC-876B-37BA1551D109}"/>
    <dgm:cxn modelId="{43E4B59E-AACE-4C2E-86F1-04BB1ECB2072}" srcId="{0562C76D-4F0D-4927-AD72-0285BECF5072}" destId="{13DBA46C-B0BA-4E69-96AA-EDCB463FD56E}" srcOrd="5" destOrd="0" parTransId="{07A0C448-9E13-4675-A7CD-63066F4C0B44}" sibTransId="{DD51E80A-51CF-41D9-A25C-382CCC95DD92}"/>
    <dgm:cxn modelId="{92ABA8B1-541E-4936-8F5C-5801E5A4619D}" type="presOf" srcId="{03A5024E-2A54-47E8-92DD-B5850690DCB3}" destId="{8666C9AB-446E-4F48-99D5-C8AFF06F0FBF}" srcOrd="0" destOrd="0" presId="urn:microsoft.com/office/officeart/2005/8/layout/hProcess11"/>
    <dgm:cxn modelId="{1B180BB3-154E-475A-B235-733E489A3CB7}" type="presOf" srcId="{661FC9F3-F8D5-4824-9D9C-2980ADC6F2A2}" destId="{0DDE6D8A-E46D-4112-8B00-AEC8371C2FD7}" srcOrd="0" destOrd="0" presId="urn:microsoft.com/office/officeart/2005/8/layout/hProcess11"/>
    <dgm:cxn modelId="{A48551B5-B296-4C9B-ADD0-AC53839FD03D}" type="presOf" srcId="{13DBA46C-B0BA-4E69-96AA-EDCB463FD56E}" destId="{14321397-E167-451E-8F09-BB9FA121C7E4}" srcOrd="0" destOrd="0" presId="urn:microsoft.com/office/officeart/2005/8/layout/hProcess11"/>
    <dgm:cxn modelId="{5B9E35BF-B159-494A-9CAD-1122332F3342}" srcId="{0562C76D-4F0D-4927-AD72-0285BECF5072}" destId="{661FC9F3-F8D5-4824-9D9C-2980ADC6F2A2}" srcOrd="6" destOrd="0" parTransId="{0E3B4BBB-DDED-4FEC-8250-22E98BEAF0F1}" sibTransId="{AE2E4C2D-3196-4792-9EBE-477B305FD0ED}"/>
    <dgm:cxn modelId="{CA31ABC3-674B-4C99-8DDD-F25440B91896}" srcId="{0562C76D-4F0D-4927-AD72-0285BECF5072}" destId="{5EC80F07-D642-4EBB-8ADD-65E8548B5051}" srcOrd="3" destOrd="0" parTransId="{EDC1FDEE-1247-40DC-8A93-FA44CBA164A7}" sibTransId="{57D45039-8CDB-4E5A-BAAF-36540007859F}"/>
    <dgm:cxn modelId="{564DF2CA-2294-4E09-B3EF-290E6F84A981}" srcId="{0562C76D-4F0D-4927-AD72-0285BECF5072}" destId="{0A1132B7-1897-41C5-A60C-BB0B013B5895}" srcOrd="1" destOrd="0" parTransId="{B4876D48-30FA-43A2-A2E0-E969446A815A}" sibTransId="{623E60F7-6D34-4E36-AD99-54C68B1D7AAB}"/>
    <dgm:cxn modelId="{81C890EF-2BC6-489B-8528-28B7339CD454}" type="presOf" srcId="{0562C76D-4F0D-4927-AD72-0285BECF5072}" destId="{71C7C88D-EE37-4E1B-A15C-7EAA0A3FAAA8}" srcOrd="0" destOrd="0" presId="urn:microsoft.com/office/officeart/2005/8/layout/hProcess11"/>
    <dgm:cxn modelId="{34C4DFFD-7860-4158-93CC-3C24A5CB3A1A}" type="presOf" srcId="{7FA45010-F079-44F0-8FF3-7E3D225E2F55}" destId="{6552CCBC-486B-442C-BBC5-DB39A00CA066}" srcOrd="0" destOrd="0" presId="urn:microsoft.com/office/officeart/2005/8/layout/hProcess11"/>
    <dgm:cxn modelId="{EFE132E0-5425-429A-BAC7-3E36457F393C}" type="presParOf" srcId="{71C7C88D-EE37-4E1B-A15C-7EAA0A3FAAA8}" destId="{38F78FC4-9E90-4B7F-9EEC-27B3B7A8FB6B}" srcOrd="0" destOrd="0" presId="urn:microsoft.com/office/officeart/2005/8/layout/hProcess11"/>
    <dgm:cxn modelId="{803A58BD-4DB0-47EC-BA2C-58E21F8126A3}" type="presParOf" srcId="{71C7C88D-EE37-4E1B-A15C-7EAA0A3FAAA8}" destId="{54F2F5EC-5EDE-471A-B0F4-6004E518D556}" srcOrd="1" destOrd="0" presId="urn:microsoft.com/office/officeart/2005/8/layout/hProcess11"/>
    <dgm:cxn modelId="{1CB0BDDF-D7B2-4C63-9023-3BDA480863D2}" type="presParOf" srcId="{54F2F5EC-5EDE-471A-B0F4-6004E518D556}" destId="{2CA571BF-A9EB-4994-BCAA-61DAC067CFC0}" srcOrd="0" destOrd="0" presId="urn:microsoft.com/office/officeart/2005/8/layout/hProcess11"/>
    <dgm:cxn modelId="{A6AF03B7-A4A5-4018-BCCA-63285F1185FF}" type="presParOf" srcId="{2CA571BF-A9EB-4994-BCAA-61DAC067CFC0}" destId="{32EB7617-6FE2-408D-B25A-B16768F16E30}" srcOrd="0" destOrd="0" presId="urn:microsoft.com/office/officeart/2005/8/layout/hProcess11"/>
    <dgm:cxn modelId="{10993371-3A35-493C-B2B9-EAFC6748664D}" type="presParOf" srcId="{2CA571BF-A9EB-4994-BCAA-61DAC067CFC0}" destId="{1950AE1D-5477-44C5-BAE9-B1E5ACCD808E}" srcOrd="1" destOrd="0" presId="urn:microsoft.com/office/officeart/2005/8/layout/hProcess11"/>
    <dgm:cxn modelId="{9270B410-6815-4B84-B6F3-59D5E4E8E7B7}" type="presParOf" srcId="{2CA571BF-A9EB-4994-BCAA-61DAC067CFC0}" destId="{720D2B66-9029-4E42-8C15-9FD58C0B783D}" srcOrd="2" destOrd="0" presId="urn:microsoft.com/office/officeart/2005/8/layout/hProcess11"/>
    <dgm:cxn modelId="{245213FD-D4B2-40FF-A47E-EA7407F377AC}" type="presParOf" srcId="{54F2F5EC-5EDE-471A-B0F4-6004E518D556}" destId="{F9893898-B86D-40CF-B803-C345D88695BB}" srcOrd="1" destOrd="0" presId="urn:microsoft.com/office/officeart/2005/8/layout/hProcess11"/>
    <dgm:cxn modelId="{312EF955-E710-4118-9689-855B37F9AF80}" type="presParOf" srcId="{54F2F5EC-5EDE-471A-B0F4-6004E518D556}" destId="{EAF7111F-06A3-4C83-8C2A-063207E848F4}" srcOrd="2" destOrd="0" presId="urn:microsoft.com/office/officeart/2005/8/layout/hProcess11"/>
    <dgm:cxn modelId="{FB202D41-B827-403C-AD07-8B52D120B70D}" type="presParOf" srcId="{EAF7111F-06A3-4C83-8C2A-063207E848F4}" destId="{48F21FE8-A927-4D9B-A7D9-28EA18DBAC21}" srcOrd="0" destOrd="0" presId="urn:microsoft.com/office/officeart/2005/8/layout/hProcess11"/>
    <dgm:cxn modelId="{34673AB0-6464-4B36-A3B9-09678940D59A}" type="presParOf" srcId="{EAF7111F-06A3-4C83-8C2A-063207E848F4}" destId="{D189600E-BAB7-4DF7-AC4C-FA7572AB41E1}" srcOrd="1" destOrd="0" presId="urn:microsoft.com/office/officeart/2005/8/layout/hProcess11"/>
    <dgm:cxn modelId="{FD9AAC28-9736-4A1E-92D1-47C8BCD77A05}" type="presParOf" srcId="{EAF7111F-06A3-4C83-8C2A-063207E848F4}" destId="{C67C9FB6-DFEC-488B-90DF-1872A47CB4CF}" srcOrd="2" destOrd="0" presId="urn:microsoft.com/office/officeart/2005/8/layout/hProcess11"/>
    <dgm:cxn modelId="{CD9CC832-302A-4879-AC16-29B76FFC9271}" type="presParOf" srcId="{54F2F5EC-5EDE-471A-B0F4-6004E518D556}" destId="{4BACCA51-0C21-4367-A299-E1B534E40FD3}" srcOrd="3" destOrd="0" presId="urn:microsoft.com/office/officeart/2005/8/layout/hProcess11"/>
    <dgm:cxn modelId="{119346B9-C32F-477D-8D92-394303234547}" type="presParOf" srcId="{54F2F5EC-5EDE-471A-B0F4-6004E518D556}" destId="{7AA4E137-D467-4E5F-85B1-34B0A44B227A}" srcOrd="4" destOrd="0" presId="urn:microsoft.com/office/officeart/2005/8/layout/hProcess11"/>
    <dgm:cxn modelId="{7A771FE6-3DB2-4755-B3DD-8056F4779C79}" type="presParOf" srcId="{7AA4E137-D467-4E5F-85B1-34B0A44B227A}" destId="{6552CCBC-486B-442C-BBC5-DB39A00CA066}" srcOrd="0" destOrd="0" presId="urn:microsoft.com/office/officeart/2005/8/layout/hProcess11"/>
    <dgm:cxn modelId="{A4C4E046-7F2C-4B42-A713-249CB53B5CB3}" type="presParOf" srcId="{7AA4E137-D467-4E5F-85B1-34B0A44B227A}" destId="{4832DA30-1E5C-46FD-8043-A86832D28934}" srcOrd="1" destOrd="0" presId="urn:microsoft.com/office/officeart/2005/8/layout/hProcess11"/>
    <dgm:cxn modelId="{3A39BC6A-BEEC-4E56-A397-AD99B1F9557A}" type="presParOf" srcId="{7AA4E137-D467-4E5F-85B1-34B0A44B227A}" destId="{E34C2EA6-620A-4FAE-B88A-8DD93BA332BF}" srcOrd="2" destOrd="0" presId="urn:microsoft.com/office/officeart/2005/8/layout/hProcess11"/>
    <dgm:cxn modelId="{D9380E15-504F-409D-AD46-A19225429915}" type="presParOf" srcId="{54F2F5EC-5EDE-471A-B0F4-6004E518D556}" destId="{73F9C492-9195-4389-8495-380BBA95C555}" srcOrd="5" destOrd="0" presId="urn:microsoft.com/office/officeart/2005/8/layout/hProcess11"/>
    <dgm:cxn modelId="{457F3126-C723-41DB-B020-995134B1BE2F}" type="presParOf" srcId="{54F2F5EC-5EDE-471A-B0F4-6004E518D556}" destId="{CDA13F06-94FF-485C-ABAD-3757BEC0A4FA}" srcOrd="6" destOrd="0" presId="urn:microsoft.com/office/officeart/2005/8/layout/hProcess11"/>
    <dgm:cxn modelId="{0816BE9A-F444-40AC-A629-584AEB9B4BA7}" type="presParOf" srcId="{CDA13F06-94FF-485C-ABAD-3757BEC0A4FA}" destId="{40C4750A-A351-4C51-9196-E2C047B56EC6}" srcOrd="0" destOrd="0" presId="urn:microsoft.com/office/officeart/2005/8/layout/hProcess11"/>
    <dgm:cxn modelId="{17180C64-0874-4D2E-A09C-2651A336CD2F}" type="presParOf" srcId="{CDA13F06-94FF-485C-ABAD-3757BEC0A4FA}" destId="{C477F0F0-F70E-492C-98FA-91C49506C014}" srcOrd="1" destOrd="0" presId="urn:microsoft.com/office/officeart/2005/8/layout/hProcess11"/>
    <dgm:cxn modelId="{523D8E4F-4AA4-44B8-A546-800E94158F57}" type="presParOf" srcId="{CDA13F06-94FF-485C-ABAD-3757BEC0A4FA}" destId="{9EA0B556-B1A1-4A64-A1C8-1A32DC43923E}" srcOrd="2" destOrd="0" presId="urn:microsoft.com/office/officeart/2005/8/layout/hProcess11"/>
    <dgm:cxn modelId="{625EAB13-6251-4D96-B192-443634A338C4}" type="presParOf" srcId="{54F2F5EC-5EDE-471A-B0F4-6004E518D556}" destId="{E444A6C2-82C0-4F3C-95F8-9A67E3D12A69}" srcOrd="7" destOrd="0" presId="urn:microsoft.com/office/officeart/2005/8/layout/hProcess11"/>
    <dgm:cxn modelId="{F6BB417F-AD05-4938-A8C1-7DD96B2F28A0}" type="presParOf" srcId="{54F2F5EC-5EDE-471A-B0F4-6004E518D556}" destId="{9237CF02-7615-49C4-B874-6222C212DF6D}" srcOrd="8" destOrd="0" presId="urn:microsoft.com/office/officeart/2005/8/layout/hProcess11"/>
    <dgm:cxn modelId="{2700BC8F-90DF-4DFA-B248-D7E87BB48B86}" type="presParOf" srcId="{9237CF02-7615-49C4-B874-6222C212DF6D}" destId="{8666C9AB-446E-4F48-99D5-C8AFF06F0FBF}" srcOrd="0" destOrd="0" presId="urn:microsoft.com/office/officeart/2005/8/layout/hProcess11"/>
    <dgm:cxn modelId="{08831623-93F7-48F6-8263-68FEEE615B5E}" type="presParOf" srcId="{9237CF02-7615-49C4-B874-6222C212DF6D}" destId="{4DAC4D26-FE49-4822-BDE4-668A97CCA76F}" srcOrd="1" destOrd="0" presId="urn:microsoft.com/office/officeart/2005/8/layout/hProcess11"/>
    <dgm:cxn modelId="{621D2A39-413C-476C-994C-D0926608DE5D}" type="presParOf" srcId="{9237CF02-7615-49C4-B874-6222C212DF6D}" destId="{1FAC8740-6083-472B-A5D5-3E153A3999DF}" srcOrd="2" destOrd="0" presId="urn:microsoft.com/office/officeart/2005/8/layout/hProcess11"/>
    <dgm:cxn modelId="{6E2870C8-0E04-47F5-83E6-A7BA9CB969B3}" type="presParOf" srcId="{54F2F5EC-5EDE-471A-B0F4-6004E518D556}" destId="{6805C226-3FF2-423D-A43D-F867A9E00F62}" srcOrd="9" destOrd="0" presId="urn:microsoft.com/office/officeart/2005/8/layout/hProcess11"/>
    <dgm:cxn modelId="{0BE3EA08-4EA5-442F-B0A4-66C93AE2E208}" type="presParOf" srcId="{54F2F5EC-5EDE-471A-B0F4-6004E518D556}" destId="{335B484B-B46D-48D7-8404-CDE0B492688F}" srcOrd="10" destOrd="0" presId="urn:microsoft.com/office/officeart/2005/8/layout/hProcess11"/>
    <dgm:cxn modelId="{0C9BAD63-09E1-428B-93AB-AAD496E03174}" type="presParOf" srcId="{335B484B-B46D-48D7-8404-CDE0B492688F}" destId="{14321397-E167-451E-8F09-BB9FA121C7E4}" srcOrd="0" destOrd="0" presId="urn:microsoft.com/office/officeart/2005/8/layout/hProcess11"/>
    <dgm:cxn modelId="{E24D5E58-DCD0-4A5A-A78B-425F9F0D103B}" type="presParOf" srcId="{335B484B-B46D-48D7-8404-CDE0B492688F}" destId="{DEB966F2-0BA4-480E-B875-E60D88809AAF}" srcOrd="1" destOrd="0" presId="urn:microsoft.com/office/officeart/2005/8/layout/hProcess11"/>
    <dgm:cxn modelId="{654FFCEE-286B-4CF0-BC04-F991404CC6CA}" type="presParOf" srcId="{335B484B-B46D-48D7-8404-CDE0B492688F}" destId="{0B3E9962-755F-4B56-B3A2-E50D1ABE514F}" srcOrd="2" destOrd="0" presId="urn:microsoft.com/office/officeart/2005/8/layout/hProcess11"/>
    <dgm:cxn modelId="{F40E0C41-D2C7-465B-841F-845C4CC5564C}" type="presParOf" srcId="{54F2F5EC-5EDE-471A-B0F4-6004E518D556}" destId="{60604FDF-D0A2-4444-8A5C-33FCAE5A120E}" srcOrd="11" destOrd="0" presId="urn:microsoft.com/office/officeart/2005/8/layout/hProcess11"/>
    <dgm:cxn modelId="{93188388-4041-4C4A-8476-E41D1F9A8EB9}" type="presParOf" srcId="{54F2F5EC-5EDE-471A-B0F4-6004E518D556}" destId="{9DEF326B-B309-43B5-ABD5-5A4F9CB1C005}" srcOrd="12" destOrd="0" presId="urn:microsoft.com/office/officeart/2005/8/layout/hProcess11"/>
    <dgm:cxn modelId="{8CF5FF53-A129-405D-A8E3-1C305B87010F}" type="presParOf" srcId="{9DEF326B-B309-43B5-ABD5-5A4F9CB1C005}" destId="{0DDE6D8A-E46D-4112-8B00-AEC8371C2FD7}" srcOrd="0" destOrd="0" presId="urn:microsoft.com/office/officeart/2005/8/layout/hProcess11"/>
    <dgm:cxn modelId="{3906C6FC-9D20-4EDA-BF21-339766063E3A}" type="presParOf" srcId="{9DEF326B-B309-43B5-ABD5-5A4F9CB1C005}" destId="{4A947B65-B624-4533-ADC1-54DB7040BF85}" srcOrd="1" destOrd="0" presId="urn:microsoft.com/office/officeart/2005/8/layout/hProcess11"/>
    <dgm:cxn modelId="{A120BD62-A21C-47EF-9A0F-C47E104ECF21}" type="presParOf" srcId="{9DEF326B-B309-43B5-ABD5-5A4F9CB1C005}" destId="{23550571-D113-4864-B341-3952BD82FCF8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F78FC4-9E90-4B7F-9EEC-27B3B7A8FB6B}">
      <dsp:nvSpPr>
        <dsp:cNvPr id="0" name=""/>
        <dsp:cNvSpPr/>
      </dsp:nvSpPr>
      <dsp:spPr>
        <a:xfrm>
          <a:off x="0" y="1046334"/>
          <a:ext cx="10697755" cy="1395113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EB7617-6FE2-408D-B25A-B16768F16E30}">
      <dsp:nvSpPr>
        <dsp:cNvPr id="0" name=""/>
        <dsp:cNvSpPr/>
      </dsp:nvSpPr>
      <dsp:spPr>
        <a:xfrm>
          <a:off x="199239" y="573625"/>
          <a:ext cx="840205" cy="772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b="0" i="0" kern="1200" dirty="0"/>
            <a:t>图灵测试</a:t>
          </a:r>
          <a:endParaRPr lang="en-US" altLang="zh-CN" sz="1200" b="0" i="0" kern="1200" dirty="0"/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1950</a:t>
          </a:r>
          <a:endParaRPr lang="en-US" sz="1200" kern="1200" dirty="0"/>
        </a:p>
      </dsp:txBody>
      <dsp:txXfrm>
        <a:off x="199239" y="573625"/>
        <a:ext cx="840205" cy="772683"/>
      </dsp:txXfrm>
    </dsp:sp>
    <dsp:sp modelId="{1950AE1D-5477-44C5-BAE9-B1E5ACCD808E}">
      <dsp:nvSpPr>
        <dsp:cNvPr id="0" name=""/>
        <dsp:cNvSpPr/>
      </dsp:nvSpPr>
      <dsp:spPr>
        <a:xfrm>
          <a:off x="466664" y="1413894"/>
          <a:ext cx="348778" cy="34877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F21FE8-A927-4D9B-A7D9-28EA18DBAC21}">
      <dsp:nvSpPr>
        <dsp:cNvPr id="0" name=""/>
        <dsp:cNvSpPr/>
      </dsp:nvSpPr>
      <dsp:spPr>
        <a:xfrm>
          <a:off x="1343054" y="2092669"/>
          <a:ext cx="1581135" cy="13951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1951</a:t>
          </a:r>
          <a:endParaRPr lang="en-US" altLang="zh-CN" sz="1200" kern="1200" dirty="0"/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第一台神经网络机</a:t>
          </a:r>
        </a:p>
      </dsp:txBody>
      <dsp:txXfrm>
        <a:off x="1343054" y="2092669"/>
        <a:ext cx="1581135" cy="1395113"/>
      </dsp:txXfrm>
    </dsp:sp>
    <dsp:sp modelId="{D189600E-BAB7-4DF7-AC4C-FA7572AB41E1}">
      <dsp:nvSpPr>
        <dsp:cNvPr id="0" name=""/>
        <dsp:cNvSpPr/>
      </dsp:nvSpPr>
      <dsp:spPr>
        <a:xfrm>
          <a:off x="1959233" y="1569502"/>
          <a:ext cx="348778" cy="34877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52CCBC-486B-442C-BBC5-DB39A00CA066}">
      <dsp:nvSpPr>
        <dsp:cNvPr id="0" name=""/>
        <dsp:cNvSpPr/>
      </dsp:nvSpPr>
      <dsp:spPr>
        <a:xfrm>
          <a:off x="2988008" y="0"/>
          <a:ext cx="1276365" cy="13951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b="0" i="0" kern="1200" dirty="0">
              <a:latin typeface="+mn-ea"/>
              <a:ea typeface="+mn-ea"/>
            </a:rPr>
            <a:t>达特茅斯会议：</a:t>
          </a:r>
          <a:r>
            <a:rPr lang="en-US" altLang="zh-CN" sz="1200" b="0" i="0" kern="1200" dirty="0">
              <a:latin typeface="+mn-ea"/>
              <a:ea typeface="+mn-ea"/>
            </a:rPr>
            <a:t>AI</a:t>
          </a:r>
          <a:r>
            <a:rPr lang="zh-CN" altLang="en-US" sz="1200" b="0" i="0" kern="1200" dirty="0">
              <a:latin typeface="+mn-ea"/>
              <a:ea typeface="+mn-ea"/>
            </a:rPr>
            <a:t>的诞生</a:t>
          </a:r>
          <a:endParaRPr lang="en-US" altLang="zh-CN" sz="1200" b="0" i="0" kern="1200" dirty="0">
            <a:latin typeface="+mn-ea"/>
            <a:ea typeface="+mn-ea"/>
          </a:endParaRP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>
              <a:latin typeface="+mn-ea"/>
              <a:ea typeface="+mn-ea"/>
            </a:rPr>
            <a:t>1956</a:t>
          </a:r>
          <a:endParaRPr lang="zh-CN" altLang="en-US" sz="1200" b="0" kern="1200" dirty="0">
            <a:latin typeface="+mn-ea"/>
            <a:ea typeface="+mn-ea"/>
          </a:endParaRPr>
        </a:p>
      </dsp:txBody>
      <dsp:txXfrm>
        <a:off x="2988008" y="0"/>
        <a:ext cx="1276365" cy="1395113"/>
      </dsp:txXfrm>
    </dsp:sp>
    <dsp:sp modelId="{4832DA30-1E5C-46FD-8043-A86832D28934}">
      <dsp:nvSpPr>
        <dsp:cNvPr id="0" name=""/>
        <dsp:cNvSpPr/>
      </dsp:nvSpPr>
      <dsp:spPr>
        <a:xfrm>
          <a:off x="3451802" y="1569502"/>
          <a:ext cx="348778" cy="34877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C4750A-A351-4C51-9196-E2C047B56EC6}">
      <dsp:nvSpPr>
        <dsp:cNvPr id="0" name=""/>
        <dsp:cNvSpPr/>
      </dsp:nvSpPr>
      <dsp:spPr>
        <a:xfrm>
          <a:off x="4328192" y="2092669"/>
          <a:ext cx="1276365" cy="13951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反向传播算法</a:t>
          </a:r>
          <a:r>
            <a:rPr lang="en-US" altLang="zh-CN" sz="1200" kern="1200" dirty="0"/>
            <a:t>(</a:t>
          </a:r>
          <a:r>
            <a:rPr lang="en-US" sz="1200" b="0" i="0" kern="1200" dirty="0"/>
            <a:t>Paul </a:t>
          </a:r>
          <a:r>
            <a:rPr lang="en-US" sz="1200" b="0" i="0" kern="1200" dirty="0" err="1"/>
            <a:t>Werbos</a:t>
          </a:r>
          <a:r>
            <a:rPr lang="en-US" altLang="zh-CN" sz="1200" kern="1200" dirty="0"/>
            <a:t>)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1974</a:t>
          </a:r>
        </a:p>
      </dsp:txBody>
      <dsp:txXfrm>
        <a:off x="4328192" y="2092669"/>
        <a:ext cx="1276365" cy="1395113"/>
      </dsp:txXfrm>
    </dsp:sp>
    <dsp:sp modelId="{C477F0F0-F70E-492C-98FA-91C49506C014}">
      <dsp:nvSpPr>
        <dsp:cNvPr id="0" name=""/>
        <dsp:cNvSpPr/>
      </dsp:nvSpPr>
      <dsp:spPr>
        <a:xfrm>
          <a:off x="4791985" y="1569502"/>
          <a:ext cx="348778" cy="34877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66C9AB-446E-4F48-99D5-C8AFF06F0FBF}">
      <dsp:nvSpPr>
        <dsp:cNvPr id="0" name=""/>
        <dsp:cNvSpPr/>
      </dsp:nvSpPr>
      <dsp:spPr>
        <a:xfrm>
          <a:off x="5668376" y="0"/>
          <a:ext cx="1276365" cy="13951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1997</a:t>
          </a:r>
          <a:endParaRPr lang="en-US" altLang="zh-CN" sz="1200" kern="1200" dirty="0"/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/>
            <a:t>IBM</a:t>
          </a:r>
          <a:r>
            <a:rPr lang="zh-CN" altLang="en-US" sz="1200" kern="1200" dirty="0"/>
            <a:t>深蓝</a:t>
          </a:r>
          <a:endParaRPr lang="en-US" altLang="zh-CN" sz="1200" kern="1200" dirty="0"/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（里程碑）</a:t>
          </a:r>
          <a:endParaRPr lang="en-US" altLang="zh-CN" sz="1200" kern="1200" dirty="0"/>
        </a:p>
      </dsp:txBody>
      <dsp:txXfrm>
        <a:off x="5668376" y="0"/>
        <a:ext cx="1276365" cy="1395113"/>
      </dsp:txXfrm>
    </dsp:sp>
    <dsp:sp modelId="{4DAC4D26-FE49-4822-BDE4-668A97CCA76F}">
      <dsp:nvSpPr>
        <dsp:cNvPr id="0" name=""/>
        <dsp:cNvSpPr/>
      </dsp:nvSpPr>
      <dsp:spPr>
        <a:xfrm>
          <a:off x="6132169" y="1569502"/>
          <a:ext cx="348778" cy="34877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321397-E167-451E-8F09-BB9FA121C7E4}">
      <dsp:nvSpPr>
        <dsp:cNvPr id="0" name=""/>
        <dsp:cNvSpPr/>
      </dsp:nvSpPr>
      <dsp:spPr>
        <a:xfrm>
          <a:off x="7008559" y="2092669"/>
          <a:ext cx="1276365" cy="13951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深度学习</a:t>
          </a:r>
          <a:endParaRPr lang="en-US" sz="1200" kern="1200" dirty="0"/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AlexNet</a:t>
          </a:r>
          <a:r>
            <a:rPr lang="en-US" sz="1200" kern="1200" dirty="0"/>
            <a:t>(CNN)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2012</a:t>
          </a:r>
        </a:p>
      </dsp:txBody>
      <dsp:txXfrm>
        <a:off x="7008559" y="2092669"/>
        <a:ext cx="1276365" cy="1395113"/>
      </dsp:txXfrm>
    </dsp:sp>
    <dsp:sp modelId="{DEB966F2-0BA4-480E-B875-E60D88809AAF}">
      <dsp:nvSpPr>
        <dsp:cNvPr id="0" name=""/>
        <dsp:cNvSpPr/>
      </dsp:nvSpPr>
      <dsp:spPr>
        <a:xfrm>
          <a:off x="7472353" y="1569502"/>
          <a:ext cx="348778" cy="34877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DE6D8A-E46D-4112-8B00-AEC8371C2FD7}">
      <dsp:nvSpPr>
        <dsp:cNvPr id="0" name=""/>
        <dsp:cNvSpPr/>
      </dsp:nvSpPr>
      <dsp:spPr>
        <a:xfrm>
          <a:off x="8348743" y="0"/>
          <a:ext cx="1276365" cy="13951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AlphaGo</a:t>
          </a:r>
          <a:endParaRPr lang="en-US" sz="1200" kern="1200" dirty="0"/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2015</a:t>
          </a:r>
        </a:p>
      </dsp:txBody>
      <dsp:txXfrm>
        <a:off x="8348743" y="0"/>
        <a:ext cx="1276365" cy="1395113"/>
      </dsp:txXfrm>
    </dsp:sp>
    <dsp:sp modelId="{4A947B65-B624-4533-ADC1-54DB7040BF85}">
      <dsp:nvSpPr>
        <dsp:cNvPr id="0" name=""/>
        <dsp:cNvSpPr/>
      </dsp:nvSpPr>
      <dsp:spPr>
        <a:xfrm>
          <a:off x="8812537" y="1569502"/>
          <a:ext cx="348778" cy="34877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5ACD0-4684-4871-9DD5-BDFFB79DDF55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8FAB1-B4C1-4264-AAE5-96FD7516A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914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5ACD0-4684-4871-9DD5-BDFFB79DDF55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8FAB1-B4C1-4264-AAE5-96FD7516A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953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5ACD0-4684-4871-9DD5-BDFFB79DDF55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8FAB1-B4C1-4264-AAE5-96FD7516A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066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5ACD0-4684-4871-9DD5-BDFFB79DDF55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8FAB1-B4C1-4264-AAE5-96FD7516A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70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5ACD0-4684-4871-9DD5-BDFFB79DDF55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8FAB1-B4C1-4264-AAE5-96FD7516A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869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5ACD0-4684-4871-9DD5-BDFFB79DDF55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8FAB1-B4C1-4264-AAE5-96FD7516A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339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5ACD0-4684-4871-9DD5-BDFFB79DDF55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8FAB1-B4C1-4264-AAE5-96FD7516A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343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5ACD0-4684-4871-9DD5-BDFFB79DDF55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8FAB1-B4C1-4264-AAE5-96FD7516A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537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5ACD0-4684-4871-9DD5-BDFFB79DDF55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8FAB1-B4C1-4264-AAE5-96FD7516A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597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5ACD0-4684-4871-9DD5-BDFFB79DDF55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8FAB1-B4C1-4264-AAE5-96FD7516A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303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5ACD0-4684-4871-9DD5-BDFFB79DDF55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8FAB1-B4C1-4264-AAE5-96FD7516A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879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E5ACD0-4684-4871-9DD5-BDFFB79DDF55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98FAB1-B4C1-4264-AAE5-96FD7516A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436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zh.wikipedia.org/wiki/%E5%BC%B7%E5%81%A5%E6%80%A7_(%E9%9B%BB%E8%85%A6%E7%A7%91%E5%AD%B8)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zhuanlan.zhihu.com/p/31657315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hyperlink" Target="https://www.zhihu.com/question/49376084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hyperlink" Target="https://www.zhihu.com/question/49376084" TargetMode="Externa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tats.stackexchange.com/questions/383727/whats-the-difference-between-a-dense-layer-and-an-output-layer-in-a-cnn" TargetMode="External"/><Relationship Id="rId2" Type="http://schemas.openxmlformats.org/officeDocument/2006/relationships/hyperlink" Target="https://zhuanlan.zhihu.com/p/36281721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zhuanlan.zhihu.com/p/27222043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Activation_function" TargetMode="Externa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3JQ3hYko51Y" TargetMode="Externa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nvolutional_neural_network" TargetMode="External"/><Relationship Id="rId7" Type="http://schemas.openxmlformats.org/officeDocument/2006/relationships/hyperlink" Target="https://en.wikipedia.org/wiki/Backpropagation" TargetMode="External"/><Relationship Id="rId2" Type="http://schemas.openxmlformats.org/officeDocument/2006/relationships/hyperlink" Target="https://en.wikipedia.org/wiki/Artificial_intelligenc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History_of_artificial_intelligence" TargetMode="External"/><Relationship Id="rId5" Type="http://schemas.openxmlformats.org/officeDocument/2006/relationships/hyperlink" Target="https://en.wikipedia.org/wiki/Feature_learning" TargetMode="External"/><Relationship Id="rId4" Type="http://schemas.openxmlformats.org/officeDocument/2006/relationships/hyperlink" Target="https://en.wikipedia.org/wiki/Deep_learning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人工智能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机器学习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989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3920" y="436563"/>
            <a:ext cx="10206446" cy="908911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/>
              <a:t>机器学习</a:t>
            </a:r>
            <a:r>
              <a:rPr lang="en-US" altLang="zh-CN" dirty="0"/>
              <a:t>-</a:t>
            </a:r>
            <a:r>
              <a:rPr lang="zh-CN" altLang="en-US" dirty="0"/>
              <a:t>算法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83920" y="1564231"/>
            <a:ext cx="10206446" cy="3752352"/>
          </a:xfrm>
        </p:spPr>
        <p:txBody>
          <a:bodyPr>
            <a:normAutofit fontScale="62500" lnSpcReduction="20000"/>
          </a:bodyPr>
          <a:lstStyle/>
          <a:p>
            <a:pPr algn="l"/>
            <a:endParaRPr lang="en-US" altLang="zh-CN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dirty="0"/>
              <a:t>人工神经网络</a:t>
            </a:r>
            <a:endParaRPr lang="en-US" altLang="zh-CN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dirty="0"/>
              <a:t>决策树</a:t>
            </a:r>
            <a:endParaRPr lang="en-US" altLang="zh-CN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dirty="0"/>
              <a:t>感知器</a:t>
            </a:r>
            <a:endParaRPr lang="en-US" altLang="zh-CN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dirty="0"/>
              <a:t>支持向量机（</a:t>
            </a:r>
            <a:r>
              <a:rPr lang="en-US" altLang="zh-CN" dirty="0"/>
              <a:t>Support vector machine)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dirty="0"/>
              <a:t>集成学习</a:t>
            </a:r>
            <a:r>
              <a:rPr lang="en-US" altLang="zh-CN" dirty="0" err="1"/>
              <a:t>AdaBoost</a:t>
            </a:r>
            <a:endParaRPr lang="en-US" altLang="zh-CN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dirty="0"/>
              <a:t>贝叶斯分类器</a:t>
            </a:r>
            <a:endParaRPr lang="en-US" altLang="zh-CN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dirty="0"/>
              <a:t>高斯回归过程</a:t>
            </a:r>
            <a:endParaRPr lang="en-US" altLang="zh-CN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dirty="0"/>
              <a:t>径向基函数和</a:t>
            </a:r>
            <a:endParaRPr lang="en-US" altLang="zh-CN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dirty="0"/>
              <a:t>最近邻居法</a:t>
            </a:r>
            <a:endParaRPr lang="en-US" altLang="zh-CN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dirty="0"/>
              <a:t>马可夫链</a:t>
            </a:r>
            <a:endParaRPr lang="en-US" altLang="zh-CN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dirty="0"/>
              <a:t>蒙特卡罗方法</a:t>
            </a:r>
            <a:endParaRPr lang="en-US" altLang="zh-CN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dirty="0"/>
              <a:t>。。。</a:t>
            </a:r>
            <a:endParaRPr lang="en-US" altLang="zh-CN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46992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3920" y="436563"/>
            <a:ext cx="10206446" cy="908911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/>
              <a:t>深度学习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83920" y="1858146"/>
            <a:ext cx="10206446" cy="2406878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/>
              <a:t>深度学习</a:t>
            </a:r>
            <a:r>
              <a:rPr lang="en-US" altLang="zh-CN" dirty="0"/>
              <a:t>(deep Learning)</a:t>
            </a:r>
            <a:r>
              <a:rPr lang="zh-CN" altLang="en-US" dirty="0"/>
              <a:t>是机器学习的分支，是一种以</a:t>
            </a:r>
            <a:r>
              <a:rPr lang="zh-CN" altLang="en-US" dirty="0">
                <a:solidFill>
                  <a:schemeClr val="accent2"/>
                </a:solidFill>
              </a:rPr>
              <a:t>人工神经网络</a:t>
            </a:r>
            <a:r>
              <a:rPr lang="zh-CN" altLang="en-US" dirty="0"/>
              <a:t>为架构，对数据进行</a:t>
            </a:r>
            <a:r>
              <a:rPr lang="zh-CN" altLang="en-US" dirty="0">
                <a:solidFill>
                  <a:schemeClr val="accent2"/>
                </a:solidFill>
              </a:rPr>
              <a:t>表征</a:t>
            </a:r>
            <a:r>
              <a:rPr lang="en-US" altLang="zh-CN" dirty="0">
                <a:solidFill>
                  <a:schemeClr val="accent2"/>
                </a:solidFill>
              </a:rPr>
              <a:t>(</a:t>
            </a:r>
            <a:r>
              <a:rPr lang="zh-CN" altLang="en-US" dirty="0">
                <a:solidFill>
                  <a:schemeClr val="accent2"/>
                </a:solidFill>
              </a:rPr>
              <a:t>特征</a:t>
            </a:r>
            <a:r>
              <a:rPr lang="en-US" altLang="zh-CN" dirty="0">
                <a:solidFill>
                  <a:schemeClr val="accent2"/>
                </a:solidFill>
              </a:rPr>
              <a:t>)</a:t>
            </a:r>
            <a:r>
              <a:rPr lang="zh-CN" altLang="en-US" dirty="0">
                <a:solidFill>
                  <a:schemeClr val="accent2"/>
                </a:solidFill>
              </a:rPr>
              <a:t>学习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chemeClr val="accent2"/>
                </a:solidFill>
              </a:rPr>
              <a:t>算法</a:t>
            </a:r>
            <a:r>
              <a:rPr lang="zh-CN" altLang="en-US" dirty="0"/>
              <a:t>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7584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3920" y="436563"/>
            <a:ext cx="10206446" cy="908911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/>
              <a:t>深度学习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83920" y="1858145"/>
            <a:ext cx="10206446" cy="4372837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/>
              <a:t>在我们现实世界中的数据例如图片，视频，以及传感器的测量值都非常的复杂，冗余并且多变。那么，如何有效的提取出特征并且将其表达出来就显得非常重要</a:t>
            </a:r>
            <a:endParaRPr lang="en-US" altLang="zh-CN" dirty="0"/>
          </a:p>
          <a:p>
            <a:pPr algn="l"/>
            <a:r>
              <a:rPr lang="zh-CN" altLang="en-US" dirty="0">
                <a:solidFill>
                  <a:schemeClr val="accent2"/>
                </a:solidFill>
              </a:rPr>
              <a:t>表征</a:t>
            </a:r>
            <a:r>
              <a:rPr lang="en-US" altLang="zh-CN" dirty="0">
                <a:solidFill>
                  <a:schemeClr val="accent2"/>
                </a:solidFill>
              </a:rPr>
              <a:t>(</a:t>
            </a:r>
            <a:r>
              <a:rPr lang="zh-CN" altLang="en-US" dirty="0">
                <a:solidFill>
                  <a:schemeClr val="accent2"/>
                </a:solidFill>
              </a:rPr>
              <a:t>特征</a:t>
            </a:r>
            <a:r>
              <a:rPr lang="en-US" altLang="zh-CN" dirty="0">
                <a:solidFill>
                  <a:schemeClr val="accent2"/>
                </a:solidFill>
              </a:rPr>
              <a:t>)</a:t>
            </a:r>
            <a:r>
              <a:rPr lang="zh-CN" altLang="en-US" dirty="0">
                <a:solidFill>
                  <a:schemeClr val="accent2"/>
                </a:solidFill>
              </a:rPr>
              <a:t>学习</a:t>
            </a:r>
            <a:r>
              <a:rPr lang="zh-CN" altLang="en-US" dirty="0"/>
              <a:t>将原始数据转换成为能够被机器学习来有效开发的一种形式。它避免了手动提取特征的麻烦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118044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/>
          <p:cNvSpPr/>
          <p:nvPr/>
        </p:nvSpPr>
        <p:spPr>
          <a:xfrm>
            <a:off x="4702628" y="2723606"/>
            <a:ext cx="953589" cy="220762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3920" y="436563"/>
            <a:ext cx="10206446" cy="908911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/>
              <a:t>简单的神经网络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83920" y="1668734"/>
            <a:ext cx="10206446" cy="1054872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/>
              <a:t>最简单的神经网络分为三层：第一层（输入层）到第二层（隐含层）是表征学习，第二层到第三层（输出）是分类器的参数回归。</a:t>
            </a:r>
            <a:endParaRPr lang="en-US" altLang="zh-CN" dirty="0"/>
          </a:p>
        </p:txBody>
      </p:sp>
      <p:sp>
        <p:nvSpPr>
          <p:cNvPr id="5" name="Oval 4"/>
          <p:cNvSpPr/>
          <p:nvPr/>
        </p:nvSpPr>
        <p:spPr>
          <a:xfrm>
            <a:off x="3291840" y="3087201"/>
            <a:ext cx="189412" cy="1763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291840" y="3400709"/>
            <a:ext cx="189412" cy="1763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291840" y="3714217"/>
            <a:ext cx="189412" cy="1763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291840" y="4027725"/>
            <a:ext cx="189412" cy="1763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291840" y="4337967"/>
            <a:ext cx="189412" cy="1763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083626" y="3185681"/>
            <a:ext cx="189412" cy="17634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083626" y="3686946"/>
            <a:ext cx="189412" cy="17634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083626" y="4202927"/>
            <a:ext cx="189412" cy="17634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810626" y="3183725"/>
            <a:ext cx="189412" cy="17634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816069" y="3547913"/>
            <a:ext cx="189412" cy="17634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816069" y="3881091"/>
            <a:ext cx="189412" cy="17634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816069" y="4256695"/>
            <a:ext cx="189412" cy="17634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>
            <a:stCxn id="5" idx="6"/>
            <a:endCxn id="10" idx="1"/>
          </p:cNvCxnSpPr>
          <p:nvPr/>
        </p:nvCxnSpPr>
        <p:spPr>
          <a:xfrm>
            <a:off x="3481252" y="3175376"/>
            <a:ext cx="1630113" cy="36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5"/>
            <a:endCxn id="10" idx="2"/>
          </p:cNvCxnSpPr>
          <p:nvPr/>
        </p:nvCxnSpPr>
        <p:spPr>
          <a:xfrm flipV="1">
            <a:off x="3453513" y="3273856"/>
            <a:ext cx="1630113" cy="277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5"/>
            <a:endCxn id="10" idx="3"/>
          </p:cNvCxnSpPr>
          <p:nvPr/>
        </p:nvCxnSpPr>
        <p:spPr>
          <a:xfrm flipV="1">
            <a:off x="3453513" y="3336204"/>
            <a:ext cx="1657852" cy="528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8" idx="6"/>
            <a:endCxn id="10" idx="3"/>
          </p:cNvCxnSpPr>
          <p:nvPr/>
        </p:nvCxnSpPr>
        <p:spPr>
          <a:xfrm flipV="1">
            <a:off x="3481252" y="3336204"/>
            <a:ext cx="1630113" cy="779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9" idx="5"/>
            <a:endCxn id="10" idx="3"/>
          </p:cNvCxnSpPr>
          <p:nvPr/>
        </p:nvCxnSpPr>
        <p:spPr>
          <a:xfrm flipV="1">
            <a:off x="3453513" y="3336204"/>
            <a:ext cx="1657852" cy="1152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5" idx="6"/>
            <a:endCxn id="11" idx="1"/>
          </p:cNvCxnSpPr>
          <p:nvPr/>
        </p:nvCxnSpPr>
        <p:spPr>
          <a:xfrm>
            <a:off x="3481252" y="3175376"/>
            <a:ext cx="1630113" cy="537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5" idx="6"/>
            <a:endCxn id="12" idx="0"/>
          </p:cNvCxnSpPr>
          <p:nvPr/>
        </p:nvCxnSpPr>
        <p:spPr>
          <a:xfrm>
            <a:off x="3481252" y="3175376"/>
            <a:ext cx="1697080" cy="1027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6" idx="7"/>
            <a:endCxn id="11" idx="2"/>
          </p:cNvCxnSpPr>
          <p:nvPr/>
        </p:nvCxnSpPr>
        <p:spPr>
          <a:xfrm>
            <a:off x="3453513" y="3426535"/>
            <a:ext cx="1630113" cy="348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7" idx="6"/>
            <a:endCxn id="11" idx="2"/>
          </p:cNvCxnSpPr>
          <p:nvPr/>
        </p:nvCxnSpPr>
        <p:spPr>
          <a:xfrm flipV="1">
            <a:off x="3481252" y="3775121"/>
            <a:ext cx="1602374" cy="27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6" idx="5"/>
            <a:endCxn id="12" idx="1"/>
          </p:cNvCxnSpPr>
          <p:nvPr/>
        </p:nvCxnSpPr>
        <p:spPr>
          <a:xfrm>
            <a:off x="3453513" y="3551232"/>
            <a:ext cx="1657852" cy="677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7" idx="4"/>
            <a:endCxn id="12" idx="1"/>
          </p:cNvCxnSpPr>
          <p:nvPr/>
        </p:nvCxnSpPr>
        <p:spPr>
          <a:xfrm>
            <a:off x="3386546" y="3890566"/>
            <a:ext cx="1724819" cy="338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8" idx="5"/>
            <a:endCxn id="11" idx="3"/>
          </p:cNvCxnSpPr>
          <p:nvPr/>
        </p:nvCxnSpPr>
        <p:spPr>
          <a:xfrm flipV="1">
            <a:off x="3453513" y="3837469"/>
            <a:ext cx="1657852" cy="340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8" idx="5"/>
            <a:endCxn id="12" idx="1"/>
          </p:cNvCxnSpPr>
          <p:nvPr/>
        </p:nvCxnSpPr>
        <p:spPr>
          <a:xfrm>
            <a:off x="3453513" y="4178248"/>
            <a:ext cx="1657852" cy="50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9" idx="0"/>
            <a:endCxn id="11" idx="3"/>
          </p:cNvCxnSpPr>
          <p:nvPr/>
        </p:nvCxnSpPr>
        <p:spPr>
          <a:xfrm flipV="1">
            <a:off x="3386546" y="3837469"/>
            <a:ext cx="1724819" cy="500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9" idx="7"/>
            <a:endCxn id="12" idx="2"/>
          </p:cNvCxnSpPr>
          <p:nvPr/>
        </p:nvCxnSpPr>
        <p:spPr>
          <a:xfrm flipV="1">
            <a:off x="3453513" y="4291102"/>
            <a:ext cx="1630113" cy="72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0" idx="0"/>
            <a:endCxn id="13" idx="1"/>
          </p:cNvCxnSpPr>
          <p:nvPr/>
        </p:nvCxnSpPr>
        <p:spPr>
          <a:xfrm>
            <a:off x="5178332" y="3185681"/>
            <a:ext cx="1660033" cy="23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0" idx="0"/>
            <a:endCxn id="14" idx="1"/>
          </p:cNvCxnSpPr>
          <p:nvPr/>
        </p:nvCxnSpPr>
        <p:spPr>
          <a:xfrm>
            <a:off x="5178332" y="3185681"/>
            <a:ext cx="1665476" cy="388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0" idx="0"/>
            <a:endCxn id="15" idx="1"/>
          </p:cNvCxnSpPr>
          <p:nvPr/>
        </p:nvCxnSpPr>
        <p:spPr>
          <a:xfrm>
            <a:off x="5178332" y="3185681"/>
            <a:ext cx="1665476" cy="721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0" idx="6"/>
            <a:endCxn id="16" idx="0"/>
          </p:cNvCxnSpPr>
          <p:nvPr/>
        </p:nvCxnSpPr>
        <p:spPr>
          <a:xfrm>
            <a:off x="5273038" y="3273856"/>
            <a:ext cx="1637737" cy="982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1" idx="0"/>
            <a:endCxn id="13" idx="1"/>
          </p:cNvCxnSpPr>
          <p:nvPr/>
        </p:nvCxnSpPr>
        <p:spPr>
          <a:xfrm flipV="1">
            <a:off x="5178332" y="3209551"/>
            <a:ext cx="1660033" cy="477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11" idx="7"/>
            <a:endCxn id="14" idx="2"/>
          </p:cNvCxnSpPr>
          <p:nvPr/>
        </p:nvCxnSpPr>
        <p:spPr>
          <a:xfrm flipV="1">
            <a:off x="5245299" y="3636088"/>
            <a:ext cx="1570770" cy="76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11" idx="6"/>
            <a:endCxn id="15" idx="2"/>
          </p:cNvCxnSpPr>
          <p:nvPr/>
        </p:nvCxnSpPr>
        <p:spPr>
          <a:xfrm>
            <a:off x="5273038" y="3775121"/>
            <a:ext cx="1543031" cy="194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1" idx="4"/>
            <a:endCxn id="16" idx="1"/>
          </p:cNvCxnSpPr>
          <p:nvPr/>
        </p:nvCxnSpPr>
        <p:spPr>
          <a:xfrm>
            <a:off x="5178332" y="3863295"/>
            <a:ext cx="1665476" cy="419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12" idx="7"/>
            <a:endCxn id="13" idx="2"/>
          </p:cNvCxnSpPr>
          <p:nvPr/>
        </p:nvCxnSpPr>
        <p:spPr>
          <a:xfrm flipV="1">
            <a:off x="5245299" y="3271900"/>
            <a:ext cx="1565327" cy="956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12" idx="6"/>
            <a:endCxn id="14" idx="3"/>
          </p:cNvCxnSpPr>
          <p:nvPr/>
        </p:nvCxnSpPr>
        <p:spPr>
          <a:xfrm flipV="1">
            <a:off x="5273038" y="3698436"/>
            <a:ext cx="1570770" cy="592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12" idx="5"/>
            <a:endCxn id="15" idx="3"/>
          </p:cNvCxnSpPr>
          <p:nvPr/>
        </p:nvCxnSpPr>
        <p:spPr>
          <a:xfrm flipV="1">
            <a:off x="5245299" y="4031614"/>
            <a:ext cx="1598509" cy="321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12" idx="7"/>
            <a:endCxn id="16" idx="3"/>
          </p:cNvCxnSpPr>
          <p:nvPr/>
        </p:nvCxnSpPr>
        <p:spPr>
          <a:xfrm>
            <a:off x="5245299" y="4228753"/>
            <a:ext cx="1598509" cy="178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4822369" y="5067959"/>
            <a:ext cx="711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Hidden</a:t>
            </a:r>
          </a:p>
          <a:p>
            <a:pPr algn="ctr"/>
            <a:r>
              <a:rPr lang="en-US" sz="1200" dirty="0"/>
              <a:t>layer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3110048" y="5067529"/>
            <a:ext cx="552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Input</a:t>
            </a:r>
          </a:p>
          <a:p>
            <a:pPr algn="ctr"/>
            <a:r>
              <a:rPr lang="en-US" altLang="zh-CN" sz="1200" dirty="0"/>
              <a:t>layer</a:t>
            </a:r>
            <a:endParaRPr lang="en-US" sz="1200" dirty="0"/>
          </a:p>
        </p:txBody>
      </p:sp>
      <p:sp>
        <p:nvSpPr>
          <p:cNvPr id="78" name="TextBox 77"/>
          <p:cNvSpPr txBox="1"/>
          <p:nvPr/>
        </p:nvSpPr>
        <p:spPr>
          <a:xfrm>
            <a:off x="6549369" y="5053060"/>
            <a:ext cx="711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Output</a:t>
            </a:r>
          </a:p>
          <a:p>
            <a:pPr algn="ctr"/>
            <a:r>
              <a:rPr lang="en-US" sz="1200" dirty="0"/>
              <a:t>layer</a:t>
            </a:r>
          </a:p>
        </p:txBody>
      </p:sp>
    </p:spTree>
    <p:extLst>
      <p:ext uri="{BB962C8B-B14F-4D97-AF65-F5344CB8AC3E}">
        <p14:creationId xmlns:p14="http://schemas.microsoft.com/office/powerpoint/2010/main" val="41441785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3920" y="436563"/>
            <a:ext cx="10206446" cy="908911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/>
              <a:t>简单的神经网络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57201" y="1859340"/>
            <a:ext cx="1139081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202122"/>
                </a:solidFill>
                <a:latin typeface="Arial" panose="020B0604020202020204" pitchFamily="34" charset="0"/>
              </a:rPr>
              <a:t>输入层（</a:t>
            </a:r>
            <a:r>
              <a:rPr lang="en-US" altLang="zh-CN" dirty="0">
                <a:solidFill>
                  <a:srgbClr val="202122"/>
                </a:solidFill>
                <a:latin typeface="Arial" panose="020B0604020202020204" pitchFamily="34" charset="0"/>
              </a:rPr>
              <a:t>Input layer</a:t>
            </a:r>
            <a:r>
              <a:rPr lang="zh-CN" altLang="en-US" dirty="0">
                <a:solidFill>
                  <a:srgbClr val="202122"/>
                </a:solidFill>
                <a:latin typeface="Arial" panose="020B0604020202020204" pitchFamily="34" charset="0"/>
              </a:rPr>
              <a:t>），众多神经元（</a:t>
            </a:r>
            <a:r>
              <a:rPr lang="en-US" altLang="zh-CN" dirty="0">
                <a:solidFill>
                  <a:srgbClr val="202122"/>
                </a:solidFill>
                <a:latin typeface="Arial" panose="020B0604020202020204" pitchFamily="34" charset="0"/>
              </a:rPr>
              <a:t>Neuron</a:t>
            </a:r>
            <a:r>
              <a:rPr lang="zh-CN" altLang="en-US" dirty="0">
                <a:solidFill>
                  <a:srgbClr val="202122"/>
                </a:solidFill>
                <a:latin typeface="Arial" panose="020B0604020202020204" pitchFamily="34" charset="0"/>
              </a:rPr>
              <a:t>）接受大量非线形输入消息。输入的消息称为输入向量。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202122"/>
                </a:solidFill>
                <a:latin typeface="Arial" panose="020B0604020202020204" pitchFamily="34" charset="0"/>
              </a:rPr>
              <a:t>输出层（</a:t>
            </a:r>
            <a:r>
              <a:rPr lang="en-US" altLang="zh-CN" dirty="0">
                <a:solidFill>
                  <a:srgbClr val="202122"/>
                </a:solidFill>
                <a:latin typeface="Arial" panose="020B0604020202020204" pitchFamily="34" charset="0"/>
              </a:rPr>
              <a:t>Output layer</a:t>
            </a:r>
            <a:r>
              <a:rPr lang="zh-CN" altLang="en-US" dirty="0">
                <a:solidFill>
                  <a:srgbClr val="202122"/>
                </a:solidFill>
                <a:latin typeface="Arial" panose="020B0604020202020204" pitchFamily="34" charset="0"/>
              </a:rPr>
              <a:t>），消息在神经元链接中传输、分析、权衡，形成输出结果。输出的消息称为输出向量。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202122"/>
                </a:solidFill>
                <a:latin typeface="Arial" panose="020B0604020202020204" pitchFamily="34" charset="0"/>
              </a:rPr>
              <a:t>隐藏层（</a:t>
            </a:r>
            <a:r>
              <a:rPr lang="en-US" altLang="zh-CN" dirty="0">
                <a:solidFill>
                  <a:srgbClr val="202122"/>
                </a:solidFill>
                <a:latin typeface="Arial" panose="020B0604020202020204" pitchFamily="34" charset="0"/>
              </a:rPr>
              <a:t>Hidden layer</a:t>
            </a:r>
            <a:r>
              <a:rPr lang="zh-CN" altLang="en-US" dirty="0">
                <a:solidFill>
                  <a:srgbClr val="202122"/>
                </a:solidFill>
                <a:latin typeface="Arial" panose="020B0604020202020204" pitchFamily="34" charset="0"/>
              </a:rPr>
              <a:t>），简称“隐层”，是输入层和输出层之间众多神经元和链接组成的各个层面。隐层可以有一层或多层。隐层的节点（神经元）数目不定，但数目越多神经网络的非线性越显著，从而神经网络的</a:t>
            </a:r>
            <a:r>
              <a:rPr lang="zh-CN" altLang="en-US" dirty="0">
                <a:solidFill>
                  <a:srgbClr val="0B0080"/>
                </a:solidFill>
                <a:latin typeface="Arial" panose="020B0604020202020204" pitchFamily="34" charset="0"/>
                <a:hlinkClick r:id="rId2" tooltip="强健性 (计算机科学)"/>
              </a:rPr>
              <a:t>强健性（</a:t>
            </a:r>
            <a:r>
              <a:rPr lang="en-US" altLang="zh-CN" dirty="0">
                <a:solidFill>
                  <a:srgbClr val="0B0080"/>
                </a:solidFill>
                <a:latin typeface="Arial" panose="020B0604020202020204" pitchFamily="34" charset="0"/>
                <a:hlinkClick r:id="rId2" tooltip="强健性 (计算机科学)"/>
              </a:rPr>
              <a:t>robustness</a:t>
            </a:r>
            <a:r>
              <a:rPr lang="zh-CN" altLang="en-US" dirty="0">
                <a:solidFill>
                  <a:srgbClr val="0B0080"/>
                </a:solidFill>
                <a:latin typeface="Arial" panose="020B0604020202020204" pitchFamily="34" charset="0"/>
                <a:hlinkClick r:id="rId2" tooltip="强健性 (计算机科学)"/>
              </a:rPr>
              <a:t>）</a:t>
            </a:r>
            <a:r>
              <a:rPr lang="zh-CN" altLang="en-US" dirty="0">
                <a:solidFill>
                  <a:srgbClr val="202122"/>
                </a:solidFill>
                <a:latin typeface="Arial" panose="020B0604020202020204" pitchFamily="34" charset="0"/>
              </a:rPr>
              <a:t>（控制系统在一定结构、大小等的参数摄动下，维持某些性能的特性）更显著。习惯上会选输入节点</a:t>
            </a:r>
            <a:r>
              <a:rPr lang="en-US" altLang="zh-CN" dirty="0">
                <a:solidFill>
                  <a:srgbClr val="202122"/>
                </a:solidFill>
                <a:latin typeface="Arial" panose="020B0604020202020204" pitchFamily="34" charset="0"/>
              </a:rPr>
              <a:t>1.2</a:t>
            </a:r>
            <a:r>
              <a:rPr lang="zh-CN" altLang="en-US" dirty="0">
                <a:solidFill>
                  <a:srgbClr val="202122"/>
                </a:solidFill>
                <a:latin typeface="Arial" panose="020B0604020202020204" pitchFamily="34" charset="0"/>
              </a:rPr>
              <a:t>至</a:t>
            </a:r>
            <a:r>
              <a:rPr lang="en-US" altLang="zh-CN" dirty="0">
                <a:solidFill>
                  <a:srgbClr val="202122"/>
                </a:solidFill>
                <a:latin typeface="Arial" panose="020B0604020202020204" pitchFamily="34" charset="0"/>
              </a:rPr>
              <a:t>1.5</a:t>
            </a:r>
            <a:r>
              <a:rPr lang="zh-CN" altLang="en-US" dirty="0">
                <a:solidFill>
                  <a:srgbClr val="202122"/>
                </a:solidFill>
                <a:latin typeface="Arial" panose="020B0604020202020204" pitchFamily="34" charset="0"/>
              </a:rPr>
              <a:t>倍的节点。</a:t>
            </a:r>
            <a:endParaRPr lang="zh-CN" alt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26911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3920" y="436563"/>
            <a:ext cx="10206446" cy="908911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/>
              <a:t>神经元</a:t>
            </a:r>
            <a:endParaRPr lang="en-US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6095" y="1548102"/>
            <a:ext cx="4800482" cy="2930320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883920" y="4628832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202122"/>
                </a:solidFill>
                <a:latin typeface="Arial" panose="020B0604020202020204" pitchFamily="34" charset="0"/>
              </a:rPr>
              <a:t>a1~an</a:t>
            </a:r>
            <a:r>
              <a:rPr lang="zh-CN" altLang="en-US" dirty="0">
                <a:solidFill>
                  <a:srgbClr val="202122"/>
                </a:solidFill>
                <a:latin typeface="Arial" panose="020B0604020202020204" pitchFamily="34" charset="0"/>
              </a:rPr>
              <a:t>为输入向量的各个分量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202122"/>
                </a:solidFill>
                <a:latin typeface="Arial" panose="020B0604020202020204" pitchFamily="34" charset="0"/>
              </a:rPr>
              <a:t>w1~wn</a:t>
            </a:r>
            <a:r>
              <a:rPr lang="zh-CN" altLang="en-US" dirty="0">
                <a:solidFill>
                  <a:srgbClr val="202122"/>
                </a:solidFill>
                <a:latin typeface="Arial" panose="020B0604020202020204" pitchFamily="34" charset="0"/>
              </a:rPr>
              <a:t>为神经元各个突触的权值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202122"/>
                </a:solidFill>
                <a:latin typeface="Arial" panose="020B0604020202020204" pitchFamily="34" charset="0"/>
              </a:rPr>
              <a:t>b</a:t>
            </a:r>
            <a:r>
              <a:rPr lang="zh-CN" altLang="en-US" dirty="0">
                <a:solidFill>
                  <a:srgbClr val="202122"/>
                </a:solidFill>
                <a:latin typeface="Arial" panose="020B0604020202020204" pitchFamily="34" charset="0"/>
              </a:rPr>
              <a:t>为偏置</a:t>
            </a:r>
            <a:r>
              <a:rPr lang="en-US" altLang="zh-CN" dirty="0">
                <a:solidFill>
                  <a:srgbClr val="202122"/>
                </a:solidFill>
                <a:latin typeface="Arial" panose="020B0604020202020204" pitchFamily="34" charset="0"/>
              </a:rPr>
              <a:t>(bias)</a:t>
            </a:r>
            <a:endParaRPr lang="zh-CN" altLang="en-US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202122"/>
                </a:solidFill>
                <a:latin typeface="Arial" panose="020B0604020202020204" pitchFamily="34" charset="0"/>
              </a:rPr>
              <a:t>f</a:t>
            </a:r>
            <a:r>
              <a:rPr lang="zh-CN" altLang="en-US" dirty="0">
                <a:solidFill>
                  <a:srgbClr val="202122"/>
                </a:solidFill>
                <a:latin typeface="Arial" panose="020B0604020202020204" pitchFamily="34" charset="0"/>
              </a:rPr>
              <a:t>为传递函数</a:t>
            </a:r>
            <a:endParaRPr lang="en-US" altLang="zh-CN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202122"/>
                </a:solidFill>
                <a:latin typeface="Arial" panose="020B0604020202020204" pitchFamily="34" charset="0"/>
              </a:rPr>
              <a:t>t</a:t>
            </a:r>
            <a:r>
              <a:rPr lang="zh-CN" altLang="en-US" dirty="0">
                <a:solidFill>
                  <a:srgbClr val="202122"/>
                </a:solidFill>
                <a:latin typeface="Arial" panose="020B0604020202020204" pitchFamily="34" charset="0"/>
              </a:rPr>
              <a:t>为神经元输出</a:t>
            </a:r>
            <a:endParaRPr lang="zh-CN" alt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17058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/>
          <p:cNvSpPr/>
          <p:nvPr/>
        </p:nvSpPr>
        <p:spPr>
          <a:xfrm>
            <a:off x="8079376" y="2631836"/>
            <a:ext cx="953589" cy="220762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3920" y="436563"/>
            <a:ext cx="10206446" cy="908911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/>
              <a:t>简单的神经网络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9440" y="1649940"/>
            <a:ext cx="10206446" cy="478256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/>
              <a:t>以识别</a:t>
            </a:r>
            <a:r>
              <a:rPr lang="en-US" altLang="zh-CN" dirty="0"/>
              <a:t>Elon musk</a:t>
            </a:r>
            <a:r>
              <a:rPr lang="zh-CN" altLang="en-US" dirty="0"/>
              <a:t>的照片为例子</a:t>
            </a:r>
            <a:endParaRPr lang="en-US" altLang="zh-CN" dirty="0"/>
          </a:p>
        </p:txBody>
      </p:sp>
      <p:sp>
        <p:nvSpPr>
          <p:cNvPr id="5" name="Oval 4"/>
          <p:cNvSpPr/>
          <p:nvPr/>
        </p:nvSpPr>
        <p:spPr>
          <a:xfrm>
            <a:off x="7262948" y="2974691"/>
            <a:ext cx="189412" cy="1763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7262948" y="3288199"/>
            <a:ext cx="189412" cy="1763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262948" y="3601707"/>
            <a:ext cx="189412" cy="1763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7262948" y="3915215"/>
            <a:ext cx="189412" cy="1763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262948" y="4225457"/>
            <a:ext cx="189412" cy="1763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8460374" y="3093911"/>
            <a:ext cx="189412" cy="17634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460374" y="3595176"/>
            <a:ext cx="189412" cy="17634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8460374" y="4111157"/>
            <a:ext cx="189412" cy="17634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9671956" y="3057780"/>
            <a:ext cx="189412" cy="17634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9677399" y="3421968"/>
            <a:ext cx="189412" cy="17634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9677399" y="3755146"/>
            <a:ext cx="189412" cy="17634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9677399" y="4130750"/>
            <a:ext cx="189412" cy="17634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>
            <a:stCxn id="5" idx="6"/>
            <a:endCxn id="10" idx="1"/>
          </p:cNvCxnSpPr>
          <p:nvPr/>
        </p:nvCxnSpPr>
        <p:spPr>
          <a:xfrm>
            <a:off x="7452360" y="3062866"/>
            <a:ext cx="1035753" cy="56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5"/>
            <a:endCxn id="10" idx="2"/>
          </p:cNvCxnSpPr>
          <p:nvPr/>
        </p:nvCxnSpPr>
        <p:spPr>
          <a:xfrm flipV="1">
            <a:off x="7424621" y="3182086"/>
            <a:ext cx="1035753" cy="256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5"/>
            <a:endCxn id="10" idx="3"/>
          </p:cNvCxnSpPr>
          <p:nvPr/>
        </p:nvCxnSpPr>
        <p:spPr>
          <a:xfrm flipV="1">
            <a:off x="7424621" y="3244434"/>
            <a:ext cx="1063492" cy="507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8" idx="6"/>
            <a:endCxn id="10" idx="3"/>
          </p:cNvCxnSpPr>
          <p:nvPr/>
        </p:nvCxnSpPr>
        <p:spPr>
          <a:xfrm flipV="1">
            <a:off x="7452360" y="3244434"/>
            <a:ext cx="1035753" cy="758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9" idx="5"/>
            <a:endCxn id="10" idx="3"/>
          </p:cNvCxnSpPr>
          <p:nvPr/>
        </p:nvCxnSpPr>
        <p:spPr>
          <a:xfrm flipV="1">
            <a:off x="7424621" y="3244434"/>
            <a:ext cx="1063492" cy="1131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5" idx="6"/>
            <a:endCxn id="11" idx="1"/>
          </p:cNvCxnSpPr>
          <p:nvPr/>
        </p:nvCxnSpPr>
        <p:spPr>
          <a:xfrm>
            <a:off x="7452360" y="3062866"/>
            <a:ext cx="1035753" cy="558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5" idx="6"/>
            <a:endCxn id="12" idx="0"/>
          </p:cNvCxnSpPr>
          <p:nvPr/>
        </p:nvCxnSpPr>
        <p:spPr>
          <a:xfrm>
            <a:off x="7452360" y="3062866"/>
            <a:ext cx="1102720" cy="1048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6" idx="7"/>
            <a:endCxn id="11" idx="2"/>
          </p:cNvCxnSpPr>
          <p:nvPr/>
        </p:nvCxnSpPr>
        <p:spPr>
          <a:xfrm>
            <a:off x="7424621" y="3314025"/>
            <a:ext cx="1035753" cy="369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7" idx="6"/>
            <a:endCxn id="11" idx="2"/>
          </p:cNvCxnSpPr>
          <p:nvPr/>
        </p:nvCxnSpPr>
        <p:spPr>
          <a:xfrm flipV="1">
            <a:off x="7452360" y="3683351"/>
            <a:ext cx="1008014" cy="6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6" idx="5"/>
            <a:endCxn id="12" idx="1"/>
          </p:cNvCxnSpPr>
          <p:nvPr/>
        </p:nvCxnSpPr>
        <p:spPr>
          <a:xfrm>
            <a:off x="7424621" y="3438722"/>
            <a:ext cx="1063492" cy="698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7" idx="4"/>
            <a:endCxn id="12" idx="1"/>
          </p:cNvCxnSpPr>
          <p:nvPr/>
        </p:nvCxnSpPr>
        <p:spPr>
          <a:xfrm>
            <a:off x="7357654" y="3778056"/>
            <a:ext cx="1130459" cy="358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8" idx="5"/>
            <a:endCxn id="11" idx="3"/>
          </p:cNvCxnSpPr>
          <p:nvPr/>
        </p:nvCxnSpPr>
        <p:spPr>
          <a:xfrm flipV="1">
            <a:off x="7424621" y="3745699"/>
            <a:ext cx="1063492" cy="320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8" idx="5"/>
            <a:endCxn id="12" idx="1"/>
          </p:cNvCxnSpPr>
          <p:nvPr/>
        </p:nvCxnSpPr>
        <p:spPr>
          <a:xfrm>
            <a:off x="7424621" y="4065738"/>
            <a:ext cx="1063492" cy="71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9" idx="0"/>
            <a:endCxn id="11" idx="3"/>
          </p:cNvCxnSpPr>
          <p:nvPr/>
        </p:nvCxnSpPr>
        <p:spPr>
          <a:xfrm flipV="1">
            <a:off x="7357654" y="3745699"/>
            <a:ext cx="1130459" cy="479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9" idx="7"/>
            <a:endCxn id="12" idx="2"/>
          </p:cNvCxnSpPr>
          <p:nvPr/>
        </p:nvCxnSpPr>
        <p:spPr>
          <a:xfrm flipV="1">
            <a:off x="7424621" y="4199332"/>
            <a:ext cx="1035753" cy="51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0" idx="0"/>
            <a:endCxn id="13" idx="1"/>
          </p:cNvCxnSpPr>
          <p:nvPr/>
        </p:nvCxnSpPr>
        <p:spPr>
          <a:xfrm flipV="1">
            <a:off x="8555080" y="3083606"/>
            <a:ext cx="1144615" cy="10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0" idx="0"/>
            <a:endCxn id="14" idx="1"/>
          </p:cNvCxnSpPr>
          <p:nvPr/>
        </p:nvCxnSpPr>
        <p:spPr>
          <a:xfrm>
            <a:off x="8555080" y="3093911"/>
            <a:ext cx="1150058" cy="353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0" idx="0"/>
            <a:endCxn id="15" idx="1"/>
          </p:cNvCxnSpPr>
          <p:nvPr/>
        </p:nvCxnSpPr>
        <p:spPr>
          <a:xfrm>
            <a:off x="8555080" y="3093911"/>
            <a:ext cx="1150058" cy="687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0" idx="6"/>
            <a:endCxn id="16" idx="0"/>
          </p:cNvCxnSpPr>
          <p:nvPr/>
        </p:nvCxnSpPr>
        <p:spPr>
          <a:xfrm>
            <a:off x="8649786" y="3182086"/>
            <a:ext cx="1122319" cy="948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1" idx="0"/>
            <a:endCxn id="13" idx="1"/>
          </p:cNvCxnSpPr>
          <p:nvPr/>
        </p:nvCxnSpPr>
        <p:spPr>
          <a:xfrm flipV="1">
            <a:off x="8555080" y="3083606"/>
            <a:ext cx="1144615" cy="511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11" idx="7"/>
            <a:endCxn id="14" idx="2"/>
          </p:cNvCxnSpPr>
          <p:nvPr/>
        </p:nvCxnSpPr>
        <p:spPr>
          <a:xfrm flipV="1">
            <a:off x="8622047" y="3510143"/>
            <a:ext cx="1055352" cy="110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11" idx="6"/>
            <a:endCxn id="15" idx="2"/>
          </p:cNvCxnSpPr>
          <p:nvPr/>
        </p:nvCxnSpPr>
        <p:spPr>
          <a:xfrm>
            <a:off x="8649786" y="3683351"/>
            <a:ext cx="1027613" cy="159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1" idx="4"/>
            <a:endCxn id="16" idx="1"/>
          </p:cNvCxnSpPr>
          <p:nvPr/>
        </p:nvCxnSpPr>
        <p:spPr>
          <a:xfrm>
            <a:off x="8555080" y="3771525"/>
            <a:ext cx="1150058" cy="385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12" idx="7"/>
            <a:endCxn id="13" idx="2"/>
          </p:cNvCxnSpPr>
          <p:nvPr/>
        </p:nvCxnSpPr>
        <p:spPr>
          <a:xfrm flipV="1">
            <a:off x="8622047" y="3145955"/>
            <a:ext cx="1049909" cy="991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12" idx="6"/>
            <a:endCxn id="14" idx="3"/>
          </p:cNvCxnSpPr>
          <p:nvPr/>
        </p:nvCxnSpPr>
        <p:spPr>
          <a:xfrm flipV="1">
            <a:off x="8649786" y="3572491"/>
            <a:ext cx="1055352" cy="626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12" idx="5"/>
            <a:endCxn id="15" idx="3"/>
          </p:cNvCxnSpPr>
          <p:nvPr/>
        </p:nvCxnSpPr>
        <p:spPr>
          <a:xfrm flipV="1">
            <a:off x="8622047" y="3905669"/>
            <a:ext cx="1083091" cy="356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12" idx="7"/>
            <a:endCxn id="16" idx="3"/>
          </p:cNvCxnSpPr>
          <p:nvPr/>
        </p:nvCxnSpPr>
        <p:spPr>
          <a:xfrm>
            <a:off x="8622047" y="4136983"/>
            <a:ext cx="1083091" cy="144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8132150" y="4959900"/>
            <a:ext cx="711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Hidden</a:t>
            </a:r>
          </a:p>
          <a:p>
            <a:pPr algn="ctr"/>
            <a:r>
              <a:rPr lang="en-US" sz="1200" dirty="0"/>
              <a:t>layer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7103730" y="4915252"/>
            <a:ext cx="552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Input</a:t>
            </a:r>
          </a:p>
          <a:p>
            <a:pPr algn="ctr"/>
            <a:r>
              <a:rPr lang="en-US" sz="1200" dirty="0"/>
              <a:t>layer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9343732" y="4959899"/>
            <a:ext cx="711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Output</a:t>
            </a:r>
          </a:p>
          <a:p>
            <a:pPr algn="ctr"/>
            <a:r>
              <a:rPr lang="en-US" sz="1200" dirty="0"/>
              <a:t>layer</a:t>
            </a: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440" y="2790468"/>
            <a:ext cx="1686106" cy="149652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780300" y="2867836"/>
            <a:ext cx="14417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Photo 2D-matrix</a:t>
            </a:r>
          </a:p>
          <a:p>
            <a:r>
              <a:rPr lang="en-US" sz="1400" dirty="0"/>
              <a:t>[[255,1,0,2,3,…]</a:t>
            </a:r>
          </a:p>
          <a:p>
            <a:r>
              <a:rPr lang="en-US" sz="1400" dirty="0"/>
              <a:t>[255,1,0,0,3,…],</a:t>
            </a:r>
          </a:p>
          <a:p>
            <a:r>
              <a:rPr lang="en-US" sz="1400" dirty="0"/>
              <a:t>…,</a:t>
            </a:r>
          </a:p>
          <a:p>
            <a:r>
              <a:rPr lang="en-US" sz="1400" dirty="0"/>
              <a:t>[0,1,10,2,255,…]]</a:t>
            </a:r>
          </a:p>
          <a:p>
            <a:endParaRPr lang="en-US" sz="1400" dirty="0"/>
          </a:p>
        </p:txBody>
      </p:sp>
      <p:cxnSp>
        <p:nvCxnSpPr>
          <p:cNvPr id="19" name="Straight Arrow Connector 18"/>
          <p:cNvCxnSpPr>
            <a:stCxn id="47" idx="3"/>
          </p:cNvCxnSpPr>
          <p:nvPr/>
        </p:nvCxnSpPr>
        <p:spPr>
          <a:xfrm>
            <a:off x="2095546" y="3538728"/>
            <a:ext cx="6417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867556" y="3193818"/>
            <a:ext cx="15438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Photo 1D-matrix</a:t>
            </a:r>
          </a:p>
          <a:p>
            <a:r>
              <a:rPr lang="en-US" sz="1400" dirty="0"/>
              <a:t>[255,1,0,2,3,…….]</a:t>
            </a:r>
          </a:p>
          <a:p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7209850" y="4359350"/>
            <a:ext cx="161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27" name="Straight Arrow Connector 26"/>
          <p:cNvCxnSpPr>
            <a:stCxn id="4" idx="3"/>
            <a:endCxn id="21" idx="1"/>
          </p:cNvCxnSpPr>
          <p:nvPr/>
        </p:nvCxnSpPr>
        <p:spPr>
          <a:xfrm>
            <a:off x="4222000" y="3560334"/>
            <a:ext cx="645556" cy="2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177405" y="3252556"/>
            <a:ext cx="7293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flatten</a:t>
            </a:r>
          </a:p>
        </p:txBody>
      </p:sp>
      <p:cxnSp>
        <p:nvCxnSpPr>
          <p:cNvPr id="35" name="Straight Arrow Connector 34"/>
          <p:cNvCxnSpPr>
            <a:stCxn id="21" idx="3"/>
          </p:cNvCxnSpPr>
          <p:nvPr/>
        </p:nvCxnSpPr>
        <p:spPr>
          <a:xfrm flipV="1">
            <a:off x="6411414" y="3560333"/>
            <a:ext cx="564152" cy="2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6374381" y="3230951"/>
            <a:ext cx="7293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input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0010784" y="3008650"/>
            <a:ext cx="6466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Cat: 0%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008370" y="3413242"/>
            <a:ext cx="6466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dog: 0%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0018736" y="3745699"/>
            <a:ext cx="8691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musk: 100%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0018736" y="4088119"/>
            <a:ext cx="8691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unknow:0%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778742" y="4359350"/>
            <a:ext cx="1102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像素矩阵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5305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3920" y="436563"/>
            <a:ext cx="10206446" cy="908911"/>
          </a:xfrm>
        </p:spPr>
        <p:txBody>
          <a:bodyPr>
            <a:noAutofit/>
          </a:bodyPr>
          <a:lstStyle/>
          <a:p>
            <a:pPr algn="l"/>
            <a:r>
              <a:rPr lang="zh-CN" altLang="en-US" sz="4000" dirty="0"/>
              <a:t>卷积神经网络</a:t>
            </a:r>
            <a:r>
              <a:rPr lang="en-US" altLang="zh-CN" sz="4000" dirty="0"/>
              <a:t>(Convolutional neural network)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883920" y="1935774"/>
            <a:ext cx="89928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卷积神经网络由一个或多个</a:t>
            </a:r>
            <a:r>
              <a:rPr lang="zh-CN" altLang="en-US" dirty="0">
                <a:solidFill>
                  <a:schemeClr val="accent2"/>
                </a:solidFill>
              </a:rPr>
              <a:t>卷积层</a:t>
            </a:r>
            <a:r>
              <a:rPr lang="zh-CN" altLang="en-US" dirty="0"/>
              <a:t>和顶端的</a:t>
            </a:r>
            <a:r>
              <a:rPr lang="zh-CN" altLang="en-US" dirty="0">
                <a:solidFill>
                  <a:schemeClr val="accent2"/>
                </a:solidFill>
              </a:rPr>
              <a:t>全连通层</a:t>
            </a:r>
            <a:r>
              <a:rPr lang="zh-CN" altLang="en-US" dirty="0"/>
              <a:t>（对应经典的神经网络）组成，同时也包括关联权重和池化层（</a:t>
            </a:r>
            <a:r>
              <a:rPr lang="en-US" altLang="zh-CN" dirty="0"/>
              <a:t>pooling layer</a:t>
            </a:r>
            <a:r>
              <a:rPr lang="zh-CN" altLang="en-US" dirty="0"/>
              <a:t>）。这一结构使得</a:t>
            </a:r>
            <a:r>
              <a:rPr lang="zh-CN" altLang="en-US" dirty="0">
                <a:solidFill>
                  <a:schemeClr val="accent2"/>
                </a:solidFill>
              </a:rPr>
              <a:t>卷积神经网络能够利用输入数据的二维结构</a:t>
            </a:r>
            <a:r>
              <a:rPr lang="zh-CN" altLang="en-US" dirty="0"/>
              <a:t>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与其他深度学习结构相比，卷积神经网络在</a:t>
            </a:r>
            <a:r>
              <a:rPr lang="zh-CN" altLang="en-US" dirty="0">
                <a:solidFill>
                  <a:schemeClr val="accent2"/>
                </a:solidFill>
              </a:rPr>
              <a:t>图像和语音识别</a:t>
            </a:r>
            <a:r>
              <a:rPr lang="zh-CN" altLang="en-US" dirty="0"/>
              <a:t>方面能够给出更好的结果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2082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3920" y="436563"/>
            <a:ext cx="10206446" cy="908911"/>
          </a:xfrm>
        </p:spPr>
        <p:txBody>
          <a:bodyPr>
            <a:noAutofit/>
          </a:bodyPr>
          <a:lstStyle/>
          <a:p>
            <a:pPr algn="l"/>
            <a:r>
              <a:rPr lang="zh-CN" altLang="en-US" sz="4000" dirty="0"/>
              <a:t>卷积神经网络</a:t>
            </a:r>
            <a:r>
              <a:rPr lang="en-US" altLang="zh-CN" sz="4000" dirty="0"/>
              <a:t>(Convolutional neural network)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883920" y="1602061"/>
            <a:ext cx="89928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卷积就是提取特征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利用卷积核（滤波器，</a:t>
            </a:r>
            <a:r>
              <a:rPr lang="en-US" altLang="zh-CN" dirty="0"/>
              <a:t>convolution kernel</a:t>
            </a:r>
            <a:r>
              <a:rPr lang="zh-CN" altLang="en-US" dirty="0"/>
              <a:t>）用来提取特征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图像和卷积核卷积，就可以得到特征值，就是</a:t>
            </a:r>
            <a:r>
              <a:rPr lang="en-US" altLang="zh-CN" dirty="0"/>
              <a:t>destination value</a:t>
            </a:r>
          </a:p>
        </p:txBody>
      </p:sp>
      <p:pic>
        <p:nvPicPr>
          <p:cNvPr id="1026" name="Picture 2" descr="preview">
            <a:extLst>
              <a:ext uri="{FF2B5EF4-FFF2-40B4-BE49-F238E27FC236}">
                <a16:creationId xmlns:a16="http://schemas.microsoft.com/office/drawing/2014/main" id="{DD3729C0-0EF5-45A8-9B0F-285346A1BE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6739" y="2622652"/>
            <a:ext cx="4334373" cy="3419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4EB3EEBC-E820-4437-A725-D66622084AFE}"/>
              </a:ext>
            </a:extLst>
          </p:cNvPr>
          <p:cNvSpPr/>
          <p:nvPr/>
        </p:nvSpPr>
        <p:spPr>
          <a:xfrm>
            <a:off x="4243522" y="6274953"/>
            <a:ext cx="323518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dirty="0"/>
              <a:t>图片来源：</a:t>
            </a:r>
            <a:r>
              <a:rPr lang="en-US" altLang="zh-CN" sz="1100" dirty="0">
                <a:hlinkClick r:id="rId3"/>
              </a:rPr>
              <a:t>https://zhuanlan.zhihu.com/p/31657315</a:t>
            </a:r>
            <a:endParaRPr lang="zh-CN" altLang="en-US" sz="1100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6454C4E-B245-4ED5-9A48-BE1879D753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8703" y="2724634"/>
            <a:ext cx="3701377" cy="3215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BD2068C9-1ADC-4688-BE91-E0CF173F5C27}"/>
              </a:ext>
            </a:extLst>
          </p:cNvPr>
          <p:cNvCxnSpPr>
            <a:cxnSpLocks/>
            <a:stCxn id="1026" idx="3"/>
            <a:endCxn id="1028" idx="1"/>
          </p:cNvCxnSpPr>
          <p:nvPr/>
        </p:nvCxnSpPr>
        <p:spPr>
          <a:xfrm>
            <a:off x="5861112" y="4332610"/>
            <a:ext cx="16175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2621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3920" y="436563"/>
            <a:ext cx="10206446" cy="908911"/>
          </a:xfrm>
        </p:spPr>
        <p:txBody>
          <a:bodyPr>
            <a:noAutofit/>
          </a:bodyPr>
          <a:lstStyle/>
          <a:p>
            <a:pPr algn="l"/>
            <a:r>
              <a:rPr lang="zh-CN" altLang="en-US" sz="4000" dirty="0"/>
              <a:t>卷积神经网络</a:t>
            </a:r>
            <a:r>
              <a:rPr lang="en-US" altLang="zh-CN" sz="4000" dirty="0"/>
              <a:t>(Convolutional neural network)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883920" y="1602061"/>
            <a:ext cx="8992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通常，卷积有助于我们找到特定的局部图像特征（如边缘），用在后面的网络中。</a:t>
            </a:r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EB3EEBC-E820-4437-A725-D66622084AFE}"/>
              </a:ext>
            </a:extLst>
          </p:cNvPr>
          <p:cNvSpPr/>
          <p:nvPr/>
        </p:nvSpPr>
        <p:spPr>
          <a:xfrm>
            <a:off x="4195077" y="6290632"/>
            <a:ext cx="344517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dirty="0"/>
              <a:t>图片来源：</a:t>
            </a:r>
            <a:r>
              <a:rPr lang="en-US" altLang="zh-CN" sz="1100" dirty="0">
                <a:hlinkClick r:id="rId2"/>
              </a:rPr>
              <a:t>https://www.zhihu.com/question/49376084</a:t>
            </a:r>
            <a:endParaRPr lang="zh-CN" altLang="en-US" sz="1100" dirty="0"/>
          </a:p>
        </p:txBody>
      </p:sp>
      <p:pic>
        <p:nvPicPr>
          <p:cNvPr id="2050" name="Picture 2" descr="preview">
            <a:extLst>
              <a:ext uri="{FF2B5EF4-FFF2-40B4-BE49-F238E27FC236}">
                <a16:creationId xmlns:a16="http://schemas.microsoft.com/office/drawing/2014/main" id="{D27DA2DC-CDAA-4ECC-BAEA-0F88B9AF11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106" y="2149256"/>
            <a:ext cx="762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2180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3920" y="436563"/>
            <a:ext cx="5288280" cy="954631"/>
          </a:xfrm>
        </p:spPr>
        <p:txBody>
          <a:bodyPr/>
          <a:lstStyle/>
          <a:p>
            <a:pPr algn="l"/>
            <a:r>
              <a:rPr lang="zh-CN" altLang="en-US" dirty="0"/>
              <a:t>大纲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7571" y="1629547"/>
            <a:ext cx="9144000" cy="3275556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dirty="0"/>
              <a:t>什么是人工智能？</a:t>
            </a:r>
            <a:endParaRPr lang="en-US" altLang="zh-CN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AI</a:t>
            </a:r>
            <a:r>
              <a:rPr lang="zh-CN" altLang="en-US" dirty="0"/>
              <a:t>历史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dirty="0"/>
              <a:t>神经网络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263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3920" y="436563"/>
            <a:ext cx="10206446" cy="908911"/>
          </a:xfrm>
        </p:spPr>
        <p:txBody>
          <a:bodyPr>
            <a:noAutofit/>
          </a:bodyPr>
          <a:lstStyle/>
          <a:p>
            <a:pPr algn="l"/>
            <a:r>
              <a:rPr lang="zh-CN" altLang="en-US" sz="4000" dirty="0"/>
              <a:t>卷积神经网络</a:t>
            </a:r>
            <a:r>
              <a:rPr lang="en-US" altLang="zh-CN" sz="4000" dirty="0"/>
              <a:t>(Convolutional neural network)</a:t>
            </a:r>
            <a:endParaRPr lang="en-US" sz="40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8A59D9B-985F-4F68-9137-5A66ED18A3FC}"/>
              </a:ext>
            </a:extLst>
          </p:cNvPr>
          <p:cNvSpPr txBox="1"/>
          <p:nvPr/>
        </p:nvSpPr>
        <p:spPr>
          <a:xfrm>
            <a:off x="999179" y="1592631"/>
            <a:ext cx="89502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池化：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图像中的相邻像素倾向于具有相似的值，这意味着，</a:t>
            </a:r>
            <a:r>
              <a:rPr lang="zh-CN" altLang="en-US" dirty="0">
                <a:solidFill>
                  <a:schemeClr val="accent2"/>
                </a:solidFill>
              </a:rPr>
              <a:t>卷积层输出中包含的大部分信息都是冗余的</a:t>
            </a:r>
            <a:r>
              <a:rPr lang="zh-CN" altLang="en-US" dirty="0"/>
              <a:t>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如果我们使用边缘检测滤波器并在某个位置找到强边缘，那么我们也可能会在距离这个像素</a:t>
            </a:r>
            <a:r>
              <a:rPr lang="en-US" altLang="zh-CN" dirty="0"/>
              <a:t>1</a:t>
            </a:r>
            <a:r>
              <a:rPr lang="zh-CN" altLang="en-US" dirty="0"/>
              <a:t>个偏移的位置找到相对较强的边缘。但是它们都一样是边缘，我们并没有找到任何新东西。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池化层解决了这个问题。这个网络层所做的就是</a:t>
            </a:r>
            <a:r>
              <a:rPr lang="zh-CN" altLang="en-US" dirty="0">
                <a:solidFill>
                  <a:schemeClr val="accent2"/>
                </a:solidFill>
              </a:rPr>
              <a:t>通过减小输入的大小降低输出值的数量</a:t>
            </a:r>
            <a:r>
              <a:rPr lang="zh-CN" altLang="en-US" dirty="0"/>
              <a:t>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池化</a:t>
            </a:r>
            <a:r>
              <a:rPr lang="zh-CN" altLang="en-US" dirty="0">
                <a:solidFill>
                  <a:schemeClr val="accent2"/>
                </a:solidFill>
              </a:rPr>
              <a:t>一般通过简单的最大值、最小值或平均值操作完成</a:t>
            </a:r>
            <a:r>
              <a:rPr lang="zh-CN" altLang="en-US" dirty="0"/>
              <a:t>。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58273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3920" y="436563"/>
            <a:ext cx="10206446" cy="908911"/>
          </a:xfrm>
        </p:spPr>
        <p:txBody>
          <a:bodyPr>
            <a:noAutofit/>
          </a:bodyPr>
          <a:lstStyle/>
          <a:p>
            <a:pPr algn="l"/>
            <a:r>
              <a:rPr lang="zh-CN" altLang="en-US" sz="4000" dirty="0"/>
              <a:t>卷积神经网络</a:t>
            </a:r>
            <a:r>
              <a:rPr lang="en-US" altLang="zh-CN" sz="4000" dirty="0"/>
              <a:t>(Convolutional neural network)</a:t>
            </a:r>
            <a:endParaRPr lang="en-US" sz="40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EB3EEBC-E820-4437-A725-D66622084AFE}"/>
              </a:ext>
            </a:extLst>
          </p:cNvPr>
          <p:cNvSpPr/>
          <p:nvPr/>
        </p:nvSpPr>
        <p:spPr>
          <a:xfrm>
            <a:off x="4176910" y="6159827"/>
            <a:ext cx="344517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dirty="0"/>
              <a:t>图片来源：</a:t>
            </a:r>
            <a:r>
              <a:rPr lang="en-US" altLang="zh-CN" sz="1100" dirty="0">
                <a:hlinkClick r:id="rId2"/>
              </a:rPr>
              <a:t>https://www.zhihu.com/question/49376084</a:t>
            </a:r>
            <a:endParaRPr lang="zh-CN" altLang="en-US" sz="11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8A59D9B-985F-4F68-9137-5A66ED18A3FC}"/>
              </a:ext>
            </a:extLst>
          </p:cNvPr>
          <p:cNvSpPr txBox="1"/>
          <p:nvPr/>
        </p:nvSpPr>
        <p:spPr>
          <a:xfrm>
            <a:off x="999179" y="1592631"/>
            <a:ext cx="8950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以下是池大小为</a:t>
            </a:r>
            <a:r>
              <a:rPr lang="en-US" altLang="zh-CN" dirty="0"/>
              <a:t>2</a:t>
            </a:r>
            <a:r>
              <a:rPr lang="zh-CN" altLang="en-US" dirty="0"/>
              <a:t>的最大池层</a:t>
            </a:r>
            <a:r>
              <a:rPr lang="en-US" altLang="zh-CN" dirty="0"/>
              <a:t>(max-pooling)</a:t>
            </a:r>
            <a:r>
              <a:rPr lang="zh-CN" altLang="en-US" dirty="0"/>
              <a:t>的示例</a:t>
            </a:r>
            <a:r>
              <a:rPr lang="en-US" altLang="zh-CN" dirty="0"/>
              <a:t>:</a:t>
            </a: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1DFAAF51-C5CD-4328-9117-C2B8BB78C2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553" y="2301140"/>
            <a:ext cx="6349894" cy="3386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0151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3920" y="436563"/>
            <a:ext cx="10206446" cy="908911"/>
          </a:xfrm>
        </p:spPr>
        <p:txBody>
          <a:bodyPr>
            <a:noAutofit/>
          </a:bodyPr>
          <a:lstStyle/>
          <a:p>
            <a:pPr algn="l"/>
            <a:r>
              <a:rPr lang="en-US" altLang="zh-CN" sz="4000" dirty="0" err="1"/>
              <a:t>AlexNet</a:t>
            </a:r>
            <a:endParaRPr lang="en-US" sz="40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5793439-AFC5-408B-97F3-968A1A9EE2AC}"/>
              </a:ext>
            </a:extLst>
          </p:cNvPr>
          <p:cNvSpPr/>
          <p:nvPr/>
        </p:nvSpPr>
        <p:spPr>
          <a:xfrm>
            <a:off x="883919" y="1570044"/>
            <a:ext cx="909756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rgbClr val="1A1A1A"/>
                </a:solidFill>
                <a:latin typeface="-apple-system"/>
              </a:rPr>
              <a:t>AlexNet</a:t>
            </a:r>
            <a:r>
              <a:rPr lang="zh-CN" altLang="en-US" dirty="0">
                <a:solidFill>
                  <a:srgbClr val="1A1A1A"/>
                </a:solidFill>
                <a:latin typeface="-apple-system"/>
              </a:rPr>
              <a:t>的前辈：</a:t>
            </a:r>
            <a:r>
              <a:rPr lang="zh-CN" altLang="en-US" dirty="0"/>
              <a:t>卷积神经网络的开山之作</a:t>
            </a:r>
            <a:r>
              <a:rPr lang="en-US" altLang="zh-CN" b="1" dirty="0" err="1"/>
              <a:t>LeNet</a:t>
            </a:r>
            <a:endParaRPr lang="en-US" altLang="zh-CN" dirty="0">
              <a:solidFill>
                <a:srgbClr val="1A1A1A"/>
              </a:solidFill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1A1A1A"/>
                </a:solidFill>
                <a:latin typeface="-apple-system"/>
              </a:rPr>
              <a:t>2012</a:t>
            </a:r>
            <a:r>
              <a:rPr lang="zh-CN" altLang="en-US" dirty="0">
                <a:solidFill>
                  <a:srgbClr val="1A1A1A"/>
                </a:solidFill>
                <a:latin typeface="-apple-system"/>
              </a:rPr>
              <a:t>年</a:t>
            </a:r>
            <a:r>
              <a:rPr lang="en-US" altLang="zh-CN" dirty="0" err="1">
                <a:solidFill>
                  <a:srgbClr val="1A1A1A"/>
                </a:solidFill>
                <a:latin typeface="-apple-system"/>
              </a:rPr>
              <a:t>AlexNet</a:t>
            </a:r>
            <a:r>
              <a:rPr lang="en-US" altLang="zh-CN" dirty="0">
                <a:solidFill>
                  <a:srgbClr val="1A1A1A"/>
                </a:solidFill>
                <a:latin typeface="-apple-system"/>
              </a:rPr>
              <a:t>(ImageNet Classification with Deep Convolutional Neural Networks)</a:t>
            </a:r>
            <a:r>
              <a:rPr lang="zh-CN" altLang="en-US" dirty="0">
                <a:solidFill>
                  <a:srgbClr val="1A1A1A"/>
                </a:solidFill>
                <a:latin typeface="-apple-system"/>
              </a:rPr>
              <a:t>在</a:t>
            </a:r>
            <a:r>
              <a:rPr lang="en-US" altLang="zh-CN" dirty="0">
                <a:solidFill>
                  <a:srgbClr val="1A1A1A"/>
                </a:solidFill>
                <a:latin typeface="-apple-system"/>
              </a:rPr>
              <a:t>ImageNet</a:t>
            </a:r>
            <a:r>
              <a:rPr lang="zh-CN" altLang="en-US" dirty="0">
                <a:solidFill>
                  <a:srgbClr val="1A1A1A"/>
                </a:solidFill>
                <a:latin typeface="-apple-system"/>
              </a:rPr>
              <a:t>挑战赛一举夺魁，使得卷积神经网络再次引起人们的重视，并因此而一发不可收拾，卷积神经网络的研究如雨后春笋一般不断涌现，推陈出新。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91469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3920" y="436563"/>
            <a:ext cx="10206446" cy="908911"/>
          </a:xfrm>
        </p:spPr>
        <p:txBody>
          <a:bodyPr>
            <a:noAutofit/>
          </a:bodyPr>
          <a:lstStyle/>
          <a:p>
            <a:pPr algn="l"/>
            <a:r>
              <a:rPr lang="en-US" altLang="zh-CN" sz="4000" dirty="0" err="1"/>
              <a:t>AlexNet</a:t>
            </a: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201" y="1936370"/>
            <a:ext cx="8796593" cy="279891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5" name="TextBox 4"/>
          <p:cNvSpPr txBox="1"/>
          <p:nvPr/>
        </p:nvSpPr>
        <p:spPr>
          <a:xfrm>
            <a:off x="966651" y="5143302"/>
            <a:ext cx="1338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卷积层</a:t>
            </a:r>
            <a:endParaRPr lang="en-US" altLang="zh-CN" dirty="0"/>
          </a:p>
          <a:p>
            <a:r>
              <a:rPr lang="en-US" altLang="zh-CN" dirty="0"/>
              <a:t>(</a:t>
            </a:r>
            <a:r>
              <a:rPr lang="zh-CN" altLang="en-US" dirty="0"/>
              <a:t>步长</a:t>
            </a:r>
            <a:r>
              <a:rPr lang="en-US" altLang="zh-CN" dirty="0"/>
              <a:t>4)</a:t>
            </a:r>
            <a:endParaRPr lang="en-US" dirty="0"/>
          </a:p>
        </p:txBody>
      </p:sp>
      <p:cxnSp>
        <p:nvCxnSpPr>
          <p:cNvPr id="7" name="Straight Arrow Connector 6"/>
          <p:cNvCxnSpPr>
            <a:stCxn id="5" idx="0"/>
          </p:cNvCxnSpPr>
          <p:nvPr/>
        </p:nvCxnSpPr>
        <p:spPr>
          <a:xfrm flipV="1">
            <a:off x="1636123" y="4585064"/>
            <a:ext cx="101237" cy="558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799516" y="5141516"/>
            <a:ext cx="93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池化层</a:t>
            </a:r>
            <a:endParaRPr lang="en-US" dirty="0"/>
          </a:p>
        </p:txBody>
      </p:sp>
      <p:cxnSp>
        <p:nvCxnSpPr>
          <p:cNvPr id="10" name="Straight Arrow Connector 9"/>
          <p:cNvCxnSpPr>
            <a:cxnSpLocks/>
            <a:stCxn id="8" idx="0"/>
          </p:cNvCxnSpPr>
          <p:nvPr/>
        </p:nvCxnSpPr>
        <p:spPr>
          <a:xfrm flipH="1" flipV="1">
            <a:off x="2704812" y="4583278"/>
            <a:ext cx="560112" cy="558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00938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3920" y="436563"/>
            <a:ext cx="10206446" cy="908911"/>
          </a:xfrm>
        </p:spPr>
        <p:txBody>
          <a:bodyPr>
            <a:noAutofit/>
          </a:bodyPr>
          <a:lstStyle/>
          <a:p>
            <a:pPr algn="l"/>
            <a:r>
              <a:rPr lang="en-US" altLang="zh-CN" sz="4000" dirty="0" err="1"/>
              <a:t>AlexNet</a:t>
            </a:r>
            <a:endParaRPr lang="en-US" sz="4000" dirty="0"/>
          </a:p>
        </p:txBody>
      </p:sp>
      <p:sp>
        <p:nvSpPr>
          <p:cNvPr id="12" name="TextBox 11"/>
          <p:cNvSpPr txBox="1"/>
          <p:nvPr/>
        </p:nvSpPr>
        <p:spPr>
          <a:xfrm>
            <a:off x="944880" y="1834044"/>
            <a:ext cx="79291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https://zhuanlan.zhihu.com/p/36281721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https://stats.stackexchange.com/questions/383727/whats-the-difference-between-a-dense-layer-and-an-output-layer-in-a-cnn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https://zhuanlan.zhihu.com/p/27222043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2594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3920" y="436563"/>
            <a:ext cx="10206446" cy="908911"/>
          </a:xfrm>
        </p:spPr>
        <p:txBody>
          <a:bodyPr>
            <a:noAutofit/>
          </a:bodyPr>
          <a:lstStyle/>
          <a:p>
            <a:pPr algn="l"/>
            <a:r>
              <a:rPr lang="zh-CN" altLang="en-US" sz="4000" dirty="0"/>
              <a:t>激活函数</a:t>
            </a:r>
            <a:r>
              <a:rPr lang="en-US" altLang="zh-CN" sz="4000" dirty="0"/>
              <a:t>(activation function)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1045029" y="2749731"/>
            <a:ext cx="53818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Relu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Softmax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Lrn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Sigmoid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Tanh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45029" y="4963885"/>
            <a:ext cx="5556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Ref: </a:t>
            </a:r>
            <a:r>
              <a:rPr lang="en-US" dirty="0">
                <a:hlinkClick r:id="rId2"/>
              </a:rPr>
              <a:t>https://en.wikipedia.org/wiki/Activation_function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0461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3920" y="436563"/>
            <a:ext cx="10206446" cy="908911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/>
              <a:t>神经网络</a:t>
            </a:r>
            <a:r>
              <a:rPr lang="en-US" altLang="zh-CN" dirty="0"/>
              <a:t>Video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83920" y="1652451"/>
            <a:ext cx="97514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https://www.youtube.com/watch?v=3JQ3hYko51Y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1175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https://en.wikipedia.org/wiki/Artificial_intelligence</a:t>
            </a:r>
            <a:endParaRPr lang="en-US" sz="1600" dirty="0"/>
          </a:p>
          <a:p>
            <a:r>
              <a:rPr lang="en-US" sz="1600" dirty="0">
                <a:hlinkClick r:id="rId3"/>
              </a:rPr>
              <a:t>https://en.wikipedia.org/wiki/Convolutional_neural_network</a:t>
            </a:r>
            <a:endParaRPr lang="en-US" sz="1600" dirty="0"/>
          </a:p>
          <a:p>
            <a:r>
              <a:rPr lang="en-US" sz="1600" dirty="0">
                <a:hlinkClick r:id="rId4"/>
              </a:rPr>
              <a:t>https://en.wikipedia.org/wiki/Deep_learning</a:t>
            </a:r>
            <a:endParaRPr lang="en-US" sz="1600" dirty="0"/>
          </a:p>
          <a:p>
            <a:r>
              <a:rPr lang="en-US" sz="1600" dirty="0">
                <a:hlinkClick r:id="rId5"/>
              </a:rPr>
              <a:t>https://en.wikipedia.org/wiki/Feature_learning</a:t>
            </a:r>
            <a:endParaRPr lang="en-US" sz="1600" dirty="0"/>
          </a:p>
          <a:p>
            <a:r>
              <a:rPr lang="en-US" sz="1600" dirty="0">
                <a:hlinkClick r:id="rId6"/>
              </a:rPr>
              <a:t>https://en.wikipedia.org/wiki/History_of_artificial_intelligence</a:t>
            </a:r>
            <a:endParaRPr lang="en-US" sz="1600" dirty="0"/>
          </a:p>
          <a:p>
            <a:r>
              <a:rPr lang="en-US" sz="1600" dirty="0">
                <a:hlinkClick r:id="rId7"/>
              </a:rPr>
              <a:t>https://en.wikipedia.org/wiki/Backpropagation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4705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3920" y="436563"/>
            <a:ext cx="10206446" cy="908911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/>
              <a:t>什么是人工智能</a:t>
            </a:r>
            <a:r>
              <a:rPr lang="en-US" altLang="zh-CN" dirty="0"/>
              <a:t>(AI)</a:t>
            </a:r>
            <a:r>
              <a:rPr lang="zh-CN" altLang="en-US" dirty="0"/>
              <a:t>？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83920" y="2106340"/>
            <a:ext cx="10644051" cy="3961357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/>
              <a:t>通常人工智能是指通过普通计算机程序来呈现人类智能的技术</a:t>
            </a:r>
            <a:endParaRPr lang="en-US" altLang="zh-CN" dirty="0"/>
          </a:p>
          <a:p>
            <a:pPr algn="l"/>
            <a:endParaRPr lang="en-US" altLang="zh-CN" dirty="0"/>
          </a:p>
          <a:p>
            <a:pPr algn="l"/>
            <a:r>
              <a:rPr lang="en-US" altLang="zh-CN" dirty="0"/>
              <a:t>AI</a:t>
            </a:r>
            <a:r>
              <a:rPr lang="zh-CN" altLang="en-US" dirty="0"/>
              <a:t>的核心问题包括建构能够跟</a:t>
            </a:r>
            <a:r>
              <a:rPr lang="zh-CN" altLang="en-US" b="1" i="1" u="sng" dirty="0"/>
              <a:t>人类似甚至超卓的 </a:t>
            </a:r>
            <a:r>
              <a:rPr lang="zh-CN" altLang="en-US" dirty="0">
                <a:solidFill>
                  <a:schemeClr val="accent6"/>
                </a:solidFill>
              </a:rPr>
              <a:t>推理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chemeClr val="accent6"/>
                </a:solidFill>
              </a:rPr>
              <a:t>知识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chemeClr val="accent6"/>
                </a:solidFill>
              </a:rPr>
              <a:t>规划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chemeClr val="accent2"/>
                </a:solidFill>
              </a:rPr>
              <a:t>学习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chemeClr val="accent2"/>
                </a:solidFill>
              </a:rPr>
              <a:t>交流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chemeClr val="accent6"/>
                </a:solidFill>
              </a:rPr>
              <a:t>感知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chemeClr val="accent6"/>
                </a:solidFill>
              </a:rPr>
              <a:t>移物</a:t>
            </a:r>
            <a:r>
              <a:rPr lang="zh-CN" altLang="en-US" dirty="0"/>
              <a:t>、使用工具和</a:t>
            </a:r>
            <a:r>
              <a:rPr lang="zh-CN" altLang="en-US" dirty="0">
                <a:solidFill>
                  <a:schemeClr val="accent6"/>
                </a:solidFill>
              </a:rPr>
              <a:t>操控机械</a:t>
            </a:r>
            <a:r>
              <a:rPr lang="zh-CN" altLang="en-US" dirty="0"/>
              <a:t>的能力等</a:t>
            </a:r>
            <a:endParaRPr lang="en-US" altLang="zh-CN" dirty="0"/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744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3920" y="436563"/>
            <a:ext cx="10206446" cy="908911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/>
              <a:t>什么是人工智能</a:t>
            </a:r>
            <a:r>
              <a:rPr lang="en-US" altLang="zh-CN" dirty="0"/>
              <a:t>(AI)</a:t>
            </a:r>
            <a:r>
              <a:rPr lang="zh-CN" altLang="en-US" dirty="0"/>
              <a:t>？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83920" y="1564232"/>
            <a:ext cx="10206446" cy="2837952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/>
              <a:t>举几个关于人的栗子：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dirty="0"/>
              <a:t>婴儿一出生就开始观察学习，获取周围的信息，从而在未来能够分辨事物（人也是通过不断学习来增加自己对事物的认知）</a:t>
            </a:r>
            <a:r>
              <a:rPr lang="en-US" altLang="zh-CN" dirty="0"/>
              <a:t>(</a:t>
            </a:r>
            <a:r>
              <a:rPr lang="zh-CN" altLang="en-US" dirty="0"/>
              <a:t>通过移动，感知距离）</a:t>
            </a:r>
            <a:endParaRPr lang="en-US" altLang="zh-CN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dirty="0"/>
              <a:t>古人根据节气变化定义了</a:t>
            </a:r>
            <a:r>
              <a:rPr lang="en-US" altLang="zh-CN" dirty="0"/>
              <a:t>24</a:t>
            </a:r>
            <a:r>
              <a:rPr lang="zh-CN" altLang="en-US" dirty="0"/>
              <a:t>节气，以此来计划耕种</a:t>
            </a:r>
            <a:endParaRPr lang="en-US" altLang="zh-CN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dirty="0"/>
              <a:t>“蜻蜓低飞要下雨”就是我们通过观察总结出的一个蜻蜓与下雨的联系。科学解释就是：气压降低了，是下雨的前兆，气压降低会导致蜻蜓低飞</a:t>
            </a:r>
          </a:p>
        </p:txBody>
      </p:sp>
    </p:spTree>
    <p:extLst>
      <p:ext uri="{BB962C8B-B14F-4D97-AF65-F5344CB8AC3E}">
        <p14:creationId xmlns:p14="http://schemas.microsoft.com/office/powerpoint/2010/main" val="554334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3920" y="436563"/>
            <a:ext cx="10206446" cy="908911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/>
              <a:t>什么是人工智能</a:t>
            </a:r>
            <a:r>
              <a:rPr lang="en-US" altLang="zh-CN" dirty="0"/>
              <a:t>(AI)</a:t>
            </a:r>
            <a:r>
              <a:rPr lang="zh-CN" altLang="en-US" dirty="0"/>
              <a:t>？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83920" y="1564232"/>
            <a:ext cx="10206446" cy="2406878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AI</a:t>
            </a:r>
            <a:r>
              <a:rPr lang="zh-CN" altLang="en-US" dirty="0"/>
              <a:t>能根据大量的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历史资料和实时观察</a:t>
            </a:r>
            <a:r>
              <a:rPr lang="zh-CN" altLang="en-US" dirty="0"/>
              <a:t>（</a:t>
            </a:r>
            <a:r>
              <a:rPr lang="en-US" dirty="0"/>
              <a:t>real-time observation）</a:t>
            </a:r>
            <a:r>
              <a:rPr lang="zh-CN" altLang="en-US" dirty="0"/>
              <a:t>找出对于未来预测性的洞察（</a:t>
            </a:r>
            <a:r>
              <a:rPr lang="en-US" dirty="0"/>
              <a:t>predictive insights）。</a:t>
            </a:r>
          </a:p>
        </p:txBody>
      </p:sp>
    </p:spTree>
    <p:extLst>
      <p:ext uri="{BB962C8B-B14F-4D97-AF65-F5344CB8AC3E}">
        <p14:creationId xmlns:p14="http://schemas.microsoft.com/office/powerpoint/2010/main" val="1539295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3920" y="436563"/>
            <a:ext cx="10206446" cy="908911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/>
              <a:t>AI</a:t>
            </a:r>
            <a:r>
              <a:rPr lang="zh-CN" altLang="en-US" dirty="0"/>
              <a:t>不是新鲜事儿</a:t>
            </a:r>
            <a:r>
              <a:rPr lang="en-US" altLang="zh-CN" dirty="0"/>
              <a:t>~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83920" y="1554480"/>
            <a:ext cx="10356669" cy="3958046"/>
          </a:xfrm>
        </p:spPr>
        <p:txBody>
          <a:bodyPr>
            <a:normAutofit/>
          </a:bodyPr>
          <a:lstStyle/>
          <a:p>
            <a:pPr algn="l"/>
            <a:endParaRPr lang="en-US" altLang="zh-CN" dirty="0"/>
          </a:p>
          <a:p>
            <a:pPr algn="l"/>
            <a:endParaRPr lang="en-US" altLang="zh-CN" dirty="0"/>
          </a:p>
          <a:p>
            <a:pPr algn="l"/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054161590"/>
              </p:ext>
            </p:extLst>
          </p:nvPr>
        </p:nvGraphicFramePr>
        <p:xfrm>
          <a:off x="1163318" y="1789611"/>
          <a:ext cx="10697755" cy="34877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87984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3920" y="436563"/>
            <a:ext cx="10206446" cy="908911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/>
              <a:t>机器学习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83920" y="1564232"/>
            <a:ext cx="10206446" cy="2406878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zh-CN" altLang="en-US" dirty="0"/>
              <a:t>对于机器学习</a:t>
            </a:r>
            <a:r>
              <a:rPr lang="en-US" altLang="zh-CN" dirty="0"/>
              <a:t>(Machine Learning)</a:t>
            </a:r>
            <a:r>
              <a:rPr lang="zh-CN" altLang="en-US" dirty="0"/>
              <a:t>，一种经常引用的英文定义是：</a:t>
            </a:r>
            <a:endParaRPr lang="en-US" altLang="zh-CN" dirty="0"/>
          </a:p>
          <a:p>
            <a:pPr algn="l"/>
            <a:endParaRPr lang="en-US" dirty="0"/>
          </a:p>
          <a:p>
            <a:pPr algn="l"/>
            <a:r>
              <a:rPr lang="en-US" dirty="0"/>
              <a:t>A computer program is said to learn from experience E with respect to some class of tasks T and performance measure P, if its performance at tasks in T, as measured by P, improves with experience E.</a:t>
            </a:r>
          </a:p>
          <a:p>
            <a:pPr algn="l"/>
            <a:endParaRPr lang="en-US" altLang="zh-CN" dirty="0"/>
          </a:p>
          <a:p>
            <a:pPr algn="l"/>
            <a:r>
              <a:rPr lang="zh-CN" altLang="en-US" dirty="0"/>
              <a:t>通过任务</a:t>
            </a:r>
            <a:r>
              <a:rPr lang="en-US" altLang="zh-CN" dirty="0"/>
              <a:t>T</a:t>
            </a:r>
            <a:r>
              <a:rPr lang="zh-CN" altLang="en-US" dirty="0"/>
              <a:t>学习经验</a:t>
            </a:r>
            <a:r>
              <a:rPr lang="en-US" altLang="zh-CN" dirty="0"/>
              <a:t>E</a:t>
            </a:r>
            <a:r>
              <a:rPr lang="zh-CN" altLang="en-US" dirty="0"/>
              <a:t>，学习成果由</a:t>
            </a:r>
            <a:r>
              <a:rPr lang="en-US" altLang="zh-CN" dirty="0"/>
              <a:t>P</a:t>
            </a:r>
            <a:r>
              <a:rPr lang="zh-CN" altLang="en-US" dirty="0"/>
              <a:t>来检验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31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3920" y="436563"/>
            <a:ext cx="10206446" cy="908911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/>
              <a:t>机器学习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83920" y="1564232"/>
            <a:ext cx="10206446" cy="2583226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/>
              <a:t>举一个栗子：</a:t>
            </a:r>
            <a:endParaRPr lang="en-US" altLang="zh-CN" dirty="0"/>
          </a:p>
          <a:p>
            <a:pPr algn="l"/>
            <a:r>
              <a:rPr lang="zh-CN" altLang="en-US" dirty="0">
                <a:solidFill>
                  <a:schemeClr val="accent2"/>
                </a:solidFill>
              </a:rPr>
              <a:t>给定</a:t>
            </a:r>
            <a:r>
              <a:rPr lang="zh-CN" altLang="en-US" dirty="0"/>
              <a:t>任务</a:t>
            </a:r>
            <a:r>
              <a:rPr lang="en-US" altLang="zh-CN" dirty="0"/>
              <a:t>T</a:t>
            </a:r>
            <a:r>
              <a:rPr lang="zh-CN" altLang="en-US" dirty="0"/>
              <a:t>：识别猫狗图像</a:t>
            </a:r>
            <a:endParaRPr lang="en-US" altLang="zh-CN" dirty="0"/>
          </a:p>
          <a:p>
            <a:pPr algn="l"/>
            <a:r>
              <a:rPr lang="zh-CN" altLang="en-US" dirty="0">
                <a:solidFill>
                  <a:schemeClr val="accent2"/>
                </a:solidFill>
              </a:rPr>
              <a:t>学习</a:t>
            </a:r>
            <a:r>
              <a:rPr lang="zh-CN" altLang="en-US" dirty="0"/>
              <a:t>经验</a:t>
            </a:r>
            <a:r>
              <a:rPr lang="en-US" altLang="zh-CN" dirty="0"/>
              <a:t>E</a:t>
            </a:r>
            <a:r>
              <a:rPr lang="zh-CN" altLang="en-US" dirty="0"/>
              <a:t>：对猫狗图像的认知</a:t>
            </a:r>
            <a:endParaRPr lang="en-US" altLang="zh-CN" dirty="0"/>
          </a:p>
          <a:p>
            <a:pPr algn="l"/>
            <a:r>
              <a:rPr lang="zh-CN" altLang="en-US" dirty="0">
                <a:solidFill>
                  <a:schemeClr val="accent2"/>
                </a:solidFill>
              </a:rPr>
              <a:t>通过</a:t>
            </a:r>
            <a:r>
              <a:rPr lang="zh-CN" altLang="en-US" dirty="0"/>
              <a:t>衡量</a:t>
            </a:r>
            <a:r>
              <a:rPr lang="en-US" altLang="zh-CN" dirty="0"/>
              <a:t>P</a:t>
            </a:r>
            <a:r>
              <a:rPr lang="zh-CN" altLang="en-US" dirty="0"/>
              <a:t>：误判率</a:t>
            </a:r>
            <a:endParaRPr lang="en-US" altLang="zh-CN" dirty="0"/>
          </a:p>
          <a:p>
            <a:pPr algn="l"/>
            <a:r>
              <a:rPr lang="zh-CN" altLang="en-US" dirty="0"/>
              <a:t>来评定学习结果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08056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4090" y="107979"/>
            <a:ext cx="4876800" cy="1971675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4920348" y="2558620"/>
            <a:ext cx="1715590" cy="5751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Machine(A)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031" y="3468470"/>
            <a:ext cx="3171411" cy="69703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4765" y="4737202"/>
            <a:ext cx="6386756" cy="1766952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5021581" y="2119082"/>
            <a:ext cx="7565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Experience</a:t>
            </a:r>
          </a:p>
          <a:p>
            <a:pPr algn="ctr"/>
            <a:r>
              <a:rPr lang="en-US" sz="1000" dirty="0"/>
              <a:t>data</a:t>
            </a:r>
          </a:p>
        </p:txBody>
      </p:sp>
      <p:cxnSp>
        <p:nvCxnSpPr>
          <p:cNvPr id="21" name="Straight Arrow Connector 20"/>
          <p:cNvCxnSpPr>
            <a:stCxn id="4" idx="2"/>
            <a:endCxn id="5" idx="0"/>
          </p:cNvCxnSpPr>
          <p:nvPr/>
        </p:nvCxnSpPr>
        <p:spPr>
          <a:xfrm flipH="1">
            <a:off x="5778143" y="2079654"/>
            <a:ext cx="4347" cy="478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8956" y="338811"/>
            <a:ext cx="1686106" cy="149652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8296003" y="107979"/>
            <a:ext cx="6858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Elon Musk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352005" y="3033747"/>
            <a:ext cx="1116874" cy="3689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 data</a:t>
            </a:r>
          </a:p>
        </p:txBody>
      </p:sp>
      <p:sp>
        <p:nvSpPr>
          <p:cNvPr id="29" name="Curved Left Arrow 28"/>
          <p:cNvSpPr/>
          <p:nvPr/>
        </p:nvSpPr>
        <p:spPr>
          <a:xfrm>
            <a:off x="6655526" y="2558620"/>
            <a:ext cx="463731" cy="53667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247698" y="2651352"/>
            <a:ext cx="7565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Learning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4939936" y="3534828"/>
            <a:ext cx="1715590" cy="5751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Machine(A+)</a:t>
            </a:r>
          </a:p>
        </p:txBody>
      </p:sp>
      <p:cxnSp>
        <p:nvCxnSpPr>
          <p:cNvPr id="33" name="Straight Arrow Connector 32"/>
          <p:cNvCxnSpPr>
            <a:stCxn id="5" idx="2"/>
            <a:endCxn id="31" idx="0"/>
          </p:cNvCxnSpPr>
          <p:nvPr/>
        </p:nvCxnSpPr>
        <p:spPr>
          <a:xfrm>
            <a:off x="5778143" y="3133793"/>
            <a:ext cx="19588" cy="401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6" idx="3"/>
            <a:endCxn id="31" idx="1"/>
          </p:cNvCxnSpPr>
          <p:nvPr/>
        </p:nvCxnSpPr>
        <p:spPr>
          <a:xfrm>
            <a:off x="3591442" y="3816987"/>
            <a:ext cx="1348494" cy="5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1" idx="2"/>
          </p:cNvCxnSpPr>
          <p:nvPr/>
        </p:nvCxnSpPr>
        <p:spPr>
          <a:xfrm>
            <a:off x="5797731" y="4110001"/>
            <a:ext cx="0" cy="664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107576" y="4208158"/>
            <a:ext cx="8556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Predict result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338251" y="509451"/>
            <a:ext cx="107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Labeled data</a:t>
            </a:r>
          </a:p>
        </p:txBody>
      </p:sp>
    </p:spTree>
    <p:extLst>
      <p:ext uri="{BB962C8B-B14F-4D97-AF65-F5344CB8AC3E}">
        <p14:creationId xmlns:p14="http://schemas.microsoft.com/office/powerpoint/2010/main" val="329620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</TotalTime>
  <Words>1351</Words>
  <Application>Microsoft Office PowerPoint</Application>
  <PresentationFormat>宽屏</PresentationFormat>
  <Paragraphs>164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2" baseType="lpstr">
      <vt:lpstr>-apple-system</vt:lpstr>
      <vt:lpstr>Arial</vt:lpstr>
      <vt:lpstr>Calibri</vt:lpstr>
      <vt:lpstr>Calibri Light</vt:lpstr>
      <vt:lpstr>Office Theme</vt:lpstr>
      <vt:lpstr>人工智能</vt:lpstr>
      <vt:lpstr>大纲</vt:lpstr>
      <vt:lpstr>什么是人工智能(AI)？</vt:lpstr>
      <vt:lpstr>什么是人工智能(AI)？</vt:lpstr>
      <vt:lpstr>什么是人工智能(AI)？</vt:lpstr>
      <vt:lpstr>AI不是新鲜事儿~</vt:lpstr>
      <vt:lpstr>机器学习</vt:lpstr>
      <vt:lpstr>机器学习</vt:lpstr>
      <vt:lpstr>PowerPoint 演示文稿</vt:lpstr>
      <vt:lpstr>机器学习-算法</vt:lpstr>
      <vt:lpstr>深度学习</vt:lpstr>
      <vt:lpstr>深度学习</vt:lpstr>
      <vt:lpstr>简单的神经网络</vt:lpstr>
      <vt:lpstr>简单的神经网络</vt:lpstr>
      <vt:lpstr>神经元</vt:lpstr>
      <vt:lpstr>简单的神经网络</vt:lpstr>
      <vt:lpstr>卷积神经网络(Convolutional neural network)</vt:lpstr>
      <vt:lpstr>卷积神经网络(Convolutional neural network)</vt:lpstr>
      <vt:lpstr>卷积神经网络(Convolutional neural network)</vt:lpstr>
      <vt:lpstr>卷积神经网络(Convolutional neural network)</vt:lpstr>
      <vt:lpstr>卷积神经网络(Convolutional neural network)</vt:lpstr>
      <vt:lpstr>AlexNet</vt:lpstr>
      <vt:lpstr>AlexNet</vt:lpstr>
      <vt:lpstr>AlexNet</vt:lpstr>
      <vt:lpstr>激活函数(activation function)</vt:lpstr>
      <vt:lpstr>神经网络Video</vt:lpstr>
      <vt:lpstr>Reference</vt:lpstr>
    </vt:vector>
  </TitlesOfParts>
  <Company>BOSCH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</dc:title>
  <dc:creator>SUN Enhao (CS/ENG-CN)</dc:creator>
  <cp:lastModifiedBy>孙 恩浩</cp:lastModifiedBy>
  <cp:revision>131</cp:revision>
  <dcterms:created xsi:type="dcterms:W3CDTF">2020-05-12T01:41:13Z</dcterms:created>
  <dcterms:modified xsi:type="dcterms:W3CDTF">2020-05-17T13:35:34Z</dcterms:modified>
</cp:coreProperties>
</file>