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5" r:id="rId19"/>
    <p:sldId id="30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/>
    <p:restoredTop sz="94656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14-Aug-21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1777044"/>
            <a:ext cx="9946121" cy="4739759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6600"/>
                </a:solidFill>
              </a:rPr>
              <a:t>Data Science Project</a:t>
            </a:r>
            <a:endParaRPr lang="en-US" sz="6600" dirty="0">
              <a:solidFill>
                <a:srgbClr val="FF6600"/>
              </a:solidFill>
            </a:endParaRPr>
          </a:p>
          <a:p>
            <a:pPr algn="ctr"/>
            <a:r>
              <a:rPr lang="en-US" sz="4000" dirty="0" smtClean="0"/>
              <a:t>ABC Pharma </a:t>
            </a:r>
            <a:r>
              <a:rPr lang="en-US" sz="4000" dirty="0" smtClean="0"/>
              <a:t>Case Study of </a:t>
            </a:r>
            <a:r>
              <a:rPr lang="en-US" sz="4000" dirty="0" smtClean="0"/>
              <a:t>Drug Persistency</a:t>
            </a:r>
            <a:endParaRPr lang="en-US" sz="4000" dirty="0"/>
          </a:p>
          <a:p>
            <a:endParaRPr lang="en-US" sz="2800" b="1" dirty="0" smtClean="0"/>
          </a:p>
          <a:p>
            <a:r>
              <a:rPr lang="en-US" sz="2800" b="1" dirty="0" smtClean="0"/>
              <a:t>15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August, 2021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Demographics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</a:t>
            </a:r>
            <a:r>
              <a:rPr lang="en-US" dirty="0" smtClean="0"/>
              <a:t>the percentage of patients that were mapped to an </a:t>
            </a:r>
            <a:r>
              <a:rPr lang="en-US" dirty="0" smtClean="0"/>
              <a:t>Integrated Delivery Network (IDN), at 75%. </a:t>
            </a:r>
          </a:p>
          <a:p>
            <a:r>
              <a:rPr lang="en-US" dirty="0" smtClean="0"/>
              <a:t>An estimation of 76% of patients in the US are mapped to an IDN, so our dataset seems to follow that trend.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1222" y="2223516"/>
            <a:ext cx="3555556" cy="355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1"/>
          </a:xfrm>
        </p:spPr>
        <p:txBody>
          <a:bodyPr/>
          <a:lstStyle/>
          <a:p>
            <a:pPr algn="ctr"/>
            <a:r>
              <a:rPr lang="en-US" dirty="0" smtClean="0"/>
              <a:t>Physician Attributes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7260"/>
            <a:ext cx="5181600" cy="45897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1106 Specialists in total and 1633 Others. </a:t>
            </a:r>
            <a:endParaRPr lang="en-US" dirty="0" smtClean="0"/>
          </a:p>
          <a:p>
            <a:r>
              <a:rPr lang="en-US" dirty="0" smtClean="0"/>
              <a:t>Almost half </a:t>
            </a:r>
            <a:r>
              <a:rPr lang="en-US" dirty="0" smtClean="0"/>
              <a:t>of all our </a:t>
            </a:r>
            <a:r>
              <a:rPr lang="en-US" dirty="0" smtClean="0"/>
              <a:t>patients, 45%, </a:t>
            </a:r>
            <a:r>
              <a:rPr lang="en-US" dirty="0" smtClean="0"/>
              <a:t>received their prescription from a General Practitioner. This could indicate how people are being informed on whether they have the NTM infection or not, and how they are then given </a:t>
            </a:r>
            <a:r>
              <a:rPr lang="en-US" dirty="0" smtClean="0"/>
              <a:t>treatment.</a:t>
            </a:r>
          </a:p>
          <a:p>
            <a:r>
              <a:rPr lang="en-US" dirty="0" smtClean="0"/>
              <a:t>There are 258 Unknown values, which will be imputed from the rest of the categories.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8148" y="1561381"/>
            <a:ext cx="5012486" cy="461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Clinical Factors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T-Score is produced from a bone densitometry scan (DEXA) and it determines bone mineral density. These values are during the patients’ treatment period.</a:t>
            </a:r>
          </a:p>
          <a:p>
            <a:r>
              <a:rPr lang="en-US" dirty="0" smtClean="0"/>
              <a:t>Values below -2.5 indicate presence of osteoporosis, while values above -2.5 indicate low bone density.</a:t>
            </a:r>
          </a:p>
          <a:p>
            <a:r>
              <a:rPr lang="en-US" dirty="0" smtClean="0"/>
              <a:t>T-Scores before and during treatment for NTM showed an 88% of ‘No Change’.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4872" y="1673525"/>
            <a:ext cx="4445377" cy="410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Clinical Factors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Glucocorticoids are powerful medicines that fight inflammation and work with the patient’s immune system to treat a wide range of health problems.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see that most patients, 77%, did not use any Glucocorticoids before their treatment </a:t>
            </a:r>
            <a:r>
              <a:rPr lang="en-US" dirty="0" smtClean="0"/>
              <a:t>and a similar picture could be seen during their treatment, with 74%.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3331" y="1949569"/>
            <a:ext cx="4302080" cy="422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090"/>
          </a:xfrm>
        </p:spPr>
        <p:txBody>
          <a:bodyPr/>
          <a:lstStyle/>
          <a:p>
            <a:pPr algn="ctr"/>
            <a:r>
              <a:rPr lang="en-US" dirty="0" smtClean="0"/>
              <a:t>Disease / Treatment Factors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1352" y="1518249"/>
            <a:ext cx="4642448" cy="4658714"/>
          </a:xfrm>
        </p:spPr>
        <p:txBody>
          <a:bodyPr/>
          <a:lstStyle/>
          <a:p>
            <a:r>
              <a:rPr lang="en-US" dirty="0" smtClean="0"/>
              <a:t>Almost for each Risk Factor presence, patients were Non Persistent.</a:t>
            </a:r>
          </a:p>
          <a:p>
            <a:r>
              <a:rPr lang="en-US" dirty="0" smtClean="0"/>
              <a:t>An exception is seen where 37.9% of patients with ‘Vitamin D Insufficiency’ were Persistent.</a:t>
            </a:r>
          </a:p>
          <a:p>
            <a:r>
              <a:rPr lang="en-US" dirty="0" smtClean="0"/>
              <a:t>Followed by 14.5% by those who smoke tobacco.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199" y="1406106"/>
            <a:ext cx="5908599" cy="462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/>
          <a:lstStyle/>
          <a:p>
            <a:pPr algn="ctr"/>
            <a:r>
              <a:rPr lang="en-US" dirty="0" smtClean="0"/>
              <a:t>Disease / Treatment Factors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242" y="1337094"/>
            <a:ext cx="4547558" cy="4839869"/>
          </a:xfrm>
        </p:spPr>
        <p:txBody>
          <a:bodyPr/>
          <a:lstStyle/>
          <a:p>
            <a:r>
              <a:rPr lang="en-US" dirty="0" smtClean="0"/>
              <a:t>Concomitant drugs are two or more drugs used/given within 365 days prior to 1</a:t>
            </a:r>
            <a:r>
              <a:rPr lang="en-US" baseline="30000" dirty="0" smtClean="0"/>
              <a:t>st</a:t>
            </a:r>
            <a:r>
              <a:rPr lang="en-US" dirty="0" smtClean="0"/>
              <a:t> prescription date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cases with Concomitant drugs and highest patient Persistence were for various ‘Narcotics’, ‘Cholesterol Regulators’, ‘Systemic Corticosteroids’ and ‘Anti Depressants’.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4622" y="1148254"/>
            <a:ext cx="5738487" cy="502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079"/>
          </a:xfrm>
        </p:spPr>
        <p:txBody>
          <a:bodyPr/>
          <a:lstStyle/>
          <a:p>
            <a:pPr algn="ctr"/>
            <a:r>
              <a:rPr lang="en-US" dirty="0" smtClean="0"/>
              <a:t>Disease / Treatment Factors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7615" y="1431985"/>
            <a:ext cx="4556185" cy="4744978"/>
          </a:xfrm>
        </p:spPr>
        <p:txBody>
          <a:bodyPr/>
          <a:lstStyle/>
          <a:p>
            <a:r>
              <a:rPr lang="en-US" dirty="0" smtClean="0"/>
              <a:t>Comorbidity is the presence of one or more additional conditions, often co-occurring, with a primary  </a:t>
            </a:r>
            <a:r>
              <a:rPr lang="en-US" dirty="0" smtClean="0"/>
              <a:t>condition.</a:t>
            </a:r>
          </a:p>
          <a:p>
            <a:r>
              <a:rPr lang="en-US" dirty="0" smtClean="0"/>
              <a:t>Patients with ‘Lipoprotein Metabolism Disorder’ tend to be more Persistent, with 41%.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0032" y="1077581"/>
            <a:ext cx="5739945" cy="509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/>
          <a:p>
            <a:pPr algn="ctr"/>
            <a:r>
              <a:rPr lang="en-US" dirty="0" smtClean="0"/>
              <a:t>Univariate Relationships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Times New Roman"/>
                        </a:rPr>
                        <a:t>Variable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Calibri"/>
                          <a:cs typeface="Times New Roman"/>
                        </a:rPr>
                        <a:t>pvalue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0.426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Age_Bucket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0.416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Gluco_Record_Prior_Ntm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1.0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Frag_Frac_Prior_Ntm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0.845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Risk_Segment_Prior_Ntm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0.618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 . 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 .  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Risk_Hysterectomy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0.408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Risk_Estrogen_Deficiency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0.548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Risk_Recurring_Falls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0.699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Race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0.420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Ethnicity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0.463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One-on-One relationships of variables considered to be independent from our target variable, ‘Persistence’. In total there are 20 such variables.</a:t>
            </a:r>
          </a:p>
          <a:p>
            <a:r>
              <a:rPr lang="en-US" dirty="0" smtClean="0"/>
              <a:t>Pvalues are between 0 and 1, and anything above 0.05 indicates an independent relationship.</a:t>
            </a:r>
          </a:p>
          <a:p>
            <a:r>
              <a:rPr lang="en-US" dirty="0" smtClean="0"/>
              <a:t>13 out of 19 Risk variables were on this table.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079"/>
          </a:xfrm>
        </p:spPr>
        <p:txBody>
          <a:bodyPr/>
          <a:lstStyle/>
          <a:p>
            <a:pPr algn="ctr"/>
            <a:r>
              <a:rPr lang="en-US" dirty="0" smtClean="0"/>
              <a:t>EDA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325"/>
            <a:ext cx="10515600" cy="49606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Following the Exploratory Data  Analysis (EDA) we have noted:</a:t>
            </a:r>
          </a:p>
          <a:p>
            <a:r>
              <a:rPr lang="en-US" dirty="0" smtClean="0"/>
              <a:t>The majority of patients were Non Persistent than Persistent, about 63</a:t>
            </a:r>
            <a:r>
              <a:rPr lang="en-US" dirty="0" smtClean="0"/>
              <a:t>%.</a:t>
            </a:r>
          </a:p>
          <a:p>
            <a:r>
              <a:rPr lang="en-US" dirty="0" smtClean="0"/>
              <a:t>Most patients are Caucasian Females, over the ages of 65 and come from either the Midwest of South regions of the US.</a:t>
            </a:r>
          </a:p>
          <a:p>
            <a:r>
              <a:rPr lang="en-US" dirty="0" smtClean="0"/>
              <a:t>Almost half of all </a:t>
            </a:r>
            <a:r>
              <a:rPr lang="en-US" dirty="0" smtClean="0"/>
              <a:t>the patients, </a:t>
            </a:r>
            <a:r>
              <a:rPr lang="en-US" dirty="0" smtClean="0"/>
              <a:t>received their prescription from a General </a:t>
            </a:r>
            <a:r>
              <a:rPr lang="en-US" dirty="0" smtClean="0"/>
              <a:t>Practitioner.</a:t>
            </a:r>
          </a:p>
          <a:p>
            <a:r>
              <a:rPr lang="en-US" dirty="0" smtClean="0"/>
              <a:t>From the Persistent patients, there are people with high Vitamin D Defficiency, some </a:t>
            </a:r>
            <a:r>
              <a:rPr lang="en-US" dirty="0" smtClean="0"/>
              <a:t>with </a:t>
            </a:r>
            <a:r>
              <a:rPr lang="en-US" dirty="0" smtClean="0"/>
              <a:t>Lipoprotein </a:t>
            </a:r>
            <a:r>
              <a:rPr lang="en-US" dirty="0" smtClean="0"/>
              <a:t>Metabolism </a:t>
            </a:r>
            <a:r>
              <a:rPr lang="en-US" dirty="0" smtClean="0"/>
              <a:t>Disorder, Malignant Neoplasms. </a:t>
            </a:r>
          </a:p>
          <a:p>
            <a:r>
              <a:rPr lang="en-US" dirty="0" smtClean="0"/>
              <a:t>When it comes to one-on-one relationships with our target variable, almost all Risk Factors seem to be independent from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analysis of all/almost all predictors and our target variable should be done in order to determine whether or not they can affect it. </a:t>
            </a:r>
          </a:p>
          <a:p>
            <a:r>
              <a:rPr lang="en-US" dirty="0" smtClean="0"/>
              <a:t>This can be achieved through Machine Learning (ML) models that will classify each data point according to the predictors’ values. </a:t>
            </a:r>
          </a:p>
          <a:p>
            <a:r>
              <a:rPr lang="en-US" dirty="0" smtClean="0"/>
              <a:t>Some ML model could be Logistic Regression Classification, Trees Classification and ensemble methods, such as AdaBoost.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Drug Persistence Case </a:t>
            </a:r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One of the challenges for all Pharmaceutical companies is to understand the persistence of a drug as per the physician’s prescription. </a:t>
            </a:r>
            <a:endParaRPr lang="en-US" sz="2000" dirty="0" smtClean="0"/>
          </a:p>
          <a:p>
            <a:r>
              <a:rPr lang="en-US" sz="2000" dirty="0" smtClean="0"/>
              <a:t>Medical Persistence </a:t>
            </a:r>
            <a:r>
              <a:rPr lang="en-US" sz="2000" dirty="0" smtClean="0"/>
              <a:t>refers to the act of continuing the treatment for the prescribed duration, or the duration of time from initiation to discontinuation of therapy.</a:t>
            </a:r>
            <a:endParaRPr lang="en-US" sz="2000" dirty="0" smtClean="0"/>
          </a:p>
          <a:p>
            <a:r>
              <a:rPr lang="en-US" sz="2000" dirty="0" smtClean="0"/>
              <a:t>Numerous studies have demonstrated that inadequate compliance and non persistence with prescribed medication regimens result in increased morbidity and mortality from a wide variety of illnesses, as well as increased healthcare </a:t>
            </a:r>
            <a:r>
              <a:rPr lang="en-US" sz="2000" dirty="0" smtClean="0"/>
              <a:t>costs.</a:t>
            </a:r>
            <a:endParaRPr lang="en-US" sz="2000" dirty="0" smtClean="0"/>
          </a:p>
          <a:p>
            <a:r>
              <a:rPr lang="en-US" sz="2000" dirty="0" smtClean="0"/>
              <a:t>This source of wasted </a:t>
            </a:r>
            <a:r>
              <a:rPr lang="en-US" sz="2000" dirty="0" smtClean="0"/>
              <a:t>healthcare </a:t>
            </a:r>
            <a:r>
              <a:rPr lang="en-US" sz="2000" dirty="0" smtClean="0"/>
              <a:t>spending every year </a:t>
            </a:r>
            <a:r>
              <a:rPr lang="en-US" sz="2000" dirty="0" smtClean="0"/>
              <a:t>had an estimate in the US of </a:t>
            </a:r>
            <a:r>
              <a:rPr lang="en-US" sz="2000" dirty="0" smtClean="0"/>
              <a:t>the potential to reach even $300 billion, while also affecting pharmaceutical </a:t>
            </a:r>
            <a:r>
              <a:rPr lang="en-US" sz="2000" dirty="0" smtClean="0"/>
              <a:t>companies. 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 smtClean="0">
                <a:solidFill>
                  <a:srgbClr val="FF6600"/>
                </a:solidFill>
              </a:rPr>
              <a:t> 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</a:t>
            </a:r>
            <a:r>
              <a:rPr lang="en-US" sz="6600" dirty="0" smtClean="0">
                <a:solidFill>
                  <a:srgbClr val="FF6600"/>
                </a:solidFill>
              </a:rPr>
              <a:t>You</a:t>
            </a:r>
          </a:p>
          <a:p>
            <a:endParaRPr lang="en-US" sz="6600" dirty="0" smtClean="0">
              <a:solidFill>
                <a:srgbClr val="FF6600"/>
              </a:solidFill>
            </a:endParaRP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34660" y="3807925"/>
          <a:ext cx="4064000" cy="1559560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Name: BetterHealth Analytics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Name: Enias Vontas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Country: Greece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Email: vondas100@gmail.com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Specialization: Data Science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Drug Persistence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 lot of factors could contribute to a patient stopping, or altering their medication </a:t>
            </a:r>
            <a:r>
              <a:rPr lang="en-US" sz="2400" dirty="0" smtClean="0"/>
              <a:t>regimen, to name a couple: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Competing priorities for patients: their lifestyle, their finances as well as emotional factors “Will the medicine make them feel sick?”, “Will it be a daily reminder of their illness?”</a:t>
            </a:r>
          </a:p>
          <a:p>
            <a:pPr lvl="1"/>
            <a:r>
              <a:rPr lang="en-US" sz="2000" dirty="0" smtClean="0"/>
              <a:t>Competing priorities for doctors, such as lack of time to properly talk with the patients and explain them their situation and the need for medicatio. At times, less than a minute is given to </a:t>
            </a:r>
            <a:r>
              <a:rPr lang="en-US" sz="2000" dirty="0" smtClean="0"/>
              <a:t>the “what and why” about prescribed medication therapies, including side effects. Failure to adequately explain what the medication is and why it is important is a massive barrier to </a:t>
            </a:r>
            <a:r>
              <a:rPr lang="en-US" sz="2000" dirty="0" smtClean="0"/>
              <a:t>persistence.</a:t>
            </a:r>
          </a:p>
          <a:p>
            <a:pPr marL="971550" lvl="1" indent="-514350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ABC Pharma’s Case and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particular case involves patients treated for an affliction which </a:t>
            </a:r>
            <a:r>
              <a:rPr lang="en-US" dirty="0" smtClean="0"/>
              <a:t>originates from a family of common organisms found in water and </a:t>
            </a:r>
            <a:r>
              <a:rPr lang="en-US" dirty="0" smtClean="0"/>
              <a:t>soil, which is Nontuberculous Mycobacterial. </a:t>
            </a:r>
          </a:p>
          <a:p>
            <a:r>
              <a:rPr lang="en-US" dirty="0" smtClean="0"/>
              <a:t>It is a rare affliction and can affect people with damaged lungs, or with a weakened immune system.</a:t>
            </a:r>
          </a:p>
          <a:p>
            <a:r>
              <a:rPr lang="en-US" dirty="0" smtClean="0"/>
              <a:t>If diagnosed, a patient might need up to two years of treatment and could get infected again in the future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makes it very important for patients to remain persistent with their medication, since therapy could take a long time.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ABC Pharma’s </a:t>
            </a:r>
            <a:r>
              <a:rPr lang="en-US" dirty="0" smtClean="0"/>
              <a:t>Case and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provided to us had 3424 patients with 67 features for each patient. The features could be grouped in four buckets:</a:t>
            </a:r>
          </a:p>
          <a:p>
            <a:pPr lvl="1"/>
            <a:r>
              <a:rPr lang="en-US" b="1" dirty="0" smtClean="0"/>
              <a:t>Demographics</a:t>
            </a:r>
            <a:r>
              <a:rPr lang="en-US" dirty="0" smtClean="0"/>
              <a:t>: </a:t>
            </a:r>
            <a:r>
              <a:rPr lang="en-US" dirty="0" smtClean="0"/>
              <a:t>such </a:t>
            </a:r>
            <a:r>
              <a:rPr lang="en-US" dirty="0" smtClean="0"/>
              <a:t>as Age, Race, Gender, </a:t>
            </a:r>
            <a:r>
              <a:rPr lang="en-US" dirty="0" smtClean="0"/>
              <a:t>etc. </a:t>
            </a:r>
            <a:r>
              <a:rPr lang="en-US" dirty="0" smtClean="0"/>
              <a:t>for each </a:t>
            </a:r>
            <a:r>
              <a:rPr lang="en-US" dirty="0" smtClean="0"/>
              <a:t>patient.</a:t>
            </a:r>
          </a:p>
          <a:p>
            <a:pPr lvl="1"/>
            <a:r>
              <a:rPr lang="en-US" b="1" dirty="0" smtClean="0"/>
              <a:t>Provider Attributes</a:t>
            </a:r>
            <a:r>
              <a:rPr lang="en-US" dirty="0" smtClean="0"/>
              <a:t>: some information about the provider that </a:t>
            </a:r>
            <a:r>
              <a:rPr lang="en-US" dirty="0" smtClean="0"/>
              <a:t>prescribed the medication to </a:t>
            </a:r>
            <a:r>
              <a:rPr lang="en-US" dirty="0" smtClean="0"/>
              <a:t>the patient, with variables such as the Specialty of the </a:t>
            </a:r>
            <a:r>
              <a:rPr lang="en-US" dirty="0" smtClean="0"/>
              <a:t>Physician.</a:t>
            </a:r>
          </a:p>
          <a:p>
            <a:pPr lvl="1"/>
            <a:r>
              <a:rPr lang="en-US" b="1" dirty="0" smtClean="0"/>
              <a:t>Clinical Factors</a:t>
            </a:r>
            <a:r>
              <a:rPr lang="en-US" dirty="0" smtClean="0"/>
              <a:t>: </a:t>
            </a:r>
            <a:r>
              <a:rPr lang="en-US" dirty="0" smtClean="0"/>
              <a:t>certain physiological attributes which could be associated </a:t>
            </a:r>
            <a:r>
              <a:rPr lang="en-US" dirty="0" smtClean="0"/>
              <a:t>with </a:t>
            </a:r>
            <a:r>
              <a:rPr lang="en-US" dirty="0" smtClean="0"/>
              <a:t>the disease, with variables such </a:t>
            </a:r>
            <a:r>
              <a:rPr lang="en-US" dirty="0" smtClean="0"/>
              <a:t>as Frequency of a Dexa Scan.</a:t>
            </a:r>
          </a:p>
          <a:p>
            <a:pPr lvl="1"/>
            <a:r>
              <a:rPr lang="en-US" b="1" dirty="0" smtClean="0"/>
              <a:t>Disease/Treatment Factors</a:t>
            </a:r>
            <a:r>
              <a:rPr lang="en-US" dirty="0" smtClean="0"/>
              <a:t>: such as a Comorbidity </a:t>
            </a:r>
            <a:r>
              <a:rPr lang="en-US" dirty="0" smtClean="0"/>
              <a:t>factor, divided into two categories – Acute and Chronic and </a:t>
            </a:r>
            <a:r>
              <a:rPr lang="en-US" dirty="0" smtClean="0"/>
              <a:t>a Concomitancy </a:t>
            </a:r>
            <a:r>
              <a:rPr lang="en-US" dirty="0" smtClean="0"/>
              <a:t>factor, i.e. concomitant drugs recorded prior to starting with the therapy.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the 67 features, only 2 can be considered numerical, the rest are categorical, such as Race, or Physician’s Speciality.</a:t>
            </a:r>
          </a:p>
          <a:p>
            <a:r>
              <a:rPr lang="en-US" dirty="0" smtClean="0"/>
              <a:t>Out of the 2 numerical, 1 is removed ‘Count of Risks’, since it is a linear combination of all other Risk Factors.</a:t>
            </a:r>
          </a:p>
          <a:p>
            <a:r>
              <a:rPr lang="en-US" dirty="0" smtClean="0"/>
              <a:t>No missing values were found (NAs) but 5 features had ‘Unknown’ categories, which were considered as missing. </a:t>
            </a:r>
          </a:p>
          <a:p>
            <a:r>
              <a:rPr lang="en-US" dirty="0" smtClean="0"/>
              <a:t>One of these 5 was removed, as over 65% of its data points were missing, the other variables’ values imputed from all other features of the dataset.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Demographics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overwhelming majority of patients were women, 95.3%. Could be due to the fact that this affliction tends to affect women more frequently. </a:t>
            </a:r>
          </a:p>
          <a:p>
            <a:r>
              <a:rPr lang="en-US" dirty="0" smtClean="0"/>
              <a:t>Both gender appear to have more Non-Persistent cases, than Persistent ones.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1063" y="2337802"/>
            <a:ext cx="5015873" cy="332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Demographics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Most of the patients, 91.75%, were Caucasian in Race, followed by Other, then African American and then Asian.</a:t>
            </a:r>
          </a:p>
          <a:p>
            <a:r>
              <a:rPr lang="en-US" dirty="0" smtClean="0"/>
              <a:t>Again, in all categories, we have more Non Persistent than Persistent cases.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1063" y="2337802"/>
            <a:ext cx="5015873" cy="332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Demographics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largerst percentage of patients belongs to the [&gt;75] years of age bucket, with 42.17%, followed by the [65-75] bucket with 31.4%.</a:t>
            </a:r>
          </a:p>
          <a:p>
            <a:r>
              <a:rPr lang="en-US" dirty="0" smtClean="0"/>
              <a:t>Then [55-65] with 21.58% and [&lt;55] years old with 4.9%.</a:t>
            </a:r>
          </a:p>
          <a:p>
            <a:r>
              <a:rPr lang="en-US" dirty="0" smtClean="0"/>
              <a:t>This categorisation seems to represent the population, as NTM tends to affect older people more.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9158" y="2331452"/>
            <a:ext cx="4939683" cy="333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Glacier Internship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656</TotalTime>
  <Words>1402</Words>
  <Application>Microsoft Macintosh PowerPoint</Application>
  <PresentationFormat>Custom</PresentationFormat>
  <Paragraphs>115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Data Glacier Internship</vt:lpstr>
      <vt:lpstr>Slide 1</vt:lpstr>
      <vt:lpstr>Drug Persistence Case Study</vt:lpstr>
      <vt:lpstr>Drug Persistence Case Study</vt:lpstr>
      <vt:lpstr>ABC Pharma’s Case and Dataset </vt:lpstr>
      <vt:lpstr>ABC Pharma’s Case and Dataset </vt:lpstr>
      <vt:lpstr>Dataset Exploration</vt:lpstr>
      <vt:lpstr>Demographics Analysis</vt:lpstr>
      <vt:lpstr>Demographics Analysis</vt:lpstr>
      <vt:lpstr>Demographics Analysis</vt:lpstr>
      <vt:lpstr>Demographics Analysis</vt:lpstr>
      <vt:lpstr>Physician Attributes</vt:lpstr>
      <vt:lpstr>Clinical Factors Analysis</vt:lpstr>
      <vt:lpstr>Clinical Factors Analysis</vt:lpstr>
      <vt:lpstr>Disease / Treatment Factors</vt:lpstr>
      <vt:lpstr>Disease / Treatment Factors</vt:lpstr>
      <vt:lpstr>Disease / Treatment Factors</vt:lpstr>
      <vt:lpstr>Univariate Relationships</vt:lpstr>
      <vt:lpstr>EDA Results</vt:lpstr>
      <vt:lpstr>Recommendations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108</cp:revision>
  <dcterms:created xsi:type="dcterms:W3CDTF">2021-06-24T14:47:19Z</dcterms:created>
  <dcterms:modified xsi:type="dcterms:W3CDTF">2021-08-14T10:52:55Z</dcterms:modified>
</cp:coreProperties>
</file>