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85" r:id="rId4"/>
    <p:sldId id="272" r:id="rId5"/>
    <p:sldId id="273" r:id="rId6"/>
    <p:sldId id="274" r:id="rId7"/>
    <p:sldId id="276" r:id="rId8"/>
    <p:sldId id="275" r:id="rId9"/>
    <p:sldId id="277" r:id="rId10"/>
    <p:sldId id="278" r:id="rId11"/>
    <p:sldId id="279" r:id="rId12"/>
    <p:sldId id="281" r:id="rId13"/>
    <p:sldId id="282" r:id="rId14"/>
    <p:sldId id="283" r:id="rId15"/>
    <p:sldId id="284" r:id="rId16"/>
    <p:sldId id="286"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p:restoredTop sz="94656"/>
  </p:normalViewPr>
  <p:slideViewPr>
    <p:cSldViewPr snapToGrid="0">
      <p:cViewPr varScale="1">
        <p:scale>
          <a:sx n="110" d="100"/>
          <a:sy n="110" d="100"/>
        </p:scale>
        <p:origin x="-55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26-Jun-21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26-Jun-21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26-Jun-21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26-Jun-21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26-Jun-21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pPr/>
              <a:t>26-Jun-21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pPr/>
              <a:t>26-Jun-21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pPr/>
              <a:t>26-Jun-21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26-Jun-21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26-Jun-21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26-Jun-21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26-Jun-21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xmlns=""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smtClean="0"/>
              <a:t>G2M Case Study of Two Cab Companies</a:t>
            </a:r>
            <a:endParaRPr lang="en-US" sz="4000" dirty="0"/>
          </a:p>
          <a:p>
            <a:endParaRPr lang="en-US" sz="4000" dirty="0"/>
          </a:p>
          <a:p>
            <a:r>
              <a:rPr lang="en-US" sz="2800" b="1" dirty="0" smtClean="0"/>
              <a:t>26</a:t>
            </a:r>
            <a:r>
              <a:rPr lang="en-US" sz="2800" b="1" baseline="30000" dirty="0" smtClean="0"/>
              <a:t>th</a:t>
            </a:r>
            <a:r>
              <a:rPr lang="en-US" sz="2800" b="1" dirty="0" smtClean="0"/>
              <a:t> June, 2021</a:t>
            </a:r>
            <a:endParaRPr lang="en-US" sz="2800" b="1" dirty="0"/>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70045"/>
          </a:xfrm>
        </p:spPr>
        <p:txBody>
          <a:bodyPr>
            <a:normAutofit fontScale="90000"/>
          </a:bodyPr>
          <a:lstStyle/>
          <a:p>
            <a:pPr algn="ctr"/>
            <a:r>
              <a:rPr lang="en-US" dirty="0" smtClean="0"/>
              <a:t>Customers and Trips for each day of the week</a:t>
            </a:r>
            <a:endParaRPr lang="en-US" dirty="0"/>
          </a:p>
        </p:txBody>
      </p:sp>
      <p:sp>
        <p:nvSpPr>
          <p:cNvPr id="3" name="Text Placeholder 2"/>
          <p:cNvSpPr>
            <a:spLocks noGrp="1"/>
          </p:cNvSpPr>
          <p:nvPr>
            <p:ph type="body" idx="1"/>
          </p:nvPr>
        </p:nvSpPr>
        <p:spPr>
          <a:xfrm>
            <a:off x="839788" y="1302589"/>
            <a:ext cx="10512574" cy="802256"/>
          </a:xfrm>
        </p:spPr>
        <p:txBody>
          <a:bodyPr>
            <a:normAutofit fontScale="92500"/>
          </a:bodyPr>
          <a:lstStyle/>
          <a:p>
            <a:r>
              <a:rPr lang="en-US" b="0" dirty="0" smtClean="0"/>
              <a:t>We can see that there is a bigger difference in the number of trips that the customers of the two companies make, than the difference of the total number of customers.</a:t>
            </a:r>
            <a:endParaRPr lang="en-US" b="0" dirty="0"/>
          </a:p>
        </p:txBody>
      </p:sp>
      <p:sp>
        <p:nvSpPr>
          <p:cNvPr id="6" name="Content Placeholder 5"/>
          <p:cNvSpPr>
            <a:spLocks noGrp="1"/>
          </p:cNvSpPr>
          <p:nvPr>
            <p:ph sz="quarter" idx="4"/>
          </p:nvPr>
        </p:nvSpPr>
        <p:spPr/>
        <p:txBody>
          <a:bodyPr/>
          <a:lstStyle/>
          <a:p>
            <a:endParaRPr lang="en-US" dirty="0"/>
          </a:p>
        </p:txBody>
      </p:sp>
      <p:pic>
        <p:nvPicPr>
          <p:cNvPr id="26626" name="Picture 2"/>
          <p:cNvPicPr>
            <a:picLocks noGrp="1" noChangeAspect="1" noChangeArrowheads="1"/>
          </p:cNvPicPr>
          <p:nvPr>
            <p:ph sz="half" idx="2"/>
          </p:nvPr>
        </p:nvPicPr>
        <p:blipFill>
          <a:blip r:embed="rId2"/>
          <a:srcRect/>
          <a:stretch>
            <a:fillRect/>
          </a:stretch>
        </p:blipFill>
        <p:spPr bwMode="auto">
          <a:xfrm>
            <a:off x="6262975" y="2505075"/>
            <a:ext cx="4904650" cy="3684588"/>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851859" y="2442952"/>
            <a:ext cx="5105400" cy="3835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70045"/>
          </a:xfrm>
        </p:spPr>
        <p:txBody>
          <a:bodyPr>
            <a:normAutofit fontScale="90000"/>
          </a:bodyPr>
          <a:lstStyle/>
          <a:p>
            <a:pPr algn="ctr"/>
            <a:r>
              <a:rPr lang="en-US" dirty="0" smtClean="0"/>
              <a:t>Percentage of Customers per City</a:t>
            </a:r>
            <a:endParaRPr lang="en-US" dirty="0"/>
          </a:p>
        </p:txBody>
      </p:sp>
      <p:sp>
        <p:nvSpPr>
          <p:cNvPr id="3" name="Text Placeholder 2"/>
          <p:cNvSpPr>
            <a:spLocks noGrp="1"/>
          </p:cNvSpPr>
          <p:nvPr>
            <p:ph type="body" idx="1"/>
          </p:nvPr>
        </p:nvSpPr>
        <p:spPr>
          <a:xfrm>
            <a:off x="848414" y="1310228"/>
            <a:ext cx="10245155" cy="823912"/>
          </a:xfrm>
        </p:spPr>
        <p:txBody>
          <a:bodyPr>
            <a:normAutofit fontScale="92500" lnSpcReduction="20000"/>
          </a:bodyPr>
          <a:lstStyle/>
          <a:p>
            <a:r>
              <a:rPr lang="en-US" b="0" dirty="0" smtClean="0"/>
              <a:t>We can see that Yellow company has greater customer reach than Pink company overall, as well as in most cities, except San Diego CA, Sacramento CA, Pittsburgh PA and Nashville TN.</a:t>
            </a:r>
            <a:endParaRPr lang="en-US" b="0" dirty="0"/>
          </a:p>
        </p:txBody>
      </p:sp>
      <p:pic>
        <p:nvPicPr>
          <p:cNvPr id="27651" name="Picture 3"/>
          <p:cNvPicPr>
            <a:picLocks noGrp="1" noChangeAspect="1" noChangeArrowheads="1"/>
          </p:cNvPicPr>
          <p:nvPr>
            <p:ph sz="quarter" idx="4"/>
          </p:nvPr>
        </p:nvPicPr>
        <p:blipFill>
          <a:blip r:embed="rId2"/>
          <a:srcRect/>
          <a:stretch>
            <a:fillRect/>
          </a:stretch>
        </p:blipFill>
        <p:spPr bwMode="auto">
          <a:xfrm>
            <a:off x="6401889" y="2671178"/>
            <a:ext cx="4723810" cy="3352381"/>
          </a:xfrm>
          <a:prstGeom prst="rect">
            <a:avLst/>
          </a:prstGeom>
          <a:noFill/>
          <a:ln w="9525">
            <a:noFill/>
            <a:miter lim="800000"/>
            <a:headEnd/>
            <a:tailEnd/>
          </a:ln>
          <a:effectLst/>
        </p:spPr>
      </p:pic>
      <p:pic>
        <p:nvPicPr>
          <p:cNvPr id="27653" name="Picture 5"/>
          <p:cNvPicPr>
            <a:picLocks noGrp="1" noChangeAspect="1" noChangeArrowheads="1"/>
          </p:cNvPicPr>
          <p:nvPr>
            <p:ph sz="half" idx="2"/>
          </p:nvPr>
        </p:nvPicPr>
        <p:blipFill>
          <a:blip r:embed="rId3"/>
          <a:srcRect/>
          <a:stretch>
            <a:fillRect/>
          </a:stretch>
        </p:blipFill>
        <p:spPr bwMode="auto">
          <a:xfrm>
            <a:off x="839788" y="2671985"/>
            <a:ext cx="5157787" cy="335076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70045"/>
          </a:xfrm>
        </p:spPr>
        <p:txBody>
          <a:bodyPr>
            <a:normAutofit fontScale="90000"/>
          </a:bodyPr>
          <a:lstStyle/>
          <a:p>
            <a:pPr algn="ctr"/>
            <a:r>
              <a:rPr lang="en-US" dirty="0" smtClean="0"/>
              <a:t>Analysis by Gender</a:t>
            </a:r>
            <a:endParaRPr lang="en-US" dirty="0"/>
          </a:p>
        </p:txBody>
      </p:sp>
      <p:sp>
        <p:nvSpPr>
          <p:cNvPr id="3" name="Text Placeholder 2"/>
          <p:cNvSpPr>
            <a:spLocks noGrp="1"/>
          </p:cNvSpPr>
          <p:nvPr>
            <p:ph type="body" idx="1"/>
          </p:nvPr>
        </p:nvSpPr>
        <p:spPr>
          <a:xfrm>
            <a:off x="848414" y="1275721"/>
            <a:ext cx="10340046" cy="823912"/>
          </a:xfrm>
        </p:spPr>
        <p:txBody>
          <a:bodyPr/>
          <a:lstStyle/>
          <a:p>
            <a:r>
              <a:rPr lang="en-US" b="0" dirty="0" smtClean="0"/>
              <a:t>There are 153.074 female and 201.958 male customers and we can see that most customers are male and so, most of the profit generated is from male customers.</a:t>
            </a:r>
            <a:endParaRPr lang="en-US" b="0" dirty="0"/>
          </a:p>
        </p:txBody>
      </p:sp>
      <p:pic>
        <p:nvPicPr>
          <p:cNvPr id="28674" name="Picture 2"/>
          <p:cNvPicPr>
            <a:picLocks noGrp="1" noChangeAspect="1" noChangeArrowheads="1"/>
          </p:cNvPicPr>
          <p:nvPr>
            <p:ph sz="half" idx="2"/>
          </p:nvPr>
        </p:nvPicPr>
        <p:blipFill>
          <a:blip r:embed="rId2"/>
          <a:srcRect/>
          <a:stretch>
            <a:fillRect/>
          </a:stretch>
        </p:blipFill>
        <p:spPr bwMode="auto">
          <a:xfrm>
            <a:off x="910745" y="2525146"/>
            <a:ext cx="5015873" cy="3644445"/>
          </a:xfrm>
          <a:prstGeom prst="rect">
            <a:avLst/>
          </a:prstGeom>
          <a:noFill/>
          <a:ln w="9525">
            <a:noFill/>
            <a:miter lim="800000"/>
            <a:headEnd/>
            <a:tailEnd/>
          </a:ln>
          <a:effectLst/>
        </p:spPr>
      </p:pic>
      <p:pic>
        <p:nvPicPr>
          <p:cNvPr id="28675" name="Picture 3"/>
          <p:cNvPicPr>
            <a:picLocks noGrp="1" noChangeAspect="1" noChangeArrowheads="1"/>
          </p:cNvPicPr>
          <p:nvPr>
            <p:ph sz="quarter" idx="4"/>
          </p:nvPr>
        </p:nvPicPr>
        <p:blipFill>
          <a:blip r:embed="rId3"/>
          <a:srcRect/>
          <a:stretch>
            <a:fillRect/>
          </a:stretch>
        </p:blipFill>
        <p:spPr bwMode="auto">
          <a:xfrm>
            <a:off x="6281254" y="2525146"/>
            <a:ext cx="4965080" cy="364444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70045"/>
          </a:xfrm>
        </p:spPr>
        <p:txBody>
          <a:bodyPr>
            <a:normAutofit fontScale="90000"/>
          </a:bodyPr>
          <a:lstStyle/>
          <a:p>
            <a:pPr algn="ctr"/>
            <a:r>
              <a:rPr lang="en-US" dirty="0" smtClean="0"/>
              <a:t>Analysis by Customer Age Group</a:t>
            </a:r>
            <a:endParaRPr lang="en-US" dirty="0"/>
          </a:p>
        </p:txBody>
      </p:sp>
      <p:sp>
        <p:nvSpPr>
          <p:cNvPr id="3" name="Text Placeholder 2"/>
          <p:cNvSpPr>
            <a:spLocks noGrp="1"/>
          </p:cNvSpPr>
          <p:nvPr>
            <p:ph type="body" idx="1"/>
          </p:nvPr>
        </p:nvSpPr>
        <p:spPr>
          <a:xfrm>
            <a:off x="857041" y="1301601"/>
            <a:ext cx="10124386" cy="823912"/>
          </a:xfrm>
        </p:spPr>
        <p:txBody>
          <a:bodyPr/>
          <a:lstStyle/>
          <a:p>
            <a:r>
              <a:rPr lang="en-US" b="0" dirty="0" smtClean="0"/>
              <a:t>The age groups with most customers and generating the most profit for both companies are [27-40] and [18-26]</a:t>
            </a:r>
            <a:endParaRPr lang="en-US" b="0" dirty="0"/>
          </a:p>
        </p:txBody>
      </p:sp>
      <p:pic>
        <p:nvPicPr>
          <p:cNvPr id="29698" name="Picture 2"/>
          <p:cNvPicPr>
            <a:picLocks noGrp="1" noChangeAspect="1" noChangeArrowheads="1"/>
          </p:cNvPicPr>
          <p:nvPr>
            <p:ph sz="quarter" idx="4"/>
          </p:nvPr>
        </p:nvPicPr>
        <p:blipFill>
          <a:blip r:embed="rId2"/>
          <a:srcRect/>
          <a:stretch>
            <a:fillRect/>
          </a:stretch>
        </p:blipFill>
        <p:spPr bwMode="auto">
          <a:xfrm>
            <a:off x="6517235" y="2505075"/>
            <a:ext cx="4493118" cy="3684588"/>
          </a:xfrm>
          <a:prstGeom prst="rect">
            <a:avLst/>
          </a:prstGeom>
          <a:noFill/>
          <a:ln w="9525">
            <a:noFill/>
            <a:miter lim="800000"/>
            <a:headEnd/>
            <a:tailEnd/>
          </a:ln>
          <a:effectLst/>
        </p:spPr>
      </p:pic>
      <p:pic>
        <p:nvPicPr>
          <p:cNvPr id="29699" name="Picture 3"/>
          <p:cNvPicPr>
            <a:picLocks noGrp="1" noChangeAspect="1" noChangeArrowheads="1"/>
          </p:cNvPicPr>
          <p:nvPr>
            <p:ph sz="half" idx="2"/>
          </p:nvPr>
        </p:nvPicPr>
        <p:blipFill>
          <a:blip r:embed="rId3"/>
          <a:srcRect/>
          <a:stretch>
            <a:fillRect/>
          </a:stretch>
        </p:blipFill>
        <p:spPr bwMode="auto">
          <a:xfrm>
            <a:off x="1125921" y="2505075"/>
            <a:ext cx="4585521" cy="368458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61418"/>
          </a:xfrm>
        </p:spPr>
        <p:txBody>
          <a:bodyPr>
            <a:normAutofit fontScale="90000"/>
          </a:bodyPr>
          <a:lstStyle/>
          <a:p>
            <a:pPr algn="ctr"/>
            <a:r>
              <a:rPr lang="en-US" dirty="0" smtClean="0"/>
              <a:t>Analysis by Income Group</a:t>
            </a:r>
            <a:endParaRPr lang="en-US" dirty="0"/>
          </a:p>
        </p:txBody>
      </p:sp>
      <p:sp>
        <p:nvSpPr>
          <p:cNvPr id="3" name="Text Placeholder 2"/>
          <p:cNvSpPr>
            <a:spLocks noGrp="1"/>
          </p:cNvSpPr>
          <p:nvPr>
            <p:ph type="body" idx="1"/>
          </p:nvPr>
        </p:nvSpPr>
        <p:spPr>
          <a:xfrm>
            <a:off x="839788" y="1681163"/>
            <a:ext cx="10262408" cy="823912"/>
          </a:xfrm>
        </p:spPr>
        <p:txBody>
          <a:bodyPr/>
          <a:lstStyle/>
          <a:p>
            <a:r>
              <a:rPr lang="en-US" b="0" dirty="0" smtClean="0"/>
              <a:t>The income groups with most customers and generating the most profit for both companies are [3000$-15000$] and [15000+,]</a:t>
            </a:r>
            <a:endParaRPr lang="en-US" b="0" dirty="0"/>
          </a:p>
        </p:txBody>
      </p:sp>
      <p:pic>
        <p:nvPicPr>
          <p:cNvPr id="30722" name="Picture 2"/>
          <p:cNvPicPr>
            <a:picLocks noGrp="1" noChangeAspect="1" noChangeArrowheads="1"/>
          </p:cNvPicPr>
          <p:nvPr>
            <p:ph sz="quarter" idx="4"/>
          </p:nvPr>
        </p:nvPicPr>
        <p:blipFill>
          <a:blip r:embed="rId2"/>
          <a:srcRect/>
          <a:stretch>
            <a:fillRect/>
          </a:stretch>
        </p:blipFill>
        <p:spPr bwMode="auto">
          <a:xfrm>
            <a:off x="6476808" y="2505075"/>
            <a:ext cx="4573971" cy="3684588"/>
          </a:xfrm>
          <a:prstGeom prst="rect">
            <a:avLst/>
          </a:prstGeom>
          <a:noFill/>
          <a:ln w="9525">
            <a:noFill/>
            <a:miter lim="800000"/>
            <a:headEnd/>
            <a:tailEnd/>
          </a:ln>
          <a:effectLst/>
        </p:spPr>
      </p:pic>
      <p:pic>
        <p:nvPicPr>
          <p:cNvPr id="30723" name="Picture 3"/>
          <p:cNvPicPr>
            <a:picLocks noGrp="1" noChangeAspect="1" noChangeArrowheads="1"/>
          </p:cNvPicPr>
          <p:nvPr>
            <p:ph sz="half" idx="2"/>
          </p:nvPr>
        </p:nvPicPr>
        <p:blipFill>
          <a:blip r:embed="rId3"/>
          <a:srcRect/>
          <a:stretch>
            <a:fillRect/>
          </a:stretch>
        </p:blipFill>
        <p:spPr bwMode="auto">
          <a:xfrm>
            <a:off x="1149021" y="2505075"/>
            <a:ext cx="4539320" cy="368458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52792"/>
          </a:xfrm>
        </p:spPr>
        <p:txBody>
          <a:bodyPr>
            <a:normAutofit fontScale="90000"/>
          </a:bodyPr>
          <a:lstStyle/>
          <a:p>
            <a:pPr algn="ctr"/>
            <a:r>
              <a:rPr lang="en-US" dirty="0" smtClean="0"/>
              <a:t>Customer Retention Analysis</a:t>
            </a:r>
            <a:endParaRPr lang="en-US" dirty="0"/>
          </a:p>
        </p:txBody>
      </p:sp>
      <p:sp>
        <p:nvSpPr>
          <p:cNvPr id="3" name="Text Placeholder 2"/>
          <p:cNvSpPr>
            <a:spLocks noGrp="1"/>
          </p:cNvSpPr>
          <p:nvPr>
            <p:ph type="body" idx="1"/>
          </p:nvPr>
        </p:nvSpPr>
        <p:spPr>
          <a:xfrm>
            <a:off x="813909" y="1207698"/>
            <a:ext cx="10521201" cy="1159354"/>
          </a:xfrm>
        </p:spPr>
        <p:txBody>
          <a:bodyPr>
            <a:normAutofit fontScale="92500" lnSpcReduction="20000"/>
          </a:bodyPr>
          <a:lstStyle/>
          <a:p>
            <a:r>
              <a:rPr lang="en-US" b="0" dirty="0" smtClean="0"/>
              <a:t>We calculate the number of customers using the same company for multiple trips for the 3 years. We consider those with [1-5] trips and [6+,] trips. There are similar results in the first group, but there is a very big difference in the second group, with Yellow company faring much better than Pink company.</a:t>
            </a:r>
            <a:endParaRPr lang="en-US" b="0" dirty="0"/>
          </a:p>
        </p:txBody>
      </p:sp>
      <p:pic>
        <p:nvPicPr>
          <p:cNvPr id="31746" name="Picture 2"/>
          <p:cNvPicPr>
            <a:picLocks noGrp="1" noChangeAspect="1" noChangeArrowheads="1"/>
          </p:cNvPicPr>
          <p:nvPr>
            <p:ph sz="half" idx="2"/>
          </p:nvPr>
        </p:nvPicPr>
        <p:blipFill>
          <a:blip r:embed="rId2"/>
          <a:srcRect/>
          <a:stretch>
            <a:fillRect/>
          </a:stretch>
        </p:blipFill>
        <p:spPr bwMode="auto">
          <a:xfrm>
            <a:off x="839788" y="2644326"/>
            <a:ext cx="5157787" cy="3406086"/>
          </a:xfrm>
          <a:prstGeom prst="rect">
            <a:avLst/>
          </a:prstGeom>
          <a:noFill/>
          <a:ln w="9525">
            <a:noFill/>
            <a:miter lim="800000"/>
            <a:headEnd/>
            <a:tailEnd/>
          </a:ln>
          <a:effectLst/>
        </p:spPr>
      </p:pic>
      <p:pic>
        <p:nvPicPr>
          <p:cNvPr id="31748" name="Picture 4"/>
          <p:cNvPicPr>
            <a:picLocks noGrp="1" noChangeAspect="1" noChangeArrowheads="1"/>
          </p:cNvPicPr>
          <p:nvPr>
            <p:ph sz="quarter" idx="4"/>
          </p:nvPr>
        </p:nvPicPr>
        <p:blipFill>
          <a:blip r:embed="rId3"/>
          <a:srcRect/>
          <a:stretch>
            <a:fillRect/>
          </a:stretch>
        </p:blipFill>
        <p:spPr bwMode="auto">
          <a:xfrm>
            <a:off x="6172200" y="2635939"/>
            <a:ext cx="5183188" cy="342286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418"/>
          </a:xfrm>
        </p:spPr>
        <p:txBody>
          <a:bodyPr>
            <a:normAutofit fontScale="90000"/>
          </a:bodyPr>
          <a:lstStyle/>
          <a:p>
            <a:pPr algn="ctr"/>
            <a:r>
              <a:rPr lang="en-US" dirty="0" smtClean="0"/>
              <a:t>Final Recommendations</a:t>
            </a:r>
            <a:endParaRPr lang="en-US" dirty="0"/>
          </a:p>
        </p:txBody>
      </p:sp>
      <p:sp>
        <p:nvSpPr>
          <p:cNvPr id="3" name="Content Placeholder 2"/>
          <p:cNvSpPr>
            <a:spLocks noGrp="1"/>
          </p:cNvSpPr>
          <p:nvPr>
            <p:ph idx="1"/>
          </p:nvPr>
        </p:nvSpPr>
        <p:spPr>
          <a:xfrm>
            <a:off x="838200" y="1224951"/>
            <a:ext cx="10515600" cy="4952012"/>
          </a:xfrm>
        </p:spPr>
        <p:txBody>
          <a:bodyPr>
            <a:normAutofit/>
          </a:bodyPr>
          <a:lstStyle/>
          <a:p>
            <a:pPr>
              <a:buNone/>
            </a:pPr>
            <a:r>
              <a:rPr lang="en-US" sz="2000" dirty="0" smtClean="0"/>
              <a:t>We provide below what we consider the most important points to take into account when making the investment decision.</a:t>
            </a:r>
          </a:p>
          <a:p>
            <a:r>
              <a:rPr lang="en-US" sz="2000" b="1" dirty="0" smtClean="0"/>
              <a:t>Profit:</a:t>
            </a:r>
            <a:r>
              <a:rPr lang="en-US" sz="2000" dirty="0" smtClean="0"/>
              <a:t> Yellow company is more profitable than Pink company. Both in total Profit (almost 10 times higher) and in mean trip Profit (almost 100$ more) considering all of the 3 years that span our dataset.</a:t>
            </a:r>
          </a:p>
          <a:p>
            <a:r>
              <a:rPr lang="en-US" sz="2000" b="1" dirty="0" smtClean="0"/>
              <a:t>Customers:</a:t>
            </a:r>
            <a:r>
              <a:rPr lang="en-US" sz="2000" dirty="0" smtClean="0"/>
              <a:t> Yellow company has more customers than Pink company in 15 out of the 19 cities. But a very big difference between the two companies lies in the number of trips their customers are willing to make, where Yellow company is in a much better position than Pink company in both the groups we considered [1-5] and [6+,] trips.</a:t>
            </a:r>
          </a:p>
          <a:p>
            <a:r>
              <a:rPr lang="en-US" sz="2000" b="1" dirty="0" smtClean="0"/>
              <a:t>Age and Income Groups:</a:t>
            </a:r>
            <a:r>
              <a:rPr lang="el-GR" sz="2000" b="1" dirty="0" smtClean="0"/>
              <a:t> </a:t>
            </a:r>
            <a:r>
              <a:rPr lang="en-US" sz="2000" dirty="0" smtClean="0"/>
              <a:t>The age groups generating most of the profit are [18-26] and [27-40] for both companies. The income groups are [3000-15000] and [15000+,]. Yellow company is in a better position than Pink in all these groups.</a:t>
            </a:r>
            <a:endParaRPr lang="en-US" sz="2000" b="1" dirty="0" smtClean="0"/>
          </a:p>
          <a:p>
            <a:pPr>
              <a:buNone/>
            </a:pPr>
            <a:r>
              <a:rPr lang="en-US" sz="2000" dirty="0" smtClean="0"/>
              <a:t>According to all the above we can recommend Yellow company as a better possible investment than Pink company</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smtClean="0">
                <a:solidFill>
                  <a:srgbClr val="FF6600"/>
                </a:solidFill>
              </a:rPr>
              <a:t> </a:t>
            </a: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xmlns=""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Go-2-Market Cab Company Case Study</a:t>
            </a:r>
            <a:endParaRPr lang="en-US" dirty="0"/>
          </a:p>
        </p:txBody>
      </p:sp>
      <p:sp>
        <p:nvSpPr>
          <p:cNvPr id="3" name="Content Placeholder 2"/>
          <p:cNvSpPr>
            <a:spLocks noGrp="1"/>
          </p:cNvSpPr>
          <p:nvPr>
            <p:ph idx="1"/>
          </p:nvPr>
        </p:nvSpPr>
        <p:spPr/>
        <p:txBody>
          <a:bodyPr>
            <a:normAutofit/>
          </a:bodyPr>
          <a:lstStyle/>
          <a:p>
            <a:endParaRPr lang="en-US" sz="2000" dirty="0" smtClean="0"/>
          </a:p>
          <a:p>
            <a:r>
              <a:rPr lang="en-US" sz="2000" dirty="0" smtClean="0"/>
              <a:t>A private equity firm (XYZ) in the US is planning an investment in the Cab industry. Due to the growth and the multiple key players in the industry, XYZ would like to have a better understanding of the profitability of two possible Cab companies (‘Yellow’ and ‘Pink’) in order to more accurately invest their funds.</a:t>
            </a:r>
          </a:p>
          <a:p>
            <a:r>
              <a:rPr lang="en-US" sz="2000" dirty="0" smtClean="0"/>
              <a:t>Our objective is to provide some actionable insights to help XYZ equity firm in their investment decision.</a:t>
            </a:r>
          </a:p>
          <a:p>
            <a:r>
              <a:rPr lang="en-US" sz="2000" dirty="0" smtClean="0"/>
              <a:t>First we will load and understand the datasets provided.</a:t>
            </a:r>
          </a:p>
          <a:p>
            <a:r>
              <a:rPr lang="en-US" sz="2000" dirty="0" smtClean="0"/>
              <a:t>Then we will analyze certain features based on assumptions we make.</a:t>
            </a:r>
          </a:p>
          <a:p>
            <a:r>
              <a:rPr lang="en-US" sz="2000" dirty="0" smtClean="0"/>
              <a:t>Finally, based on our findings we will recommend the better Cab company for future investment.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 Exploration</a:t>
            </a:r>
            <a:endParaRPr lang="en-US" dirty="0"/>
          </a:p>
        </p:txBody>
      </p:sp>
      <p:sp>
        <p:nvSpPr>
          <p:cNvPr id="3" name="Content Placeholder 2"/>
          <p:cNvSpPr>
            <a:spLocks noGrp="1"/>
          </p:cNvSpPr>
          <p:nvPr>
            <p:ph idx="1"/>
          </p:nvPr>
        </p:nvSpPr>
        <p:spPr/>
        <p:txBody>
          <a:bodyPr>
            <a:normAutofit/>
          </a:bodyPr>
          <a:lstStyle/>
          <a:p>
            <a:endParaRPr lang="en-US" sz="2400" dirty="0" smtClean="0"/>
          </a:p>
          <a:p>
            <a:endParaRPr lang="en-US" sz="2400" dirty="0" smtClean="0"/>
          </a:p>
          <a:p>
            <a:r>
              <a:rPr lang="en-US" sz="2000" dirty="0" smtClean="0"/>
              <a:t>We have been provided with 4 .csv file datasets (Cab_Data, Transaction_ID, Customer_ID, City) which will make up our master dataset of 355.032 rows and 18 features.</a:t>
            </a:r>
          </a:p>
          <a:p>
            <a:r>
              <a:rPr lang="en-US" sz="2000" dirty="0" smtClean="0"/>
              <a:t>Time frame of data points is from 2016-21-31 until 2018-12-31.</a:t>
            </a:r>
          </a:p>
          <a:p>
            <a:r>
              <a:rPr lang="en-US" sz="2000" dirty="0" smtClean="0"/>
              <a:t>No outliers are considered and no missing data was found.</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descr="data:image/png;base64,iVBORw0KGgoAAAANSUhEUgAAAYcAAAEXCAYAAABGeIg9AAAAOXRFWHRTb2Z0d2FyZQBNYXRwbG90bGliIHZlcnNpb24zLjMuMiwgaHR0cHM6Ly9tYXRwbG90bGliLm9yZy8vihELAAAACXBIWXMAAAsTAAALEwEAmpwYAAA5HklEQVR4nO3dd3hUZfbA8e9JD71Hem9SpASQ3lZBEbGBsshaV9dd1rZiWXft7rp2dNe1rMraRUX9iYuKhSZKkyq9GUBKAKkpTJLz++O9SSaZVJLJpJzP88zDzH3v3Dkz3MyZt15RVYwxxhh/YaEOwBhjTPljycEYY0wASw7GGGMCWHIwxhgTwJKDMcaYAJYcjDHGBLDkYCo9EVERaVcGr9NRRFaIyDERuVFEnheRvwb7dY0JBksOJmRE5LjfLUNEkv0eT8rnOcNEZFcpxjBXRFK81zwgIjNFpPEpHu52YK6q1lTVZ1T1d6r6YDDiLi4ReVhEvsq1rYOIHBWRbqGKy5RflhxMyKhqjcwbkACM9dv2ZhmGMsWLoQNQB3gq9w4iElGE47QEfizd0E6NiITn2vQAcJqI/NYrF+Al4ElVXVNKr1mUz8hUEJYcTLkjItEi8rSI/Ozdnva2VQdmA038ahhNRKSviHwnIodFZI+I/FNEoor7uqp6CPgA6OrFsUNE7hCR1cAJEYkQkfNF5EfvteaKSGdv36+B4cA/vbg6iMh0EXkov7jzeN/TvaaoOV7T1DwRaelX3skrOyQiG0VkQq7n/ltE/iciJ7xY/N9bKnA18IiINAWuA+oCDxdy3DFeU9lREdkpIvf5lbXymuyuEZEE4Ovifuam/LLkYMqju4EzgR7AGUBf4C+qegI4B/jZr4bxM5AO3AI0APoDI4HfF/dFRaQBcDGwwm/zRGAMrkbRBngbuBloCPwP+EREolR1BLAArxaiqpsyD1BA3HmZBDzovZeVwJtebNWBOcBbQCMvrudEpIvfc38NPAzUBBbmPrCqLgamA695+10NRBVy3BPAb7z3Pwa4QUQuyHXooUBnYFQ+78lUQJYcTHk0CXhAVferaiJwPzA5v51Vdbmqfq+qaaq6A3gB94VVVM+IyGFgFbAHuNW/TFV3qmoycCnwqarOUVUf8DgQCwwoxmsV5lNVne/90r8b6C8izYHzgB2q+qr3Pn/A1XIu8Xvux6r6rapmqGpKPsf/C9AOeF1VlxV2XFWdq6prvGOuxiXH3J/tfap6wvuMTCVhbYSmPGoC/OT3+CdvW55EpAPwJBAPVMOd18uL8Xo3qup/8inbmV9cqpohIjuBpsV4rcJkvZ6qHheRQ97rtgT6eUksUwTwej6x5klVk0VkO9l9IwUeV0T6AY/gmtqigGjgvfxiNpWH1RxMefQz7ksrUwtvG0Beywj/G9gAtFfVWsCfASmlWPxfL0dcXqduc2B3MY9TkOZ+x68B1PNedycwT1Xr+N1qqOoNp/Aa/go77lvA/wHNVbU28DyBn60t7VwJWXIw5dHbwF9EpKHXD3AP8IZXtg+oLyK1/favCRwFjotIJ+AGgmMGMEZERopIJPAnIBVYVITn5hV3Xs4VkUFeh/qDwGJV3QnMAjqIyGQRifRufTI7xEugsOPWBA6paoqI9MX1a5gqwJKDKY8eApYBq4E1wA/eNlR1Ay55bPNGDDUBbsN9aR3DDc98NxhBqepG4HLgWeAAMBY3/PZkEZ6bV9x5eQu4FzgE9Mb1v6Cqx4CzgctwNYm9wD9wzTwleU+FHff3wAMicgyXpGeU5PVMxSF2sR9jygcRmQ7sUtW/hDoWY6zmYIwxJoAlB2OMMQGsWckYY0wAqzkYY4wJUGkmwTVo0EBbtWoV6jCMMabCWL58+QFVbZhXWaVJDq1atWLZsmWhDsMYYyoMEfkpvzJrVjLGGBPAkoMxxpgAlhyMMcYEsORgjDEmgCUHY4wxASw5GBMsq2fAU13hvjru39W2Zp2pOCrNUFZjypXVM+CTG8HnXRztyE73GKD7hPyfZ0w5YTUHY4LhqweyE0MmX7LbbkwFYMnBmNKSegzW/R989AdXU8jLkZ3w3XOwf0PZxmZMMVmzkjEltW0eLHwKdiyEDB/E1IbI2MCaA0BYBHx+F3Q+Hy71Lv+89gNo1hfqNA/c35gQseRgTHGk+yDhe9j0GfT4NcR1AV8SHP0ZzrwBOoyG5v3gx5k5+xzAJYyxz0DLAX59Ebvh/avd/Xptoc0wd2s9BGLrlPGbMyabJQdjCuNLhnUfu4Sw5WtIPQLhURDX1SWHDqOh4zk5n5PZ6fzVA3BkF9RuBiPvCeyMrtUEbvgOts+DbXNh9buw7GW44HnoMRGO7YX966HFmS65GFNGKs31HOLj49UW3jOlQhX2/QipR92v/JNJ8Ghr11zU/myXDNoMg+gapf/a6T7YvRwadIBq9WDJS/C/2yA82iWINkPdazfuAWHhpf/6pkoRkeWqGp9nWbCSg4i8ApwH7FfVrn7b/whMAdKAT1X1dhEZBnwDXKuqL3v79cRdWH6qqj5e2OtZcjAlcjIJdixwtYNNn8PR3e4L+Pp5rvzgVqjbGsLKeAxH6nH4aVF2zWLfWkDg9m0ueexZDZHVoH5bECnb2EyFV1ByCGaz0nTgn8BrfoEMB8YB3VU1VUQa+e2/BrgUeNl7fBmwKojxmaru2D6oGefuz/wtbJgFUTXcL/Nhd0H7s7L3rd82JCESXQM6nO1uAMcT4ecVLjEAfHkvbP0aajXL2V+R+b6MOUVBSw6qOl9EWuXafAPwiKqmevvs9ytLAGqJSBywHxgN/C9Y8ZkqKCPdNdlk1g72rYVbN0CtxjDgj9DnGmg5ECKiQx1p/mo0zE4UAOc+7moU2+a65LbyDWgxAK6e7cp/+g5O6wrRNUMRranAyrpDugMwWEQeBlKA21R1qV/5+8B4YAWuSSm1oIOJyHXAdQAtWrQISsCmktg+H967EpIOgoRDi/5w1oPZiaDFmSEN75TVb+tufa5xyW/vakjz/mxSj8N/z3P3m8Zn91c0jYeIqJCFbCqGsk4OEUBd4EygDzBDRNr4lc8A3gU6AW8DAwo6mKq+CLwIrs8hGAGbCkYVDmyGzZ+72kH3S6HXZKjfDtr9CjqMgrYjK+cw0bBwaNIz+3FENEz+MLtmMf8xmPcPOPthGDAFUo7C4QRodHrZ96WYcq+sk8MuYKa6XvAlIpIBNMgsVNW9IuIDzgJuopDkYEyWjAz44m7YOBt+2e62xXV1Q07BDRm96MXQxRcK4ZGu/6H1EDeMNvkXN1HvtO6ufOtXrjZVvSG0Hppds6hjtXBT9snhI2AEMFdEOgBRwIFc+9wDNFLVdLHRFyY/x/bB5i/gxH4Y/Cf3y3f3D24I6IAp0H6UzTjOLbYudB6b/bjlIBj3XPZIqLXvu+03roR6rV2tIqpGdue3qVKClhxE5G1gGNBARHYB9wKvAK+IyFrgJHCFqqp/ElDVRcGKyVRw+9d7k9E+h59/cNvqt4OBt7jkcPVnNpyzOGo0hJ6T3E0VEje42d91W7nyrx9yq8s27p49EqpFf5uMV0XYJDhTfqUed79o246AqGrwzd9dm3mzPq7voMMo13RkCSE4fl4Bm+e4/4OdS9y6UXFd4YZvXfnBrS6R2GS8Ciskk+DKmiWHSuKXHa5msOlzNykt/SRMfBc6joYTXgtk9QYFHsIEQepxSPjOLSVy+vluZNSjrV1Zq8HZNYv67SxZVyChmgRnTOHS0+DkMdcevu9H+Lc3BqF+e+h7nVuqInOYqSWF0ImukXNSoGbAmCddf8XWuW6OBcCwP8OwOyDtJCQfgpqnhSRcU3KWHEzZSzoEW770FrL7ErpcCGOnuSGV5z7umpFCNSPZFE14JHS7xN1U3QixbfOgaW9XvnOxm2PRsHN2raLVQJuMV4FYs5IpWzOugPX/5355Vm/oRhV1vdDNQTCVx5Fd7joV2+a6taHSUtzkw+vnuxnbyb9AZHWbjBdi1qxkyp4v2Y2p3/QZ7FkF18xxbdGNz4CGHV1ncuOeNvmqsqrdDAbe5G6+FNi1xM1Sb9jRlc97DJZPd6veZs6vaNTFzodyxJKDKV0/LYJvn3G/GNOS3YqhbYZDymHXrzD41lBHaMpaZEz2ZLxMHUe70U/b5sIXf3HbGnaCPyx295MPV85Z7BWIJQdz6jIy3HyDTZ9B14uhUWdIOQL7f3RLVnQY5SZaRcaEOlJT3vgni6M/u/6Kk8ezy18c5v5tM8zVLFoPtcl4ZcySgymetFS3RMWmz90M5aQDri25TguXHNqPciOMbDijKapaTdxV7zJlpLtLrm6bC2veh+WvAgJDb4fhf3Yd4L5kN/fFBI0lB1O4A1vcsMTmfd0f7ofXQ0SMG9rYYbQbXZT5q87ajE1JhYVDv+vdLT3N1U63zYNmXr9p4gZ4YYi7Vneboa7ZsnEPCLevs9Jko5VMoLSTkLAINn3hmowObc15VbT96908BPtjNKHwy0+w9CVXs9i7xm2LrgWXz4Tmfdz5Gx5ptdcisNFKpnBJh7J//c+81q1hFB4NrQe7Kn57vwvMNOocmhiNAajbEs5+yN0/ccCNgto2Fxq0d9u+exaW/Cd7FFTroe6CTqZYrOZQVam6C8NkLlXx8w9wy4+u/XfHt65juc1QiKoe6kiNKZ5NX8Cqt1xTVPIht+207nDdPNfsmZFu60F5rOZgcvppEbx/DRz7GRA3q3XYXRAW6cpbDQxpeMaUSOY1tzMyYN8alySSDmb3h00fAxlp2TO3m/Up35eGDRFLDpXdLz+5UUWbPnfLVPSc5FbSbN7HjSxqfxbUaBTqKI0pfWFhbtJl4zOyt6m6ZqatX8GCJ9zV8SJiYeCNbiRU5j7WX2HJoVLKyICvH3SdyfvXuW312rglK8A1HU14LXTxGRMqIjD8LndLOeJm8W+b51aTBTieCM+d6eZgZPZZZF7fooqx5FAZJB2CrV/DsT0w4I/uF9P2+W4V01F/czWEBu1CHaUx5UtMbeg0xt0y+ZJcbXrbXPhxpttWtxVc8G+31EcVqlVYcqioDm6F9Z+45qKdi0HToXYLOPP3rrPtmi+s082Y4qrbEi583iWBA5tcrWLbXFfbBljxBix5MbtW0aJ/pR20EbQZSyLyiojs9y4JmrvsNhFREWngPR7mPb7Gb5+e3rbbghVjheJLcctbn0xyj9e8B1/e666FMPhWuOZLuGlldkKwxGDMqRNxiwT2uw4mvpXdtBRb19U4Fr8Ab1wMj7SEV8e4lQMqmWDWHKYD/wRyNG6LSHPgLCAh1/5rgEuBl73HlwGrghhf+Xd0T3Zn8rZvXJU386po8VdDz8lQu2moozSm6uh8nrudTHJXxts2Fw4nZI92mnk9pB7Lrlk06FBhm6GClhxUdb6ItMqj6CngduDjXNsTgFoiEgfsB0YD/wtWfOVSRoZbfCymFuzfAM/1c9trN4cev3ZLVbQa5LbZCCNjQieqGrQb6W7+qjeAnd/Dxk/d45qNIf4aGDq17GMsoTLtcxCR84HdqrpK8s6m7wPjgRXAD0CBdTURuQ64DqBFixalG2xZSTnqagWbvnC1hE7nuquiNegAZz/s1i1q1LnC/vowpkoZ9bC7/bIju78i84JGvmT4z1nQsr93ZbxBromqnCqz5CAi1YC7gbML2G0G8C7QCXgbGFDQMVX1ReBFcDOkSyfSMjTzene1rAyfO0na/Sp7mYqwMBgwJbTxGWNOTd1W0LsV9L4ie1vSQagZl92pLWFuAuqv7stuEShHyrLm0BZoDWTWGpoBP4hI38wdVHWviPhwfRI3UUhyqDDSfa59ctPn8PNKuHKWqwnUb+vWLeow2q0waQvZGVN51W4Gl3/gFgbctdTVKrbNdZPwADZ/Cd//K3vmdly3kK5yXGbfRqq6BshqKBeRHUC8qh4QkU5+u94DNFLV9HyaniqOnUvdf/aWryH1CIRHuV8Iyb+4Re6G3h7qCI0xZS0iyi1R02ogjLg7e7vvhLvw0Zx73OPYem4y3vnPun7I3FbPgK8ecNfrrt0MRt4D3SeUXpildqRcRORtYBjQQER2Afeq6ssFPwtUdVGwYgoqVdi31tUOOp0HjTq5auRPi+D0813toM0wiK4R6kiNMeXR6ePc7eie7JVm96+D6Jqu/KsH4cR+9z2SfBi+uNv1YwAc2Qmf3Ojul1KCsFVZSyLdB1u+gs3eyqZHd7vtY56EPte41R8RuwCOMabkPv0TrH7PtULkp3ZzuCVgalm+bFXW0nR4p8veTXu75PDeFRAWAW2Hu5VN25/tOp3AJqIZY0rPmCdg9D9gz0r4z8i89zmyq9RezpJDYTLSYdcyt4jd5i9c01HmVdGiqsHVn7uhprbkrzEm2MIj3OVSazd3TUm51W5Wai9VtZNDfh06qcey2/lm/tYNN5Vwt/DWWQ9Ch1HZx2jSIyShG2OqsJH3uD6GzD4HgMhYt72UVN0+h9UzAj/csEio2xp+2QY3r3WXFtw2D5IOQNuREFun1OM2xphTUgqjlazPIS9fPZAzMYCbjPbLdhh4U/aM5DZDyz42Y4wpTPcJpTp0Nbeqmxzy67jJSCvVqpkxxlREVXeMZX4dN6XYoWOMMRVV1U0OI+9xHTj+SrlDxxhjKqqqmxy6T4Cxz7ghYYj7d+wzQW3DM8aYiqLq9jlA0Dt0jDGmoqq6NQdjjDH5suRgjDEmgCUHY4wxASw5GGOMCWDJwRhjTABLDsYYYwJYcjDGGBMgaMlBRF4Rkf0istZv22MiskFEVovIhyJSx9s+TERURK7x27ent+22YMVojDEmb8GsOUwHRufaNgfoqqrdgU3AXX5la4BL/R5fBqwKYnzGGGPyEbTkoKrzgUO5tn2hqmnew+8B/1XuEoAYEYkTEcElltnBis8YY0z+QtnncDWBX/7vA+OBAcAPQGpBBxCR60RkmYgsS0xMDE6UxhhTBYUkOYjI3UAa8Gauohm45DAReLuw46jqi6oar6rxDRs2LP1AjTGmiirz5CAiVwDnAZM01zVKVXUv4APOAr4q69iMMcY4Zboqq4iMBu4AhqpqUj673QM0UtV0ybxUpzHGmDIVtOQgIm8Dw4AGIrILuBc3OikamON98X+vqr/zf56qLgpWTMYYY4pGcrXsVFjx8fG6bNmyUIdhjDEVhogsV9X4vMpshrQxxpgAhTYriUh/4HJgMNAYSAbWAp8Cb6jqkaBGaIwxpswVWHMQkdnAtcDnuElpjYHTgb8AMcDHInJ+sIM0xhhTtgqrOUxW1QO5th3HTVD7AXhCRBoEJTJjjDEhU2DNIY/EcEr7GGOMqVgK7ZAWkUtFpI13v7uIbBGRn0Xk4uCHZ4wxJhSKMlppKrDbu/8gcBPQGzdvwRhjTCVUYJ+DiNwLNAXuEJFwYBCwAogHaovIPcBcbwVWY4wxlUSByUFV7xeREcAuIA74XFXvA7cUhqo+EPwQjTHGlLWiLJ/xO+A+3PLZfwIQkdNx8xyMMabEfD4fu3btIiUlJdShVEoxMTE0a9aMyMjIIj+n0OSgquvJeYU2VHUdsK7YERpjTB527dpFzZo1adWqFbbgZulSVQ4ePMiuXbto3bp1kZ9X2CS4y0Uk331EpK2IDCpGnMYYEyAlJYX69etbYggCEaF+/frFrpUVVnOoD6wQkeXAciARNzO6HTAUOADcWfxwjTEmJ0sMwXMqn21hHdLTROSfwAhgINAdt7bSetzs6YRTiNMYY0w5V5Q+h3RgjnczxpgKZe/evdx8880sXbqU6OhoWrVqxdNPP02HDh1CHVq5Zkt2G2MqLVXlwgsvZNiwYWzdupV169bxt7/9jX379oU6tHLPkoMxptL65ptviIyM5He/y77gZI8ePRg0aBBTp06la9eudOvWjXfffReAuXPnMnToUCZMmECHDh248847efPNN+nbty/dunVj69atAFx55ZX87ne/Y/DgwXTo0IFZs2YBsGPHDgYPHkyvXr3o1asXixYtyjrusGHDuOSSS+jUqROTJk1CVfnqq6+48MILs2KbM2cOF110UVl9PAUq0mVCRaS1qm4vbJsxxpQna9eupXfv3gHbZ86cycqVK1m1ahUHDhygT58+DBkyBIBVq1axfv166tWrR5s2bbj22mtZsmQJ06ZN49lnn+Xpp58GXCKYN28eW7duZfjw4WzZsoVGjRoxZ84cYmJi2Lx5MxMnTiTzCpUrVqzgxx9/pEmTJgwcOJBvv/2WESNG8Ic//IHExEQaNmzIq6++ylVXXVVmn09Bilpz+CCPbe8X9AQReUVE9ovIWr9t9URkjohs9v6t620fJiIqItf47dvT23ZbEWM0xpgiWbhwIRMnTiQ8PJy4uDiGDh3K0qVLAejTpw+NGzcmOjqatm3bcvbZZwPQrVs3duzYkXWMCRMmEBYWRvv27WnTpg0bNmzA5/Px29/+lm7dujF+/HjWrcueDta3b1+aNWtGWFgYPXr0YMeOHYgIkydP5o033uDw4cN89913nHPOOWX6WeSnsLWVOgFdcOso+dd1auGGtBZkOvBP4DW/bXcCX6nqIyJyp/f4Dq9sDW6y3cve48uAVUV4D8YYk6cuXbrw/vuBv2NVNd/nREdHZ90PCwvLehwWFkZaWlpWWe7hoSLCU089RVxcHKtWrSIjI4OYmOyvSf/jhoeHZx3rqquuYuzYscTExDB+/HgiIorUoBN0hdUcOgLnAXWAsX63XsBvC3qitxjfoVybxwH/9e7/F7jArywBiBGROHGf+mhgdqHvwBhj8jFixAhSU1N56aWXsrYtXbqUunXr8u6775Kenk5iYiLz58+nb9++xTr2e++9R0ZGBlu3bmXbtm107NiRI0eO0LhxY8LCwnj99ddJT08v9DhNmjShSZMmPPTQQ1x55ZXFfYtBU9g8h49xlwLtr6rflcLrxanqHu/Ye0SkUa7y94HxuJVff8Ct55QvEbkOuA6gRYsWpRCeMaYyERE+/PBDbr75Zh555BFiYmKyhrIeP36cM844AxHh0Ucf5bTTTmPDhg1FPnbHjh0ZOnQo+/bt4/nnnycmJobf//73XHzxxbz33nsMHz6c6tWrF+lYkyZNIjExkdNPP/1U32qpk4KqVyJyu6o+KiLPAgE7quqNBR5cpBUwS1W7eo8Pq2odv/JfVLWuiAwDbsNdr/pdXBPT/wEDgOOq+nhhbyQ+Pl4zO36MMRXL+vXr6dy5c6jDKLIrr7yS8847j0suuaRUjjdlyhR69uzJNddcU/jOpyivz1hElqtqfF77F9a4ldmbUlrfuvtEpLFXa2gM7PcvVNW9IuIDzsJdVGhAKb2uMcaUS71796Z69eo88cQToQ4lh8KSw6XALKCOqk4rhdf7P+AK4BHv34/z2OceoJGqpttaK8aY8mj69Omldqzly5eX2rFKU2HJobeItASuFpHXgBzf1qqau8M5i4i8DQwDGojILtxlRR8BZnhDVhNw/Qs5qOqiYr0DY4wxpa6w5PA88BnQBrcqq39yUG97nlR1Yj5FI/PYdy4wN4/t9xUSnzHGmCAocCirqj6jqp2BV1S1jaq29rvlmxiMMcZUbEWabaGqN4jIGcBgb9N8VV0dvLCMMcaEUpGWzxCRG4E3gUbe7U0R+WMwAzPGmPx8tGI3Ax/5mtZ3fsrAR77moxW7S3zM8PBwevToQdeuXRk/fjxJSUksW7aMG28scMQ+O3bsoGvXroUef9OmTZx77rm0a9eOzp07M2HChAJXh507dy7nnXdesd9HaSnqPO1rgX6qegJARP4BfAc8G6zAjDEmLx+t2M1dM9eQ7HOzj3cfTuaumWsAuKBn01M+bmxsLCtXrgTcpLTnn3+eW2+9lfj4PKcBFEtKSgpjxozhySefZOzYsYBbMTYxMZG4uLgSHz8YipocBPCfB55OrpFLxhhTWi59IXBBhvO6N2Zy/1Y8+tmGrMSQKdmXzn2f/MgFPZty6MRJbngj5/DQd6/vX6zXHzx4MKtXr2bu3Lk8/vjjzJo1i/vuu4+EhAS2bdtGQkICN998c0CtYtu2bVx88cW8+OKL9OnTJ2v7W2+9Rf/+/bMSA8Dw4cMBV/OYPHkyJ06cAOCf//wnAwa4KV5Hjx7lwgsvZOPGjQwZMoTnnnuOsLCyudJCUZPDK8BiEfnQe3wB2QvkGWNMmdlzJCXP7YeTfKVy/LS0NGbPns3o0aMDyjZs2MA333zDsWPH6NixIzfccENW2caNG7nssst49dVX6dGjR47n5bd0OFDgMt9Llixh3bp1tGzZktGjRzNz5sxSm5VdmEKTg4iEAYuBecAgXI3hKlVdEeTYjDFVVEG/9JvUiWX34eSA7U3rxAJQr3pUsWsKAMnJyVlf6oMHD+aaa67JulhPpjFjxhAdHU10dDSNGjXK6jNITExk3LhxfPDBB3Tp0qVYr+vz+ZgyZQorV64kPDycTZs2ZZX17duXNm3cwNCJEyeycOHC8pMcVDVDRJ5Q1f64xfCMMSZkpo7qmKPPASA2MpypozqW6Lj+fQ75yW/Z7dq1a9O8eXO+/fbbPJNDly5dmDdvXp7HLGiZ77yWBS8rRW28+kJELhZbz8IYE2IX9GzK3y/qRtM6sQiuxvD3i7qVqDO6pKKiovjoo4947bXXeOuttwLKf/3rX7No0SI+/fTTrG2fffYZa9asKXCZ7yVLlrB9+3YyMjJ49913GTRoUJm8Hyh6n8OtQHUgTURScE1Lqqq1ghaZMcbk44KeTUOaDPJSvXp1Zs2axVlnnUX16tUZN25cVllsbCyzZs3i5ptv5uabbyYyMpLu3bszbdq0Apf57t+/P3feeSdr1qxhyJAhOa43HWwFLtldkdiS3cZUXBVtye6KqLhLdhfYrCQi7UXkYxFZKyJviUj5StXGGGOCorA+h1dwS3ZfjLs6m016M8aYKqCwPoeaqpp58dXHRMRGKxljTBVQWHKIEZGeZM+GjvV/rKqWLIwxphIqLDnsAZ70e7zX77ECI4IRlDHGmNAqMDmo6vCyCsQYY0z5UTYrOOUiIreIyI/eKKi3RSRGRKaLSJKI1PTbb5qIqIg0CEWcxphyavUMeKor3FfH/bt6RokOp6oMGjSI2bNnZ22bMWNGnusr+S+lPX36dKZMmVKi185tyZIlDBkyhI4dO9KpUyeuvfZakpKS8t0/GDFA0SfBlRpvOOyNwOmqmiwiM4DLvOItwDjgDW9Np+FAyRdqN8ZUHqtnwCc3gs9bX+nITvcYoPuEUzqkiPD8888zfvx4hg8fTnp6OnfffTefffZZKQVdNPv27WP8+PG888479O/fH1Xlgw8+4NixY1SrVq1MYwlJzQGXlGJFJAKoBvzsbX8buNS7Pwz4Fkgr8+iMMaH16pjA2xJv4OSX92cnhky+ZJh9h7t/4mDgc4uga9eujB07ln/84x/cf//9XH755Tz88MP06dOHnj178vHHHxf4/J9++omRI0fSvXt3Ro4cSUJCAunp6bRp0wZV5fDhw4SFhTF//nzALe63ZcuWHMf417/+xRVXXEH//m7hQBHhkksuIS4ujiVLljBgwAB69uzJgAED2LhxY9bzdu7cyejRo+nYsSP3339/kd5vYQqbBNeroNupvKCq7gYeBxJwHd5HVPULr3gz0FBE6gITgXcKie86EVkmIssSExNPJRxjTEVzNJ/GhORDJT70vffey1tvvcXs2bNJSUlhxIgRLF26lG+++YapU6dmXXMhL1OmTOE3v/kNq1evZtKkSdx4442Eh4fToUMH1q1bx8KFC+nduzcLFiwgNTWVXbt20a5duxzHKGhp706dOjF//nxWrFjBAw88wJ///OessiVLlvDmm2+ycuVK3nvvPUpjtYjCmpWeKKDslEYreV/844DWwGHgPRG53G+Xmbhmpn7A9QUdS1VfBF4Et3xGcWMxxpRTV32af1ntZq4pKWB7c/dv9foFP78A1atX59JLL6VGjRrMmDGDTz75hMcffxxwV3NLSEjI97nfffcdM2fOBGDy5MncfvvtgKshzJ8/n+3bt3PXXXfx0ksvMXTo0BwXAyqKI0eOcMUVV7B582ZEBJ8v+/oVZ511FvXr1wfgoosuYuHChSW+gl2BNQdVHV7A7VSHsf4K2K6qiarqwyWDAX7l7wAPAnNUNeMUX8MYU1mNvAciY3Nui4x120tBWFgYYWFhWe39K1euZOXKlSQkJBRr/afMRawHDx7MggULWLJkCeeeey6HDx9m7ty5DBkyJOA5Xbp0Yfny5QHbAf76178yfPhw1q5dyyeffEJKSvZFj4KxtHeR+xxEpKuITBCR32TeTvE1E4AzRaSatwT4SGB9ZqGqJgB3A8+d4vGNMZVZ9wkw9hmvpiDu37HPnHJndH5GjRrFs88+S+bipCtWFHx9swEDBvDOO64l/M0338xaXrtfv34sWrSIsLAwYmJi6NGjBy+88AKDBw8OOMaUKVP473//y+LFi7O2vfHGG+zdu5cjR47QtKlb3m769Ok5njdnzhwOHTpEcnIyH330EQMHDjzl952pSMlBRO7Frav0LG4E0aPA+afygqq6GHgfd+GgNV4ML+ba5wVV3XoqxzfGVAHdJ8Ata+G+w+7fUk4M4H6p+3w+unfvTteuXfnrX/9a4P7PPPMMr776Kt27d+f1119n2rRpgLtAUPPmzTnzzDMBV5M4duwY3bp1CzhGXFwc77zzDrfddhsdO3akc+fOLFiwgFq1anH77bdz1113MXDgwBzXfAAYNGgQkydPpkePHlx88cUlblKCIi7ZLSJrgDOAFap6hojEAf9R1bGFPLXM2JLdxlRctmR38JXqkt1+kr32/zQRqQXsB9qUKFJjjDHlVlEnwS0TkTrAS8By4DiwJFhBGWOMCa0iJQdV/b1393kR+QyopaqrgxeWMaaqUdVSGWVjAp3KFT+L2iH9ld+L7FDV1f7bjDGmJGJiYjh48OApfYmZgqkqBw8eJCYmpljPK7DmICIxuOUtGniT1zLTei2gyakEaowxuTVr1oxdu3ZhKx0ER0xMDM2aNSvWcwprVroeuBmXCPwv7HMU+FexXskYY/IRGRlJ69atQx2G8VPY9RymAdNE5I+qatePNsaYKqKoo5VeEJEbgcz53nOBF7zlL4wxxlQyRU0OzwGRZC9pMRn4N3BtMIIyxhgTWoV1SEeoahrQR1XP8Cv6WkRWBTc0Y4wxoVLYUNbMiW7pItI2c6OItAHS836KMcaYiq6wZqXMoau3Ad+IyDbvcSvgqmAFZYwxJrQKSw4NReRW7/4LQDhwAogBegLfBDE2Y4wxIVJYcggHapBdg8B7DFAzKBEZY4wJucKSwx5VfaBMIjHGGFNuFNYhbatgGWNMFVRYchhZJlEYY4wpVwpMDqp6KBgvKiJ1ROR9EdkgIutFpL+ITBeRJBGp6bffNBFREWkQjDiMMcbkrahXgitt04DPVLUT7vKj673tW4BxACIShrte9e6QRGiMMVVYmScH7zKjQ4CXAVT1pKoe9orfBi717g8DvgXSyjhEY4yp8kJRc2gDJAKvisgKEfmPiFT3yjbj5lbUBSYC7xR0IBG5TkSWicgyWwfeGGNKTyiSQwTQC/i3qvbETaq70698JnAZ0A9YUNCBVPVFVY1X1fiGDRsGK15jjKlyQpEcdgG7VHWx9/h9XLLI9A7wIDBHVTPKOjhjjDEhSA6quhfYKSIdvU0jgXV+5QnA3WQvD26MMaaMFfV6DqXtj8CbIhIFbMMt4vdUZqGqvhCiuIwxxhCi5KCqK4H4XJuvzGffVkEOxxhjTC6hmudgjDGmHLPkYIwxJoAlB2OMMQEsORhjjAlgycEYY0wASw7GGGMCWHIwxhgTwJKDMcaYAJYcjDHGBLDkYIwxJoAlB2OMMQEsORhjjAlgycEYY0wASw7GGGMCWHIwxhgTwJKDMcaYAJYcjDHGBLDkYIwxJkDIkoOIhIvIChGZ5T2eLiJJIlLTb59pIqIi0iBUcRpjTFUUyprDTcD6XNu2AOMARCQMGA7sLuO4jDGmygtJchCRZsAY4D+5it4GLvXuDwO+BdLKLjJjjDEQuprD08DtQEau7ZuBhiJSF5gIvFPQQUTkOhFZJiLLEhMTgxKoMcZURWWeHETkPGC/qi7PZ5eZwGVAP2BBQcdS1RdVNV5V4xs2bFjKkRpjTNUVEYLXHAicLyLnAjFALRF5g+zmo3eAH4D/qmqGiIQgRGOMqdrKvOagqnepajNVbYWrIXytqpf7lScAdwPPlXVsxhhjnFDUHAqlqi+EOgZjjKnKQpocVHUuMNe7f2U++7Qqs4CMMcYANkPaGGNMHiw5GGOMCWDJwRhjTABLDsYYYwJYcjDGGBPAkoMxxpgAlhyMMcYEsORgjDEmgCUHY4wxASw5GGOMCWDJwRhjTABLDsYYYwJYcjDGGBPAkoMxxpgAlhyMMcYEsORgjDEmgCUHY4wxAco8OYhIcxH5RkTWi8iPInKTt326iCSJSE2/faeJiIpIg7KO05iS+mjFbgY+8jWt7/yUgY98zUcrdoc6JGOKLBSXCU0D/qSqP3iJYLmIzPHKtgDjgDdEJAwYDthflKkQVBVfuhImMGv1Hu6cuZoUXwYAuw8nc+fM1aSlZ3Bx72aISIijNaZgZZ4cVHUPsMe7f0xE1gNNveK3gUuBN4BhwLfAOWUdo6kcVJVfknykpqWT4ssgxZdOaloGDWpE0axuNVJ86Xz+415SfRk59unftj7xreqReCyVRz/bQGpa9nNTfOlcM6g1Z3c5jQ17j3LVq0tzlGUoTLusB499vjErMWRK8WVw2/urqRkbyagup7FoywHumLmaapERxEaFExsZTrWocKaO7kin02qxdvcRPln9c9b22MhwYqMiGNmpEXWrR7H/WAp7DqdkPdf/GJZ8TEmFouaQRURaAT2BxcAkYDMwTkTqAhNxSSLf5CAi1wHXAbRo0SLY4ZpToKqkpmWQ6ssgJS2dVF8G4eFC0zqxACzZfoijyb6sL9eUtHSa1IlleMdGADw5ZxNHk32uzPsS7tOqHlcPag3A2GcXcuJkWo4v+Mv6NOcv551OaloGvR6cExDTH4a3ZeqoTpxITeOmd1YGlE8N60h8q3r40jNYuOUAMZHhREeEER0ZTkxEdktsrZhIBrVrkFUeExlOTGQYHU+ryc+Hk/P9TDrEuZbTWrGRxLesR9LJNJJ9GSSfTGPfMR9p6QrA1sTjTP92B6lpOZPM/24cTN3qUXy+di9//fjHgOPPvW0YrRpU57XvdvD83K0uafgll2cv60ntapF8tX4f3209mKO8WlQ4F/VqRmR4GNsPnODQiVRiveRVLSqcmMhwasdGFvRfbiqJkCUHEakBfADcrKpH/X7pzAQuA/oB1xd0DFV9EXgRID4+XoMXbeXgS88gNS2Dk2kZ1KseBcDOQ0nsP5ZKqt+vXxFhdNfTAPh09R627D+e9cWekpZO3WqRTB3VCYAHPlnHmt2HSfH7cm7fqAYvX9kHgHOmLWDD3mM54hjQtj5v/fZMAG57bxUJh5JylP+qc1xWcvhg+S6Opfi8L173JdymYfWsfZvXi0VEsr+cI8KJb1UPgOiIMO4de3rWl3Z0hPu3dYMaANSpFsWXtw7NURYTGU5EmDsXm9SJ5bu7Rub7eTapE8tj48/It2x3HgmiaZ1YWjdw8XdtWpunLu2R7/HH9WjKuB5NSc9Qkn3pJJ90t7ja0QCM6BxHkzqxJPvSSTrpkmfyyXTq13D/t83qxjKgXQP3PF86SSfTOJLsIzzcvb+1u4/y9pIEknzpqN9fz8W9mgHw8sJtvPF9Qo6YoiLC2PSQ+732l4/W8MWP+3LUXBrVjOaFyfEAvP79T2zdf5wYL+lUiwqnQY1oLujpGgpW7zpM8sl0qkVFEBvlPvua0ZHUrmbJpzwISXIQkUhcYnhTVWfmKn4H+AH4r6pmBLN6/NGK3Tz2+UZ+PpxMkzqxTB3VMevEDaaMDEUERIRjKT4OHD+Z9cWa6ksnJS2Dfq3rERMZztrdR1iR8EtA08afzu5ITGQ4H67Yxew1e0lJy35uqi+d2TcNRkR4cNY63lmSQEpaBukZ7hugWlQ46x4YDcBjn2/k/1b9nCO+BjWis5LDhyt28eX6/USGCzER4URHhtGmYY2sfdMzMogIC6N+jQhivC/YVg2yv7x/078VvySdzPEF3bh2TFb5c5N6oQrRkWFZz68WnX1afnvniAI/y+cm9c63TES4amDrfMvDw4R2jWrkW14SU0d15K6Za0j2pWdti40MZ+qojsU+VniYUCM6ghrROf9cm9aJzaqB5WVEpzhGdIrLt/ymX7Xnpl+1z6rdpXhJJiLc1Y6uGtias04/jeSTaVkJKPMcAujerA5p6ZojOfknmR9++oWv1u8jxZfByXRX+2nTsHrW39hDn65nyfZDOWLq2rQWs/44GIDxzy9iW+KJrOQSGxVOrxZ1ue/8LgA8MnsDx1J8OZrc2jWqwVmnu/e8cPMBwgRiorKb5erERlnyKaIyTw7ivu1fBtar6pO5y1U1QUTuBr4MZhwfrdid44939+Fk7vhgNXuPJDOwXUOa14ulTrUoEo+lsnj7waxfzZm/kM/r1oQW9auxdvcR3lz8U45fzim+dO47vwsd4moye80eHvp0vde04ppNfOnKF7cMoUNcTd5btosHZq0LiG/B7cNpXq8a8zYl8tjnG7O2i0BMRDi/H9aOmMhwDh4/ScKhJKK9X9W1YyOJqRlNWoYSGS70alEXgZxNH1HhWce7bkgbLurVNMcv59jI7PJ/TepFRFgY4WF5J+n7x3Ut8HP+db+Cm/u6Nq1dYHlFlfkFGIofH8UlIlk1szrVsre3bViDtg3zT54T4pszIb55vuX+taK09AySfe7cz/TAuC4cOn6SpJPpJPnSSTmZTs2Y7K+kkZ3j6BCXlF1r8qUT7dest2T7QX46mESSVwZwTtfTspLDH976gSPJvhwxXdSrKU9OcHF1u/dzRPBqLu68v6BnE64b0pa09Az+9N4qYr3PJTO59GtTn76t65Gals43G/YTGxWR3ScUFU7DmtHUiolEvSxZkX/cimrZtsaIyCBgAbAGyGxM/TMwAZilqu/n2n8HEK+qBwo6bnx8vC5btqzIcQx85Os8q/2Znp3Yk7FnNOHbLQeY9J/FAeWvXBnPiE5xfLNxP3e8vzrrl2/mvw+M68rpTWqxdMch3l6c4Nqr/Zovft2vBY1qxrBl/3HW7D6c47nRkeF0aVKLmMhwjqX4SPalZzWZRIaLdTYak4uqkuLLIEOV6l4Na+3uI5xITcuRXJrWiaVfm/qoKv/4bGNWrSizz2d4p0ZM6teSpJNpnDNtQVZTXpLP1ZpuGtmeW87qwP6jKfT921cBcdx1TieuH9qWHQdOMOKJuVk1mtioMKpFRnDTr9pzbrfGJBxM4h+fbcjR1xMTGc653RrT8bSaHDieyvfbDuYaaBBBs7qxVI+OYObyXdz90RqS/QY9xEaG8/eLuhUrQYjIclWNz7OsrJNDsBQ3ObS+81Pye+cv/Saebk1rc1rtGE6kprH7cHLWr27/f+1L2piqw5fukk90RDi+9Aw27ztOsi+N5JMZ3qCCdE5vXIv2ce7L/b+LdmTVapJPuj6fy89syeD2DVm/5yhT3vrBrz/INRn/69e9GNO9MQs2JzL55SUBMbx6VR+Gd2xErwfncOjEyYDypnViC22K9VdQcgjpaKVQKqjDMLNaClA9OiJrdIkxpuqKDA/Lcf/0JrXy3bdBjWj+dHb+/UudG9fiqz8Ny7EtI0OzfrD2blmXL24Z4iWV9Kz+oC7ea/6SR2IAChwlV1xVNjmUZoehMcaUVJhfv161qIJ/lOb347ZJAQMUih1PqR2pgrmgZ1P+flE3mtaJRXA1huK21xljTChMHdUxx8ARKP0ft1W25gAuQVgyMMZUNGUxGq5KJwdjjKmogv3jtso2KxljjMmfJQdjjDEBLDkYY4wJYMnBGGNMAEsOxhhjAlSa5TNEJBH46RSf3gAocO0mY0rAzi8TTCU5v1qqasO8CipNcigJEVmW3/oixpSUnV8mmIJ1flmzkjHGmACWHIwxxgSw5OC8GOoATKVm55cJpqCcX9bnYIwxJoDVHIwxxgSw5GCMMSaAJYc8iEhUqGMwlZeI1A11DMYUxpJDLiJyFnC1iNQOdSym8hGREcBzImIXEjGlTkTOEJHTRaRDSY9lycGPlximA1tU9UiIwzGVjIiMAl4F+gLNvW32N2hKhYicB7wO3AH8SUSaluT8shMTECcCuBS4U1W/FJF6ItJERNqGOj5T8YnI+cDfgVHAfcDzIlJPVTNCGpipFESkJfA34ArgdiDaKzrli0rbleAAdeN500RkO7BNRKoD/wM2A81E5ENVfSakQZqKri9wh6puEJE9wGCgF/CliIRZkjAlVB1IVNUVXpP4IOAZ4ISIzFbVt4t7QJvngKvaq2qGiNwJjAE+B3YDr+H+gJ8GblDV1aGL0lQGIiLe3cdwi56ND2U8pvIQkW+ASKAd8CTwNhAPTAZuUdViLUxapZuVRKS9iMRl/mpT1UeAjcCNwGpVTVfVpcB6IC2EoZoKKPP88u5nJgXxaqp3A01F5OqQBWgqNP/zC0BVhwO/BWYCj6nqTmA+p/jdVWWTg4iMA74C7hGRFn5FNwDLgRdEpJGIXImrPRwr+yhNRZX7/FJVFRHxaqhhqpoKvAyUeFSJqXry+/5S1fVABvAvb9MgoAXgK/ZrVMVmJa9N7k1gA7AfiAOmqWqC3z6PA6lAH1yV7MdQxGoqnoLOLy9BqLdff+B5YLCqHg1ZwKZCKez7S0TaA9OAGkBt4HJVXVPs16mKyQFARFoDB4FOwDhcr/4zqroj134xqppS9hGaiqyw8yszSYhIDVU9HrpITUVUlO8vEekEHFDVU7oQUJVKDl71ax8Qoaon/Lb3w33AMcBtuE6cbaf6oZqqqRjnVy/gJ1VN9K9JGFOQIp5fU4HewGZV/aUkr1dl+hxEZAxueOqzwKsi0jGzTFUXAx8De4CFwBeUYHywqXqKeX59iftDxhKDKYpinF8LcN9fNUv6mpU+OXgT3JoDjwBTgL8Ci4FvRKRL5n7eB9wUaAwM8nr6jSmQnV8mmEpwfiXkdbziqPST4Lx23Z+B73CT2var6hMi4gO+EJHhqrrJWwxtOHCRqq4NZcym4rDzywRTKM+vSt3nICLtgLrANuA5YLmqPupXfjtwOvB7VU2yzmdTHHZ+mWAK9flVaWsO3iJUfwN+Adbghn49IyLhqvp3b7cZwF1Asvc4tcwDNRWSnV8mmMrD+VUpk4OIDAAeByZ6a428iFvbZgDwvYiEA+/gJoj0BuoAv1jnoCkKO79MMJWX86tSNit5H24HVZ3uPW4ITFfVMSLSBvgLkIL7wK86lQkipuqy88sEU3k5vyprcggHqqvqUe9+Y+AT4FxV3eMtb7vb28eu22CKxc4vE0zl5fyqlENZvQXzMpcjEOAwcMj7YC8H/gxE2h+uORV2fplgKi/nV6WsOeRFRKbjJomcDVxpVX1Tmuz8MsEUivOr0icHb6nkSNyy25HASFXdHNqoTGVh55cJplCeX5U+OWTylt5eaqurmmCw88sEUyjOr6qUHGyBMxM0dn6ZYArF+VVlkoMxxpiiq5SjlYwxxpSMJQdjjDEBLDkYY4wJYMnBGGNMAEsOxhhjAlhyMMYYE+D/AeSyWsGoJqYt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838200" y="365126"/>
            <a:ext cx="10515600" cy="661418"/>
          </a:xfrm>
        </p:spPr>
        <p:txBody>
          <a:bodyPr>
            <a:normAutofit fontScale="90000"/>
          </a:bodyPr>
          <a:lstStyle/>
          <a:p>
            <a:pPr algn="ctr"/>
            <a:r>
              <a:rPr lang="en-US" dirty="0" smtClean="0"/>
              <a:t>Profit Analysis</a:t>
            </a:r>
            <a:endParaRPr lang="en-US" dirty="0"/>
          </a:p>
        </p:txBody>
      </p:sp>
      <p:sp>
        <p:nvSpPr>
          <p:cNvPr id="5" name="Content Placeholder 4"/>
          <p:cNvSpPr>
            <a:spLocks noGrp="1"/>
          </p:cNvSpPr>
          <p:nvPr>
            <p:ph sz="half" idx="2"/>
          </p:nvPr>
        </p:nvSpPr>
        <p:spPr/>
        <p:txBody>
          <a:bodyPr/>
          <a:lstStyle/>
          <a:p>
            <a:r>
              <a:rPr lang="en-US" sz="2400" dirty="0" smtClean="0"/>
              <a:t>Yellow Cab company has almost 10 times as much yearly profit as Pink Cab company.</a:t>
            </a:r>
          </a:p>
          <a:p>
            <a:r>
              <a:rPr lang="en-US" sz="2400" dirty="0" smtClean="0"/>
              <a:t>We can also see that both companies had increase in their profits from 2016 to 2017 and a loss from 2017 to 2018 with similar percentages.</a:t>
            </a:r>
          </a:p>
          <a:p>
            <a:endParaRPr lang="en-US" dirty="0"/>
          </a:p>
        </p:txBody>
      </p:sp>
      <p:pic>
        <p:nvPicPr>
          <p:cNvPr id="19459" name="Picture 3"/>
          <p:cNvPicPr>
            <a:picLocks noChangeAspect="1" noChangeArrowheads="1"/>
          </p:cNvPicPr>
          <p:nvPr/>
        </p:nvPicPr>
        <p:blipFill>
          <a:blip r:embed="rId2"/>
          <a:srcRect/>
          <a:stretch>
            <a:fillRect/>
          </a:stretch>
        </p:blipFill>
        <p:spPr bwMode="auto">
          <a:xfrm>
            <a:off x="852698" y="1950648"/>
            <a:ext cx="4965700" cy="35433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045"/>
          </a:xfrm>
        </p:spPr>
        <p:txBody>
          <a:bodyPr>
            <a:normAutofit fontScale="90000"/>
          </a:bodyPr>
          <a:lstStyle/>
          <a:p>
            <a:pPr algn="ctr"/>
            <a:r>
              <a:rPr lang="en-US" dirty="0" smtClean="0"/>
              <a:t>Mean Trip Profit by year for the two companies</a:t>
            </a:r>
            <a:endParaRPr lang="en-US" dirty="0"/>
          </a:p>
        </p:txBody>
      </p:sp>
      <p:sp>
        <p:nvSpPr>
          <p:cNvPr id="4" name="Content Placeholder 3"/>
          <p:cNvSpPr>
            <a:spLocks noGrp="1"/>
          </p:cNvSpPr>
          <p:nvPr>
            <p:ph sz="half" idx="2"/>
          </p:nvPr>
        </p:nvSpPr>
        <p:spPr/>
        <p:txBody>
          <a:bodyPr>
            <a:normAutofit/>
          </a:bodyPr>
          <a:lstStyle/>
          <a:p>
            <a:r>
              <a:rPr lang="en-US" sz="2400" dirty="0" smtClean="0"/>
              <a:t>There is about 100 $ difference in the means of the two companies each year, where Yellow company is more profitable than Pink company.</a:t>
            </a:r>
            <a:endParaRPr lang="en-US" sz="2400" dirty="0"/>
          </a:p>
        </p:txBody>
      </p:sp>
      <p:pic>
        <p:nvPicPr>
          <p:cNvPr id="21506" name="Picture 2"/>
          <p:cNvPicPr>
            <a:picLocks noChangeAspect="1" noChangeArrowheads="1"/>
          </p:cNvPicPr>
          <p:nvPr/>
        </p:nvPicPr>
        <p:blipFill>
          <a:blip r:embed="rId2"/>
          <a:srcRect/>
          <a:stretch>
            <a:fillRect/>
          </a:stretch>
        </p:blipFill>
        <p:spPr bwMode="auto">
          <a:xfrm>
            <a:off x="865396" y="1942022"/>
            <a:ext cx="4940300" cy="35433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045"/>
          </a:xfrm>
        </p:spPr>
        <p:txBody>
          <a:bodyPr>
            <a:normAutofit fontScale="90000"/>
          </a:bodyPr>
          <a:lstStyle/>
          <a:p>
            <a:pPr algn="ctr"/>
            <a:r>
              <a:rPr lang="en-US" dirty="0" smtClean="0"/>
              <a:t>Mean Profit for each day of the month</a:t>
            </a:r>
            <a:endParaRPr lang="en-US" dirty="0"/>
          </a:p>
        </p:txBody>
      </p:sp>
      <p:sp>
        <p:nvSpPr>
          <p:cNvPr id="4" name="Content Placeholder 3"/>
          <p:cNvSpPr>
            <a:spLocks noGrp="1"/>
          </p:cNvSpPr>
          <p:nvPr>
            <p:ph sz="half" idx="2"/>
          </p:nvPr>
        </p:nvSpPr>
        <p:spPr/>
        <p:txBody>
          <a:bodyPr>
            <a:normAutofit/>
          </a:bodyPr>
          <a:lstStyle/>
          <a:p>
            <a:r>
              <a:rPr lang="en-US" sz="2400" dirty="0" smtClean="0"/>
              <a:t>We can see that the result from the previous plot is also found here, where the mean trip profit of the Yellow company is greater than that of the Pink company.</a:t>
            </a:r>
          </a:p>
          <a:p>
            <a:r>
              <a:rPr lang="en-US" sz="2400" dirty="0" smtClean="0"/>
              <a:t>There appears to be seasonality in the profit lines of the two companies.</a:t>
            </a:r>
            <a:endParaRPr lang="en-US" sz="2400" dirty="0"/>
          </a:p>
        </p:txBody>
      </p:sp>
      <p:pic>
        <p:nvPicPr>
          <p:cNvPr id="22530" name="Picture 2"/>
          <p:cNvPicPr>
            <a:picLocks noChangeAspect="1" noChangeArrowheads="1"/>
          </p:cNvPicPr>
          <p:nvPr/>
        </p:nvPicPr>
        <p:blipFill>
          <a:blip r:embed="rId2"/>
          <a:srcRect/>
          <a:stretch>
            <a:fillRect/>
          </a:stretch>
        </p:blipFill>
        <p:spPr bwMode="auto">
          <a:xfrm>
            <a:off x="848144" y="1948371"/>
            <a:ext cx="4940300" cy="3530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418"/>
          </a:xfrm>
        </p:spPr>
        <p:txBody>
          <a:bodyPr>
            <a:normAutofit fontScale="90000"/>
          </a:bodyPr>
          <a:lstStyle/>
          <a:p>
            <a:pPr algn="ctr"/>
            <a:r>
              <a:rPr lang="en-US" dirty="0" smtClean="0"/>
              <a:t>Mean Trip Profit for each day of the week</a:t>
            </a:r>
            <a:endParaRPr lang="en-US" dirty="0"/>
          </a:p>
        </p:txBody>
      </p:sp>
      <p:sp>
        <p:nvSpPr>
          <p:cNvPr id="4" name="Content Placeholder 3"/>
          <p:cNvSpPr>
            <a:spLocks noGrp="1"/>
          </p:cNvSpPr>
          <p:nvPr>
            <p:ph sz="half" idx="2"/>
          </p:nvPr>
        </p:nvSpPr>
        <p:spPr/>
        <p:txBody>
          <a:bodyPr>
            <a:normAutofit/>
          </a:bodyPr>
          <a:lstStyle/>
          <a:p>
            <a:r>
              <a:rPr lang="en-US" sz="2400" dirty="0" smtClean="0"/>
              <a:t>We can confirm the seasonality in the profit lines that we observed before. </a:t>
            </a:r>
          </a:p>
          <a:p>
            <a:r>
              <a:rPr lang="en-US" sz="2400" dirty="0" smtClean="0"/>
              <a:t>Sundays, Fridays and then Saturdays seem to be the most profitable days of the week for both companies.</a:t>
            </a:r>
            <a:endParaRPr lang="en-US" sz="2400" dirty="0"/>
          </a:p>
        </p:txBody>
      </p:sp>
      <p:pic>
        <p:nvPicPr>
          <p:cNvPr id="24578" name="Picture 2"/>
          <p:cNvPicPr>
            <a:picLocks noGrp="1" noChangeAspect="1" noChangeArrowheads="1"/>
          </p:cNvPicPr>
          <p:nvPr>
            <p:ph sz="half" idx="1"/>
          </p:nvPr>
        </p:nvPicPr>
        <p:blipFill>
          <a:blip r:embed="rId2"/>
          <a:srcRect/>
          <a:stretch>
            <a:fillRect/>
          </a:stretch>
        </p:blipFill>
        <p:spPr bwMode="auto">
          <a:xfrm>
            <a:off x="858882" y="1980316"/>
            <a:ext cx="5053969" cy="383492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045"/>
          </a:xfrm>
        </p:spPr>
        <p:txBody>
          <a:bodyPr>
            <a:normAutofit fontScale="90000"/>
          </a:bodyPr>
          <a:lstStyle/>
          <a:p>
            <a:pPr algn="ctr"/>
            <a:r>
              <a:rPr lang="en-US" dirty="0" smtClean="0"/>
              <a:t>Total profit per yearly Quarter</a:t>
            </a:r>
            <a:endParaRPr lang="en-US" dirty="0"/>
          </a:p>
        </p:txBody>
      </p:sp>
      <p:sp>
        <p:nvSpPr>
          <p:cNvPr id="4" name="Content Placeholder 3"/>
          <p:cNvSpPr>
            <a:spLocks noGrp="1"/>
          </p:cNvSpPr>
          <p:nvPr>
            <p:ph sz="half" idx="2"/>
          </p:nvPr>
        </p:nvSpPr>
        <p:spPr/>
        <p:txBody>
          <a:bodyPr>
            <a:normAutofit/>
          </a:bodyPr>
          <a:lstStyle/>
          <a:p>
            <a:r>
              <a:rPr lang="en-US" sz="2400" dirty="0" smtClean="0"/>
              <a:t>We can also observe seasonality in the quarters, with the 4</a:t>
            </a:r>
            <a:r>
              <a:rPr lang="en-US" sz="2400" baseline="30000" dirty="0" smtClean="0"/>
              <a:t>th</a:t>
            </a:r>
            <a:r>
              <a:rPr lang="en-US" sz="2400" dirty="0" smtClean="0"/>
              <a:t> quarter being the most profitable for both companies in each year.</a:t>
            </a:r>
            <a:endParaRPr lang="en-US" sz="2400" dirty="0"/>
          </a:p>
        </p:txBody>
      </p:sp>
      <p:pic>
        <p:nvPicPr>
          <p:cNvPr id="23554" name="Picture 2"/>
          <p:cNvPicPr>
            <a:picLocks noGrp="1" noChangeAspect="1" noChangeArrowheads="1"/>
          </p:cNvPicPr>
          <p:nvPr>
            <p:ph sz="half" idx="1"/>
          </p:nvPr>
        </p:nvPicPr>
        <p:blipFill>
          <a:blip r:embed="rId2"/>
          <a:srcRect/>
          <a:stretch>
            <a:fillRect/>
          </a:stretch>
        </p:blipFill>
        <p:spPr bwMode="auto">
          <a:xfrm>
            <a:off x="948738" y="1955615"/>
            <a:ext cx="4977778" cy="350476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045"/>
          </a:xfrm>
        </p:spPr>
        <p:txBody>
          <a:bodyPr>
            <a:normAutofit fontScale="90000"/>
          </a:bodyPr>
          <a:lstStyle/>
          <a:p>
            <a:pPr algn="ctr"/>
            <a:r>
              <a:rPr lang="en-US" dirty="0" smtClean="0"/>
              <a:t>Analysis of Customers</a:t>
            </a:r>
            <a:endParaRPr lang="en-US" dirty="0"/>
          </a:p>
        </p:txBody>
      </p:sp>
      <p:sp>
        <p:nvSpPr>
          <p:cNvPr id="4" name="Content Placeholder 3"/>
          <p:cNvSpPr>
            <a:spLocks noGrp="1"/>
          </p:cNvSpPr>
          <p:nvPr>
            <p:ph sz="half" idx="2"/>
          </p:nvPr>
        </p:nvSpPr>
        <p:spPr/>
        <p:txBody>
          <a:bodyPr>
            <a:normAutofit/>
          </a:bodyPr>
          <a:lstStyle/>
          <a:p>
            <a:r>
              <a:rPr lang="en-US" sz="2400" dirty="0" smtClean="0"/>
              <a:t>Yellow company has more customers each year than Pink company.</a:t>
            </a:r>
            <a:endParaRPr lang="en-US" sz="2400" dirty="0"/>
          </a:p>
        </p:txBody>
      </p:sp>
      <p:pic>
        <p:nvPicPr>
          <p:cNvPr id="25602" name="Picture 2"/>
          <p:cNvPicPr>
            <a:picLocks noGrp="1" noChangeAspect="1" noChangeArrowheads="1"/>
          </p:cNvPicPr>
          <p:nvPr>
            <p:ph sz="half" idx="1"/>
          </p:nvPr>
        </p:nvPicPr>
        <p:blipFill>
          <a:blip r:embed="rId2"/>
          <a:srcRect/>
          <a:stretch>
            <a:fillRect/>
          </a:stretch>
        </p:blipFill>
        <p:spPr bwMode="auto">
          <a:xfrm>
            <a:off x="816234" y="1971073"/>
            <a:ext cx="5104762" cy="354285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Data Glacier Internship">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389</TotalTime>
  <Words>858</Words>
  <Application>Microsoft Macintosh PowerPoint</Application>
  <PresentationFormat>Custom</PresentationFormat>
  <Paragraphs>52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Data Glacier Internship</vt:lpstr>
      <vt:lpstr>Slide 1</vt:lpstr>
      <vt:lpstr>Go-2-Market Cab Company Case Study</vt:lpstr>
      <vt:lpstr>Dataset Exploration</vt:lpstr>
      <vt:lpstr>Profit Analysis</vt:lpstr>
      <vt:lpstr>Mean Trip Profit by year for the two companies</vt:lpstr>
      <vt:lpstr>Mean Profit for each day of the month</vt:lpstr>
      <vt:lpstr>Mean Trip Profit for each day of the week</vt:lpstr>
      <vt:lpstr>Total profit per yearly Quarter</vt:lpstr>
      <vt:lpstr>Analysis of Customers</vt:lpstr>
      <vt:lpstr>Customers and Trips for each day of the week</vt:lpstr>
      <vt:lpstr>Percentage of Customers per City</vt:lpstr>
      <vt:lpstr>Analysis by Gender</vt:lpstr>
      <vt:lpstr>Analysis by Customer Age Group</vt:lpstr>
      <vt:lpstr>Analysis by Income Group</vt:lpstr>
      <vt:lpstr>Customer Retention Analysis</vt:lpstr>
      <vt:lpstr>Final Recommendations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49</cp:revision>
  <dcterms:created xsi:type="dcterms:W3CDTF">2021-06-24T14:47:19Z</dcterms:created>
  <dcterms:modified xsi:type="dcterms:W3CDTF">2021-06-26T12:12:32Z</dcterms:modified>
</cp:coreProperties>
</file>