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5" r:id="rId19"/>
    <p:sldId id="306" r:id="rId20"/>
    <p:sldId id="302" r:id="rId21"/>
    <p:sldId id="303" r:id="rId22"/>
    <p:sldId id="304" r:id="rId23"/>
    <p:sldId id="30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656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1777044"/>
            <a:ext cx="9946121" cy="4739759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6600"/>
                </a:solidFill>
              </a:rPr>
              <a:t>Data Science Project</a:t>
            </a:r>
            <a:endParaRPr lang="en-US" sz="6600" dirty="0">
              <a:solidFill>
                <a:srgbClr val="FF6600"/>
              </a:solidFill>
            </a:endParaRPr>
          </a:p>
          <a:p>
            <a:pPr algn="ctr"/>
            <a:r>
              <a:rPr lang="en-US" sz="4000" dirty="0" smtClean="0"/>
              <a:t>ABC Pharma Case Study of Drug Persistency</a:t>
            </a:r>
            <a:endParaRPr lang="en-US" sz="4000" dirty="0"/>
          </a:p>
          <a:p>
            <a:endParaRPr lang="en-US" sz="2800" b="1" dirty="0" smtClean="0"/>
          </a:p>
          <a:p>
            <a:r>
              <a:rPr lang="en-US" sz="2800" b="1" dirty="0" smtClean="0"/>
              <a:t>15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August, 2021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Demographics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percentage of patients that were mapped to an Integrated Delivery Network (IDN), at 75%. </a:t>
            </a:r>
          </a:p>
          <a:p>
            <a:r>
              <a:rPr lang="en-US" dirty="0" smtClean="0"/>
              <a:t>An estimation of 76% of patients in the US are mapped to an IDN, so our dataset seems to follow that trend.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1222" y="2223516"/>
            <a:ext cx="3555556" cy="355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1"/>
          </a:xfrm>
        </p:spPr>
        <p:txBody>
          <a:bodyPr/>
          <a:lstStyle/>
          <a:p>
            <a:pPr algn="ctr"/>
            <a:r>
              <a:rPr lang="en-US" dirty="0" smtClean="0"/>
              <a:t>Physician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7260"/>
            <a:ext cx="5181600" cy="45897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1106 Specialists in total and 1633 Others. </a:t>
            </a:r>
          </a:p>
          <a:p>
            <a:r>
              <a:rPr lang="en-US" dirty="0" smtClean="0"/>
              <a:t>Almost half of all our patients, 45%, received their prescription from a General Practitioner. This could indicate how people are being informed on whether they have the NTM infection or not, and how they are then given treatment.</a:t>
            </a:r>
          </a:p>
          <a:p>
            <a:r>
              <a:rPr lang="en-US" dirty="0" smtClean="0"/>
              <a:t>There are 258 Unknown values, which will be imputed from the rest of the categories.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8148" y="1561381"/>
            <a:ext cx="5012486" cy="461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Clinical Factors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T-Score is produced from a bone densitometry scan (DEXA) and it determines bone mineral density. These values are during the patients’ treatment period.</a:t>
            </a:r>
          </a:p>
          <a:p>
            <a:r>
              <a:rPr lang="en-US" dirty="0" smtClean="0"/>
              <a:t>Values below -2.5 indicate presence of osteoporosis, while values above -2.5 indicate low bone density.</a:t>
            </a:r>
          </a:p>
          <a:p>
            <a:r>
              <a:rPr lang="en-US" dirty="0" smtClean="0"/>
              <a:t>T-Scores before and during treatment for NTM showed an 88% of ‘No Change’.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4872" y="1673525"/>
            <a:ext cx="4445377" cy="410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Clinical Factors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Glucocorticoids are powerful medicines that fight inflammation and work with the patient’s immune system to treat a wide range of health problems. </a:t>
            </a:r>
          </a:p>
          <a:p>
            <a:r>
              <a:rPr lang="en-US" dirty="0" smtClean="0"/>
              <a:t>We can see that most patients, 77%, did not use any Glucocorticoids before their treatment and a similar picture could be seen during their treatment, with 74%.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3331" y="1949569"/>
            <a:ext cx="4302080" cy="422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090"/>
          </a:xfrm>
        </p:spPr>
        <p:txBody>
          <a:bodyPr/>
          <a:lstStyle/>
          <a:p>
            <a:pPr algn="ctr"/>
            <a:r>
              <a:rPr lang="en-US" dirty="0" smtClean="0"/>
              <a:t>Disease / Treatment Factors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352" y="1518249"/>
            <a:ext cx="4642448" cy="4658714"/>
          </a:xfrm>
        </p:spPr>
        <p:txBody>
          <a:bodyPr/>
          <a:lstStyle/>
          <a:p>
            <a:r>
              <a:rPr lang="en-US" dirty="0" smtClean="0"/>
              <a:t>Almost for each Risk Factor presence, patients were Non Persistent.</a:t>
            </a:r>
          </a:p>
          <a:p>
            <a:r>
              <a:rPr lang="en-US" dirty="0" smtClean="0"/>
              <a:t>An exception is seen where 37.9% of patients with ‘Vitamin D Insufficiency’ were Persistent.</a:t>
            </a:r>
          </a:p>
          <a:p>
            <a:r>
              <a:rPr lang="en-US" dirty="0" smtClean="0"/>
              <a:t>Followed by 14.5% by those who smoke tobacco.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406106"/>
            <a:ext cx="5908599" cy="462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/>
          <a:lstStyle/>
          <a:p>
            <a:pPr algn="ctr"/>
            <a:r>
              <a:rPr lang="en-US" dirty="0" smtClean="0"/>
              <a:t>Disease / Treatment Factors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242" y="1337094"/>
            <a:ext cx="4547558" cy="4839869"/>
          </a:xfrm>
        </p:spPr>
        <p:txBody>
          <a:bodyPr/>
          <a:lstStyle/>
          <a:p>
            <a:r>
              <a:rPr lang="en-US" dirty="0" smtClean="0"/>
              <a:t>Concomitant drugs are two or more drugs used/given within 365 days prior to 1</a:t>
            </a:r>
            <a:r>
              <a:rPr lang="en-US" baseline="30000" dirty="0" smtClean="0"/>
              <a:t>st</a:t>
            </a:r>
            <a:r>
              <a:rPr lang="en-US" dirty="0" smtClean="0"/>
              <a:t> prescription date.</a:t>
            </a:r>
          </a:p>
          <a:p>
            <a:r>
              <a:rPr lang="en-US" dirty="0" smtClean="0"/>
              <a:t>The cases with Concomitant drugs and highest patient Persistence were for various ‘Narcotics’, ‘Cholesterol Regulators’, ‘Systemic Corticosteroids’ and ‘Anti Depressants’.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4622" y="1148254"/>
            <a:ext cx="5738487" cy="502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pPr algn="ctr"/>
            <a:r>
              <a:rPr lang="en-US" dirty="0" smtClean="0"/>
              <a:t>Disease / Treatment Factors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7615" y="1431985"/>
            <a:ext cx="4556185" cy="4744978"/>
          </a:xfrm>
        </p:spPr>
        <p:txBody>
          <a:bodyPr/>
          <a:lstStyle/>
          <a:p>
            <a:r>
              <a:rPr lang="en-US" dirty="0" smtClean="0"/>
              <a:t>Comorbidity is the presence of one or more additional conditions, often co-occurring, with a primary  condition.</a:t>
            </a:r>
          </a:p>
          <a:p>
            <a:r>
              <a:rPr lang="en-US" dirty="0" smtClean="0"/>
              <a:t>Patients with ‘Lipoprotein Metabolism Disorder’ tend to be more Persistent, with 41%.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0032" y="1077581"/>
            <a:ext cx="5739945" cy="509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/>
          <a:p>
            <a:pPr algn="ctr"/>
            <a:r>
              <a:rPr lang="en-US" dirty="0" smtClean="0"/>
              <a:t>Univariate Relationships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pvalue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0.426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Age_Bucket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0.416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Gluco_Record_Prior_Ntm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Frag_Frac_Prior_Ntm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0.845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Risk_Segment_Prior_Ntm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0.618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Risk_Hysterectomy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0.408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Risk_Estrogen_Deficiency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0.548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Risk_Recurring_Falls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0.699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0.420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Ethnicity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0.463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One-on-One relationships of variables considered to be independent from our target variable, ‘Persistence’. In total there are 20 such variables.</a:t>
            </a:r>
          </a:p>
          <a:p>
            <a:r>
              <a:rPr lang="en-US" dirty="0" smtClean="0"/>
              <a:t>Pvalues are between 0 and 1, and anything above 0.05 indicates an independent relationship.</a:t>
            </a:r>
          </a:p>
          <a:p>
            <a:r>
              <a:rPr lang="en-US" dirty="0" smtClean="0"/>
              <a:t>13 out of 19 Risk variables were on this table.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pPr algn="ctr"/>
            <a:r>
              <a:rPr lang="en-US" dirty="0" smtClean="0"/>
              <a:t>EDA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325"/>
            <a:ext cx="10515600" cy="49606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Following the Exploratory Data  Analysis (EDA) we have noted:</a:t>
            </a:r>
          </a:p>
          <a:p>
            <a:r>
              <a:rPr lang="en-US" dirty="0" smtClean="0"/>
              <a:t>The majority of patients were Non Persistent than Persistent, about 63%.</a:t>
            </a:r>
          </a:p>
          <a:p>
            <a:r>
              <a:rPr lang="en-US" dirty="0" smtClean="0"/>
              <a:t>Most patients are Caucasian Females, over the ages of 65 and come from either the Midwest of South regions of the US.</a:t>
            </a:r>
          </a:p>
          <a:p>
            <a:r>
              <a:rPr lang="en-US" dirty="0" smtClean="0"/>
              <a:t>Almost half of all the patients, received their prescription from a General Practitioner.</a:t>
            </a:r>
          </a:p>
          <a:p>
            <a:r>
              <a:rPr lang="en-US" dirty="0" smtClean="0"/>
              <a:t>From the Persistent patients, there are people with high Vitamin D Defficiency, some with Lipoprotein Metabolism Disorder, Malignant Neoplasms. </a:t>
            </a:r>
          </a:p>
          <a:p>
            <a:r>
              <a:rPr lang="en-US" dirty="0" smtClean="0"/>
              <a:t>When it comes to one-on-one relationships with our target variable, almost all Risk Factors seem to be independent from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analysis of all/almost all predictors and our target variable should be done in order to determine whether or not they can affect it. </a:t>
            </a:r>
          </a:p>
          <a:p>
            <a:r>
              <a:rPr lang="en-US" dirty="0" smtClean="0"/>
              <a:t>This can be achieved through Machine Learning (ML) models that will classify each data point according to the predictors’ values. </a:t>
            </a:r>
          </a:p>
          <a:p>
            <a:r>
              <a:rPr lang="en-US" dirty="0" smtClean="0"/>
              <a:t>Some ML model could be Logistic Regression Classification, Trees Classification and ensemble methods, such as AdaBoost.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Drug Persistence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One of the challenges for all Pharmaceutical companies is to understand the persistence of a drug as per the physician’s prescription. </a:t>
            </a:r>
          </a:p>
          <a:p>
            <a:r>
              <a:rPr lang="en-US" sz="2000" dirty="0" smtClean="0"/>
              <a:t>Medical Persistence refers to the act of continuing the treatment for the prescribed duration, or the duration of time from initiation to discontinuation of therapy.</a:t>
            </a:r>
          </a:p>
          <a:p>
            <a:r>
              <a:rPr lang="en-US" sz="2000" dirty="0" smtClean="0"/>
              <a:t>Numerous studies have demonstrated that inadequate compliance and non persistence with prescribed medication regimens result in increased morbidity and mortality from a wide variety of illnesses, as well as increased healthcare costs.</a:t>
            </a:r>
          </a:p>
          <a:p>
            <a:r>
              <a:rPr lang="en-US" sz="2000" dirty="0" smtClean="0"/>
              <a:t>This source of wasted healthcare spending every year had an estimate in the US of the potential to reach even $300 billion, while also affecting pharmaceutical companies. 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part of the analysis the features that seemed most important in the training of our model on the ‘Train’ dataset were chosen.</a:t>
            </a:r>
          </a:p>
          <a:p>
            <a:r>
              <a:rPr lang="en-US" dirty="0" smtClean="0"/>
              <a:t>An 87% accuracy was achieved with 31 features.</a:t>
            </a:r>
          </a:p>
          <a:p>
            <a:r>
              <a:rPr lang="en-US" dirty="0" smtClean="0"/>
              <a:t>An 86% accuracy was achieved with 20 features.</a:t>
            </a:r>
          </a:p>
          <a:p>
            <a:r>
              <a:rPr lang="en-US" dirty="0" smtClean="0"/>
              <a:t>We choose the 31 features since there is not much difference in computational speed.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Some of the features chosen are presented here.</a:t>
            </a:r>
          </a:p>
          <a:p>
            <a:r>
              <a:rPr lang="en-US" dirty="0" smtClean="0"/>
              <a:t>Dexa Scans are important features.</a:t>
            </a:r>
          </a:p>
          <a:p>
            <a:r>
              <a:rPr lang="en-US" dirty="0" smtClean="0"/>
              <a:t>Some comorbidities and concomitancies as well.</a:t>
            </a:r>
          </a:p>
          <a:p>
            <a:r>
              <a:rPr lang="en-US" dirty="0" smtClean="0"/>
              <a:t>As far as Risk factors are concerned, none were picked up as features.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Whether or not patient had a Dexa Scan during Rx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Comorbidity of Bone</a:t>
                      </a:r>
                      <a:r>
                        <a:rPr lang="en-US" baseline="0" dirty="0" smtClean="0"/>
                        <a:t> Density Disorders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Comorbidity for Malignant Neoplasms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Concomitancy of Fluoroquinolones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Physician Speciality_Oncology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Comorbidity of</a:t>
                      </a:r>
                      <a:r>
                        <a:rPr lang="en-US" baseline="0" dirty="0" smtClean="0"/>
                        <a:t> Long Term Drug Therapy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Comorbidity of Systemic Corticosteoids Plain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Dexa Scan Frequency During Rx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Gluco Record During Rx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Concomitancy of Narcotics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Comorbidity of Vitamin D Defficiency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Models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838200" y="1825626"/>
          <a:ext cx="10505536" cy="217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384"/>
                <a:gridCol w="2626384"/>
                <a:gridCol w="2626384"/>
                <a:gridCol w="2626384"/>
              </a:tblGrid>
              <a:tr h="364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Times New Roman"/>
                        </a:rPr>
                        <a:t>Classification 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Times New Roman"/>
                        </a:rPr>
                        <a:t>Accuracy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Times New Roman"/>
                        </a:rPr>
                        <a:t>Precision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Times New Roman"/>
                        </a:rPr>
                        <a:t>AUC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793" marR="33793" marT="0" marB="0"/>
                </a:tc>
              </a:tr>
              <a:tr h="364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Times New Roman"/>
                        </a:rPr>
                        <a:t>Logistic Regression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80.44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80.57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88.55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4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Times New Roman"/>
                        </a:rPr>
                        <a:t>RandomForest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81.31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81.26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88.44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4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  <a:cs typeface="Times New Roman"/>
                        </a:rPr>
                        <a:t>K Nearest Neighbors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81.31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81.47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88.18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4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Times New Roman"/>
                        </a:rPr>
                        <a:t>Gradient Boosting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84.10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84.00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90.05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8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Times New Roman"/>
                          <a:cs typeface="Times New Roman"/>
                        </a:rPr>
                        <a:t>ExtraTrees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80.09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80.08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87.40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28136" y="4045789"/>
            <a:ext cx="10525664" cy="2131173"/>
          </a:xfrm>
        </p:spPr>
        <p:txBody>
          <a:bodyPr/>
          <a:lstStyle/>
          <a:p>
            <a:r>
              <a:rPr lang="en-US" dirty="0" smtClean="0"/>
              <a:t>The Gradient Boosting ensemble method seems to be most accurate, with Random Forest following. </a:t>
            </a:r>
          </a:p>
          <a:p>
            <a:r>
              <a:rPr lang="en-US" dirty="0" smtClean="0"/>
              <a:t>The resulting models do not differ by much, which can also be observed from their ROC curves plotted below.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848"/>
          </a:xfrm>
        </p:spPr>
        <p:txBody>
          <a:bodyPr/>
          <a:lstStyle/>
          <a:p>
            <a:pPr algn="ctr"/>
            <a:r>
              <a:rPr lang="en-US" dirty="0" smtClean="0"/>
              <a:t>ROC Curves of ML Models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08556" y="1825625"/>
            <a:ext cx="637488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 smtClean="0">
                <a:solidFill>
                  <a:srgbClr val="FF6600"/>
                </a:solidFill>
              </a:rPr>
              <a:t> 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</a:t>
            </a:r>
            <a:r>
              <a:rPr lang="en-US" sz="6600" dirty="0" smtClean="0">
                <a:solidFill>
                  <a:srgbClr val="FF6600"/>
                </a:solidFill>
              </a:rPr>
              <a:t>You</a:t>
            </a:r>
          </a:p>
          <a:p>
            <a:endParaRPr lang="en-US" sz="6600" dirty="0" smtClean="0">
              <a:solidFill>
                <a:srgbClr val="FF6600"/>
              </a:solidFill>
            </a:endParaRP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34660" y="3807925"/>
          <a:ext cx="4064000" cy="1559560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Name: BetterHealth Analytics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 Enias Vontas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Country: Greece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Email: vondas100@gmail.com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Specialization: Data Science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Drug Persistence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lot of factors could contribute to a patient stopping, or altering their medication regimen, to name a couple: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Competing priorities for patients: their lifestyle, their finances as well as emotional factors “Will the medicine make them feel sick?”, “Will it be a daily reminder of their illness?”</a:t>
            </a:r>
          </a:p>
          <a:p>
            <a:pPr lvl="1"/>
            <a:r>
              <a:rPr lang="en-US" sz="2000" dirty="0" smtClean="0"/>
              <a:t>Competing priorities for doctors, such as lack of time to properly talk with the patients and explain them their situation and the need for medicatio. At times, less than a minute is given to the “what and why” about prescribed medication therapies, including side effects. Failure to adequately explain what the medication is and why it is important is a massive barrier to persistence.</a:t>
            </a:r>
          </a:p>
          <a:p>
            <a:pPr marL="971550" lvl="1" indent="-514350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ABC Pharma’s Case and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particular case involves patients treated for an affliction which originates from a family of common organisms found in water and soil, which is Nontuberculous Mycobacterial. </a:t>
            </a:r>
          </a:p>
          <a:p>
            <a:r>
              <a:rPr lang="en-US" dirty="0" smtClean="0"/>
              <a:t>It is a rare affliction and can affect people with damaged lungs, or with a weakened immune system.</a:t>
            </a:r>
          </a:p>
          <a:p>
            <a:r>
              <a:rPr lang="en-US" dirty="0" smtClean="0"/>
              <a:t>If diagnosed, a patient might need up to two years of treatment and could get infected again in the future.</a:t>
            </a:r>
          </a:p>
          <a:p>
            <a:r>
              <a:rPr lang="en-US" dirty="0" smtClean="0"/>
              <a:t>This makes it very important for patients to remain persistent with their medication, since therapy could take a long time.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ABC Pharma’s Case and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provided to us had 3424 patients with 67 features for each patient. The features could be grouped in four buckets:</a:t>
            </a:r>
          </a:p>
          <a:p>
            <a:pPr lvl="1"/>
            <a:r>
              <a:rPr lang="en-US" b="1" dirty="0" smtClean="0"/>
              <a:t>Demographics</a:t>
            </a:r>
            <a:r>
              <a:rPr lang="en-US" dirty="0" smtClean="0"/>
              <a:t>: such as Age, Race, Gender, etc. for each patient.</a:t>
            </a:r>
          </a:p>
          <a:p>
            <a:pPr lvl="1"/>
            <a:r>
              <a:rPr lang="en-US" b="1" dirty="0" smtClean="0"/>
              <a:t>Provider Attributes</a:t>
            </a:r>
            <a:r>
              <a:rPr lang="en-US" dirty="0" smtClean="0"/>
              <a:t>: some information about the provider that prescribed the medication to the patient, with variables such as the Specialty of the Physician.</a:t>
            </a:r>
          </a:p>
          <a:p>
            <a:pPr lvl="1"/>
            <a:r>
              <a:rPr lang="en-US" b="1" dirty="0" smtClean="0"/>
              <a:t>Clinical Factors</a:t>
            </a:r>
            <a:r>
              <a:rPr lang="en-US" dirty="0" smtClean="0"/>
              <a:t>: certain physiological attributes which could be associated with the disease, with variables such as Frequency of a Dexa Scan.</a:t>
            </a:r>
          </a:p>
          <a:p>
            <a:pPr lvl="1"/>
            <a:r>
              <a:rPr lang="en-US" b="1" dirty="0" smtClean="0"/>
              <a:t>Disease/Treatment Factors</a:t>
            </a:r>
            <a:r>
              <a:rPr lang="en-US" dirty="0" smtClean="0"/>
              <a:t>: such as a Comorbidity factor, divided into two categories – Acute and Chronic and a Concomitancy factor, i.e. concomitant drugs recorded prior to starting with the therapy.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the 67 features, only 2 can be considered numerical, the rest are categorical, such as Race, or Physician’s Speciality.</a:t>
            </a:r>
          </a:p>
          <a:p>
            <a:r>
              <a:rPr lang="en-US" dirty="0" smtClean="0"/>
              <a:t>Out of the 2 numerical, 1 is removed ‘Count of Risks’, since it is a linear combination of all other Risk Factors.</a:t>
            </a:r>
          </a:p>
          <a:p>
            <a:r>
              <a:rPr lang="en-US" dirty="0" smtClean="0"/>
              <a:t>No missing values were found (NAs) but 5 features had ‘Unknown’ categories, which were considered as missing. </a:t>
            </a:r>
          </a:p>
          <a:p>
            <a:r>
              <a:rPr lang="en-US" dirty="0" smtClean="0"/>
              <a:t>One of these 5 was removed, as over 65% of its data points were missing, the other variables’ values imputed from all other features of the dataset.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Demographics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overwhelming majority of patients were women, 95.3%. Could be due to the fact that this affliction tends to affect women more frequently. </a:t>
            </a:r>
          </a:p>
          <a:p>
            <a:r>
              <a:rPr lang="en-US" dirty="0" smtClean="0"/>
              <a:t>Both gender appear to have more Non-Persistent cases, than Persistent ones.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1063" y="2337802"/>
            <a:ext cx="5015873" cy="332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Demographics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of the patients, 91.75%, were Caucasian in Race, followed by Other, then African American and then Asian.</a:t>
            </a:r>
          </a:p>
          <a:p>
            <a:r>
              <a:rPr lang="en-US" dirty="0" smtClean="0"/>
              <a:t>Again, in all categories, we have more Non Persistent than Persistent cases.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1063" y="2337802"/>
            <a:ext cx="5015873" cy="332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Demographics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largerst percentage of patients belongs to the [&gt;75] years of age bucket, with 42.17%, followed by the [65-75] bucket with 31.4%.</a:t>
            </a:r>
          </a:p>
          <a:p>
            <a:r>
              <a:rPr lang="en-US" dirty="0" smtClean="0"/>
              <a:t>Then [55-65] with 21.58% and [&lt;55] years old with 4.9%.</a:t>
            </a:r>
          </a:p>
          <a:p>
            <a:r>
              <a:rPr lang="en-US" dirty="0" smtClean="0"/>
              <a:t>This categorisation seems to represent the population, as NTM tends to affect older people more.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9158" y="2331452"/>
            <a:ext cx="4939683" cy="333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Glacier Internship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756</TotalTime>
  <Words>1633</Words>
  <Application>Microsoft Macintosh PowerPoint</Application>
  <PresentationFormat>Custom</PresentationFormat>
  <Paragraphs>165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Data Glacier Internship</vt:lpstr>
      <vt:lpstr>Slide 1</vt:lpstr>
      <vt:lpstr>Drug Persistence Case Study</vt:lpstr>
      <vt:lpstr>Drug Persistence Case Study</vt:lpstr>
      <vt:lpstr>ABC Pharma’s Case and Dataset </vt:lpstr>
      <vt:lpstr>ABC Pharma’s Case and Dataset </vt:lpstr>
      <vt:lpstr>Dataset Exploration</vt:lpstr>
      <vt:lpstr>Demographics Analysis</vt:lpstr>
      <vt:lpstr>Demographics Analysis</vt:lpstr>
      <vt:lpstr>Demographics Analysis</vt:lpstr>
      <vt:lpstr>Demographics Analysis</vt:lpstr>
      <vt:lpstr>Physician Attributes</vt:lpstr>
      <vt:lpstr>Clinical Factors Analysis</vt:lpstr>
      <vt:lpstr>Clinical Factors Analysis</vt:lpstr>
      <vt:lpstr>Disease / Treatment Factors</vt:lpstr>
      <vt:lpstr>Disease / Treatment Factors</vt:lpstr>
      <vt:lpstr>Disease / Treatment Factors</vt:lpstr>
      <vt:lpstr>Univariate Relationships</vt:lpstr>
      <vt:lpstr>EDA Results</vt:lpstr>
      <vt:lpstr>Recommendations</vt:lpstr>
      <vt:lpstr>Feature Selection</vt:lpstr>
      <vt:lpstr>Feature Selection</vt:lpstr>
      <vt:lpstr>Machine Learning Models Results</vt:lpstr>
      <vt:lpstr>ROC Curves of ML Models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118</cp:revision>
  <dcterms:created xsi:type="dcterms:W3CDTF">2021-06-24T14:47:19Z</dcterms:created>
  <dcterms:modified xsi:type="dcterms:W3CDTF">2021-08-14T14:56:21Z</dcterms:modified>
</cp:coreProperties>
</file>