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1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D77D-04C2-44AE-B8F6-8C5CB9916DC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B0E7-2EE5-48ED-B9BD-B2D30B9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2" t="15209" r="45183" b="12903"/>
          <a:stretch/>
        </p:blipFill>
        <p:spPr bwMode="auto">
          <a:xfrm>
            <a:off x="2590800" y="762000"/>
            <a:ext cx="4541520" cy="525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7412" y="547687"/>
            <a:ext cx="4829175" cy="4710113"/>
            <a:chOff x="2157412" y="547687"/>
            <a:chExt cx="4829175" cy="4710113"/>
          </a:xfrm>
        </p:grpSpPr>
        <p:grpSp>
          <p:nvGrpSpPr>
            <p:cNvPr id="5" name="Group 4"/>
            <p:cNvGrpSpPr/>
            <p:nvPr/>
          </p:nvGrpSpPr>
          <p:grpSpPr>
            <a:xfrm>
              <a:off x="2157412" y="547687"/>
              <a:ext cx="4829175" cy="4710113"/>
              <a:chOff x="0" y="0"/>
              <a:chExt cx="4829175" cy="471011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3349" y="152400"/>
                <a:ext cx="4543426" cy="4405313"/>
                <a:chOff x="133349" y="152400"/>
                <a:chExt cx="4543426" cy="440531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33349" y="152400"/>
                  <a:ext cx="2057400" cy="4405313"/>
                  <a:chOff x="133349" y="152400"/>
                  <a:chExt cx="2057400" cy="3706057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133349" y="152400"/>
                    <a:ext cx="2057400" cy="37060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>
                        <a:solidFill>
                          <a:prstClr val="white"/>
                        </a:solidFill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solidFill>
                        <a:prstClr val="white"/>
                      </a:solidFill>
                      <a:ea typeface="Calibri"/>
                      <a:cs typeface="Times New Roman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>
                        <a:solidFill>
                          <a:prstClr val="white"/>
                        </a:solidFill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solidFill>
                        <a:prstClr val="white"/>
                      </a:solidFill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Flowchart: Multidocument 43"/>
                  <p:cNvSpPr/>
                  <p:nvPr/>
                </p:nvSpPr>
                <p:spPr>
                  <a:xfrm>
                    <a:off x="209549" y="457200"/>
                    <a:ext cx="1905000" cy="685800"/>
                  </a:xfrm>
                  <a:prstGeom prst="flowChartMultidocumen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>
                        <a:solidFill>
                          <a:prstClr val="white"/>
                        </a:solidFill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solidFill>
                        <a:prstClr val="white"/>
                      </a:solidFill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TextBox 139"/>
                  <p:cNvSpPr txBox="1"/>
                  <p:nvPr/>
                </p:nvSpPr>
                <p:spPr>
                  <a:xfrm>
                    <a:off x="209550" y="609600"/>
                    <a:ext cx="1600200" cy="2980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rPr>
                      <a:t>Vendor request to purchase</a:t>
                    </a:r>
                    <a:endParaRPr lang="en-US" sz="1200">
                      <a:solidFill>
                        <a:prstClr val="black"/>
                      </a:solidFill>
                      <a:latin typeface="Times New Roman"/>
                      <a:ea typeface="Times New Roman"/>
                    </a:endParaRPr>
                  </a:p>
                  <a:p>
                    <a:pPr algn="ctr"/>
                    <a:r>
                      <a:rPr lang="en-US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rPr>
                      <a:t>software  </a:t>
                    </a:r>
                    <a:endParaRPr lang="en-US" sz="1200">
                      <a:solidFill>
                        <a:prstClr val="black"/>
                      </a:solidFill>
                      <a:latin typeface="Times New Roman"/>
                      <a:ea typeface="Times New Roman"/>
                    </a:endParaRPr>
                  </a:p>
                </p:txBody>
              </p: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33349" y="381000"/>
                    <a:ext cx="20574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141"/>
                  <p:cNvSpPr txBox="1"/>
                  <p:nvPr/>
                </p:nvSpPr>
                <p:spPr>
                  <a:xfrm>
                    <a:off x="209550" y="152400"/>
                    <a:ext cx="1958340" cy="1941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rPr>
                      <a:t>PHURCHASE PHASE (VENDOR)</a:t>
                    </a:r>
                    <a:endParaRPr lang="en-US" sz="1200" dirty="0">
                      <a:solidFill>
                        <a:prstClr val="black"/>
                      </a:solidFill>
                      <a:latin typeface="Times New Roman"/>
                      <a:ea typeface="Times New Roman"/>
                    </a:endParaRPr>
                  </a:p>
                </p:txBody>
              </p: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632681" y="2255837"/>
                    <a:ext cx="1100868" cy="609599"/>
                    <a:chOff x="632681" y="2314977"/>
                    <a:chExt cx="1100868" cy="535632"/>
                  </a:xfrm>
                </p:grpSpPr>
                <p:sp>
                  <p:nvSpPr>
                    <p:cNvPr id="61" name="Folded Corner 60"/>
                    <p:cNvSpPr/>
                    <p:nvPr/>
                  </p:nvSpPr>
                  <p:spPr>
                    <a:xfrm>
                      <a:off x="632681" y="2314977"/>
                      <a:ext cx="1100868" cy="535632"/>
                    </a:xfrm>
                    <a:prstGeom prst="foldedCorne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prstClr val="white"/>
                          </a:solidFill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prstClr val="white"/>
                        </a:solidFill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714375" y="2436256"/>
                      <a:ext cx="914400" cy="27300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Vendor submits image 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285749" y="1676400"/>
                    <a:ext cx="1676400" cy="457885"/>
                    <a:chOff x="285749" y="1676400"/>
                    <a:chExt cx="1676400" cy="457885"/>
                  </a:xfrm>
                </p:grpSpPr>
                <p:sp>
                  <p:nvSpPr>
                    <p:cNvPr id="59" name="Snip and Round Single Corner Rectangle 58"/>
                    <p:cNvSpPr/>
                    <p:nvPr/>
                  </p:nvSpPr>
                  <p:spPr>
                    <a:xfrm>
                      <a:off x="285749" y="1677085"/>
                      <a:ext cx="1676400" cy="457200"/>
                    </a:xfrm>
                    <a:prstGeom prst="snip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prstClr val="white"/>
                          </a:solidFill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prstClr val="white"/>
                        </a:solidFill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361950" y="1676400"/>
                      <a:ext cx="1419225" cy="31070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Software Manufacturer request for vendor image.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361949" y="1219200"/>
                    <a:ext cx="1524000" cy="381000"/>
                    <a:chOff x="361949" y="1219200"/>
                    <a:chExt cx="1524000" cy="381000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61949" y="1251466"/>
                      <a:ext cx="1524000" cy="3487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prstClr val="white"/>
                          </a:solidFill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prstClr val="white"/>
                        </a:solidFill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361949" y="1219200"/>
                      <a:ext cx="1452245" cy="29808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Vendor runs activation wizard during installation</a:t>
                      </a:r>
                      <a:endParaRPr lang="en-US" sz="120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400049" y="2968248"/>
                    <a:ext cx="1524000" cy="762000"/>
                    <a:chOff x="400049" y="2968248"/>
                    <a:chExt cx="1524000" cy="762000"/>
                  </a:xfrm>
                </p:grpSpPr>
                <p:sp>
                  <p:nvSpPr>
                    <p:cNvPr id="55" name="Can 54"/>
                    <p:cNvSpPr/>
                    <p:nvPr/>
                  </p:nvSpPr>
                  <p:spPr>
                    <a:xfrm>
                      <a:off x="400049" y="2968248"/>
                      <a:ext cx="1524000" cy="762000"/>
                    </a:xfrm>
                    <a:prstGeom prst="can">
                      <a:avLst>
                        <a:gd name="adj" fmla="val 31555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prstClr val="white"/>
                          </a:solidFill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prstClr val="white"/>
                        </a:solidFill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533400" y="3311700"/>
                      <a:ext cx="1247775" cy="31070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Image stored in a database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</p:grp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314575" y="152400"/>
                  <a:ext cx="2362200" cy="4405313"/>
                  <a:chOff x="2314575" y="152400"/>
                  <a:chExt cx="2362200" cy="4405313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2314575" y="152400"/>
                    <a:ext cx="2362200" cy="4405313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>
                        <a:solidFill>
                          <a:prstClr val="white"/>
                        </a:solidFill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solidFill>
                        <a:prstClr val="white"/>
                      </a:solidFill>
                      <a:ea typeface="Calibri"/>
                      <a:cs typeface="Times New Roman"/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314575" y="426785"/>
                    <a:ext cx="23622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12"/>
                  <p:cNvSpPr txBox="1"/>
                  <p:nvPr/>
                </p:nvSpPr>
                <p:spPr>
                  <a:xfrm>
                    <a:off x="2314575" y="152400"/>
                    <a:ext cx="2244090" cy="2228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>
                        <a:solidFill>
                          <a:srgbClr val="000000"/>
                        </a:solidFill>
                        <a:latin typeface="Times New Roman"/>
                        <a:ea typeface="Times New Roman"/>
                      </a:rPr>
                      <a:t>ACTIVATION/INSTALLATION PHASE</a:t>
                    </a:r>
                    <a:endParaRPr lang="en-US" sz="1200">
                      <a:solidFill>
                        <a:prstClr val="black"/>
                      </a:solidFill>
                      <a:latin typeface="Times New Roman"/>
                      <a:ea typeface="Times New Roman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95575" y="2043113"/>
                    <a:ext cx="1676400" cy="457200"/>
                    <a:chOff x="2695575" y="2043113"/>
                    <a:chExt cx="1676400" cy="457200"/>
                  </a:xfrm>
                </p:grpSpPr>
                <p:sp>
                  <p:nvSpPr>
                    <p:cNvPr id="39" name="Snip and Round Single Corner Rectangle 38"/>
                    <p:cNvSpPr/>
                    <p:nvPr/>
                  </p:nvSpPr>
                  <p:spPr>
                    <a:xfrm>
                      <a:off x="2695575" y="2043113"/>
                      <a:ext cx="1676400" cy="457200"/>
                    </a:xfrm>
                    <a:prstGeom prst="snip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prstClr val="white"/>
                          </a:solidFill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prstClr val="white"/>
                        </a:solidFill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771776" y="2069783"/>
                      <a:ext cx="1419225" cy="35433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Vendor re-submits the same image 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543175" y="1445642"/>
                    <a:ext cx="1981200" cy="521271"/>
                    <a:chOff x="2543175" y="1445642"/>
                    <a:chExt cx="1981200" cy="521271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604569" y="1445642"/>
                      <a:ext cx="1828800" cy="52127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prstClr val="white"/>
                          </a:solidFill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prstClr val="white"/>
                        </a:solidFill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543175" y="1472883"/>
                      <a:ext cx="1981200" cy="49403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Validation tool communicates with activation server and server performs activation operation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a typeface="Times New Roman"/>
                          <a:cs typeface="Times New Roman"/>
                        </a:rPr>
                        <a:t>. 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2924175" y="2592326"/>
                    <a:ext cx="1295447" cy="962479"/>
                    <a:chOff x="2924175" y="2592326"/>
                    <a:chExt cx="1295447" cy="962479"/>
                  </a:xfrm>
                </p:grpSpPr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2924175" y="2592326"/>
                      <a:ext cx="1295447" cy="962479"/>
                      <a:chOff x="2924175" y="2730156"/>
                      <a:chExt cx="1100908" cy="626877"/>
                    </a:xfrm>
                  </p:grpSpPr>
                  <p:sp>
                    <p:nvSpPr>
                      <p:cNvPr id="33" name="Folded Corner 32"/>
                      <p:cNvSpPr/>
                      <p:nvPr/>
                    </p:nvSpPr>
                    <p:spPr>
                      <a:xfrm>
                        <a:off x="2924175" y="2730156"/>
                        <a:ext cx="1100868" cy="535632"/>
                      </a:xfrm>
                      <a:prstGeom prst="foldedCorner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prstClr val="white"/>
                            </a:solidFill>
                            <a:ea typeface="Times New Roman"/>
                            <a:cs typeface="Times New Roman"/>
                          </a:rPr>
                          <a:t> </a:t>
                        </a:r>
                        <a:endParaRPr lang="en-US" sz="1100">
                          <a:solidFill>
                            <a:prstClr val="white"/>
                          </a:solidFill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966307" y="3086962"/>
                        <a:ext cx="1058776" cy="27007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prstClr val="black"/>
                            </a:solidFill>
                            <a:ea typeface="Times New Roman"/>
                            <a:cs typeface="Times New Roman"/>
                          </a:rPr>
                          <a:t> </a:t>
                        </a:r>
                        <a:endParaRPr lang="en-US" sz="1100">
                          <a:solidFill>
                            <a:prstClr val="black"/>
                          </a:solidFill>
                          <a:ea typeface="Calibri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924175" y="2754482"/>
                      <a:ext cx="1295400" cy="5078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Image sent to activation server along with user system properties.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466976" y="3414710"/>
                    <a:ext cx="2118793" cy="457203"/>
                    <a:chOff x="2466976" y="3414710"/>
                    <a:chExt cx="2118793" cy="457203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2466976" y="3414710"/>
                      <a:ext cx="2112010" cy="457198"/>
                      <a:chOff x="2466976" y="3444755"/>
                      <a:chExt cx="1980994" cy="426511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497673" y="3514937"/>
                        <a:ext cx="1919806" cy="3563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prstClr val="white"/>
                            </a:solidFill>
                            <a:ea typeface="Times New Roman"/>
                            <a:cs typeface="Times New Roman"/>
                          </a:rPr>
                          <a:t> </a:t>
                        </a:r>
                        <a:endParaRPr lang="en-US" sz="1100">
                          <a:solidFill>
                            <a:prstClr val="white"/>
                          </a:solidFill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466976" y="3444755"/>
                        <a:ext cx="1980994" cy="38682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prstClr val="black"/>
                            </a:solidFill>
                            <a:ea typeface="Times New Roman"/>
                            <a:cs typeface="Times New Roman"/>
                          </a:rPr>
                          <a:t> </a:t>
                        </a:r>
                        <a:endParaRPr lang="en-US" sz="1100">
                          <a:solidFill>
                            <a:prstClr val="black"/>
                          </a:solidFill>
                          <a:ea typeface="Calibri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" name="TextBox 122"/>
                    <p:cNvSpPr txBox="1"/>
                    <p:nvPr/>
                  </p:nvSpPr>
                  <p:spPr>
                    <a:xfrm>
                      <a:off x="2528369" y="3502581"/>
                      <a:ext cx="20574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Sends Activation Key, and Tracking Key to the Validation Tool 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2719388" y="3948113"/>
                    <a:ext cx="1676400" cy="457200"/>
                    <a:chOff x="2719388" y="3948113"/>
                    <a:chExt cx="1676400" cy="457200"/>
                  </a:xfrm>
                </p:grpSpPr>
                <p:sp>
                  <p:nvSpPr>
                    <p:cNvPr id="25" name="Snip and Round Single Corner Rectangle 24"/>
                    <p:cNvSpPr/>
                    <p:nvPr/>
                  </p:nvSpPr>
                  <p:spPr>
                    <a:xfrm>
                      <a:off x="2719388" y="3948113"/>
                      <a:ext cx="1676400" cy="457200"/>
                    </a:xfrm>
                    <a:prstGeom prst="snip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prstClr val="white"/>
                          </a:solidFill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prstClr val="white"/>
                        </a:solidFill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2795588" y="3974783"/>
                      <a:ext cx="1419225" cy="354330"/>
                    </a:xfrm>
                    <a:prstGeom prst="rect">
                      <a:avLst/>
                    </a:prstGeom>
                    <a:ln>
                      <a:noFill/>
                      <a:prstDash val="sysDash"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Vendor successfully activates the software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</p:grpSp>
            </p:grpSp>
          </p:grpSp>
          <p:sp>
            <p:nvSpPr>
              <p:cNvPr id="10" name="Rectangle 9"/>
              <p:cNvSpPr/>
              <p:nvPr/>
            </p:nvSpPr>
            <p:spPr>
              <a:xfrm>
                <a:off x="0" y="0"/>
                <a:ext cx="4829175" cy="47101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white"/>
                    </a:solidFill>
                    <a:ea typeface="Times New Roman"/>
                    <a:cs typeface="Times New Roman"/>
                  </a:rPr>
                  <a:t> </a:t>
                </a:r>
                <a:endParaRPr lang="en-US" sz="1100">
                  <a:solidFill>
                    <a:prstClr val="white"/>
                  </a:solidFill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913752" y="1140867"/>
              <a:ext cx="1563248" cy="730200"/>
              <a:chOff x="7199752" y="1140867"/>
              <a:chExt cx="1563248" cy="730200"/>
            </a:xfrm>
          </p:grpSpPr>
          <p:sp>
            <p:nvSpPr>
              <p:cNvPr id="52" name="Can 51"/>
              <p:cNvSpPr/>
              <p:nvPr/>
            </p:nvSpPr>
            <p:spPr>
              <a:xfrm>
                <a:off x="7208903" y="1143001"/>
                <a:ext cx="1524000" cy="728066"/>
              </a:xfrm>
              <a:prstGeom prst="can">
                <a:avLst>
                  <a:gd name="adj" fmla="val 30624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99752" y="1140867"/>
                <a:ext cx="156324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Activation Centralized Server</a:t>
                </a:r>
                <a:endParaRPr lang="en-US" sz="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199752" y="1343965"/>
                <a:ext cx="152400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Generated image  features and software ID are stored in database  </a:t>
                </a:r>
                <a:endParaRPr lang="en-US" sz="900" dirty="0">
                  <a:solidFill>
                    <a:prstClr val="black"/>
                  </a:solidFill>
                  <a:latin typeface="Times New Roman" pitchFamily="18" charset="0"/>
                  <a:ea typeface="Times New Roman"/>
                  <a:cs typeface="Times New Roman" pitchFamily="18" charset="0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2533075" y="4086060"/>
              <a:ext cx="156324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Times New Roman" pitchFamily="18" charset="0"/>
                  <a:ea typeface="Calibri"/>
                  <a:cs typeface="Times New Roman" pitchFamily="18" charset="0"/>
                </a:rPr>
                <a:t>Activation Centralized Server</a:t>
              </a:r>
              <a:endParaRPr lang="en-US" sz="9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79122" y="5518666"/>
            <a:ext cx="35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Architecture of the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29038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/>
        </p:nvGrpSpPr>
        <p:grpSpPr>
          <a:xfrm>
            <a:off x="2157412" y="733425"/>
            <a:ext cx="4829175" cy="5743575"/>
            <a:chOff x="2157412" y="733425"/>
            <a:chExt cx="4829175" cy="5743575"/>
          </a:xfrm>
        </p:grpSpPr>
        <p:grpSp>
          <p:nvGrpSpPr>
            <p:cNvPr id="231" name="Group 230"/>
            <p:cNvGrpSpPr/>
            <p:nvPr/>
          </p:nvGrpSpPr>
          <p:grpSpPr>
            <a:xfrm>
              <a:off x="2157412" y="733425"/>
              <a:ext cx="4829175" cy="5429869"/>
              <a:chOff x="0" y="0"/>
              <a:chExt cx="4829175" cy="543011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133349" y="152400"/>
                <a:ext cx="4543426" cy="4953001"/>
                <a:chOff x="133349" y="152400"/>
                <a:chExt cx="4543426" cy="4953001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133349" y="152400"/>
                  <a:ext cx="4543426" cy="4953001"/>
                  <a:chOff x="133349" y="152400"/>
                  <a:chExt cx="4543426" cy="4953001"/>
                </a:xfrm>
              </p:grpSpPr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33349" y="152400"/>
                    <a:ext cx="2057400" cy="4953001"/>
                    <a:chOff x="133349" y="152400"/>
                    <a:chExt cx="2057400" cy="4166810"/>
                  </a:xfrm>
                </p:grpSpPr>
                <p:sp>
                  <p:nvSpPr>
                    <p:cNvPr id="269" name="Rectangle 268"/>
                    <p:cNvSpPr/>
                    <p:nvPr/>
                  </p:nvSpPr>
                  <p:spPr>
                    <a:xfrm>
                      <a:off x="133349" y="152400"/>
                      <a:ext cx="2057400" cy="416681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prstClr val="white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prstClr val="white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270" name="Flowchart: Multidocument 269"/>
                    <p:cNvSpPr/>
                    <p:nvPr/>
                  </p:nvSpPr>
                  <p:spPr>
                    <a:xfrm>
                      <a:off x="209549" y="457200"/>
                      <a:ext cx="1905000" cy="685800"/>
                    </a:xfrm>
                    <a:prstGeom prst="flowChartMultidocumen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prstClr val="white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271" name="TextBox 139"/>
                    <p:cNvSpPr txBox="1"/>
                    <p:nvPr/>
                  </p:nvSpPr>
                  <p:spPr>
                    <a:xfrm>
                      <a:off x="209550" y="609600"/>
                      <a:ext cx="1600200" cy="2980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Vendor request to purchase</a:t>
                      </a:r>
                      <a:endParaRPr lang="en-US" sz="120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software  </a:t>
                      </a:r>
                      <a:endParaRPr lang="en-US" sz="120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>
                      <a:off x="133349" y="381000"/>
                      <a:ext cx="20574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3" name="TextBox 141"/>
                    <p:cNvSpPr txBox="1"/>
                    <p:nvPr/>
                  </p:nvSpPr>
                  <p:spPr>
                    <a:xfrm>
                      <a:off x="209550" y="152400"/>
                      <a:ext cx="1958340" cy="187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PHURCHASE PHASE (VENDOR)</a:t>
                      </a:r>
                      <a:endParaRPr lang="en-US" sz="120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  <p:grpSp>
                  <p:nvGrpSpPr>
                    <p:cNvPr id="274" name="Group 273"/>
                    <p:cNvGrpSpPr/>
                    <p:nvPr/>
                  </p:nvGrpSpPr>
                  <p:grpSpPr>
                    <a:xfrm>
                      <a:off x="632681" y="2743200"/>
                      <a:ext cx="1100868" cy="609600"/>
                      <a:chOff x="632681" y="2743200"/>
                      <a:chExt cx="1100868" cy="535632"/>
                    </a:xfrm>
                  </p:grpSpPr>
                  <p:sp>
                    <p:nvSpPr>
                      <p:cNvPr id="287" name="Folded Corner 286"/>
                      <p:cNvSpPr/>
                      <p:nvPr/>
                    </p:nvSpPr>
                    <p:spPr>
                      <a:xfrm>
                        <a:off x="632681" y="2743200"/>
                        <a:ext cx="1100868" cy="535632"/>
                      </a:xfrm>
                      <a:prstGeom prst="foldedCorner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FFFFFF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white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714375" y="2842547"/>
                        <a:ext cx="914400" cy="35908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Vendor submits image and fingerprint</a:t>
                        </a:r>
                        <a:endParaRPr lang="en-US" sz="120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275" name="Group 274"/>
                    <p:cNvGrpSpPr/>
                    <p:nvPr/>
                  </p:nvGrpSpPr>
                  <p:grpSpPr>
                    <a:xfrm>
                      <a:off x="285749" y="1676400"/>
                      <a:ext cx="1676400" cy="457885"/>
                      <a:chOff x="285749" y="1676400"/>
                      <a:chExt cx="1676400" cy="457885"/>
                    </a:xfrm>
                  </p:grpSpPr>
                  <p:sp>
                    <p:nvSpPr>
                      <p:cNvPr id="285" name="Snip and Round Single Corner Rectangle 284"/>
                      <p:cNvSpPr/>
                      <p:nvPr/>
                    </p:nvSpPr>
                    <p:spPr>
                      <a:xfrm>
                        <a:off x="285749" y="1677085"/>
                        <a:ext cx="1676400" cy="457200"/>
                      </a:xfrm>
                      <a:prstGeom prst="snip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FFFFFF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white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361950" y="1676400"/>
                        <a:ext cx="1419225" cy="2980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Software Manufacturer request for vendor image.</a:t>
                        </a:r>
                        <a:endParaRPr lang="en-US" sz="120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276" name="Group 275"/>
                    <p:cNvGrpSpPr/>
                    <p:nvPr/>
                  </p:nvGrpSpPr>
                  <p:grpSpPr>
                    <a:xfrm>
                      <a:off x="361949" y="1219200"/>
                      <a:ext cx="1524000" cy="381000"/>
                      <a:chOff x="361949" y="1219200"/>
                      <a:chExt cx="1524000" cy="381000"/>
                    </a:xfrm>
                  </p:grpSpPr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361949" y="1251466"/>
                        <a:ext cx="1524000" cy="348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FFFFFF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white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361949" y="1219200"/>
                        <a:ext cx="1452245" cy="2980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Vendor runs activation wizard during installation</a:t>
                        </a:r>
                        <a:endParaRPr lang="en-US" sz="120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400049" y="3429000"/>
                      <a:ext cx="1524000" cy="697895"/>
                      <a:chOff x="400049" y="3429000"/>
                      <a:chExt cx="1524000" cy="697895"/>
                    </a:xfrm>
                  </p:grpSpPr>
                  <p:sp>
                    <p:nvSpPr>
                      <p:cNvPr id="281" name="Can 280"/>
                      <p:cNvSpPr/>
                      <p:nvPr/>
                    </p:nvSpPr>
                    <p:spPr>
                      <a:xfrm>
                        <a:off x="400049" y="3429000"/>
                        <a:ext cx="1524000" cy="697895"/>
                      </a:xfrm>
                      <a:prstGeom prst="can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FFFFFF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white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523873" y="3752685"/>
                        <a:ext cx="1247775" cy="2980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Image and fingerprint stored in a database</a:t>
                        </a:r>
                        <a:endParaRPr lang="en-US" sz="120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85749" y="2210485"/>
                      <a:ext cx="1676400" cy="457200"/>
                      <a:chOff x="285749" y="2210485"/>
                      <a:chExt cx="1676400" cy="457200"/>
                    </a:xfrm>
                  </p:grpSpPr>
                  <p:sp>
                    <p:nvSpPr>
                      <p:cNvPr id="279" name="Snip and Round Single Corner Rectangle 278"/>
                      <p:cNvSpPr/>
                      <p:nvPr/>
                    </p:nvSpPr>
                    <p:spPr>
                      <a:xfrm>
                        <a:off x="285749" y="2210485"/>
                        <a:ext cx="1676400" cy="457200"/>
                      </a:xfrm>
                      <a:prstGeom prst="snip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FFFFFF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white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80" name="Rectangle 279"/>
                      <p:cNvSpPr/>
                      <p:nvPr/>
                    </p:nvSpPr>
                    <p:spPr>
                      <a:xfrm>
                        <a:off x="361950" y="2221468"/>
                        <a:ext cx="1419225" cy="40866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Software manufacturer request for vendor fingerprint</a:t>
                        </a:r>
                        <a:endParaRPr lang="en-US" sz="120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</p:grpSp>
              <p:grpSp>
                <p:nvGrpSpPr>
                  <p:cNvPr id="240" name="Group 239"/>
                  <p:cNvGrpSpPr/>
                  <p:nvPr/>
                </p:nvGrpSpPr>
                <p:grpSpPr>
                  <a:xfrm>
                    <a:off x="2314575" y="152400"/>
                    <a:ext cx="2362200" cy="4953000"/>
                    <a:chOff x="2314575" y="152400"/>
                    <a:chExt cx="2362200" cy="4953000"/>
                  </a:xfrm>
                </p:grpSpPr>
                <p:sp>
                  <p:nvSpPr>
                    <p:cNvPr id="241" name="Rectangle 240"/>
                    <p:cNvSpPr/>
                    <p:nvPr/>
                  </p:nvSpPr>
                  <p:spPr>
                    <a:xfrm>
                      <a:off x="2314575" y="152400"/>
                      <a:ext cx="2362200" cy="4953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prstClr val="white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  <p:sp>
                  <p:nvSpPr>
                    <p:cNvPr id="268" name="TextBox 136"/>
                    <p:cNvSpPr txBox="1"/>
                    <p:nvPr/>
                  </p:nvSpPr>
                  <p:spPr>
                    <a:xfrm>
                      <a:off x="2619374" y="869567"/>
                      <a:ext cx="1760719" cy="5078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Generated image/fingerprint features and software ID are stored in database  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  <p:cxnSp>
                  <p:nvCxnSpPr>
                    <p:cNvPr id="243" name="Straight Connector 242"/>
                    <p:cNvCxnSpPr/>
                    <p:nvPr/>
                  </p:nvCxnSpPr>
                  <p:spPr>
                    <a:xfrm>
                      <a:off x="2314575" y="426785"/>
                      <a:ext cx="2362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4" name="TextBox 112"/>
                    <p:cNvSpPr txBox="1"/>
                    <p:nvPr/>
                  </p:nvSpPr>
                  <p:spPr>
                    <a:xfrm>
                      <a:off x="2314575" y="152400"/>
                      <a:ext cx="2244090" cy="22288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ACTIVATION/INSTALLATION PHASE</a:t>
                      </a:r>
                      <a:endParaRPr lang="en-US" sz="1200" dirty="0">
                        <a:solidFill>
                          <a:prstClr val="black"/>
                        </a:solidFill>
                        <a:latin typeface="Times New Roman"/>
                        <a:ea typeface="Times New Roman"/>
                      </a:endParaRPr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2592718" y="2162296"/>
                      <a:ext cx="1787376" cy="457200"/>
                      <a:chOff x="2592718" y="2162296"/>
                      <a:chExt cx="1787376" cy="457200"/>
                    </a:xfrm>
                  </p:grpSpPr>
                  <p:sp>
                    <p:nvSpPr>
                      <p:cNvPr id="265" name="Snip and Round Single Corner Rectangle 264"/>
                      <p:cNvSpPr/>
                      <p:nvPr/>
                    </p:nvSpPr>
                    <p:spPr>
                      <a:xfrm>
                        <a:off x="2592718" y="2162296"/>
                        <a:ext cx="1787376" cy="457200"/>
                      </a:xfrm>
                      <a:prstGeom prst="snip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FFFFFF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white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808717" y="2213730"/>
                        <a:ext cx="1419225" cy="35433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 dirty="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Vendor re-submits the same image </a:t>
                        </a:r>
                        <a:endParaRPr lang="en-US" sz="1200" dirty="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2592718" y="2695720"/>
                      <a:ext cx="1768573" cy="457200"/>
                      <a:chOff x="2592718" y="2695720"/>
                      <a:chExt cx="1768573" cy="457200"/>
                    </a:xfrm>
                  </p:grpSpPr>
                  <p:sp>
                    <p:nvSpPr>
                      <p:cNvPr id="263" name="Snip and Round Single Corner Rectangle 262"/>
                      <p:cNvSpPr/>
                      <p:nvPr/>
                    </p:nvSpPr>
                    <p:spPr>
                      <a:xfrm>
                        <a:off x="2592718" y="2695720"/>
                        <a:ext cx="1768573" cy="457200"/>
                      </a:xfrm>
                      <a:prstGeom prst="snip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FFFFFF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white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64" name="Rectangle 263"/>
                      <p:cNvSpPr/>
                      <p:nvPr/>
                    </p:nvSpPr>
                    <p:spPr>
                      <a:xfrm>
                        <a:off x="2761092" y="2722386"/>
                        <a:ext cx="1419225" cy="35433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 dirty="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Vendor re-submits the same fingerprint</a:t>
                        </a:r>
                        <a:endParaRPr lang="en-US" sz="1200" dirty="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247" name="Group 246"/>
                    <p:cNvGrpSpPr/>
                    <p:nvPr/>
                  </p:nvGrpSpPr>
                  <p:grpSpPr>
                    <a:xfrm>
                      <a:off x="2543175" y="1565235"/>
                      <a:ext cx="1981200" cy="521271"/>
                      <a:chOff x="2543175" y="1565235"/>
                      <a:chExt cx="1981200" cy="521271"/>
                    </a:xfrm>
                  </p:grpSpPr>
                  <p:sp>
                    <p:nvSpPr>
                      <p:cNvPr id="261" name="Rectangle 260"/>
                      <p:cNvSpPr/>
                      <p:nvPr/>
                    </p:nvSpPr>
                    <p:spPr>
                      <a:xfrm>
                        <a:off x="2604569" y="1565235"/>
                        <a:ext cx="1828800" cy="5212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FFFFFF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white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62" name="Rectangle 261"/>
                      <p:cNvSpPr/>
                      <p:nvPr/>
                    </p:nvSpPr>
                    <p:spPr>
                      <a:xfrm>
                        <a:off x="2543175" y="1565235"/>
                        <a:ext cx="1981200" cy="49403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 dirty="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Validation tool communicates with activation server and server performs activation operation</a:t>
                        </a:r>
                        <a:r>
                          <a:rPr lang="en-US" sz="900" dirty="0">
                            <a:solidFill>
                              <a:srgbClr val="000000"/>
                            </a:solidFill>
                            <a:ea typeface="Times New Roman"/>
                          </a:rPr>
                          <a:t>. </a:t>
                        </a:r>
                        <a:endParaRPr lang="en-US" sz="1200" dirty="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248" name="Group 247"/>
                    <p:cNvGrpSpPr/>
                    <p:nvPr/>
                  </p:nvGrpSpPr>
                  <p:grpSpPr>
                    <a:xfrm>
                      <a:off x="2684890" y="3140140"/>
                      <a:ext cx="1687085" cy="622409"/>
                      <a:chOff x="2684890" y="3140140"/>
                      <a:chExt cx="1687085" cy="622409"/>
                    </a:xfrm>
                  </p:grpSpPr>
                  <p:grpSp>
                    <p:nvGrpSpPr>
                      <p:cNvPr id="257" name="Group 256"/>
                      <p:cNvGrpSpPr/>
                      <p:nvPr/>
                    </p:nvGrpSpPr>
                    <p:grpSpPr>
                      <a:xfrm>
                        <a:off x="2684890" y="3140140"/>
                        <a:ext cx="1687083" cy="622407"/>
                        <a:chOff x="2720824" y="3086962"/>
                        <a:chExt cx="1433732" cy="405384"/>
                      </a:xfrm>
                    </p:grpSpPr>
                    <p:sp>
                      <p:nvSpPr>
                        <p:cNvPr id="259" name="Folded Corner 258"/>
                        <p:cNvSpPr/>
                        <p:nvPr/>
                      </p:nvSpPr>
                      <p:spPr>
                        <a:xfrm>
                          <a:off x="2720824" y="3161574"/>
                          <a:ext cx="1433732" cy="330772"/>
                        </a:xfrm>
                        <a:prstGeom prst="foldedCorner">
                          <a:avLst>
                            <a:gd name="adj" fmla="val 3012"/>
                          </a:avLst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rgbClr val="FF000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100">
                              <a:solidFill>
                                <a:srgbClr val="FFFFFF"/>
                              </a:solidFill>
                              <a:ea typeface="Times New Roman"/>
                            </a:rPr>
                            <a:t> </a:t>
                          </a:r>
                          <a:endParaRPr lang="en-US" sz="1200">
                            <a:solidFill>
                              <a:prstClr val="white"/>
                            </a:solidFill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  <p:sp>
                      <p:nvSpPr>
                        <p:cNvPr id="260" name="Rectangle 259"/>
                        <p:cNvSpPr/>
                        <p:nvPr/>
                      </p:nvSpPr>
                      <p:spPr>
                        <a:xfrm>
                          <a:off x="2966307" y="3086962"/>
                          <a:ext cx="1058776" cy="27007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100">
                              <a:solidFill>
                                <a:srgbClr val="000000"/>
                              </a:solidFill>
                              <a:ea typeface="Times New Roman"/>
                            </a:rPr>
                            <a:t> </a:t>
                          </a:r>
                          <a:endParaRPr lang="en-US" sz="120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58" name="Rectangle 257"/>
                      <p:cNvSpPr/>
                      <p:nvPr/>
                    </p:nvSpPr>
                    <p:spPr>
                      <a:xfrm>
                        <a:off x="2695575" y="3254695"/>
                        <a:ext cx="1676400" cy="5078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 dirty="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Image and fingerprint sent to activation server along with user system properties.</a:t>
                        </a:r>
                        <a:endParaRPr lang="en-US" sz="1200" dirty="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249" name="Group 248"/>
                    <p:cNvGrpSpPr/>
                    <p:nvPr/>
                  </p:nvGrpSpPr>
                  <p:grpSpPr>
                    <a:xfrm>
                      <a:off x="2619375" y="3991158"/>
                      <a:ext cx="1741917" cy="507854"/>
                      <a:chOff x="2619375" y="3991158"/>
                      <a:chExt cx="1741917" cy="507854"/>
                    </a:xfrm>
                  </p:grpSpPr>
                  <p:sp>
                    <p:nvSpPr>
                      <p:cNvPr id="256" name="Rectangle 255"/>
                      <p:cNvSpPr/>
                      <p:nvPr/>
                    </p:nvSpPr>
                    <p:spPr>
                      <a:xfrm>
                        <a:off x="2619375" y="4030782"/>
                        <a:ext cx="1741916" cy="28701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000000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54" name="TextBox 122"/>
                      <p:cNvSpPr txBox="1"/>
                      <p:nvPr/>
                    </p:nvSpPr>
                    <p:spPr>
                      <a:xfrm>
                        <a:off x="2619375" y="3991158"/>
                        <a:ext cx="1741917" cy="5078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Sends Activation Key, Tracking Key and Branch Count Value to the Validation Tool </a:t>
                        </a:r>
                        <a:endParaRPr lang="en-US" sz="1200" dirty="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grpSp>
                  <p:nvGrpSpPr>
                    <p:cNvPr id="250" name="Group 249"/>
                    <p:cNvGrpSpPr/>
                    <p:nvPr/>
                  </p:nvGrpSpPr>
                  <p:grpSpPr>
                    <a:xfrm>
                      <a:off x="2619375" y="4600787"/>
                      <a:ext cx="1676400" cy="457220"/>
                      <a:chOff x="2619375" y="4600787"/>
                      <a:chExt cx="1676400" cy="457220"/>
                    </a:xfrm>
                  </p:grpSpPr>
                  <p:sp>
                    <p:nvSpPr>
                      <p:cNvPr id="251" name="Snip and Round Single Corner Rectangle 250"/>
                      <p:cNvSpPr/>
                      <p:nvPr/>
                    </p:nvSpPr>
                    <p:spPr>
                      <a:xfrm>
                        <a:off x="2619375" y="4600807"/>
                        <a:ext cx="1676400" cy="457200"/>
                      </a:xfrm>
                      <a:prstGeom prst="snip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solidFill>
                              <a:srgbClr val="FFFFFF"/>
                            </a:solidFill>
                            <a:ea typeface="Times New Roman"/>
                          </a:rPr>
                          <a:t> </a:t>
                        </a:r>
                        <a:endParaRPr lang="en-US" sz="1200">
                          <a:solidFill>
                            <a:prstClr val="white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747963" y="4600787"/>
                        <a:ext cx="1419225" cy="354330"/>
                      </a:xfrm>
                      <a:prstGeom prst="rect">
                        <a:avLst/>
                      </a:prstGeom>
                      <a:ln>
                        <a:noFill/>
                        <a:prstDash val="sysDash"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900" dirty="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</a:rPr>
                          <a:t>Vendor successfully activates the software</a:t>
                        </a:r>
                        <a:endParaRPr lang="en-US" sz="1200" dirty="0">
                          <a:solidFill>
                            <a:prstClr val="black"/>
                          </a:solidFill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38" name="Rectangle 237"/>
                <p:cNvSpPr/>
                <p:nvPr/>
              </p:nvSpPr>
              <p:spPr>
                <a:xfrm>
                  <a:off x="391160" y="4047226"/>
                  <a:ext cx="1560830" cy="222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Times New Roman"/>
                      <a:ea typeface="Calibri"/>
                      <a:cs typeface="Times New Roman"/>
                    </a:rPr>
                    <a:t>Activation Centralized Server  </a:t>
                  </a:r>
                  <a:endParaRPr lang="en-US" sz="1200" dirty="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sp>
            <p:nvSpPr>
              <p:cNvPr id="236" name="Rectangle 235"/>
              <p:cNvSpPr/>
              <p:nvPr/>
            </p:nvSpPr>
            <p:spPr>
              <a:xfrm>
                <a:off x="0" y="0"/>
                <a:ext cx="4829175" cy="54301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srgbClr val="FFFFFF"/>
                    </a:solidFill>
                    <a:ea typeface="Times New Roman"/>
                  </a:rPr>
                  <a:t> </a:t>
                </a:r>
                <a:endParaRPr lang="en-US" sz="1200">
                  <a:solidFill>
                    <a:prstClr val="white"/>
                  </a:solidFill>
                  <a:latin typeface="Times New Roman"/>
                  <a:ea typeface="Times New Roman"/>
                </a:endParaRPr>
              </a:p>
            </p:txBody>
          </p:sp>
        </p:grpSp>
        <p:cxnSp>
          <p:nvCxnSpPr>
            <p:cNvPr id="232" name="Straight Connector 231"/>
            <p:cNvCxnSpPr>
              <a:stCxn id="241" idx="2"/>
            </p:cNvCxnSpPr>
            <p:nvPr/>
          </p:nvCxnSpPr>
          <p:spPr>
            <a:xfrm>
              <a:off x="5653087" y="5838590"/>
              <a:ext cx="0" cy="152393"/>
            </a:xfrm>
            <a:prstGeom prst="line">
              <a:avLst/>
            </a:prstGeom>
            <a:ln w="28575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>
              <a:off x="4395787" y="5990983"/>
              <a:ext cx="1279955" cy="0"/>
            </a:xfrm>
            <a:prstGeom prst="line">
              <a:avLst/>
            </a:prstGeom>
            <a:ln w="28575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4395787" y="5990983"/>
              <a:ext cx="0" cy="486017"/>
            </a:xfrm>
            <a:prstGeom prst="line">
              <a:avLst/>
            </a:prstGeom>
            <a:ln w="28575">
              <a:solidFill>
                <a:srgbClr val="FF33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Can 288"/>
            <p:cNvSpPr/>
            <p:nvPr/>
          </p:nvSpPr>
          <p:spPr>
            <a:xfrm>
              <a:off x="4776787" y="1295400"/>
              <a:ext cx="1813994" cy="905732"/>
            </a:xfrm>
            <a:prstGeom prst="can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FFFF"/>
                  </a:solidFill>
                  <a:ea typeface="Times New Roman"/>
                </a:rPr>
                <a:t> </a:t>
              </a:r>
              <a:endParaRPr lang="en-US" sz="1200">
                <a:solidFill>
                  <a:prstClr val="white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92" name="Can 291"/>
            <p:cNvSpPr/>
            <p:nvPr/>
          </p:nvSpPr>
          <p:spPr>
            <a:xfrm>
              <a:off x="4776787" y="4585452"/>
              <a:ext cx="1760719" cy="662859"/>
            </a:xfrm>
            <a:prstGeom prst="can">
              <a:avLst>
                <a:gd name="adj" fmla="val 27593"/>
              </a:avLst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FFFF"/>
                  </a:solidFill>
                  <a:ea typeface="Times New Roman"/>
                </a:rPr>
                <a:t> </a:t>
              </a:r>
              <a:endParaRPr lang="en-US" sz="1200">
                <a:solidFill>
                  <a:prstClr val="white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4910772" y="1301125"/>
              <a:ext cx="1560830" cy="222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Times New Roman"/>
                  <a:ea typeface="Calibri"/>
                  <a:cs typeface="Times New Roman"/>
                </a:rPr>
                <a:t>Activation Centralized Server  </a:t>
              </a:r>
              <a:endParaRPr lang="en-US" sz="1200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909983" y="4557590"/>
              <a:ext cx="1560830" cy="222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Times New Roman"/>
                  <a:ea typeface="Calibri"/>
                  <a:cs typeface="Times New Roman"/>
                </a:rPr>
                <a:t>Activation Centralized Server  </a:t>
              </a:r>
              <a:endParaRPr lang="en-US" sz="1200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18410" y="304800"/>
            <a:ext cx="343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Architecture of the Prosed System</a:t>
            </a:r>
          </a:p>
        </p:txBody>
      </p:sp>
    </p:spTree>
    <p:extLst>
      <p:ext uri="{BB962C8B-B14F-4D97-AF65-F5344CB8AC3E}">
        <p14:creationId xmlns:p14="http://schemas.microsoft.com/office/powerpoint/2010/main" val="7740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/>
          <p:cNvGrpSpPr/>
          <p:nvPr/>
        </p:nvGrpSpPr>
        <p:grpSpPr>
          <a:xfrm>
            <a:off x="581025" y="381000"/>
            <a:ext cx="7800975" cy="5638800"/>
            <a:chOff x="428625" y="914400"/>
            <a:chExt cx="7800975" cy="5638800"/>
          </a:xfrm>
        </p:grpSpPr>
        <p:grpSp>
          <p:nvGrpSpPr>
            <p:cNvPr id="235" name="Group 234"/>
            <p:cNvGrpSpPr/>
            <p:nvPr/>
          </p:nvGrpSpPr>
          <p:grpSpPr>
            <a:xfrm>
              <a:off x="561974" y="1066800"/>
              <a:ext cx="7515226" cy="5333999"/>
              <a:chOff x="561974" y="1122967"/>
              <a:chExt cx="7515226" cy="5333999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561974" y="1122967"/>
                <a:ext cx="4467226" cy="5333999"/>
                <a:chOff x="1447800" y="780911"/>
                <a:chExt cx="4467226" cy="533399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447800" y="780912"/>
                  <a:ext cx="2078466" cy="5333998"/>
                  <a:chOff x="6629400" y="561220"/>
                  <a:chExt cx="2078466" cy="4487332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6629400" y="561220"/>
                    <a:ext cx="2057400" cy="4487332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" name="Flowchart: Multidocument 4"/>
                  <p:cNvSpPr/>
                  <p:nvPr/>
                </p:nvSpPr>
                <p:spPr>
                  <a:xfrm>
                    <a:off x="6705600" y="1009953"/>
                    <a:ext cx="1905000" cy="685800"/>
                  </a:xfrm>
                  <a:prstGeom prst="flowChartMultidocumen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766123" y="1138162"/>
                    <a:ext cx="16001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Buyer request to purchase</a:t>
                    </a:r>
                  </a:p>
                  <a:p>
                    <a:pPr algn="ctr"/>
                    <a:r>
                      <a:rPr lang="en-US" sz="90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software  </a:t>
                    </a: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650466" y="881743"/>
                    <a:ext cx="20574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674122" y="623446"/>
                    <a:ext cx="1905000" cy="1941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PHURCHASE PHASE (BUYER)</a:t>
                    </a:r>
                  </a:p>
                </p:txBody>
              </p: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058026" y="3253620"/>
                    <a:ext cx="1171574" cy="609600"/>
                    <a:chOff x="843694" y="1152504"/>
                    <a:chExt cx="1171574" cy="535632"/>
                  </a:xfrm>
                </p:grpSpPr>
                <p:sp>
                  <p:nvSpPr>
                    <p:cNvPr id="48" name="Folded Corner 47"/>
                    <p:cNvSpPr/>
                    <p:nvPr/>
                  </p:nvSpPr>
                  <p:spPr>
                    <a:xfrm>
                      <a:off x="843694" y="1152504"/>
                      <a:ext cx="1100868" cy="535632"/>
                    </a:xfrm>
                    <a:prstGeom prst="foldedCorne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956532" y="1265156"/>
                      <a:ext cx="1058736" cy="27300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Buyer submits photograph  image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05612" y="2227943"/>
                    <a:ext cx="1676400" cy="571936"/>
                    <a:chOff x="3071812" y="1008058"/>
                    <a:chExt cx="1676400" cy="571936"/>
                  </a:xfrm>
                </p:grpSpPr>
                <p:sp>
                  <p:nvSpPr>
                    <p:cNvPr id="26" name="Snip and Round Single Corner Rectangle 25"/>
                    <p:cNvSpPr/>
                    <p:nvPr/>
                  </p:nvSpPr>
                  <p:spPr>
                    <a:xfrm>
                      <a:off x="3071812" y="1008058"/>
                      <a:ext cx="1676400" cy="457200"/>
                    </a:xfrm>
                    <a:prstGeom prst="snip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200400" y="1072163"/>
                      <a:ext cx="1419224" cy="5078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Vendor request for buyer passport size photograph image.</a:t>
                      </a: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6858000" y="1779210"/>
                    <a:ext cx="1524000" cy="369332"/>
                    <a:chOff x="4038600" y="1322010"/>
                    <a:chExt cx="1524000" cy="369332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4038600" y="1322010"/>
                      <a:ext cx="1524000" cy="3487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4081249" y="1322010"/>
                      <a:ext cx="145194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Buyer  runs activation wizard during installation</a:t>
                      </a:r>
                    </a:p>
                  </p:txBody>
                </p:sp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6781800" y="3958772"/>
                    <a:ext cx="1676400" cy="742113"/>
                    <a:chOff x="4610100" y="4187372"/>
                    <a:chExt cx="1676400" cy="742113"/>
                  </a:xfrm>
                </p:grpSpPr>
                <p:sp>
                  <p:nvSpPr>
                    <p:cNvPr id="59" name="Can 58"/>
                    <p:cNvSpPr/>
                    <p:nvPr/>
                  </p:nvSpPr>
                  <p:spPr>
                    <a:xfrm>
                      <a:off x="4610100" y="4187372"/>
                      <a:ext cx="1676400" cy="742113"/>
                    </a:xfrm>
                    <a:prstGeom prst="can">
                      <a:avLst>
                        <a:gd name="adj" fmla="val 36900"/>
                      </a:avLst>
                    </a:prstGeom>
                    <a:noFill/>
                    <a:ln w="1905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4848224" y="4544376"/>
                      <a:ext cx="1247776" cy="31070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 and fingerprint stored in a database</a:t>
                      </a:r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6781800" y="2740781"/>
                    <a:ext cx="1676400" cy="457200"/>
                    <a:chOff x="3048000" y="987496"/>
                    <a:chExt cx="1676400" cy="457200"/>
                  </a:xfrm>
                </p:grpSpPr>
                <p:sp>
                  <p:nvSpPr>
                    <p:cNvPr id="63" name="Snip and Round Single Corner Rectangle 62"/>
                    <p:cNvSpPr/>
                    <p:nvPr/>
                  </p:nvSpPr>
                  <p:spPr>
                    <a:xfrm>
                      <a:off x="3048000" y="987496"/>
                      <a:ext cx="1676400" cy="457200"/>
                    </a:xfrm>
                    <a:prstGeom prst="snip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3162300" y="1051601"/>
                      <a:ext cx="1419224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Vendor request for buyer fingerprint</a:t>
                      </a:r>
                    </a:p>
                  </p:txBody>
                </p:sp>
              </p:grp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3629026" y="780911"/>
                  <a:ext cx="2286000" cy="5333998"/>
                  <a:chOff x="4038600" y="609600"/>
                  <a:chExt cx="2286000" cy="5333998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4038600" y="609600"/>
                    <a:ext cx="2264631" cy="5333998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23412" y="1371600"/>
                    <a:ext cx="1796387" cy="507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rPr>
                      <a:t>Generated image/fingerprint features and software ID are stored in database  </a:t>
                    </a:r>
                    <a:endParaRPr lang="en-US" sz="1200" dirty="0">
                      <a:solidFill>
                        <a:prstClr val="black"/>
                      </a:solidFill>
                      <a:latin typeface="Times New Roman"/>
                      <a:ea typeface="Times New Roman"/>
                    </a:endParaRPr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4038600" y="990600"/>
                    <a:ext cx="226463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059236" y="683568"/>
                    <a:ext cx="2265364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ACTIVATION/INSTALLATION PHASE</a:t>
                    </a:r>
                  </a:p>
                </p:txBody>
              </p:sp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4191000" y="2514600"/>
                    <a:ext cx="1828800" cy="457200"/>
                    <a:chOff x="4191000" y="2439085"/>
                    <a:chExt cx="1828800" cy="457200"/>
                  </a:xfrm>
                </p:grpSpPr>
                <p:sp>
                  <p:nvSpPr>
                    <p:cNvPr id="52" name="Snip and Round Single Corner Rectangle 51"/>
                    <p:cNvSpPr/>
                    <p:nvPr/>
                  </p:nvSpPr>
                  <p:spPr>
                    <a:xfrm>
                      <a:off x="4191000" y="2439085"/>
                      <a:ext cx="1828800" cy="457200"/>
                    </a:xfrm>
                    <a:prstGeom prst="snip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4267200" y="2526953"/>
                      <a:ext cx="1419224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Buyer re-submits the same image </a:t>
                      </a:r>
                    </a:p>
                  </p:txBody>
                </p: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191000" y="3048000"/>
                    <a:ext cx="1828800" cy="457200"/>
                    <a:chOff x="4191000" y="2982783"/>
                    <a:chExt cx="1828800" cy="457200"/>
                  </a:xfrm>
                </p:grpSpPr>
                <p:sp>
                  <p:nvSpPr>
                    <p:cNvPr id="42" name="Snip and Round Single Corner Rectangle 41"/>
                    <p:cNvSpPr/>
                    <p:nvPr/>
                  </p:nvSpPr>
                  <p:spPr>
                    <a:xfrm>
                      <a:off x="4191000" y="2982783"/>
                      <a:ext cx="1828800" cy="457200"/>
                    </a:xfrm>
                    <a:prstGeom prst="snip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4267200" y="3070651"/>
                      <a:ext cx="1419224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Buyer re-submits the same fingerprint</a:t>
                      </a:r>
                    </a:p>
                  </p:txBody>
                </p: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4114800" y="1917129"/>
                    <a:ext cx="1981200" cy="521271"/>
                    <a:chOff x="4114800" y="1840929"/>
                    <a:chExt cx="1981200" cy="521271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4191000" y="1840929"/>
                      <a:ext cx="1828800" cy="52127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114800" y="1854369"/>
                      <a:ext cx="1981200" cy="5078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Validation tool communicates with activation server and server performs activation operation</a:t>
                      </a: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. </a:t>
                      </a:r>
                    </a:p>
                  </p:txBody>
                </p: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3400" y="3292549"/>
                    <a:ext cx="1600202" cy="1111236"/>
                    <a:chOff x="4343400" y="3216349"/>
                    <a:chExt cx="1600202" cy="1111236"/>
                  </a:xfrm>
                </p:grpSpPr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343400" y="3216349"/>
                      <a:ext cx="1600202" cy="1111236"/>
                      <a:chOff x="655371" y="937276"/>
                      <a:chExt cx="1359897" cy="723765"/>
                    </a:xfrm>
                  </p:grpSpPr>
                  <p:sp>
                    <p:nvSpPr>
                      <p:cNvPr id="65" name="Folded Corner 64"/>
                      <p:cNvSpPr/>
                      <p:nvPr/>
                    </p:nvSpPr>
                    <p:spPr>
                      <a:xfrm>
                        <a:off x="655371" y="1125409"/>
                        <a:ext cx="1100868" cy="535632"/>
                      </a:xfrm>
                      <a:prstGeom prst="foldedCorner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956532" y="937276"/>
                        <a:ext cx="1058736" cy="15034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endPara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4343400" y="3581400"/>
                      <a:ext cx="1295400" cy="6463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 and fingerprint sent to activation server along with user system properties.</a:t>
                      </a:r>
                    </a:p>
                  </p:txBody>
                </p:sp>
              </p:grp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4191001" y="4014871"/>
                    <a:ext cx="2112230" cy="1141160"/>
                    <a:chOff x="4191001" y="3938671"/>
                    <a:chExt cx="2112230" cy="114116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4191001" y="3938671"/>
                      <a:ext cx="2112230" cy="1081569"/>
                      <a:chOff x="762000" y="1505635"/>
                      <a:chExt cx="1981200" cy="1008976"/>
                    </a:xfrm>
                  </p:grpSpPr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766982" y="1995270"/>
                        <a:ext cx="1720193" cy="5193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762000" y="1505635"/>
                        <a:ext cx="1981200" cy="2308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endPara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231109" y="4572000"/>
                      <a:ext cx="1864891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Vendor sends activation key and branch count value to the validation tool </a:t>
                      </a:r>
                    </a:p>
                  </p:txBody>
                </p:sp>
              </p:grpSp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4343400" y="5290065"/>
                    <a:ext cx="1676400" cy="457200"/>
                    <a:chOff x="4343400" y="5213865"/>
                    <a:chExt cx="1676400" cy="457200"/>
                  </a:xfrm>
                </p:grpSpPr>
                <p:sp>
                  <p:nvSpPr>
                    <p:cNvPr id="79" name="Snip and Round Single Corner Rectangle 78"/>
                    <p:cNvSpPr/>
                    <p:nvPr/>
                  </p:nvSpPr>
                  <p:spPr>
                    <a:xfrm>
                      <a:off x="4343400" y="5213865"/>
                      <a:ext cx="1676400" cy="457200"/>
                    </a:xfrm>
                    <a:prstGeom prst="snip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4471988" y="5269468"/>
                      <a:ext cx="1419224" cy="369332"/>
                    </a:xfrm>
                    <a:prstGeom prst="rect">
                      <a:avLst/>
                    </a:prstGeom>
                    <a:ln>
                      <a:noFill/>
                      <a:prstDash val="sysDash"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Buyer successfully activates the software</a:t>
                      </a:r>
                    </a:p>
                  </p:txBody>
                </p:sp>
              </p:grpSp>
            </p:grpSp>
          </p:grpSp>
          <p:sp>
            <p:nvSpPr>
              <p:cNvPr id="219" name="Rectangle 218"/>
              <p:cNvSpPr/>
              <p:nvPr/>
            </p:nvSpPr>
            <p:spPr>
              <a:xfrm>
                <a:off x="762000" y="5235535"/>
                <a:ext cx="156136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Activation Centralized Server  </a:t>
                </a:r>
                <a:endParaRPr lang="en-US" sz="900" dirty="0">
                  <a:solidFill>
                    <a:prstClr val="black"/>
                  </a:solidFill>
                  <a:latin typeface="Times New Roman" pitchFamily="18" charset="0"/>
                  <a:ea typeface="Calibri"/>
                  <a:cs typeface="Times New Roman" pitchFamily="18" charset="0"/>
                </a:endParaRPr>
              </a:p>
            </p:txBody>
          </p:sp>
          <p:grpSp>
            <p:nvGrpSpPr>
              <p:cNvPr id="223" name="Group 222"/>
              <p:cNvGrpSpPr/>
              <p:nvPr/>
            </p:nvGrpSpPr>
            <p:grpSpPr>
              <a:xfrm>
                <a:off x="5181600" y="1363278"/>
                <a:ext cx="2895600" cy="3349715"/>
                <a:chOff x="4906590" y="327580"/>
                <a:chExt cx="2895600" cy="3263614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4953000" y="349443"/>
                  <a:ext cx="2849190" cy="3241751"/>
                </a:xfrm>
                <a:prstGeom prst="rect">
                  <a:avLst/>
                </a:prstGeom>
                <a:solidFill>
                  <a:srgbClr val="FEECEC"/>
                </a:solidFill>
                <a:ln w="28575">
                  <a:solidFill>
                    <a:srgbClr val="FF33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prstClr val="white"/>
                      </a:solidFill>
                    </a:rPr>
                    <a:t>  </a:t>
                  </a: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906590" y="533400"/>
                  <a:ext cx="284919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5085524" y="327580"/>
                  <a:ext cx="2640466" cy="230832"/>
                </a:xfrm>
                <a:prstGeom prst="rect">
                  <a:avLst/>
                </a:prstGeom>
                <a:noFill/>
                <a:ln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  SOFTWARE PIRACY DETECTION (BUYER) 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907302" y="613517"/>
                  <a:ext cx="1370888" cy="230832"/>
                </a:xfrm>
                <a:prstGeom prst="rect">
                  <a:avLst/>
                </a:prstGeom>
                <a:noFill/>
                <a:ln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Enter Authentication Key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4906590" y="815210"/>
                  <a:ext cx="1412566" cy="230832"/>
                </a:xfrm>
                <a:prstGeom prst="rect">
                  <a:avLst/>
                </a:prstGeom>
                <a:noFill/>
                <a:ln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Enter Branch Count Value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246130" y="688033"/>
                  <a:ext cx="1098860" cy="1563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prstClr val="white"/>
                      </a:solidFill>
                    </a:rPr>
                    <a:t>   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281034" y="1066800"/>
                  <a:ext cx="518091" cy="230832"/>
                </a:xfrm>
                <a:prstGeom prst="rect">
                  <a:avLst/>
                </a:prstGeom>
                <a:noFill/>
                <a:ln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Submit</a:t>
                  </a: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211390" y="1067951"/>
                  <a:ext cx="587079" cy="2296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Text Box 236"/>
                <p:cNvSpPr txBox="1"/>
                <p:nvPr/>
              </p:nvSpPr>
              <p:spPr>
                <a:xfrm>
                  <a:off x="5026196" y="1371600"/>
                  <a:ext cx="1556794" cy="941093"/>
                </a:xfrm>
                <a:prstGeom prst="rect">
                  <a:avLst/>
                </a:prstGeom>
                <a:solidFill>
                  <a:schemeClr val="lt1"/>
                </a:solidFill>
                <a:ln w="19050"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ea typeface="Calibri"/>
                      <a:cs typeface="Times New Roman"/>
                    </a:rPr>
                    <a:t> </a:t>
                  </a:r>
                  <a:r>
                    <a:rPr lang="en-US" sz="900" b="1" dirty="0">
                      <a:solidFill>
                        <a:prstClr val="black"/>
                      </a:solidFill>
                      <a:latin typeface="Times New Roman" pitchFamily="18" charset="0"/>
                      <a:ea typeface="Calibri"/>
                      <a:cs typeface="Times New Roman" pitchFamily="18" charset="0"/>
                    </a:rPr>
                    <a:t>Trained Detection Model</a:t>
                  </a:r>
                  <a:endParaRPr lang="en-US" sz="900" dirty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endParaRPr>
                </a:p>
                <a:p>
                  <a:r>
                    <a:rPr lang="en-US" sz="1100" dirty="0">
                      <a:solidFill>
                        <a:prstClr val="black"/>
                      </a:solidFill>
                      <a:ea typeface="Calibri"/>
                      <a:cs typeface="Times New Roman"/>
                    </a:rPr>
                    <a:t>   </a:t>
                  </a:r>
                  <a:r>
                    <a:rPr lang="en-US" sz="900" dirty="0">
                      <a:solidFill>
                        <a:prstClr val="black"/>
                      </a:solidFill>
                      <a:latin typeface="Times New Roman" pitchFamily="18" charset="0"/>
                      <a:ea typeface="Calibri"/>
                      <a:cs typeface="Times New Roman" pitchFamily="18" charset="0"/>
                    </a:rPr>
                    <a:t>(hybridized Algorithm)</a:t>
                  </a:r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5433383" y="1823837"/>
                  <a:ext cx="405442" cy="386934"/>
                  <a:chOff x="0" y="0"/>
                  <a:chExt cx="1382233" cy="1988287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0" y="10632"/>
                    <a:ext cx="457200" cy="435610"/>
                    <a:chOff x="0" y="0"/>
                    <a:chExt cx="457200" cy="435934"/>
                  </a:xfrm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0" y="0"/>
                      <a:ext cx="457200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22526" y="85058"/>
                      <a:ext cx="275886" cy="2760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925033" y="0"/>
                    <a:ext cx="457200" cy="435610"/>
                    <a:chOff x="0" y="0"/>
                    <a:chExt cx="457200" cy="435934"/>
                  </a:xfrm>
                </p:grpSpPr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0" y="0"/>
                      <a:ext cx="457200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2524" y="85058"/>
                      <a:ext cx="275886" cy="2760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415929" y="808074"/>
                    <a:ext cx="457201" cy="435934"/>
                    <a:chOff x="-51904" y="0"/>
                    <a:chExt cx="457201" cy="435934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-51904" y="0"/>
                      <a:ext cx="457201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74428" y="85060"/>
                      <a:ext cx="275885" cy="2760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85060" y="1552353"/>
                    <a:ext cx="457200" cy="435934"/>
                    <a:chOff x="0" y="0"/>
                    <a:chExt cx="457200" cy="435934"/>
                  </a:xfrm>
                </p:grpSpPr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0" y="0"/>
                      <a:ext cx="457200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22526" y="85060"/>
                      <a:ext cx="275886" cy="27604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925033" y="1520455"/>
                    <a:ext cx="457200" cy="435610"/>
                    <a:chOff x="0" y="0"/>
                    <a:chExt cx="457200" cy="435934"/>
                  </a:xfrm>
                </p:grpSpPr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0" y="0"/>
                      <a:ext cx="457200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22524" y="85058"/>
                      <a:ext cx="275886" cy="2760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415929" y="255181"/>
                    <a:ext cx="457201" cy="1063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457200" y="265814"/>
                    <a:ext cx="223284" cy="54273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H="1">
                    <a:off x="467833" y="1244009"/>
                    <a:ext cx="212252" cy="36176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H="1">
                    <a:off x="818707" y="435934"/>
                    <a:ext cx="298273" cy="37246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1244009" y="435934"/>
                    <a:ext cx="0" cy="108452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766801" y="1169581"/>
                    <a:ext cx="181315" cy="38343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182011" y="435935"/>
                    <a:ext cx="42530" cy="111641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/>
                <p:cNvGrpSpPr/>
                <p:nvPr/>
              </p:nvGrpSpPr>
              <p:grpSpPr>
                <a:xfrm>
                  <a:off x="5890583" y="1823837"/>
                  <a:ext cx="405442" cy="402065"/>
                  <a:chOff x="0" y="0"/>
                  <a:chExt cx="1382233" cy="1988287"/>
                </a:xfrm>
              </p:grpSpPr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0" y="10632"/>
                    <a:ext cx="457200" cy="435610"/>
                    <a:chOff x="0" y="0"/>
                    <a:chExt cx="457200" cy="435934"/>
                  </a:xfrm>
                </p:grpSpPr>
                <p:sp>
                  <p:nvSpPr>
                    <p:cNvPr id="176" name="Oval 175"/>
                    <p:cNvSpPr/>
                    <p:nvPr/>
                  </p:nvSpPr>
                  <p:spPr>
                    <a:xfrm>
                      <a:off x="0" y="0"/>
                      <a:ext cx="457200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74428" y="85060"/>
                      <a:ext cx="275885" cy="2760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925033" y="0"/>
                    <a:ext cx="457200" cy="435610"/>
                    <a:chOff x="0" y="0"/>
                    <a:chExt cx="457200" cy="435934"/>
                  </a:xfrm>
                </p:grpSpPr>
                <p:sp>
                  <p:nvSpPr>
                    <p:cNvPr id="174" name="Oval 173"/>
                    <p:cNvSpPr/>
                    <p:nvPr/>
                  </p:nvSpPr>
                  <p:spPr>
                    <a:xfrm>
                      <a:off x="0" y="0"/>
                      <a:ext cx="457200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74428" y="85060"/>
                      <a:ext cx="275885" cy="2760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467833" y="808074"/>
                    <a:ext cx="457200" cy="435934"/>
                    <a:chOff x="0" y="0"/>
                    <a:chExt cx="457200" cy="435934"/>
                  </a:xfrm>
                </p:grpSpPr>
                <p:sp>
                  <p:nvSpPr>
                    <p:cNvPr id="172" name="Oval 171"/>
                    <p:cNvSpPr/>
                    <p:nvPr/>
                  </p:nvSpPr>
                  <p:spPr>
                    <a:xfrm>
                      <a:off x="0" y="0"/>
                      <a:ext cx="457200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74428" y="85060"/>
                      <a:ext cx="275885" cy="2760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85060" y="1552353"/>
                    <a:ext cx="457200" cy="435934"/>
                    <a:chOff x="0" y="0"/>
                    <a:chExt cx="457200" cy="435934"/>
                  </a:xfrm>
                </p:grpSpPr>
                <p:sp>
                  <p:nvSpPr>
                    <p:cNvPr id="170" name="Oval 169"/>
                    <p:cNvSpPr/>
                    <p:nvPr/>
                  </p:nvSpPr>
                  <p:spPr>
                    <a:xfrm>
                      <a:off x="0" y="0"/>
                      <a:ext cx="457200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74428" y="85060"/>
                      <a:ext cx="275885" cy="2760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925033" y="1520455"/>
                    <a:ext cx="457200" cy="435610"/>
                    <a:chOff x="0" y="0"/>
                    <a:chExt cx="457200" cy="435934"/>
                  </a:xfrm>
                </p:grpSpPr>
                <p:sp>
                  <p:nvSpPr>
                    <p:cNvPr id="168" name="Oval 167"/>
                    <p:cNvSpPr/>
                    <p:nvPr/>
                  </p:nvSpPr>
                  <p:spPr>
                    <a:xfrm>
                      <a:off x="0" y="0"/>
                      <a:ext cx="457200" cy="435934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74428" y="85060"/>
                      <a:ext cx="275885" cy="2760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67833" y="255181"/>
                    <a:ext cx="457200" cy="1063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57200" y="265814"/>
                    <a:ext cx="223284" cy="54273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H="1">
                    <a:off x="467833" y="1244009"/>
                    <a:ext cx="212252" cy="36176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 flipH="1">
                    <a:off x="818707" y="435934"/>
                    <a:ext cx="298273" cy="37246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1244009" y="435934"/>
                    <a:ext cx="0" cy="108452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818707" y="1169581"/>
                    <a:ext cx="181315" cy="38343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182010" y="435935"/>
                    <a:ext cx="42530" cy="111641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4" name="Rectangle 183"/>
                <p:cNvSpPr/>
                <p:nvPr/>
              </p:nvSpPr>
              <p:spPr>
                <a:xfrm>
                  <a:off x="6246130" y="910484"/>
                  <a:ext cx="1098860" cy="1563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prstClr val="white"/>
                      </a:solidFill>
                    </a:rPr>
                    <a:t>    </a:t>
                  </a:r>
                </a:p>
              </p:txBody>
            </p:sp>
            <p:sp>
              <p:nvSpPr>
                <p:cNvPr id="185" name="Flowchart: Magnetic Disk 184"/>
                <p:cNvSpPr/>
                <p:nvPr/>
              </p:nvSpPr>
              <p:spPr>
                <a:xfrm>
                  <a:off x="6811590" y="1449307"/>
                  <a:ext cx="914400" cy="863385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latin typeface="Times New Roman" pitchFamily="18" charset="0"/>
                      <a:ea typeface="Calibri"/>
                      <a:cs typeface="Times New Roman" pitchFamily="18" charset="0"/>
                    </a:rPr>
                    <a:t>Activation centralized server  </a:t>
                  </a:r>
                  <a:endParaRPr lang="en-US" sz="1100" dirty="0">
                    <a:solidFill>
                      <a:prstClr val="white"/>
                    </a:solidFill>
                    <a:latin typeface="Times New Roman" pitchFamily="18" charset="0"/>
                    <a:ea typeface="Calibri"/>
                    <a:cs typeface="Times New Roman" pitchFamily="18" charset="0"/>
                  </a:endParaRPr>
                </a:p>
              </p:txBody>
            </p:sp>
            <p:sp>
              <p:nvSpPr>
                <p:cNvPr id="186" name="Text Box 287"/>
                <p:cNvSpPr txBox="1"/>
                <p:nvPr/>
              </p:nvSpPr>
              <p:spPr>
                <a:xfrm>
                  <a:off x="6018289" y="2469168"/>
                  <a:ext cx="1563611" cy="510897"/>
                </a:xfrm>
                <a:prstGeom prst="rect">
                  <a:avLst/>
                </a:prstGeom>
                <a:solidFill>
                  <a:schemeClr val="lt1"/>
                </a:solidFill>
                <a:ln w="19050"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prstClr val="black"/>
                      </a:solidFill>
                      <a:latin typeface="Times New Roman" pitchFamily="18" charset="0"/>
                      <a:ea typeface="Calibri"/>
                      <a:cs typeface="Times New Roman" pitchFamily="18" charset="0"/>
                    </a:rPr>
                    <a:t>System Decision</a:t>
                  </a:r>
                  <a:endParaRPr lang="en-US" sz="900" dirty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endParaRPr>
                </a:p>
                <a:p>
                  <a:r>
                    <a:rPr lang="en-US" sz="900" dirty="0">
                      <a:solidFill>
                        <a:prstClr val="black"/>
                      </a:solidFill>
                      <a:ea typeface="Calibri"/>
                      <a:cs typeface="Times New Roman"/>
                    </a:rPr>
                    <a:t> </a:t>
                  </a:r>
                </a:p>
                <a:p>
                  <a:r>
                    <a:rPr lang="en-US" sz="900" dirty="0">
                      <a:solidFill>
                        <a:prstClr val="black"/>
                      </a:solidFill>
                      <a:latin typeface="Times New Roman" pitchFamily="18" charset="0"/>
                      <a:ea typeface="Calibri"/>
                      <a:cs typeface="Times New Roman" pitchFamily="18" charset="0"/>
                    </a:rPr>
                    <a:t>Original                       Pirated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>
                  <a:off x="6615784" y="1868915"/>
                  <a:ext cx="195806" cy="214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671079" y="2079474"/>
                  <a:ext cx="140511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6659190" y="2088755"/>
                  <a:ext cx="0" cy="39377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Rectangle 208"/>
                <p:cNvSpPr/>
                <p:nvPr/>
              </p:nvSpPr>
              <p:spPr>
                <a:xfrm>
                  <a:off x="6553200" y="2785652"/>
                  <a:ext cx="138785" cy="135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6947815" y="2785652"/>
                  <a:ext cx="138785" cy="135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prstClr val="white"/>
                      </a:solidFill>
                    </a:rPr>
                    <a:t>      </a:t>
                  </a:r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6735390" y="3008376"/>
                  <a:ext cx="0" cy="14157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 Box 287"/>
                <p:cNvSpPr txBox="1"/>
                <p:nvPr/>
              </p:nvSpPr>
              <p:spPr>
                <a:xfrm>
                  <a:off x="6019800" y="3137342"/>
                  <a:ext cx="1563611" cy="252729"/>
                </a:xfrm>
                <a:prstGeom prst="rect">
                  <a:avLst/>
                </a:prstGeom>
                <a:solidFill>
                  <a:schemeClr val="lt1"/>
                </a:solidFill>
                <a:ln w="19050"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prstClr val="black"/>
                      </a:solidFill>
                      <a:latin typeface="Times New Roman" pitchFamily="18" charset="0"/>
                      <a:ea typeface="Calibri"/>
                      <a:cs typeface="Times New Roman" pitchFamily="18" charset="0"/>
                    </a:rPr>
                    <a:t>Software  Detection Result</a:t>
                  </a:r>
                  <a:endParaRPr lang="en-US" sz="900" dirty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5029200" y="2890405"/>
                <a:ext cx="17563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Rectangle 233"/>
            <p:cNvSpPr/>
            <p:nvPr/>
          </p:nvSpPr>
          <p:spPr>
            <a:xfrm>
              <a:off x="428625" y="914400"/>
              <a:ext cx="7800975" cy="5638800"/>
            </a:xfrm>
            <a:prstGeom prst="rect">
              <a:avLst/>
            </a:prstGeom>
            <a:noFill/>
            <a:ln>
              <a:solidFill>
                <a:srgbClr val="FF33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7" name="Can 236"/>
            <p:cNvSpPr/>
            <p:nvPr/>
          </p:nvSpPr>
          <p:spPr>
            <a:xfrm>
              <a:off x="2895600" y="1524000"/>
              <a:ext cx="1828800" cy="762000"/>
            </a:xfrm>
            <a:prstGeom prst="can">
              <a:avLst>
                <a:gd name="adj" fmla="val 39012"/>
              </a:avLst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048000" y="1597968"/>
              <a:ext cx="156324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Times New Roman" pitchFamily="18" charset="0"/>
                  <a:ea typeface="Calibri"/>
                  <a:cs typeface="Times New Roman" pitchFamily="18" charset="0"/>
                </a:rPr>
                <a:t>Activation Centralized Server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2947822" y="6248400"/>
            <a:ext cx="343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Architecture of the Prosed System</a:t>
            </a:r>
          </a:p>
        </p:txBody>
      </p:sp>
    </p:spTree>
    <p:extLst>
      <p:ext uri="{BB962C8B-B14F-4D97-AF65-F5344CB8AC3E}">
        <p14:creationId xmlns:p14="http://schemas.microsoft.com/office/powerpoint/2010/main" val="41825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409</Words>
  <Application>Microsoft Office PowerPoint</Application>
  <PresentationFormat>On-screen Show (4:3)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Timi</dc:creator>
  <cp:lastModifiedBy>Administrator</cp:lastModifiedBy>
  <cp:revision>1</cp:revision>
  <dcterms:created xsi:type="dcterms:W3CDTF">2023-06-05T21:49:36Z</dcterms:created>
  <dcterms:modified xsi:type="dcterms:W3CDTF">2023-06-06T22:13:48Z</dcterms:modified>
</cp:coreProperties>
</file>