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3" r:id="rId2"/>
  </p:sldMasterIdLst>
  <p:notesMasterIdLst>
    <p:notesMasterId r:id="rId63"/>
  </p:notesMasterIdLst>
  <p:handoutMasterIdLst>
    <p:handoutMasterId r:id="rId64"/>
  </p:handoutMasterIdLst>
  <p:sldIdLst>
    <p:sldId id="386" r:id="rId3"/>
    <p:sldId id="258" r:id="rId4"/>
    <p:sldId id="259" r:id="rId5"/>
    <p:sldId id="260" r:id="rId6"/>
    <p:sldId id="261" r:id="rId7"/>
    <p:sldId id="382" r:id="rId8"/>
    <p:sldId id="383" r:id="rId9"/>
    <p:sldId id="410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385" r:id="rId18"/>
    <p:sldId id="418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411" r:id="rId30"/>
    <p:sldId id="413" r:id="rId31"/>
    <p:sldId id="412" r:id="rId32"/>
    <p:sldId id="416" r:id="rId33"/>
    <p:sldId id="417" r:id="rId34"/>
    <p:sldId id="419" r:id="rId35"/>
    <p:sldId id="398" r:id="rId36"/>
    <p:sldId id="399" r:id="rId37"/>
    <p:sldId id="400" r:id="rId38"/>
    <p:sldId id="421" r:id="rId39"/>
    <p:sldId id="401" r:id="rId40"/>
    <p:sldId id="402" r:id="rId41"/>
    <p:sldId id="404" r:id="rId42"/>
    <p:sldId id="405" r:id="rId43"/>
    <p:sldId id="406" r:id="rId44"/>
    <p:sldId id="407" r:id="rId45"/>
    <p:sldId id="408" r:id="rId46"/>
    <p:sldId id="409" r:id="rId47"/>
    <p:sldId id="339" r:id="rId48"/>
    <p:sldId id="341" r:id="rId49"/>
    <p:sldId id="342" r:id="rId50"/>
    <p:sldId id="343" r:id="rId51"/>
    <p:sldId id="344" r:id="rId52"/>
    <p:sldId id="345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5" r:id="rId61"/>
    <p:sldId id="356" r:id="rId62"/>
  </p:sldIdLst>
  <p:sldSz cx="12192000" cy="6858000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5FC5226-B867-424A-BA36-99314F9E07E8}">
          <p14:sldIdLst>
            <p14:sldId id="386"/>
            <p14:sldId id="258"/>
            <p14:sldId id="259"/>
            <p14:sldId id="260"/>
            <p14:sldId id="261"/>
            <p14:sldId id="382"/>
            <p14:sldId id="383"/>
            <p14:sldId id="410"/>
            <p14:sldId id="264"/>
            <p14:sldId id="265"/>
            <p14:sldId id="266"/>
            <p14:sldId id="267"/>
            <p14:sldId id="268"/>
            <p14:sldId id="269"/>
            <p14:sldId id="272"/>
            <p14:sldId id="385"/>
            <p14:sldId id="418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11"/>
            <p14:sldId id="413"/>
            <p14:sldId id="412"/>
            <p14:sldId id="416"/>
            <p14:sldId id="417"/>
            <p14:sldId id="419"/>
            <p14:sldId id="398"/>
            <p14:sldId id="399"/>
            <p14:sldId id="400"/>
            <p14:sldId id="421"/>
            <p14:sldId id="401"/>
            <p14:sldId id="402"/>
            <p14:sldId id="404"/>
            <p14:sldId id="405"/>
            <p14:sldId id="406"/>
            <p14:sldId id="407"/>
            <p14:sldId id="408"/>
            <p14:sldId id="409"/>
            <p14:sldId id="339"/>
            <p14:sldId id="341"/>
            <p14:sldId id="342"/>
            <p14:sldId id="343"/>
            <p14:sldId id="344"/>
            <p14:sldId id="345"/>
            <p14:sldId id="347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E8E8ED"/>
    <a:srgbClr val="FFD5D5"/>
    <a:srgbClr val="993300"/>
    <a:srgbClr val="CC6600"/>
    <a:srgbClr val="FFE2C5"/>
    <a:srgbClr val="FF9933"/>
    <a:srgbClr val="E5FF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7" autoAdjust="0"/>
    <p:restoredTop sz="90694" autoAdjust="0"/>
  </p:normalViewPr>
  <p:slideViewPr>
    <p:cSldViewPr snapToGrid="0">
      <p:cViewPr>
        <p:scale>
          <a:sx n="77" d="100"/>
          <a:sy n="77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3256-0F1D-42BA-B479-64B0B7202576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75FE1-F8BF-479B-88FA-FC6EAA8DDB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26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1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DAF1-D5B4-4A6B-B8F2-850F31769175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6"/>
            <a:ext cx="5444490" cy="3913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40B4B-34FB-4E11-B501-FF9C3E2879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99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maninblue.com/experiment/Blobular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Pure</a:t>
            </a:r>
            <a:r>
              <a:rPr lang="en-AU" baseline="0" dirty="0" smtClean="0"/>
              <a:t> text is shown as plain text in the browser.</a:t>
            </a:r>
          </a:p>
          <a:p>
            <a:r>
              <a:rPr lang="en-AU" baseline="0" dirty="0" smtClean="0"/>
              <a:t>A browser takes plain text, parses it for special </a:t>
            </a:r>
            <a:r>
              <a:rPr lang="en-AU" baseline="0" dirty="0" err="1" smtClean="0"/>
              <a:t>markup</a:t>
            </a:r>
            <a:r>
              <a:rPr lang="en-AU" baseline="0" dirty="0" smtClean="0"/>
              <a:t> and displays it in the browser.</a:t>
            </a:r>
          </a:p>
          <a:p>
            <a:r>
              <a:rPr lang="en-AU" baseline="0" dirty="0" smtClean="0"/>
              <a:t>If the plain text has no </a:t>
            </a:r>
            <a:r>
              <a:rPr lang="en-AU" baseline="0" dirty="0" err="1" smtClean="0"/>
              <a:t>markup</a:t>
            </a:r>
            <a:r>
              <a:rPr lang="en-AU" baseline="0" dirty="0" smtClean="0"/>
              <a:t>, then the browser will just display it as plain text since there is nothing special about it..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If you put a new line/return statement, the browser remains the same because it is the </a:t>
            </a:r>
            <a:r>
              <a:rPr lang="en-AU" baseline="0" dirty="0" err="1" smtClean="0"/>
              <a:t>markup</a:t>
            </a:r>
            <a:r>
              <a:rPr lang="en-AU" baseline="0" dirty="0" smtClean="0"/>
              <a:t> language that controls how the text is displayed.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solution to  separating content and instructions is to enclose the instructions in &lt;&gt; or “tags”</a:t>
            </a:r>
          </a:p>
          <a:p>
            <a:endParaRPr lang="en-AU" baseline="0" dirty="0" smtClean="0"/>
          </a:p>
          <a:p>
            <a:r>
              <a:rPr lang="en-AU" baseline="0" dirty="0" smtClean="0"/>
              <a:t>By wrapping hello and world in paragraph tags, we can force different words or sentences onto different lines.</a:t>
            </a:r>
          </a:p>
          <a:p>
            <a:r>
              <a:rPr lang="en-AU" baseline="0" dirty="0" smtClean="0"/>
              <a:t>Words can be made bold by wrapping them in a bold element.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FB11C1-787F-4EE3-B4C1-625F805E64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86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6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52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31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003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39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59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136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introduction of CSS is one of the major contributing factors to a number of deprecated elements.  These elements were generally to “style” some text (eg centre</a:t>
            </a:r>
            <a:r>
              <a:rPr lang="en-AU" baseline="0" dirty="0" smtClean="0"/>
              <a:t> the text, change the font size and so on).  CSS is now used for this purpose and allows all the rules to be separated from the html mark-up and content.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71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Earlier versions of HTML (pre HTML5) used document type definitions and were extremely complex</a:t>
            </a:r>
          </a:p>
          <a:p>
            <a:r>
              <a:rPr lang="en-AU" dirty="0" smtClean="0"/>
              <a:t>The HTML5 </a:t>
            </a:r>
            <a:r>
              <a:rPr lang="en-AU" dirty="0" err="1" smtClean="0"/>
              <a:t>doctype</a:t>
            </a:r>
            <a:r>
              <a:rPr lang="en-AU" dirty="0" smtClean="0"/>
              <a:t> declaration has been simplified</a:t>
            </a:r>
          </a:p>
          <a:p>
            <a:r>
              <a:rPr lang="en-AU" dirty="0" smtClean="0"/>
              <a:t>In early versions the </a:t>
            </a:r>
            <a:r>
              <a:rPr lang="en-AU" dirty="0" err="1" smtClean="0"/>
              <a:t>doctype</a:t>
            </a:r>
            <a:r>
              <a:rPr lang="en-AU" dirty="0" smtClean="0"/>
              <a:t> declaration refers to a DTD, because HTML 4.01 was based on SGML. The DTD specifies the rules for the </a:t>
            </a:r>
            <a:r>
              <a:rPr lang="en-AU" dirty="0" err="1" smtClean="0"/>
              <a:t>markup</a:t>
            </a:r>
            <a:r>
              <a:rPr lang="en-AU" dirty="0" smtClean="0"/>
              <a:t> language, so that the browsers render the content correctly. Html5 is not based on SGML and so it is no longer required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530C-7BF7-4EBD-AC0C-D6A4A597FE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43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906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8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what you will be using to</a:t>
            </a:r>
            <a:r>
              <a:rPr lang="en-AU" baseline="0" dirty="0" smtClean="0"/>
              <a:t> style your entire website as it provides the best separation between presentation and information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742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450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the syntax here.  </a:t>
            </a:r>
          </a:p>
          <a:p>
            <a:r>
              <a:rPr lang="en-AU" dirty="0" smtClean="0"/>
              <a:t>The Selector identifies the elements within a html page that will be formatted by the rule</a:t>
            </a:r>
          </a:p>
          <a:p>
            <a:r>
              <a:rPr lang="en-AU" dirty="0" smtClean="0"/>
              <a:t>The Declaration block</a:t>
            </a:r>
            <a:r>
              <a:rPr lang="en-AU" baseline="0" dirty="0" smtClean="0"/>
              <a:t> t</a:t>
            </a:r>
            <a:r>
              <a:rPr lang="en-AU" dirty="0" smtClean="0"/>
              <a:t>ells the browser the rules for rendering that element</a:t>
            </a:r>
          </a:p>
          <a:p>
            <a:r>
              <a:rPr lang="en-AU" dirty="0" smtClean="0"/>
              <a:t>The Property</a:t>
            </a:r>
            <a:r>
              <a:rPr lang="en-AU" baseline="0" dirty="0" smtClean="0"/>
              <a:t> defines what it is about the element you intend to modify/style</a:t>
            </a:r>
          </a:p>
          <a:p>
            <a:r>
              <a:rPr lang="en-AU" baseline="0" dirty="0" smtClean="0"/>
              <a:t>The Value defines the exact style you wish to implement for the chosen property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In Style declarations, properties</a:t>
            </a:r>
            <a:r>
              <a:rPr lang="en-AU" baseline="0" dirty="0" smtClean="0"/>
              <a:t> are not assigned a value using an equals sign but a colon.</a:t>
            </a:r>
          </a:p>
          <a:p>
            <a:r>
              <a:rPr lang="en-AU" baseline="0" dirty="0" smtClean="0"/>
              <a:t>Selectors may be simple html tags (h1) or a based on nested elements and other attributes (class, id)</a:t>
            </a:r>
          </a:p>
          <a:p>
            <a:r>
              <a:rPr lang="en-AU" baseline="0" dirty="0" smtClean="0"/>
              <a:t>Properties and values can also be complex (border assigns 3 values in one line)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889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824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79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845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843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12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is simply a Mark-up Language.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mark-up language doesn’t manipulate information it simply presents it in some form.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it has to be combined with other technologies if dynamic content is required.  </a:t>
            </a:r>
          </a:p>
          <a:p>
            <a:pPr marL="171450" indent="-171450">
              <a:buFont typeface="Arial" pitchFamily="34" charset="0"/>
              <a:buChar char="•"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is the </a:t>
            </a:r>
            <a:r>
              <a:rPr lang="en-A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mark-up language for creating web pages and other information that can be displayed in a web browser.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HTML is written in the form of </a:t>
            </a:r>
            <a:r>
              <a:rPr lang="en-AU" b="1" dirty="0" smtClean="0"/>
              <a:t>HTML Elements </a:t>
            </a:r>
            <a:r>
              <a:rPr lang="en-AU" dirty="0" smtClean="0"/>
              <a:t>consisting of </a:t>
            </a:r>
            <a:r>
              <a:rPr lang="en-AU" i="0" dirty="0" smtClean="0"/>
              <a:t>tags</a:t>
            </a:r>
            <a:r>
              <a:rPr lang="en-AU" i="0" baseline="0" dirty="0" smtClean="0"/>
              <a:t> </a:t>
            </a:r>
            <a:r>
              <a:rPr lang="en-AU" dirty="0" smtClean="0"/>
              <a:t>enclosed in angle brackets.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HTML tags are</a:t>
            </a:r>
            <a:r>
              <a:rPr lang="en-AU" baseline="0" dirty="0" smtClean="0"/>
              <a:t> generally paired (open and closed) </a:t>
            </a:r>
            <a:r>
              <a:rPr lang="en-AU" dirty="0" smtClean="0"/>
              <a:t>although some tags, known as </a:t>
            </a:r>
            <a:r>
              <a:rPr lang="en-AU" b="1" dirty="0" smtClean="0"/>
              <a:t>Empty Elements</a:t>
            </a:r>
            <a:r>
              <a:rPr lang="en-AU" b="0" dirty="0" smtClean="0"/>
              <a:t> </a:t>
            </a:r>
            <a:r>
              <a:rPr lang="en-AU" dirty="0" smtClean="0"/>
              <a:t>are unpaired</a:t>
            </a:r>
          </a:p>
          <a:p>
            <a:pPr marL="171450" indent="-171450">
              <a:buFont typeface="Arial" pitchFamily="34" charset="0"/>
              <a:buChar char="•"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documents are just text documents that contain special mark-up tags that define formatting instructions along with the text that is to be displayed in the web page in a web browser.   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 are enclosed in opening and closing brackets (&lt;&gt; &lt;/&gt;).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a web browser is receive and render HTML documents to the end user that requested them.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browser does not display the HTML tags, but uses the tags to interpret the content of the page and display it as intended by the creator.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Websites made up entirely of HTML pages with no user interactivity other than classic hypertext links are referred to as static websites.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technology to create dynamic websites is now widely available and relatively easy to use, many web pages are still static. 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E6530C-7BF7-4EBD-AC0C-D6A4A597FE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867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312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856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that class selectors are still technically type selectors. </a:t>
            </a:r>
          </a:p>
          <a:p>
            <a:r>
              <a:rPr lang="en-AU" dirty="0" smtClean="0"/>
              <a:t>.</a:t>
            </a:r>
            <a:r>
              <a:rPr lang="en-AU" dirty="0" err="1" smtClean="0"/>
              <a:t>someClass</a:t>
            </a:r>
            <a:r>
              <a:rPr lang="en-AU" dirty="0" smtClean="0"/>
              <a:t> is the same as the</a:t>
            </a:r>
            <a:r>
              <a:rPr lang="en-AU" baseline="0" dirty="0" smtClean="0"/>
              <a:t> specific class selector: *.</a:t>
            </a:r>
            <a:r>
              <a:rPr lang="en-AU" baseline="0" dirty="0" err="1" smtClean="0"/>
              <a:t>someClass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181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521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806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age of 256 “web safe colours” has been over for years so make use of your 16,777,216 colour choices…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35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The age of 256 “web safe colours” has been over for years so make use of your 16,777,216 colour choices…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489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028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Common inherited properties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Font </a:t>
            </a:r>
            <a:r>
              <a:rPr lang="en-AU" dirty="0" err="1" smtClean="0"/>
              <a:t>color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Font size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092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40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975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9250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168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660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Scaling</a:t>
            </a:r>
            <a:r>
              <a:rPr lang="en-AU" baseline="0" dirty="0" smtClean="0"/>
              <a:t> is useful to modify the size of elements on the page as feedback or the environment changes.  For example, increasing image size on hover etc.  Could combine with transition and z-index</a:t>
            </a:r>
          </a:p>
          <a:p>
            <a:endParaRPr lang="en-AU" baseline="0" dirty="0" smtClean="0"/>
          </a:p>
          <a:p>
            <a:r>
              <a:rPr lang="en-AU" baseline="0" dirty="0" smtClean="0"/>
              <a:t>Note that the actual element/object is rendered first and then the transform is applied.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537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are available in </a:t>
            </a:r>
            <a:r>
              <a:rPr lang="en-AU" dirty="0" err="1" smtClean="0"/>
              <a:t>codeshow</a:t>
            </a:r>
            <a:r>
              <a:rPr lang="en-AU" dirty="0" smtClean="0"/>
              <a:t> transitions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49841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211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two types of graphics in HTML:</a:t>
            </a:r>
          </a:p>
          <a:p>
            <a:pPr lvl="1"/>
            <a:r>
              <a:rPr lang="en-AU" dirty="0" smtClean="0"/>
              <a:t>Raster images (Bitmaps)</a:t>
            </a:r>
          </a:p>
          <a:p>
            <a:pPr lvl="2"/>
            <a:r>
              <a:rPr lang="en-AU" dirty="0" smtClean="0"/>
              <a:t>Images composed of pixels</a:t>
            </a:r>
          </a:p>
          <a:p>
            <a:pPr lvl="2"/>
            <a:r>
              <a:rPr lang="en-AU" dirty="0" smtClean="0"/>
              <a:t>Stores the RGB values of each pixel (or groups of pixels) in an image</a:t>
            </a:r>
          </a:p>
          <a:p>
            <a:pPr lvl="2"/>
            <a:r>
              <a:rPr lang="en-AU" dirty="0" smtClean="0"/>
              <a:t>jpg, bmp, gif, </a:t>
            </a:r>
            <a:r>
              <a:rPr lang="en-AU" dirty="0" err="1" smtClean="0"/>
              <a:t>png</a:t>
            </a:r>
            <a:endParaRPr lang="en-AU" dirty="0" smtClean="0"/>
          </a:p>
          <a:p>
            <a:pPr lvl="2"/>
            <a:r>
              <a:rPr lang="en-AU" dirty="0" smtClean="0"/>
              <a:t>Contain fine detail (good for photographs)</a:t>
            </a:r>
          </a:p>
          <a:p>
            <a:pPr lvl="2"/>
            <a:endParaRPr lang="en-AU" dirty="0" smtClean="0"/>
          </a:p>
          <a:p>
            <a:pPr lvl="1"/>
            <a:r>
              <a:rPr lang="en-AU" dirty="0" smtClean="0"/>
              <a:t>Scalar Vector Graphics (SVG) </a:t>
            </a:r>
          </a:p>
          <a:p>
            <a:pPr lvl="2"/>
            <a:r>
              <a:rPr lang="en-AU" dirty="0" smtClean="0"/>
              <a:t>Drawings composed of simple shapes, lines and curves</a:t>
            </a:r>
          </a:p>
          <a:p>
            <a:pPr lvl="2"/>
            <a:r>
              <a:rPr lang="en-AU" dirty="0" smtClean="0"/>
              <a:t>Consists of a series of XML instructions on how to position shapes and</a:t>
            </a:r>
            <a:br>
              <a:rPr lang="en-AU" dirty="0" smtClean="0"/>
            </a:br>
            <a:r>
              <a:rPr lang="en-AU" dirty="0" smtClean="0"/>
              <a:t>where lines start and finish</a:t>
            </a:r>
          </a:p>
          <a:p>
            <a:pPr lvl="3"/>
            <a:r>
              <a:rPr lang="en-AU" dirty="0" smtClean="0"/>
              <a:t>Instructions contain coordinates of each vector/shape and colour used to construct the image</a:t>
            </a:r>
          </a:p>
          <a:p>
            <a:pPr lvl="4"/>
            <a:r>
              <a:rPr lang="en-AU" dirty="0" smtClean="0"/>
              <a:t>Circles, rectangles, lines (paths)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3"/>
            <a:r>
              <a:rPr lang="en-AU" dirty="0" smtClean="0"/>
              <a:t>The image is constructed when the file is opened or the vector instructions are read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566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Scalable means not limited to single</a:t>
            </a:r>
            <a:r>
              <a:rPr lang="en-AU" baseline="0" dirty="0" smtClean="0"/>
              <a:t> fixed units (fixed shape sizes – they can be changed)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 smtClean="0"/>
              <a:t>SVG graphics is scalable to different display resolutions and color spaces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 smtClean="0"/>
              <a:t>The same SVG graphic can be placed at different sizes on the same Web page, and re-used at different sizes on different pages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 smtClean="0"/>
              <a:t> SVG graphics can be magnified to see fine detail, or to aid those with low vision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4300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640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Polygon – used to create</a:t>
            </a:r>
            <a:r>
              <a:rPr lang="en-SG" baseline="0" dirty="0" smtClean="0"/>
              <a:t> a graphic </a:t>
            </a:r>
            <a:r>
              <a:rPr lang="en-SG" dirty="0" smtClean="0"/>
              <a:t>with at least 3 sides</a:t>
            </a:r>
          </a:p>
          <a:p>
            <a:r>
              <a:rPr lang="en-SG" dirty="0" smtClean="0"/>
              <a:t>Polyline – used</a:t>
            </a:r>
            <a:r>
              <a:rPr lang="en-SG" baseline="0" dirty="0" smtClean="0"/>
              <a:t> to create a graphic containing only straight lines</a:t>
            </a:r>
          </a:p>
          <a:p>
            <a:r>
              <a:rPr lang="en-SG" baseline="0" dirty="0" smtClean="0"/>
              <a:t>Path – used to create a graphic that consists of strait or curved lines that can be closed to make a shape and filled with colour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2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1577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/>
              <a:t>SVG Code explanation:</a:t>
            </a:r>
          </a:p>
          <a:p>
            <a:pPr lvl="1"/>
            <a:r>
              <a:rPr lang="en-AU" sz="2400" dirty="0" smtClean="0"/>
              <a:t>An SVG image begins with &lt;</a:t>
            </a:r>
            <a:r>
              <a:rPr lang="en-AU" sz="2400" dirty="0" err="1" smtClean="0"/>
              <a:t>svg</a:t>
            </a:r>
            <a:r>
              <a:rPr lang="en-AU" sz="2400" dirty="0" smtClean="0"/>
              <a:t>&gt;  and ends with a &lt;/</a:t>
            </a:r>
            <a:r>
              <a:rPr lang="en-AU" sz="2400" dirty="0" err="1" smtClean="0"/>
              <a:t>svg</a:t>
            </a:r>
            <a:r>
              <a:rPr lang="en-AU" sz="2400" dirty="0" smtClean="0"/>
              <a:t>&gt; tag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width and height attributes of the &lt;</a:t>
            </a:r>
            <a:r>
              <a:rPr lang="en-AU" sz="2400" dirty="0" err="1" smtClean="0"/>
              <a:t>svg</a:t>
            </a:r>
            <a:r>
              <a:rPr lang="en-AU" sz="2400" dirty="0" smtClean="0"/>
              <a:t>&gt; element define the width and height of the SVG image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&lt;circle&gt; element is used to draw a circle</a:t>
            </a:r>
          </a:p>
          <a:p>
            <a:pPr lvl="2"/>
            <a:r>
              <a:rPr lang="en-AU" sz="2000" dirty="0" smtClean="0"/>
              <a:t>The cx and cy attributes define the x and y coordinates of the centre of the circle. </a:t>
            </a:r>
          </a:p>
          <a:p>
            <a:pPr lvl="2"/>
            <a:r>
              <a:rPr lang="en-AU" sz="2000" dirty="0" smtClean="0"/>
              <a:t>If cx and cy are omitted, the circle's </a:t>
            </a:r>
            <a:r>
              <a:rPr lang="en-AU" sz="2000" dirty="0" err="1" smtClean="0"/>
              <a:t>center</a:t>
            </a:r>
            <a:r>
              <a:rPr lang="en-AU" sz="2000" dirty="0" smtClean="0"/>
              <a:t> is set to (0, 0)</a:t>
            </a:r>
          </a:p>
          <a:p>
            <a:pPr lvl="2"/>
            <a:endParaRPr lang="en-AU" sz="2000" dirty="0" smtClean="0"/>
          </a:p>
          <a:p>
            <a:pPr lvl="2"/>
            <a:r>
              <a:rPr lang="en-AU" sz="2000" dirty="0" smtClean="0"/>
              <a:t>The r attribute defines the radius of the circle 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stroke and stroke-width attributes control how the outline of a shape appears. </a:t>
            </a:r>
          </a:p>
          <a:p>
            <a:pPr lvl="2"/>
            <a:r>
              <a:rPr lang="en-AU" sz="2000" dirty="0" smtClean="0"/>
              <a:t>If the same style is to be applied to a number of elements then group them together with the &lt;g&gt;&lt;/g&gt; group element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fill attribute refers to the </a:t>
            </a:r>
            <a:r>
              <a:rPr lang="en-AU" sz="2400" dirty="0" err="1" smtClean="0"/>
              <a:t>color</a:t>
            </a:r>
            <a:r>
              <a:rPr lang="en-AU" sz="2400" dirty="0" smtClean="0"/>
              <a:t> inside the circle. 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Note: Since SVG is written in XML, all elements must be properly closed!</a:t>
            </a:r>
          </a:p>
          <a:p>
            <a:endParaRPr lang="en-AU" sz="280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556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482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625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9155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7301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966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488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0887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904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hlinkClick r:id="rId3"/>
              </a:rPr>
              <a:t>http://www.themaninblue.com/experiment/Blobular/</a:t>
            </a:r>
            <a:endParaRPr lang="en-US" altLang="en-US" dirty="0" smtClean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11C1-787F-4EE3-B4C1-625F805E642B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05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here</a:t>
            </a:r>
            <a:r>
              <a:rPr lang="en-AU" baseline="0" dirty="0" smtClean="0"/>
              <a:t> that adding lots of white space does nothing other than to improve readability.</a:t>
            </a:r>
          </a:p>
          <a:p>
            <a:r>
              <a:rPr lang="en-AU" baseline="0" dirty="0" smtClean="0"/>
              <a:t>Line breaks are also the same – use them to improve readability, but it does nothing to the final rendered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456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DB1F-971C-4F41-AC8C-5035B818AE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41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0B4B-34FB-4E11-B501-FF9C3E2879A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08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530C-7BF7-4EBD-AC0C-D6A4A597FE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21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" y="2590"/>
            <a:ext cx="12187395" cy="6855410"/>
          </a:xfrm>
          <a:prstGeom prst="rect">
            <a:avLst/>
          </a:prstGeom>
        </p:spPr>
      </p:pic>
      <p:sp>
        <p:nvSpPr>
          <p:cNvPr id="8200" name="Rectangle 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920000" y="3384551"/>
            <a:ext cx="7721600" cy="3873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920000" y="3868737"/>
            <a:ext cx="8026400" cy="38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1" y="5977919"/>
            <a:ext cx="2165940" cy="6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7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06705-7EF9-41DA-BB35-7CC8FB3A4748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9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180"/>
            <a:ext cx="10515600" cy="49837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0A04F-79F5-4A9A-B1AD-78DBFD029C5B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57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F73E32-4F38-4ACA-B71B-A336FA4D2CF3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39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A926EF-67D7-4F65-8F5E-A0248DA76FB7}" type="datetime1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138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EF6639-9E75-4428-BD51-EB0BCBF937F5}" type="datetime1">
              <a:rPr lang="en-AU" smtClean="0"/>
              <a:t>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21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B04576-AEF7-4CA2-B513-73D293044BC7}" type="datetime1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86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700A14-115A-414C-B5E9-DABE549493A0}" type="datetime1">
              <a:rPr lang="en-AU" smtClean="0"/>
              <a:t>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EA43C-CFC9-4CDD-B1F6-6FD651699C51}" type="datetime1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383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EEBB4-DE1C-4172-815B-ADC7C1440B47}" type="datetime1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754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DACAF-78C6-4BB5-BEC2-09777210FB5F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66624"/>
            <a:ext cx="12192000" cy="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6296290"/>
            <a:ext cx="1527771" cy="432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1" y="1228724"/>
            <a:ext cx="10763249" cy="41814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002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3BEA38-56DC-4C55-858A-E7344D29DD85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A46B-FEB1-4E57-B5E0-B807E1708A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7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0" y="4916074"/>
            <a:ext cx="1218464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1" y="5977919"/>
            <a:ext cx="2165940" cy="482860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 idx="4294967295"/>
          </p:nvPr>
        </p:nvSpPr>
        <p:spPr>
          <a:xfrm>
            <a:off x="838201" y="352427"/>
            <a:ext cx="10763249" cy="6271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1" y="1228725"/>
            <a:ext cx="10763249" cy="36873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51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69000" cy="55625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2" name="Title 3"/>
          <p:cNvSpPr>
            <a:spLocks noGrp="1"/>
          </p:cNvSpPr>
          <p:nvPr>
            <p:ph type="title" idx="4294967295"/>
          </p:nvPr>
        </p:nvSpPr>
        <p:spPr>
          <a:xfrm>
            <a:off x="6231467" y="85746"/>
            <a:ext cx="5774267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31467" y="965200"/>
            <a:ext cx="5774267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6296290"/>
            <a:ext cx="1527771" cy="432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66668"/>
            <a:ext cx="12192000" cy="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6296334"/>
            <a:ext cx="152777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76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0" y="4916074"/>
            <a:ext cx="1218464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969000" cy="5410200"/>
          </a:xfrm>
          <a:custGeom>
            <a:avLst/>
            <a:gdLst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6858000 h 6858000"/>
              <a:gd name="connsiteX4" fmla="*/ 0 w 4476750"/>
              <a:gd name="connsiteY4" fmla="*/ 0 h 6858000"/>
              <a:gd name="connsiteX0" fmla="*/ 0 w 4476750"/>
              <a:gd name="connsiteY0" fmla="*/ 0 h 6858000"/>
              <a:gd name="connsiteX1" fmla="*/ 4476750 w 4476750"/>
              <a:gd name="connsiteY1" fmla="*/ 0 h 6858000"/>
              <a:gd name="connsiteX2" fmla="*/ 4476750 w 4476750"/>
              <a:gd name="connsiteY2" fmla="*/ 6858000 h 6858000"/>
              <a:gd name="connsiteX3" fmla="*/ 0 w 4476750"/>
              <a:gd name="connsiteY3" fmla="*/ 4914900 h 6858000"/>
              <a:gd name="connsiteX4" fmla="*/ 0 w 4476750"/>
              <a:gd name="connsiteY4" fmla="*/ 0 h 685800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14900 h 5429250"/>
              <a:gd name="connsiteX4" fmla="*/ 0 w 4476750"/>
              <a:gd name="connsiteY4" fmla="*/ 0 h 5429250"/>
              <a:gd name="connsiteX0" fmla="*/ 0 w 4476750"/>
              <a:gd name="connsiteY0" fmla="*/ 0 h 5429250"/>
              <a:gd name="connsiteX1" fmla="*/ 4476750 w 4476750"/>
              <a:gd name="connsiteY1" fmla="*/ 0 h 5429250"/>
              <a:gd name="connsiteX2" fmla="*/ 4476750 w 4476750"/>
              <a:gd name="connsiteY2" fmla="*/ 5429250 h 5429250"/>
              <a:gd name="connsiteX3" fmla="*/ 0 w 4476750"/>
              <a:gd name="connsiteY3" fmla="*/ 4924425 h 5429250"/>
              <a:gd name="connsiteX4" fmla="*/ 0 w 4476750"/>
              <a:gd name="connsiteY4" fmla="*/ 0 h 542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0" h="5429250">
                <a:moveTo>
                  <a:pt x="0" y="0"/>
                </a:moveTo>
                <a:lnTo>
                  <a:pt x="4476750" y="0"/>
                </a:lnTo>
                <a:lnTo>
                  <a:pt x="4476750" y="5429250"/>
                </a:lnTo>
                <a:lnTo>
                  <a:pt x="0" y="4924425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1" y="5977919"/>
            <a:ext cx="2165940" cy="482860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 idx="4294967295"/>
          </p:nvPr>
        </p:nvSpPr>
        <p:spPr>
          <a:xfrm>
            <a:off x="6231467" y="85746"/>
            <a:ext cx="5774267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31467" y="965200"/>
            <a:ext cx="5774267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62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13501" y="0"/>
            <a:ext cx="5778500" cy="556255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62556"/>
            <a:ext cx="12192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1" y="5977919"/>
            <a:ext cx="2165940" cy="482860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 idx="4294967295"/>
          </p:nvPr>
        </p:nvSpPr>
        <p:spPr>
          <a:xfrm>
            <a:off x="424860" y="119051"/>
            <a:ext cx="5774267" cy="711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24860" y="909875"/>
            <a:ext cx="5774267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30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0" y="4916074"/>
            <a:ext cx="12184640" cy="194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1" y="5977919"/>
            <a:ext cx="2165940" cy="482860"/>
          </a:xfrm>
          <a:prstGeom prst="rect">
            <a:avLst/>
          </a:prstGeom>
        </p:spPr>
      </p:pic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13501" y="-9526"/>
            <a:ext cx="5778500" cy="5953125"/>
          </a:xfrm>
          <a:custGeom>
            <a:avLst/>
            <a:gdLst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6858000 h 6858000"/>
              <a:gd name="connsiteX4" fmla="*/ 0 w 4333875"/>
              <a:gd name="connsiteY4" fmla="*/ 0 h 6858000"/>
              <a:gd name="connsiteX0" fmla="*/ 0 w 4333875"/>
              <a:gd name="connsiteY0" fmla="*/ 0 h 6858000"/>
              <a:gd name="connsiteX1" fmla="*/ 4333875 w 4333875"/>
              <a:gd name="connsiteY1" fmla="*/ 0 h 6858000"/>
              <a:gd name="connsiteX2" fmla="*/ 4333875 w 4333875"/>
              <a:gd name="connsiteY2" fmla="*/ 6858000 h 6858000"/>
              <a:gd name="connsiteX3" fmla="*/ 0 w 4333875"/>
              <a:gd name="connsiteY3" fmla="*/ 5476875 h 6858000"/>
              <a:gd name="connsiteX4" fmla="*/ 0 w 4333875"/>
              <a:gd name="connsiteY4" fmla="*/ 0 h 6858000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76875 h 5953125"/>
              <a:gd name="connsiteX4" fmla="*/ 0 w 4333875"/>
              <a:gd name="connsiteY4" fmla="*/ 0 h 5953125"/>
              <a:gd name="connsiteX0" fmla="*/ 0 w 4333875"/>
              <a:gd name="connsiteY0" fmla="*/ 0 h 5953125"/>
              <a:gd name="connsiteX1" fmla="*/ 4333875 w 4333875"/>
              <a:gd name="connsiteY1" fmla="*/ 0 h 5953125"/>
              <a:gd name="connsiteX2" fmla="*/ 4333875 w 4333875"/>
              <a:gd name="connsiteY2" fmla="*/ 5953125 h 5953125"/>
              <a:gd name="connsiteX3" fmla="*/ 0 w 4333875"/>
              <a:gd name="connsiteY3" fmla="*/ 5467350 h 5953125"/>
              <a:gd name="connsiteX4" fmla="*/ 0 w 4333875"/>
              <a:gd name="connsiteY4" fmla="*/ 0 h 59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5" h="5953125">
                <a:moveTo>
                  <a:pt x="0" y="0"/>
                </a:moveTo>
                <a:lnTo>
                  <a:pt x="4333875" y="0"/>
                </a:lnTo>
                <a:lnTo>
                  <a:pt x="4333875" y="5953125"/>
                </a:lnTo>
                <a:lnTo>
                  <a:pt x="0" y="546735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10" name="Title 3"/>
          <p:cNvSpPr>
            <a:spLocks noGrp="1"/>
          </p:cNvSpPr>
          <p:nvPr>
            <p:ph type="title" idx="4294967295"/>
          </p:nvPr>
        </p:nvSpPr>
        <p:spPr>
          <a:xfrm>
            <a:off x="424860" y="119051"/>
            <a:ext cx="5774267" cy="6277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24860" y="838201"/>
            <a:ext cx="5774267" cy="4077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110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AU" dirty="0" smtClean="0"/>
              <a:t>INSERT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3750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2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66A6-D727-4C31-8A7E-540001407B3A}" type="datetime1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58AD-467E-445B-A40B-5642F1A0D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1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3962400" y="387352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3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66624"/>
            <a:ext cx="12192000" cy="69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5429" y="6389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E9F5A46B-FEB1-4E57-B5E0-B807E1708A97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" y="6296290"/>
            <a:ext cx="152777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6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inkscape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awsvg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SG" dirty="0" smtClean="0"/>
              <a:t>Data Visualization - HTML</a:t>
            </a:r>
            <a:endParaRPr lang="en-AU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SG" dirty="0" smtClean="0"/>
              <a:t>Dr Douglas Kelly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SG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406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HTML </a:t>
            </a:r>
            <a:r>
              <a:rPr lang="en-AU" dirty="0" smtClean="0"/>
              <a:t>Basics - Terminology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/>
              <a:t>HTML </a:t>
            </a:r>
            <a:r>
              <a:rPr lang="en-AU" sz="2800" b="1" dirty="0"/>
              <a:t>elements</a:t>
            </a:r>
            <a:r>
              <a:rPr lang="en-AU" sz="2800" dirty="0"/>
              <a:t> can </a:t>
            </a:r>
            <a:r>
              <a:rPr lang="en-AU" sz="2800" dirty="0" smtClean="0"/>
              <a:t>contain more html elements or text</a:t>
            </a:r>
          </a:p>
          <a:p>
            <a:r>
              <a:rPr lang="en-AU" sz="2800" dirty="0" smtClean="0"/>
              <a:t>HTML </a:t>
            </a:r>
            <a:r>
              <a:rPr lang="en-AU" sz="2800" b="1" dirty="0" smtClean="0"/>
              <a:t>start tags</a:t>
            </a:r>
            <a:r>
              <a:rPr lang="en-AU" sz="2800" dirty="0" smtClean="0"/>
              <a:t> can contain </a:t>
            </a:r>
            <a:r>
              <a:rPr lang="en-AU" sz="2800" b="1" dirty="0" smtClean="0"/>
              <a:t>attributes</a:t>
            </a:r>
          </a:p>
          <a:p>
            <a:endParaRPr lang="en-AU" sz="2800" dirty="0" smtClean="0"/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63600" y="3074605"/>
            <a:ext cx="10437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="http://www.unisa.edu.au</a:t>
            </a:r>
            <a:r>
              <a:rPr lang="pt-B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</a:t>
            </a:r>
            <a:r>
              <a:rPr lang="pt-B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UniSA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28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71240" y="4189136"/>
            <a:ext cx="1204817" cy="400110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Start Tag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946808" y="4189136"/>
            <a:ext cx="1138453" cy="400110"/>
          </a:xfrm>
          <a:prstGeom prst="rect">
            <a:avLst/>
          </a:prstGeom>
          <a:solidFill>
            <a:srgbClr val="FFE2C5"/>
          </a:solidFill>
          <a:ln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Attribute</a:t>
            </a:r>
            <a:endParaRPr lang="en-A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3040" y="4243463"/>
            <a:ext cx="822854" cy="400110"/>
          </a:xfrm>
          <a:prstGeom prst="rect">
            <a:avLst/>
          </a:prstGeom>
          <a:solidFill>
            <a:srgbClr val="E5FFE5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Value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46223" y="2230080"/>
            <a:ext cx="1225464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err="1" smtClean="0"/>
              <a:t>innerText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09287" y="4189136"/>
            <a:ext cx="1121461" cy="400110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End Tag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9521" y="5666362"/>
            <a:ext cx="1125629" cy="40011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Element</a:t>
            </a:r>
            <a:endParaRPr lang="en-AU" sz="2000" dirty="0"/>
          </a:p>
        </p:txBody>
      </p:sp>
      <p:cxnSp>
        <p:nvCxnSpPr>
          <p:cNvPr id="15" name="Straight Arrow Connector 14"/>
          <p:cNvCxnSpPr>
            <a:stCxn id="8" idx="0"/>
          </p:cNvCxnSpPr>
          <p:nvPr/>
        </p:nvCxnSpPr>
        <p:spPr>
          <a:xfrm flipV="1">
            <a:off x="973649" y="3595846"/>
            <a:ext cx="223787" cy="5932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2189139" y="3597826"/>
            <a:ext cx="326896" cy="591310"/>
          </a:xfrm>
          <a:prstGeom prst="straightConnector1">
            <a:avLst/>
          </a:prstGeom>
          <a:ln w="28575">
            <a:solidFill>
              <a:srgbClr val="FF993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</p:cNvCxnSpPr>
          <p:nvPr/>
        </p:nvCxnSpPr>
        <p:spPr>
          <a:xfrm flipH="1">
            <a:off x="8946224" y="2630190"/>
            <a:ext cx="612731" cy="49402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16200000">
            <a:off x="4841473" y="1882976"/>
            <a:ext cx="529063" cy="407533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2" name="Left Brace 21"/>
          <p:cNvSpPr/>
          <p:nvPr/>
        </p:nvSpPr>
        <p:spPr>
          <a:xfrm rot="16200000">
            <a:off x="5789304" y="164639"/>
            <a:ext cx="496179" cy="10243351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cxnSp>
        <p:nvCxnSpPr>
          <p:cNvPr id="23" name="Straight Arrow Connector 22"/>
          <p:cNvCxnSpPr>
            <a:stCxn id="12" idx="0"/>
          </p:cNvCxnSpPr>
          <p:nvPr/>
        </p:nvCxnSpPr>
        <p:spPr>
          <a:xfrm flipH="1" flipV="1">
            <a:off x="10861167" y="3577194"/>
            <a:ext cx="108851" cy="6119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16939" y="4185176"/>
            <a:ext cx="1125629" cy="40011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/>
              <a:t>Element</a:t>
            </a:r>
            <a:endParaRPr lang="en-AU" sz="2000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8764993" y="2718215"/>
            <a:ext cx="428397" cy="2408306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10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618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HTML Basics - Attributes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 HTML </a:t>
            </a:r>
            <a:r>
              <a:rPr lang="en-AU" b="1" dirty="0" smtClean="0">
                <a:solidFill>
                  <a:srgbClr val="0070C0"/>
                </a:solidFill>
              </a:rPr>
              <a:t>start tag </a:t>
            </a:r>
            <a:r>
              <a:rPr lang="en-AU" dirty="0" smtClean="0"/>
              <a:t>can contain </a:t>
            </a:r>
            <a:r>
              <a:rPr lang="en-AU" b="1" dirty="0" smtClean="0"/>
              <a:t>attributes</a:t>
            </a:r>
          </a:p>
          <a:p>
            <a:pPr lvl="1"/>
            <a:r>
              <a:rPr lang="en-AU" b="1" dirty="0" smtClean="0"/>
              <a:t>Name-value</a:t>
            </a:r>
            <a:r>
              <a:rPr lang="en-AU" dirty="0" smtClean="0"/>
              <a:t> pairs that modify or describe a HTML element</a:t>
            </a:r>
          </a:p>
          <a:p>
            <a:pPr lvl="2"/>
            <a:r>
              <a:rPr lang="en-AU" sz="2600" dirty="0" smtClean="0"/>
              <a:t>Each </a:t>
            </a:r>
            <a:r>
              <a:rPr lang="en-AU" sz="2600" dirty="0"/>
              <a:t>element has a specific list of attributes that can be used with it</a:t>
            </a:r>
          </a:p>
          <a:p>
            <a:pPr lvl="1"/>
            <a:endParaRPr lang="en-AU" dirty="0"/>
          </a:p>
          <a:p>
            <a:r>
              <a:rPr lang="en-AU" dirty="0" smtClean="0"/>
              <a:t>Some </a:t>
            </a:r>
            <a:r>
              <a:rPr lang="en-AU" dirty="0"/>
              <a:t>attributes are </a:t>
            </a:r>
            <a:r>
              <a:rPr lang="en-AU" b="1" dirty="0"/>
              <a:t>global</a:t>
            </a:r>
            <a:r>
              <a:rPr lang="en-AU" dirty="0"/>
              <a:t> and can be used on any </a:t>
            </a:r>
            <a:r>
              <a:rPr lang="en-AU" dirty="0" smtClean="0"/>
              <a:t>element</a:t>
            </a:r>
          </a:p>
          <a:p>
            <a:pPr lvl="1"/>
            <a:r>
              <a:rPr lang="en-AU" b="1" dirty="0" smtClean="0"/>
              <a:t>style</a:t>
            </a:r>
            <a:r>
              <a:rPr lang="en-AU" dirty="0"/>
              <a:t>, </a:t>
            </a:r>
            <a:r>
              <a:rPr lang="en-AU" b="1" dirty="0" smtClean="0"/>
              <a:t>title, class, id</a:t>
            </a:r>
            <a:r>
              <a:rPr lang="en-AU" dirty="0" smtClean="0"/>
              <a:t>, </a:t>
            </a:r>
            <a:r>
              <a:rPr lang="en-AU" b="1" dirty="0" smtClean="0"/>
              <a:t>data-</a:t>
            </a:r>
            <a:endParaRPr lang="en-AU" dirty="0"/>
          </a:p>
          <a:p>
            <a:pPr lvl="1"/>
            <a:r>
              <a:rPr lang="en-AU" dirty="0"/>
              <a:t>Others are tag </a:t>
            </a:r>
            <a:r>
              <a:rPr lang="en-AU" dirty="0" smtClean="0"/>
              <a:t>specific (</a:t>
            </a:r>
            <a:r>
              <a:rPr lang="en-AU" dirty="0" err="1" smtClean="0"/>
              <a:t>src</a:t>
            </a:r>
            <a:r>
              <a:rPr lang="en-AU" dirty="0" smtClean="0"/>
              <a:t>, </a:t>
            </a:r>
            <a:r>
              <a:rPr lang="en-AU" dirty="0" err="1" smtClean="0"/>
              <a:t>href</a:t>
            </a:r>
            <a:r>
              <a:rPr lang="en-AU" dirty="0" smtClean="0"/>
              <a:t>, height, width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b="1" dirty="0" smtClean="0"/>
              <a:t>Attributes</a:t>
            </a:r>
            <a:r>
              <a:rPr lang="en-AU" dirty="0" smtClean="0"/>
              <a:t> </a:t>
            </a:r>
            <a:r>
              <a:rPr lang="en-AU" dirty="0"/>
              <a:t>are </a:t>
            </a:r>
            <a:r>
              <a:rPr lang="en-AU" dirty="0" smtClean="0"/>
              <a:t>only ever applied </a:t>
            </a:r>
            <a:r>
              <a:rPr lang="en-AU" dirty="0"/>
              <a:t>to </a:t>
            </a:r>
            <a:r>
              <a:rPr lang="en-AU" dirty="0" smtClean="0"/>
              <a:t>the </a:t>
            </a:r>
            <a:r>
              <a:rPr lang="en-AU" b="1" dirty="0" smtClean="0">
                <a:solidFill>
                  <a:srgbClr val="0070C0"/>
                </a:solidFill>
              </a:rPr>
              <a:t>start </a:t>
            </a:r>
            <a:r>
              <a:rPr lang="en-AU" b="1" dirty="0">
                <a:solidFill>
                  <a:srgbClr val="0070C0"/>
                </a:solidFill>
              </a:rPr>
              <a:t>tag</a:t>
            </a:r>
          </a:p>
          <a:p>
            <a:endParaRPr lang="en-AU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11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728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HTML Basics - </a:t>
            </a:r>
            <a:r>
              <a:rPr lang="en-AU" dirty="0" smtClean="0"/>
              <a:t>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Example attributes:</a:t>
            </a:r>
            <a:endParaRPr lang="en-AU" sz="1800" dirty="0"/>
          </a:p>
          <a:p>
            <a:pPr lvl="1"/>
            <a:r>
              <a:rPr lang="en-AU" sz="2000" b="1" u="sng" dirty="0" smtClean="0"/>
              <a:t>id</a:t>
            </a:r>
            <a:r>
              <a:rPr lang="en-AU" sz="2000" dirty="0" smtClean="0"/>
              <a:t> attribute to identify </a:t>
            </a:r>
            <a:r>
              <a:rPr lang="en-AU" sz="2000" dirty="0"/>
              <a:t>a </a:t>
            </a:r>
            <a:r>
              <a:rPr lang="en-AU" sz="2000" u="sng" dirty="0"/>
              <a:t>specific</a:t>
            </a:r>
            <a:r>
              <a:rPr lang="en-AU" sz="2000" dirty="0"/>
              <a:t> </a:t>
            </a:r>
            <a:r>
              <a:rPr lang="en-AU" sz="2000" dirty="0" smtClean="0"/>
              <a:t>element</a:t>
            </a:r>
            <a:endParaRPr lang="en-AU" sz="2000" dirty="0"/>
          </a:p>
          <a:p>
            <a:pPr marL="914400" lvl="2" indent="0">
              <a:buNone/>
            </a:pP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secificHeading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AU" sz="1800" dirty="0"/>
              <a:t>A specific Heading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en-AU" sz="1600" dirty="0" smtClean="0"/>
          </a:p>
          <a:p>
            <a:pPr lvl="1"/>
            <a:r>
              <a:rPr lang="en-AU" sz="2000" b="1" u="sng" dirty="0" smtClean="0"/>
              <a:t>style</a:t>
            </a:r>
            <a:r>
              <a:rPr lang="en-AU" sz="2000" dirty="0" smtClean="0"/>
              <a:t> attribute</a:t>
            </a:r>
          </a:p>
          <a:p>
            <a:pPr marL="914400" lvl="2" indent="0">
              <a:buNone/>
            </a:pP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color:red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;"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red text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2"/>
            <a:endParaRPr lang="en-AU" sz="1600" dirty="0"/>
          </a:p>
          <a:p>
            <a:pPr lvl="1"/>
            <a:r>
              <a:rPr lang="en-AU" sz="2000" b="1" u="sng" dirty="0" smtClean="0"/>
              <a:t>title</a:t>
            </a:r>
            <a:r>
              <a:rPr lang="en-AU" sz="2000" dirty="0" smtClean="0"/>
              <a:t> attribute</a:t>
            </a:r>
            <a:endParaRPr lang="en-AU" sz="2000" dirty="0"/>
          </a:p>
          <a:p>
            <a:pPr marL="914400" lvl="2" indent="0">
              <a:buNone/>
            </a:pP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="some tool tip text!"</a:t>
            </a:r>
            <a:r>
              <a:rPr lang="en-AU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text with a tooltip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2"/>
            <a:endParaRPr lang="en-AU" sz="1600" dirty="0"/>
          </a:p>
          <a:p>
            <a:pPr lvl="1"/>
            <a:r>
              <a:rPr lang="en-AU" sz="2000" b="1" u="sng" dirty="0" smtClean="0"/>
              <a:t>class</a:t>
            </a:r>
            <a:r>
              <a:rPr lang="en-AU" sz="2000" dirty="0" smtClean="0"/>
              <a:t> attribute</a:t>
            </a:r>
            <a:endParaRPr lang="en-AU" sz="2000" dirty="0"/>
          </a:p>
          <a:p>
            <a:pPr marL="914400" lvl="2" indent="0">
              <a:buNone/>
            </a:pP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"series1"</a:t>
            </a:r>
            <a:r>
              <a:rPr lang="en-A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&gt;some </a:t>
            </a:r>
            <a:r>
              <a:rPr lang="en-AU" sz="2000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AU" sz="2000" dirty="0" smtClean="0"/>
              <a:t>The class name refers </a:t>
            </a:r>
            <a:r>
              <a:rPr lang="en-AU" sz="2000" dirty="0"/>
              <a:t>to a class in a style </a:t>
            </a:r>
            <a:r>
              <a:rPr lang="en-AU" sz="2000" dirty="0" smtClean="0"/>
              <a:t>sheet</a:t>
            </a:r>
          </a:p>
          <a:p>
            <a:pPr lvl="2"/>
            <a:r>
              <a:rPr lang="en-AU" sz="2000" dirty="0" smtClean="0"/>
              <a:t>Used to group elements together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12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787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HTML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b="1" dirty="0" smtClean="0"/>
              <a:t>Class</a:t>
            </a:r>
            <a:r>
              <a:rPr lang="en-AU" sz="2800" dirty="0" smtClean="0"/>
              <a:t> </a:t>
            </a:r>
            <a:r>
              <a:rPr lang="en-AU" sz="2800" b="1" dirty="0" smtClean="0"/>
              <a:t>names</a:t>
            </a:r>
            <a:r>
              <a:rPr lang="en-AU" sz="2800" dirty="0" smtClean="0"/>
              <a:t> can appear on </a:t>
            </a:r>
            <a:r>
              <a:rPr lang="en-AU" sz="2800" b="1" dirty="0" smtClean="0"/>
              <a:t>many</a:t>
            </a:r>
            <a:r>
              <a:rPr lang="en-AU" sz="2800" dirty="0" smtClean="0"/>
              <a:t> </a:t>
            </a:r>
            <a:r>
              <a:rPr lang="en-AU" sz="2800" b="1" dirty="0" smtClean="0"/>
              <a:t>elements</a:t>
            </a:r>
          </a:p>
          <a:p>
            <a:pPr lvl="1"/>
            <a:r>
              <a:rPr lang="en-AU" sz="2000" dirty="0" smtClean="0"/>
              <a:t>This includes elements of different types</a:t>
            </a:r>
          </a:p>
          <a:p>
            <a:pPr lvl="1"/>
            <a:r>
              <a:rPr lang="en-AU" sz="2000" dirty="0" smtClean="0"/>
              <a:t>A class attribute can have more than one name separated by a space</a:t>
            </a:r>
          </a:p>
          <a:p>
            <a:pPr lvl="2"/>
            <a:r>
              <a:rPr lang="en-AU" sz="2000" dirty="0" smtClean="0"/>
              <a:t>It is often used to style elements a certain way or to logically group elements</a:t>
            </a:r>
          </a:p>
          <a:p>
            <a:r>
              <a:rPr lang="en-AU" sz="2800" dirty="0" smtClean="0"/>
              <a:t>An</a:t>
            </a:r>
            <a:r>
              <a:rPr lang="en-AU" sz="2800" b="1" dirty="0" smtClean="0"/>
              <a:t> ID name </a:t>
            </a:r>
            <a:r>
              <a:rPr lang="en-AU" sz="2800" dirty="0" smtClean="0"/>
              <a:t>can appear on only once on a given page</a:t>
            </a:r>
          </a:p>
          <a:p>
            <a:endParaRPr lang="en-AU" sz="2800" dirty="0" smtClean="0"/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7380" y="3508184"/>
            <a:ext cx="112245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link"&gt;</a:t>
            </a:r>
          </a:p>
          <a:p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pt-BR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pt-BR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="link1"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="www.unisa.edu.au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pt-BR" sz="2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UniSA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pt-B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="link"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="link2" </a:t>
            </a:r>
            <a:r>
              <a:rPr lang="pt-BR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="www.news.com.au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pt-B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200" dirty="0"/>
          </a:p>
          <a:p>
            <a:r>
              <a:rPr lang="pt-B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pt-BR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3866" y="4954734"/>
            <a:ext cx="2165978" cy="400110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000" dirty="0" smtClean="0"/>
              <a:t>Unique ID names</a:t>
            </a:r>
            <a:endParaRPr lang="en-AU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447891" y="4523787"/>
            <a:ext cx="665975" cy="6617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9868" y="5430603"/>
            <a:ext cx="2662048" cy="40011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Reused class names</a:t>
            </a:r>
            <a:endParaRPr lang="en-AU" sz="2000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2380892" y="4523787"/>
            <a:ext cx="514709" cy="9068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13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419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HTML Basics </a:t>
            </a:r>
            <a:r>
              <a:rPr lang="en-AU" dirty="0" smtClean="0"/>
              <a:t>- Terminology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800" b="1" dirty="0" smtClean="0"/>
              <a:t>Empty Tags</a:t>
            </a:r>
            <a:endParaRPr lang="en-AU" sz="2800" b="1" dirty="0"/>
          </a:p>
          <a:p>
            <a:pPr lvl="1"/>
            <a:r>
              <a:rPr lang="en-AU" sz="2400" dirty="0"/>
              <a:t>An </a:t>
            </a:r>
            <a:r>
              <a:rPr lang="en-AU" sz="2400" b="1" dirty="0"/>
              <a:t>empty tag </a:t>
            </a:r>
            <a:r>
              <a:rPr lang="en-AU" sz="2400" dirty="0"/>
              <a:t>is one that </a:t>
            </a:r>
            <a:r>
              <a:rPr lang="en-AU" sz="2400" dirty="0" smtClean="0"/>
              <a:t>is self closing (in </a:t>
            </a:r>
            <a:r>
              <a:rPr lang="en-AU" sz="2400" b="1" dirty="0" smtClean="0"/>
              <a:t>strict HTML/XHTML)</a:t>
            </a:r>
            <a:endParaRPr lang="en-AU" sz="2400" dirty="0" smtClean="0"/>
          </a:p>
          <a:p>
            <a:pPr lvl="2"/>
            <a:r>
              <a:rPr lang="en-AU" sz="2000" dirty="0" smtClean="0"/>
              <a:t>&lt;</a:t>
            </a:r>
            <a:r>
              <a:rPr lang="en-AU" sz="2000" dirty="0" err="1" smtClean="0"/>
              <a:t>img</a:t>
            </a:r>
            <a:r>
              <a:rPr lang="en-AU" sz="2000" dirty="0" smtClean="0"/>
              <a:t> /&gt; &lt;</a:t>
            </a:r>
            <a:r>
              <a:rPr lang="en-AU" sz="2000" dirty="0" err="1" smtClean="0"/>
              <a:t>br</a:t>
            </a:r>
            <a:r>
              <a:rPr lang="en-AU" sz="2000" dirty="0" smtClean="0"/>
              <a:t> /&gt; &lt;hr /&gt; &lt;input /&gt;</a:t>
            </a:r>
          </a:p>
          <a:p>
            <a:pPr lvl="2"/>
            <a:endParaRPr lang="en-AU" sz="2000" dirty="0"/>
          </a:p>
          <a:p>
            <a:pPr lvl="1"/>
            <a:r>
              <a:rPr lang="en-AU" sz="2400" dirty="0"/>
              <a:t>An</a:t>
            </a:r>
            <a:r>
              <a:rPr lang="en-AU" sz="2400" b="1" dirty="0"/>
              <a:t> empty </a:t>
            </a:r>
            <a:r>
              <a:rPr lang="en-AU" sz="2400" b="1" dirty="0" smtClean="0"/>
              <a:t>tag </a:t>
            </a:r>
            <a:r>
              <a:rPr lang="en-AU" sz="2400" dirty="0"/>
              <a:t>is also by definition, an </a:t>
            </a:r>
            <a:r>
              <a:rPr lang="en-AU" sz="2400" b="1" dirty="0" smtClean="0"/>
              <a:t>element</a:t>
            </a:r>
          </a:p>
          <a:p>
            <a:pPr lvl="2"/>
            <a:r>
              <a:rPr lang="en-AU" dirty="0" smtClean="0"/>
              <a:t>In HTML empty tags can be left open</a:t>
            </a:r>
          </a:p>
          <a:p>
            <a:pPr lvl="3"/>
            <a:r>
              <a:rPr lang="en-AU" dirty="0" smtClean="0"/>
              <a:t>&lt;</a:t>
            </a:r>
            <a:r>
              <a:rPr lang="en-AU" dirty="0" err="1" smtClean="0"/>
              <a:t>img</a:t>
            </a:r>
            <a:r>
              <a:rPr lang="en-AU" dirty="0" smtClean="0"/>
              <a:t> alt=“”&gt; OR &lt;</a:t>
            </a:r>
            <a:r>
              <a:rPr lang="en-AU" dirty="0" err="1" smtClean="0"/>
              <a:t>img</a:t>
            </a:r>
            <a:r>
              <a:rPr lang="en-AU" dirty="0" smtClean="0"/>
              <a:t> alt=“” /&gt; is acceptable</a:t>
            </a:r>
          </a:p>
          <a:p>
            <a:pPr lvl="3"/>
            <a:r>
              <a:rPr lang="en-AU" dirty="0" smtClean="0"/>
              <a:t>&lt;</a:t>
            </a:r>
            <a:r>
              <a:rPr lang="en-AU" dirty="0" err="1" smtClean="0"/>
              <a:t>br</a:t>
            </a:r>
            <a:r>
              <a:rPr lang="en-AU" dirty="0" smtClean="0"/>
              <a:t>&gt; or &lt;</a:t>
            </a:r>
            <a:r>
              <a:rPr lang="en-AU" dirty="0" err="1" smtClean="0"/>
              <a:t>br</a:t>
            </a:r>
            <a:r>
              <a:rPr lang="en-AU" dirty="0" smtClean="0"/>
              <a:t> /&gt;, &lt;hr&gt; or &lt;hr /&gt;</a:t>
            </a:r>
            <a:endParaRPr lang="en-AU" dirty="0"/>
          </a:p>
          <a:p>
            <a:endParaRPr lang="en-AU" sz="280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14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92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HTML Elements</a:t>
            </a:r>
            <a:endParaRPr lang="en-AU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A List of common elements you should know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21511"/>
              </p:ext>
            </p:extLst>
          </p:nvPr>
        </p:nvGraphicFramePr>
        <p:xfrm>
          <a:off x="482139" y="1720210"/>
          <a:ext cx="11238806" cy="2941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1694">
                  <a:extLst>
                    <a:ext uri="{9D8B030D-6E8A-4147-A177-3AD203B41FA5}">
                      <a16:colId xmlns:a16="http://schemas.microsoft.com/office/drawing/2014/main" val="2840441254"/>
                    </a:ext>
                  </a:extLst>
                </a:gridCol>
                <a:gridCol w="192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Type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Element/Tag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Example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vl="2"/>
                      <a:r>
                        <a:rPr lang="en-SG" sz="1800" dirty="0" smtClean="0"/>
                        <a:t>Block</a:t>
                      </a:r>
                      <a:endParaRPr lang="en-AU" sz="1800" b="1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&lt;h1</a:t>
                      </a:r>
                      <a:r>
                        <a:rPr lang="en-AU" sz="1800" dirty="0" smtClean="0"/>
                        <a:t>&gt; to &lt;h6&gt;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heading </a:t>
                      </a:r>
                      <a:r>
                        <a:rPr lang="en-AU" sz="1800" dirty="0" smtClean="0"/>
                        <a:t>1 to 6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&lt;h1&gt;Heading 1 Example&lt;/h1&gt;</a:t>
                      </a:r>
                    </a:p>
                    <a:p>
                      <a:r>
                        <a:rPr lang="en-AU" sz="1600" dirty="0" smtClean="0"/>
                        <a:t>&lt;h6&gt;Heading 6 Example&lt;/h6&gt;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&lt;div&gt;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division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&lt;div&gt;other html&lt;/div&gt;</a:t>
                      </a:r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15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&lt;p&gt;&lt;/p&gt;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paragraph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&lt;p&gt;Your paragraph text &lt;/p&gt;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&lt;figure&gt;&lt;/figure&gt;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Figure</a:t>
                      </a:r>
                      <a:endParaRPr lang="en-AU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SG" sz="1800" dirty="0" smtClean="0"/>
                        <a:t>&lt;figure&gt;</a:t>
                      </a:r>
                    </a:p>
                    <a:p>
                      <a:r>
                        <a:rPr lang="en-SG" sz="1800" dirty="0" smtClean="0"/>
                        <a:t>     image or vector graphic</a:t>
                      </a:r>
                    </a:p>
                    <a:p>
                      <a:r>
                        <a:rPr lang="en-SG" sz="1800" dirty="0" smtClean="0"/>
                        <a:t>     &lt;</a:t>
                      </a:r>
                      <a:r>
                        <a:rPr lang="en-SG" sz="1800" dirty="0" err="1" smtClean="0"/>
                        <a:t>figcaption</a:t>
                      </a:r>
                      <a:r>
                        <a:rPr lang="en-SG" sz="1800" dirty="0" smtClean="0"/>
                        <a:t>&gt;Image</a:t>
                      </a:r>
                      <a:r>
                        <a:rPr lang="en-SG" sz="1800" baseline="0" dirty="0" smtClean="0"/>
                        <a:t> Description&lt;/</a:t>
                      </a:r>
                      <a:r>
                        <a:rPr lang="en-SG" sz="1800" baseline="0" dirty="0" err="1" smtClean="0"/>
                        <a:t>figcaption</a:t>
                      </a:r>
                      <a:r>
                        <a:rPr lang="en-SG" sz="1800" baseline="0" dirty="0" smtClean="0"/>
                        <a:t>&gt;</a:t>
                      </a:r>
                    </a:p>
                    <a:p>
                      <a:r>
                        <a:rPr lang="en-SG" sz="1800" dirty="0" smtClean="0"/>
                        <a:t>&lt;/figure&gt;</a:t>
                      </a:r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3014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</a:t>
                      </a:r>
                      <a:r>
                        <a:rPr lang="en-SG" sz="1800" dirty="0" err="1" smtClean="0"/>
                        <a:t>figcaption</a:t>
                      </a:r>
                      <a:r>
                        <a:rPr lang="en-SG" sz="1800" dirty="0" smtClean="0"/>
                        <a:t>&gt;…</a:t>
                      </a:r>
                    </a:p>
                    <a:p>
                      <a:r>
                        <a:rPr lang="en-SG" sz="1800" dirty="0" smtClean="0"/>
                        <a:t>&lt;/</a:t>
                      </a:r>
                      <a:r>
                        <a:rPr lang="en-SG" sz="1800" dirty="0" err="1" smtClean="0"/>
                        <a:t>figcaption</a:t>
                      </a:r>
                      <a:r>
                        <a:rPr lang="en-SG" sz="180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Figure caption</a:t>
                      </a:r>
                      <a:endParaRPr lang="en-AU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91874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15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06950"/>
              </p:ext>
            </p:extLst>
          </p:nvPr>
        </p:nvGraphicFramePr>
        <p:xfrm>
          <a:off x="482139" y="5126038"/>
          <a:ext cx="11238806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3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&lt;!--</a:t>
                      </a:r>
                      <a:r>
                        <a:rPr lang="en-AU" sz="1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comment --&gt;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comment tag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Non executable</a:t>
                      </a:r>
                      <a:r>
                        <a:rPr lang="en-AU" sz="1800" b="0" baseline="0" dirty="0" smtClean="0">
                          <a:solidFill>
                            <a:sysClr val="windowText" lastClr="000000"/>
                          </a:solidFill>
                        </a:rPr>
                        <a:t> text (not rendered by web browser)</a:t>
                      </a:r>
                      <a:endParaRPr lang="en-AU" sz="1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3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HTML Elements</a:t>
            </a:r>
            <a:endParaRPr lang="en-AU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A List of common elements you should know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97275"/>
              </p:ext>
            </p:extLst>
          </p:nvPr>
        </p:nvGraphicFramePr>
        <p:xfrm>
          <a:off x="482139" y="3700396"/>
          <a:ext cx="11238806" cy="2204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41694">
                  <a:extLst>
                    <a:ext uri="{9D8B030D-6E8A-4147-A177-3AD203B41FA5}">
                      <a16:colId xmlns:a16="http://schemas.microsoft.com/office/drawing/2014/main" val="2840441254"/>
                    </a:ext>
                  </a:extLst>
                </a:gridCol>
                <a:gridCol w="192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vl="1" algn="ctr"/>
                      <a:r>
                        <a:rPr lang="en-SG" sz="1800" b="0" dirty="0" smtClean="0"/>
                        <a:t>Empty</a:t>
                      </a:r>
                      <a:endParaRPr lang="en-AU" sz="1800" b="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AU" sz="1800" b="0" dirty="0"/>
                        <a:t>&lt;</a:t>
                      </a:r>
                      <a:r>
                        <a:rPr lang="en-AU" sz="1800" b="0" dirty="0" err="1" smtClean="0"/>
                        <a:t>br</a:t>
                      </a:r>
                      <a:r>
                        <a:rPr lang="en-AU" sz="1800" b="0" dirty="0" smtClean="0"/>
                        <a:t> /&gt;</a:t>
                      </a:r>
                      <a:endParaRPr lang="en-AU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b="0" dirty="0"/>
                        <a:t>line </a:t>
                      </a:r>
                      <a:r>
                        <a:rPr lang="en-AU" sz="1800" b="0" dirty="0" smtClean="0"/>
                        <a:t>break</a:t>
                      </a:r>
                      <a:endParaRPr lang="en-AU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b="0" dirty="0" smtClean="0"/>
                        <a:t>&lt;p&gt;some text &lt;</a:t>
                      </a:r>
                      <a:r>
                        <a:rPr lang="en-AU" sz="1800" b="0" dirty="0" err="1" smtClean="0"/>
                        <a:t>br</a:t>
                      </a:r>
                      <a:r>
                        <a:rPr lang="en-AU" sz="1800" b="0" dirty="0" smtClean="0"/>
                        <a:t> /&gt;</a:t>
                      </a:r>
                      <a:r>
                        <a:rPr lang="en-AU" sz="1800" b="0" baseline="0" dirty="0" smtClean="0"/>
                        <a:t> new line of text in same paragraph.&lt;/p&gt;</a:t>
                      </a:r>
                      <a:endParaRPr lang="en-AU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&lt;hr</a:t>
                      </a:r>
                      <a:r>
                        <a:rPr lang="en-AU" sz="1800" baseline="0" dirty="0" smtClean="0"/>
                        <a:t> /&gt;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horizontal rule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&lt;p&gt;some</a:t>
                      </a:r>
                      <a:r>
                        <a:rPr lang="en-AU" sz="1800" baseline="0" dirty="0" smtClean="0"/>
                        <a:t> text&lt;/p&gt;&lt;</a:t>
                      </a:r>
                      <a:r>
                        <a:rPr lang="en-AU" sz="1800" baseline="0" dirty="0" err="1" smtClean="0"/>
                        <a:t>hr</a:t>
                      </a:r>
                      <a:r>
                        <a:rPr lang="en-AU" sz="1800" baseline="0" dirty="0" smtClean="0"/>
                        <a:t> /&gt;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2"/>
                      <a:endParaRPr lang="en-AU" sz="1800" b="1" dirty="0"/>
                    </a:p>
                  </a:txBody>
                  <a:tcPr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</a:t>
                      </a:r>
                      <a:r>
                        <a:rPr lang="en-AU" sz="1800" dirty="0" err="1" smtClean="0"/>
                        <a:t>img</a:t>
                      </a:r>
                      <a:r>
                        <a:rPr lang="en-AU" sz="1800" dirty="0" smtClean="0"/>
                        <a:t> /&gt;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image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</a:t>
                      </a:r>
                      <a:r>
                        <a:rPr lang="en-AU" sz="1800" dirty="0" err="1" smtClean="0"/>
                        <a:t>img</a:t>
                      </a:r>
                      <a:r>
                        <a:rPr lang="en-AU" sz="1800" dirty="0" smtClean="0"/>
                        <a:t> </a:t>
                      </a:r>
                      <a:r>
                        <a:rPr lang="en-AU" sz="1800" dirty="0" err="1" smtClean="0"/>
                        <a:t>src</a:t>
                      </a:r>
                      <a:r>
                        <a:rPr lang="en-AU" sz="1800" dirty="0" smtClean="0"/>
                        <a:t>=“images/smile.jpg  height=“10” width=“20” alt=“be</a:t>
                      </a:r>
                      <a:r>
                        <a:rPr lang="en-AU" sz="1800" baseline="0" dirty="0" smtClean="0"/>
                        <a:t> happy” /&gt;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70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2"/>
                      <a:endParaRPr lang="en-AU" sz="1800" b="1" dirty="0"/>
                    </a:p>
                  </a:txBody>
                  <a:tcPr vert="vert27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AU" sz="1600" dirty="0" smtClean="0"/>
                        <a:t>These must be self closing in XHTML but can be left open</a:t>
                      </a:r>
                      <a:r>
                        <a:rPr lang="en-AU" sz="1600" baseline="0" dirty="0" smtClean="0"/>
                        <a:t> in HTML.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aseline="0" dirty="0" smtClean="0"/>
                        <a:t>HTML allows &lt;hr&gt; , &lt;</a:t>
                      </a:r>
                      <a:r>
                        <a:rPr lang="en-AU" sz="1600" baseline="0" dirty="0" err="1" smtClean="0"/>
                        <a:t>br</a:t>
                      </a:r>
                      <a:r>
                        <a:rPr lang="en-AU" sz="1600" baseline="0" dirty="0" smtClean="0"/>
                        <a:t>&gt; and &lt;</a:t>
                      </a:r>
                      <a:r>
                        <a:rPr lang="en-AU" sz="1600" baseline="0" dirty="0" err="1" smtClean="0"/>
                        <a:t>img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baseline="0" dirty="0" err="1" smtClean="0"/>
                        <a:t>src</a:t>
                      </a:r>
                      <a:r>
                        <a:rPr lang="en-AU" sz="1600" baseline="0" dirty="0" smtClean="0"/>
                        <a:t>=“….jpg” alt=“xx”&gt; (all left open)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aseline="0" dirty="0" smtClean="0"/>
                        <a:t>XHTML allows &lt;hr/&gt;,&lt;</a:t>
                      </a:r>
                      <a:r>
                        <a:rPr lang="en-AU" sz="1600" baseline="0" dirty="0" err="1" smtClean="0"/>
                        <a:t>br</a:t>
                      </a:r>
                      <a:r>
                        <a:rPr lang="en-AU" sz="1600" baseline="0" dirty="0" smtClean="0"/>
                        <a:t> /&gt; and &lt;</a:t>
                      </a:r>
                      <a:r>
                        <a:rPr lang="en-AU" sz="1600" baseline="0" dirty="0" err="1" smtClean="0"/>
                        <a:t>img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AU" sz="1600" baseline="0" dirty="0" err="1" smtClean="0"/>
                        <a:t>src</a:t>
                      </a:r>
                      <a:r>
                        <a:rPr lang="en-AU" sz="1600" baseline="0" dirty="0" smtClean="0"/>
                        <a:t>=… /&gt; (all self closing)</a:t>
                      </a:r>
                      <a:endParaRPr lang="en-AU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714130"/>
                  </a:ext>
                </a:extLst>
              </a:tr>
            </a:tbl>
          </a:graphicData>
        </a:graphic>
      </p:graphicFrame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16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09884"/>
              </p:ext>
            </p:extLst>
          </p:nvPr>
        </p:nvGraphicFramePr>
        <p:xfrm>
          <a:off x="482140" y="1723640"/>
          <a:ext cx="11238805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58146">
                  <a:extLst>
                    <a:ext uri="{9D8B030D-6E8A-4147-A177-3AD203B41FA5}">
                      <a16:colId xmlns:a16="http://schemas.microsoft.com/office/drawing/2014/main" val="1664682190"/>
                    </a:ext>
                  </a:extLst>
                </a:gridCol>
                <a:gridCol w="1894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Type</a:t>
                      </a:r>
                      <a:endParaRPr lang="en-A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Element/Tag</a:t>
                      </a:r>
                      <a:endParaRPr lang="en-A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Name</a:t>
                      </a:r>
                      <a:endParaRPr lang="en-AU" sz="18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Example</a:t>
                      </a:r>
                      <a:endParaRPr lang="en-AU" sz="1800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8441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vl="0" algn="ctr"/>
                      <a:r>
                        <a:rPr lang="en-SG" sz="1800" b="0" dirty="0" smtClean="0">
                          <a:solidFill>
                            <a:sysClr val="windowText" lastClr="000000"/>
                          </a:solidFill>
                        </a:rPr>
                        <a:t>Inline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 smtClean="0">
                          <a:solidFill>
                            <a:sysClr val="windowText" lastClr="000000"/>
                          </a:solidFill>
                        </a:rPr>
                        <a:t>&lt;span&gt;&lt;/span&gt;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 smtClean="0">
                          <a:solidFill>
                            <a:sysClr val="windowText" lastClr="000000"/>
                          </a:solidFill>
                        </a:rPr>
                        <a:t>span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0" dirty="0" smtClean="0">
                          <a:solidFill>
                            <a:sysClr val="windowText" lastClr="000000"/>
                          </a:solidFill>
                        </a:rPr>
                        <a:t>&lt;span&gt;some text&lt;/span&gt;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6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vl="0" algn="ctr"/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dirty="0">
                          <a:solidFill>
                            <a:sysClr val="windowText" lastClr="000000"/>
                          </a:solidFill>
                        </a:rPr>
                        <a:t>&lt;a</a:t>
                      </a:r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&gt;&lt;/a&gt;</a:t>
                      </a:r>
                      <a:endParaRPr lang="en-AU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dirty="0">
                          <a:solidFill>
                            <a:sysClr val="windowText" lastClr="000000"/>
                          </a:solidFill>
                        </a:rPr>
                        <a:t>anchor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dirty="0">
                          <a:solidFill>
                            <a:sysClr val="windowText" lastClr="000000"/>
                          </a:solidFill>
                        </a:rPr>
                        <a:t>&lt;a </a:t>
                      </a:r>
                      <a:r>
                        <a:rPr lang="en-AU" sz="1800" b="0" dirty="0" err="1">
                          <a:solidFill>
                            <a:sysClr val="windowText" lastClr="000000"/>
                          </a:solidFill>
                        </a:rPr>
                        <a:t>href</a:t>
                      </a:r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="http://www.yourdomain.com/[yourfile.html]"&gt;</a:t>
                      </a:r>
                      <a:r>
                        <a:rPr lang="en-AU" sz="1800" b="0" u="sng" dirty="0" smtClean="0">
                          <a:solidFill>
                            <a:sysClr val="windowText" lastClr="000000"/>
                          </a:solidFill>
                        </a:rPr>
                        <a:t>Link</a:t>
                      </a:r>
                      <a:r>
                        <a:rPr lang="en-AU" sz="1800" b="0" dirty="0" smtClean="0">
                          <a:solidFill>
                            <a:sysClr val="windowText" lastClr="000000"/>
                          </a:solidFill>
                        </a:rPr>
                        <a:t>&lt;/</a:t>
                      </a:r>
                      <a:r>
                        <a:rPr lang="en-AU" sz="1800" b="0" dirty="0">
                          <a:solidFill>
                            <a:sysClr val="windowText" lastClr="000000"/>
                          </a:solidFill>
                        </a:rPr>
                        <a:t>a&gt;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&lt;b&gt;&lt;/b&gt;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bold</a:t>
                      </a:r>
                      <a:endParaRPr lang="en-AU" sz="1800" dirty="0"/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&lt;b&gt;Bold Type&lt;/b&gt;</a:t>
                      </a:r>
                    </a:p>
                  </a:txBody>
                  <a:tcPr anchor="ctr"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</a:t>
                      </a:r>
                      <a:r>
                        <a:rPr lang="en-AU" sz="1800" dirty="0" err="1" smtClean="0"/>
                        <a:t>i</a:t>
                      </a:r>
                      <a:r>
                        <a:rPr lang="en-AU" sz="1800" dirty="0" smtClean="0"/>
                        <a:t>&gt;&lt;/</a:t>
                      </a:r>
                      <a:r>
                        <a:rPr lang="en-AU" sz="1800" dirty="0" err="1" smtClean="0"/>
                        <a:t>i</a:t>
                      </a:r>
                      <a:r>
                        <a:rPr lang="en-AU" sz="1800" dirty="0" smtClean="0"/>
                        <a:t>&gt; or </a:t>
                      </a:r>
                      <a:r>
                        <a:rPr lang="en-AU" sz="1800" dirty="0" err="1" smtClean="0"/>
                        <a:t>em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Italic/emphasis</a:t>
                      </a:r>
                      <a:endParaRPr lang="en-AU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</a:t>
                      </a:r>
                      <a:r>
                        <a:rPr lang="en-AU" sz="1800" dirty="0" err="1" smtClean="0"/>
                        <a:t>i</a:t>
                      </a:r>
                      <a:r>
                        <a:rPr lang="en-AU" sz="1800" dirty="0" smtClean="0"/>
                        <a:t>&gt;Some italic</a:t>
                      </a:r>
                      <a:r>
                        <a:rPr lang="en-AU" sz="1800" baseline="0" dirty="0" smtClean="0"/>
                        <a:t> text&lt;/</a:t>
                      </a:r>
                      <a:r>
                        <a:rPr lang="en-AU" sz="1800" baseline="0" dirty="0" err="1" smtClean="0"/>
                        <a:t>i</a:t>
                      </a:r>
                      <a:r>
                        <a:rPr lang="en-AU" sz="1800" baseline="0" dirty="0" smtClean="0"/>
                        <a:t>&gt; or &lt;</a:t>
                      </a:r>
                      <a:r>
                        <a:rPr lang="en-AU" sz="1800" baseline="0" dirty="0" err="1" smtClean="0"/>
                        <a:t>em</a:t>
                      </a:r>
                      <a:r>
                        <a:rPr lang="en-AU" sz="1800" baseline="0" dirty="0" smtClean="0"/>
                        <a:t>&gt;Some emphasised text&lt;/</a:t>
                      </a:r>
                      <a:r>
                        <a:rPr lang="en-AU" sz="1800" baseline="0" dirty="0" err="1" smtClean="0"/>
                        <a:t>em</a:t>
                      </a:r>
                      <a:r>
                        <a:rPr lang="en-AU" sz="1800" baseline="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15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SG" sz="4000" dirty="0" smtClean="0"/>
              <a:t>Basic HTML Elements</a:t>
            </a:r>
            <a:endParaRPr lang="en-AU" sz="4000" dirty="0"/>
          </a:p>
        </p:txBody>
      </p:sp>
      <p:sp>
        <p:nvSpPr>
          <p:cNvPr id="12" name="Conten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A List of common elements you should know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8981"/>
              </p:ext>
            </p:extLst>
          </p:nvPr>
        </p:nvGraphicFramePr>
        <p:xfrm>
          <a:off x="482139" y="1720210"/>
          <a:ext cx="11238806" cy="4119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1694">
                  <a:extLst>
                    <a:ext uri="{9D8B030D-6E8A-4147-A177-3AD203B41FA5}">
                      <a16:colId xmlns:a16="http://schemas.microsoft.com/office/drawing/2014/main" val="2840441254"/>
                    </a:ext>
                  </a:extLst>
                </a:gridCol>
                <a:gridCol w="192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Type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Element/Tag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Name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Example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vl="2" algn="ctr"/>
                      <a:r>
                        <a:rPr lang="en-SG" sz="1800" dirty="0" smtClean="0"/>
                        <a:t>Table</a:t>
                      </a:r>
                      <a:endParaRPr lang="en-AU" sz="1800" b="1" dirty="0"/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&lt;table&gt;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Table element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7"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thead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SG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SG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SG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col</a:t>
                      </a:r>
                      <a:r>
                        <a:rPr lang="en-SG" sz="16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heading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SG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SG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SG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col heading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SG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SG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SG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thead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tbody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data 1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data 2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nn-NO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data 1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nn-NO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data 2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nn-NO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nn-NO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nn-NO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err="1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tbody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AU" sz="1600" dirty="0" smtClean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AU" sz="16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AU" sz="1600" dirty="0" smtClean="0"/>
                    </a:p>
                  </a:txBody>
                  <a:tcPr anchor="ctr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</a:t>
                      </a:r>
                      <a:r>
                        <a:rPr lang="en-SG" sz="1800" dirty="0" err="1" smtClean="0"/>
                        <a:t>thead</a:t>
                      </a:r>
                      <a:r>
                        <a:rPr lang="en-SG" sz="180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Header group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715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&lt;</a:t>
                      </a:r>
                      <a:r>
                        <a:rPr lang="en-AU" sz="1800" dirty="0" err="1" smtClean="0"/>
                        <a:t>tbody</a:t>
                      </a:r>
                      <a:r>
                        <a:rPr lang="en-AU" sz="180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Body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&lt;</a:t>
                      </a:r>
                      <a:r>
                        <a:rPr lang="en-SG" dirty="0" err="1" smtClean="0"/>
                        <a:t>tfoot</a:t>
                      </a:r>
                      <a:r>
                        <a:rPr lang="en-SG" dirty="0" smtClean="0"/>
                        <a:t>&gt;</a:t>
                      </a:r>
                      <a:endParaRPr lang="en-A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Footer</a:t>
                      </a:r>
                      <a:endParaRPr lang="en-AU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782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</a:t>
                      </a:r>
                      <a:r>
                        <a:rPr lang="en-SG" sz="1800" dirty="0" err="1" smtClean="0"/>
                        <a:t>tr</a:t>
                      </a:r>
                      <a:r>
                        <a:rPr lang="en-SG" sz="180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Table Row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1354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</a:t>
                      </a:r>
                      <a:r>
                        <a:rPr lang="en-SG" sz="1800" dirty="0" err="1" smtClean="0"/>
                        <a:t>th</a:t>
                      </a:r>
                      <a:r>
                        <a:rPr lang="en-SG" sz="1800" dirty="0" smtClean="0"/>
                        <a:t>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Heading Cell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89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&lt;td&gt;</a:t>
                      </a:r>
                      <a:endParaRPr lang="en-AU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Data Cell</a:t>
                      </a:r>
                      <a:endParaRPr lang="en-AU" sz="1800" dirty="0"/>
                    </a:p>
                  </a:txBody>
                  <a:tcPr anchor="ctr"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AU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82679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17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794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Styling HTML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Cascading style Sheets - CSS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CSS was introduced to separate html content from presentation</a:t>
            </a:r>
          </a:p>
          <a:p>
            <a:pPr lvl="1"/>
            <a:r>
              <a:rPr lang="en-AU" dirty="0" smtClean="0"/>
              <a:t>CSS = Cascading Style sheets </a:t>
            </a:r>
          </a:p>
          <a:p>
            <a:pPr lvl="1"/>
            <a:r>
              <a:rPr lang="en-AU" dirty="0" smtClean="0"/>
              <a:t>It is used to specify the layout of HTML pages</a:t>
            </a:r>
          </a:p>
          <a:p>
            <a:pPr lvl="2"/>
            <a:r>
              <a:rPr lang="en-AU" sz="2400" dirty="0" smtClean="0"/>
              <a:t>Leaving HTML for marking up content only</a:t>
            </a:r>
          </a:p>
          <a:p>
            <a:pPr lvl="2"/>
            <a:r>
              <a:rPr lang="en-AU" sz="2400" dirty="0" smtClean="0"/>
              <a:t>Allows presentation of the HTML to be tailored to different devices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Many formatting elements were removed from HTML5 to ensure more consistent performance</a:t>
            </a:r>
          </a:p>
          <a:p>
            <a:pPr lvl="1"/>
            <a:r>
              <a:rPr lang="en-AU" dirty="0" smtClean="0"/>
              <a:t>&lt;font&gt;&lt;</a:t>
            </a:r>
            <a:r>
              <a:rPr lang="en-AU" dirty="0" err="1" smtClean="0"/>
              <a:t>center</a:t>
            </a:r>
            <a:r>
              <a:rPr lang="en-AU" dirty="0" smtClean="0"/>
              <a:t>&gt;</a:t>
            </a:r>
          </a:p>
          <a:p>
            <a:pPr lvl="2"/>
            <a:r>
              <a:rPr lang="en-AU" sz="2400" dirty="0" smtClean="0"/>
              <a:t>Any tags that modify appearance/location on the HTML page</a:t>
            </a:r>
          </a:p>
          <a:p>
            <a:pPr lvl="2"/>
            <a:r>
              <a:rPr lang="en-AU" sz="2400" dirty="0" smtClean="0"/>
              <a:t>Improves compatibility across web browsing devices</a:t>
            </a:r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Overview – Cascading Style Sheets</a:t>
            </a:r>
            <a:endParaRPr lang="en-AU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19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1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If plain text is placed into a html document, it can be displayed in a browser but it doesn’t change</a:t>
            </a:r>
            <a:endParaRPr lang="en-AU" sz="2400" dirty="0"/>
          </a:p>
        </p:txBody>
      </p:sp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dirty="0" smtClean="0"/>
              <a:t>Basic HTML</a:t>
            </a:r>
            <a:endParaRPr lang="en-AU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B58AD-467E-445B-A40B-5642F1A0DB87}" type="slidenum">
              <a:rPr kumimoji="0" lang="en-AU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0092" y="2840552"/>
            <a:ext cx="150278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2439" y="2817468"/>
            <a:ext cx="150278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97432" y="2863635"/>
            <a:ext cx="1704109" cy="3231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6587" y="3448835"/>
            <a:ext cx="903261" cy="70788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52438" y="3544443"/>
            <a:ext cx="1502784" cy="4001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397433" y="3581572"/>
            <a:ext cx="1704109" cy="3231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8422" y="4412403"/>
            <a:ext cx="1824454" cy="7078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&lt;p&gt;Hello&lt;/p&gt;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&lt;p&gt;World!&lt;/p&gt;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2439" y="4412403"/>
            <a:ext cx="903261" cy="7078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22371" y="4573988"/>
            <a:ext cx="1704109" cy="32316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2472" y="5375971"/>
            <a:ext cx="2553470" cy="7078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&lt;p&gt;&lt;b&gt;Hello&lt;/b&gt;&lt;/p&gt;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&lt;p&gt;World!&lt;/p&gt;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9356" y="5373720"/>
            <a:ext cx="903261" cy="707886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World!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422371" y="5547503"/>
            <a:ext cx="1704109" cy="32316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5125" y="2153982"/>
            <a:ext cx="1110817" cy="400110"/>
          </a:xfrm>
          <a:prstGeom prst="rect">
            <a:avLst/>
          </a:prstGeom>
          <a:solidFill>
            <a:srgbClr val="FFE2C5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Text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52440" y="2153982"/>
            <a:ext cx="2384948" cy="400110"/>
          </a:xfrm>
          <a:prstGeom prst="rect">
            <a:avLst/>
          </a:prstGeom>
          <a:solidFill>
            <a:srgbClr val="FFE2C5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 Display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92700" y="4062718"/>
            <a:ext cx="32993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Browsers read the mark-up language and use his to render what you see on the screen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75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11238806" cy="5011122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There are three methods for styling HTML documents:</a:t>
            </a:r>
          </a:p>
          <a:p>
            <a:pPr lvl="1"/>
            <a:r>
              <a:rPr lang="en-AU" b="1" dirty="0" smtClean="0"/>
              <a:t>Inline </a:t>
            </a:r>
          </a:p>
          <a:p>
            <a:pPr lvl="3"/>
            <a:r>
              <a:rPr lang="en-AU" dirty="0" smtClean="0"/>
              <a:t>Uses the style attribute in a HTML start tag: </a:t>
            </a:r>
            <a:r>
              <a:rPr lang="en-A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2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:darkred</a:t>
            </a:r>
            <a:r>
              <a:rPr lang="en-A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AU" sz="2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600" dirty="0" smtClean="0"/>
          </a:p>
          <a:p>
            <a:pPr lvl="3"/>
            <a:endParaRPr lang="en-AU" sz="2300" dirty="0" smtClean="0"/>
          </a:p>
          <a:p>
            <a:pPr lvl="1"/>
            <a:r>
              <a:rPr lang="en-AU" b="1" dirty="0" smtClean="0"/>
              <a:t>Embedded/Internal </a:t>
            </a:r>
          </a:p>
          <a:p>
            <a:pPr lvl="3"/>
            <a:r>
              <a:rPr lang="en-AU" dirty="0" smtClean="0"/>
              <a:t>Uses a &lt;style&gt; element in the &lt;head&gt; element of a HTML document</a:t>
            </a:r>
          </a:p>
          <a:p>
            <a:pPr lvl="3"/>
            <a:endParaRPr lang="en-AU" sz="2300" dirty="0" smtClean="0"/>
          </a:p>
          <a:p>
            <a:pPr lvl="1"/>
            <a:r>
              <a:rPr lang="en-AU" b="1" dirty="0" smtClean="0"/>
              <a:t>External </a:t>
            </a:r>
          </a:p>
          <a:p>
            <a:pPr lvl="3"/>
            <a:r>
              <a:rPr lang="en-AU" dirty="0" smtClean="0"/>
              <a:t>Uses a link to an external CSS file in the &lt;head&gt; element of a HTML document</a:t>
            </a:r>
          </a:p>
          <a:p>
            <a:pPr lvl="3"/>
            <a:endParaRPr lang="en-AU" sz="2300" dirty="0" smtClean="0"/>
          </a:p>
          <a:p>
            <a:r>
              <a:rPr lang="en-AU" sz="2800" dirty="0" smtClean="0"/>
              <a:t>The same rules apply regardless of the approach</a:t>
            </a:r>
          </a:p>
          <a:p>
            <a:r>
              <a:rPr lang="en-AU" sz="2800" dirty="0" smtClean="0"/>
              <a:t>Like HTML, CSS errors show as…nothing, no result…no change </a:t>
            </a:r>
          </a:p>
          <a:p>
            <a:pPr lvl="2"/>
            <a:r>
              <a:rPr lang="en-AU" sz="2100" dirty="0" smtClean="0"/>
              <a:t>Wrong properties, values and syntax will not style a HTML element no matter how hard you try…</a:t>
            </a:r>
          </a:p>
          <a:p>
            <a:pPr lvl="1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smtClean="0"/>
              <a:t>Overview – Cascading Style Sheets</a:t>
            </a:r>
            <a:endParaRPr lang="en-AU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20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3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1" y="1228723"/>
            <a:ext cx="10763249" cy="460840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Inline style sheets apply to the content of a single HTML element</a:t>
            </a:r>
          </a:p>
          <a:p>
            <a:pPr lvl="1"/>
            <a:r>
              <a:rPr lang="en-AU" sz="2000" dirty="0" smtClean="0"/>
              <a:t>useful for one-off styling tasks where a unique style is to be applied to one single occurrence of an element:</a:t>
            </a:r>
          </a:p>
          <a:p>
            <a:pPr lvl="1"/>
            <a:endParaRPr lang="en-AU" sz="20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pPr lvl="2"/>
            <a:endParaRPr lang="en-AU" sz="1800" dirty="0" smtClean="0"/>
          </a:p>
          <a:p>
            <a:pPr lvl="1"/>
            <a:r>
              <a:rPr lang="en-AU" sz="2000" dirty="0" smtClean="0"/>
              <a:t>Inline CSS styles </a:t>
            </a:r>
            <a:r>
              <a:rPr lang="en-AU" sz="2000" b="1" dirty="0" smtClean="0"/>
              <a:t>override</a:t>
            </a:r>
            <a:r>
              <a:rPr lang="en-AU" sz="2000" dirty="0" smtClean="0"/>
              <a:t> all other forms of CSS styling</a:t>
            </a:r>
            <a:endParaRPr lang="en-AU" sz="2000" b="1" dirty="0" smtClean="0"/>
          </a:p>
          <a:p>
            <a:pPr lvl="2"/>
            <a:r>
              <a:rPr lang="en-AU" sz="1800" dirty="0" smtClean="0"/>
              <a:t>If overused can complicate the ability to achieve consistent appearance</a:t>
            </a:r>
          </a:p>
          <a:p>
            <a:pPr lvl="2"/>
            <a:r>
              <a:rPr lang="en-AU" sz="1800" dirty="0" smtClean="0"/>
              <a:t>Avoid using them except for testing or data-specific styling</a:t>
            </a:r>
            <a:endParaRPr lang="en-AU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smtClean="0"/>
              <a:t>Inline Styles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20" y="2465081"/>
            <a:ext cx="8017470" cy="923672"/>
          </a:xfrm>
          <a:prstGeom prst="rect">
            <a:avLst/>
          </a:prstGeom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497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11238806" cy="140848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Embedded style sheets apply to a single HTML page</a:t>
            </a:r>
          </a:p>
          <a:p>
            <a:pPr lvl="1"/>
            <a:r>
              <a:rPr lang="en-AU" sz="2000" dirty="0" smtClean="0"/>
              <a:t>Used to style elements within a whole page independently of other pages</a:t>
            </a:r>
          </a:p>
          <a:p>
            <a:pPr lvl="2"/>
            <a:endParaRPr lang="en-AU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smtClean="0"/>
              <a:t>Embedded Styles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31" y="2356207"/>
            <a:ext cx="4285217" cy="368133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 bwMode="auto">
          <a:xfrm>
            <a:off x="5661748" y="3382027"/>
            <a:ext cx="764104" cy="1415441"/>
          </a:xfrm>
          <a:prstGeom prst="righ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6140" y="3905081"/>
            <a:ext cx="1992853" cy="369332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SG" sz="1800" dirty="0" smtClean="0"/>
              <a:t>Embedded Styles</a:t>
            </a:r>
            <a:endParaRPr lang="en-AU" sz="1800" dirty="0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78557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1" y="1228724"/>
            <a:ext cx="10763249" cy="438293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External style sheets contain style rules in a </a:t>
            </a:r>
            <a:r>
              <a:rPr lang="en-AU" sz="2400" b="1" dirty="0" smtClean="0"/>
              <a:t>separate linked file</a:t>
            </a:r>
          </a:p>
          <a:p>
            <a:pPr lvl="1"/>
            <a:r>
              <a:rPr lang="en-AU" sz="2000" dirty="0" smtClean="0"/>
              <a:t>They can be applied to one or more HTML documents that link them</a:t>
            </a:r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SG" sz="2400" dirty="0" smtClean="0"/>
          </a:p>
          <a:p>
            <a:endParaRPr lang="en-SG" sz="2400" dirty="0"/>
          </a:p>
          <a:p>
            <a:endParaRPr lang="en-AU" sz="2400" dirty="0" smtClean="0"/>
          </a:p>
          <a:p>
            <a:pPr lvl="1"/>
            <a:r>
              <a:rPr lang="en-AU" sz="2000" dirty="0" smtClean="0"/>
              <a:t>Best for a consistent appearance across an entire website</a:t>
            </a:r>
          </a:p>
          <a:p>
            <a:pPr lvl="2"/>
            <a:r>
              <a:rPr lang="en-AU" sz="1800" dirty="0" smtClean="0"/>
              <a:t>Easy to update the appearance of an entire website as changes in an external style sheet propagate across all pages that use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smtClean="0"/>
              <a:t>External Styles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87" y="2420888"/>
            <a:ext cx="7677521" cy="1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3806" y="3445513"/>
            <a:ext cx="7331290" cy="2902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136224" y="2420888"/>
            <a:ext cx="2351926" cy="369332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1800" dirty="0">
                <a:solidFill>
                  <a:schemeClr val="tx1"/>
                </a:solidFill>
              </a:rPr>
              <a:t>Style link inside head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526060" y="2605554"/>
            <a:ext cx="1610164" cy="7138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14212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CSS Selectors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Styling Elements in a page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Rule Sets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44" y="1595834"/>
            <a:ext cx="3714139" cy="217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753" y="2672541"/>
            <a:ext cx="21820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Declaration Block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91894" y="2184507"/>
            <a:ext cx="378451" cy="140331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2750521" y="1426421"/>
            <a:ext cx="977423" cy="296316"/>
          </a:xfrm>
          <a:prstGeom prst="straightConnector1">
            <a:avLst/>
          </a:prstGeom>
          <a:ln w="38100">
            <a:solidFill>
              <a:srgbClr val="99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 flipV="1">
            <a:off x="5046133" y="3338332"/>
            <a:ext cx="339481" cy="3916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442083" y="3134206"/>
            <a:ext cx="1230982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5247" y="5084113"/>
            <a:ext cx="11517947" cy="707886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CSS styles are created from </a:t>
            </a:r>
            <a:r>
              <a:rPr lang="en-AU" sz="2000" dirty="0" smtClean="0"/>
              <a:t>a </a:t>
            </a:r>
            <a:r>
              <a:rPr lang="en-AU" sz="2000" b="1" dirty="0" smtClean="0"/>
              <a:t>property</a:t>
            </a:r>
            <a:r>
              <a:rPr lang="en-AU" sz="2000" dirty="0"/>
              <a:t> </a:t>
            </a:r>
            <a:r>
              <a:rPr lang="en-AU" sz="2000" dirty="0" smtClean="0"/>
              <a:t>and a </a:t>
            </a:r>
            <a:r>
              <a:rPr lang="en-AU" sz="2000" b="1" dirty="0" smtClean="0"/>
              <a:t>value</a:t>
            </a:r>
            <a:endParaRPr lang="en-AU" sz="2000" dirty="0"/>
          </a:p>
          <a:p>
            <a:r>
              <a:rPr lang="en-AU" sz="2000" dirty="0" smtClean="0"/>
              <a:t>These </a:t>
            </a:r>
            <a:r>
              <a:rPr lang="en-AU" sz="2000" dirty="0"/>
              <a:t>form the style declaration and determine the appearance of the  </a:t>
            </a:r>
            <a:r>
              <a:rPr lang="en-AU" sz="2000" dirty="0" smtClean="0"/>
              <a:t>appearance</a:t>
            </a:r>
            <a:endParaRPr lang="en-AU" sz="2000" dirty="0"/>
          </a:p>
        </p:txBody>
      </p:sp>
      <p:sp>
        <p:nvSpPr>
          <p:cNvPr id="32" name="Left Brace 31"/>
          <p:cNvSpPr/>
          <p:nvPr/>
        </p:nvSpPr>
        <p:spPr>
          <a:xfrm rot="5400000">
            <a:off x="5487570" y="812986"/>
            <a:ext cx="324036" cy="2174569"/>
          </a:xfrm>
          <a:prstGeom prst="leftBrac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5" name="TextBox 4"/>
          <p:cNvSpPr txBox="1"/>
          <p:nvPr/>
        </p:nvSpPr>
        <p:spPr>
          <a:xfrm>
            <a:off x="1547756" y="1195588"/>
            <a:ext cx="1125629" cy="400110"/>
          </a:xfrm>
          <a:prstGeom prst="rect">
            <a:avLst/>
          </a:prstGeom>
          <a:solidFill>
            <a:srgbClr val="FFE7E7"/>
          </a:solidFill>
          <a:ln>
            <a:solidFill>
              <a:srgbClr val="99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5614" y="3499111"/>
            <a:ext cx="1152880" cy="400110"/>
          </a:xfrm>
          <a:prstGeom prst="rect">
            <a:avLst/>
          </a:prstGeom>
          <a:solidFill>
            <a:srgbClr val="FFE7E7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73064" y="2876667"/>
            <a:ext cx="822854" cy="400110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8346" y="1191014"/>
            <a:ext cx="2124299" cy="400110"/>
          </a:xfrm>
          <a:prstGeom prst="rect">
            <a:avLst/>
          </a:prstGeom>
          <a:solidFill>
            <a:srgbClr val="FFE2C5"/>
          </a:solidFill>
          <a:ln>
            <a:solidFill>
              <a:srgbClr val="FF993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Style Declaration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246" y="4521392"/>
            <a:ext cx="4237057" cy="369332"/>
          </a:xfrm>
          <a:prstGeom prst="rect">
            <a:avLst/>
          </a:prstGeom>
          <a:solidFill>
            <a:srgbClr val="FFD5D5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800" dirty="0"/>
              <a:t>Rule Set = Selector + Declaration Block</a:t>
            </a:r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97548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b="1" dirty="0" smtClean="0"/>
              <a:t>Type selector</a:t>
            </a:r>
          </a:p>
          <a:p>
            <a:pPr lvl="1"/>
            <a:r>
              <a:rPr lang="en-AU" sz="2400" dirty="0" smtClean="0"/>
              <a:t>HTML Element</a:t>
            </a:r>
          </a:p>
          <a:p>
            <a:pPr lvl="2"/>
            <a:r>
              <a:rPr lang="en-AU" sz="2000" dirty="0" smtClean="0"/>
              <a:t>Applies to all instances of a specific HTML element</a:t>
            </a:r>
          </a:p>
          <a:p>
            <a:pPr lvl="1"/>
            <a:endParaRPr lang="en-A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Selectors - Type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13"/>
          <a:stretch/>
        </p:blipFill>
        <p:spPr bwMode="auto">
          <a:xfrm>
            <a:off x="903703" y="3246576"/>
            <a:ext cx="10640173" cy="2527691"/>
          </a:xfrm>
          <a:prstGeom prst="rect">
            <a:avLst/>
          </a:prstGeom>
          <a:ln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1371600" y="3373576"/>
            <a:ext cx="3454400" cy="487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506125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smtClean="0"/>
              <a:t>CSS Selectors - ID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ID selector</a:t>
            </a:r>
          </a:p>
          <a:p>
            <a:pPr lvl="1"/>
            <a:r>
              <a:rPr lang="en-AU" dirty="0" smtClean="0"/>
              <a:t> #</a:t>
            </a:r>
            <a:r>
              <a:rPr lang="en-AU" dirty="0" err="1" smtClean="0"/>
              <a:t>idName</a:t>
            </a:r>
            <a:endParaRPr lang="en-AU" dirty="0" smtClean="0"/>
          </a:p>
          <a:p>
            <a:pPr lvl="2"/>
            <a:r>
              <a:rPr lang="en-AU" dirty="0" smtClean="0"/>
              <a:t>Specifies a style for a single, unique element (&lt;p id="</a:t>
            </a:r>
            <a:r>
              <a:rPr lang="en-AU" dirty="0" err="1" smtClean="0"/>
              <a:t>someElementID</a:t>
            </a:r>
            <a:r>
              <a:rPr lang="en-AU" dirty="0" smtClean="0"/>
              <a:t>"&gt;&lt;/p&gt;)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5975" y="3878083"/>
            <a:ext cx="2949490" cy="1726851"/>
            <a:chOff x="336186" y="4842933"/>
            <a:chExt cx="2144038" cy="96326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06"/>
            <a:stretch/>
          </p:blipFill>
          <p:spPr bwMode="auto">
            <a:xfrm>
              <a:off x="336186" y="4842933"/>
              <a:ext cx="2144038" cy="963264"/>
            </a:xfrm>
            <a:prstGeom prst="rect">
              <a:avLst/>
            </a:prstGeom>
            <a:ln>
              <a:solidFill>
                <a:srgbClr val="0070C0"/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21" name="Rectangle 20"/>
            <p:cNvSpPr/>
            <p:nvPr/>
          </p:nvSpPr>
          <p:spPr>
            <a:xfrm>
              <a:off x="378390" y="4904559"/>
              <a:ext cx="1160258" cy="1727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192" y="4200565"/>
            <a:ext cx="7506424" cy="70688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6" name="Straight Arrow Connector 5"/>
          <p:cNvCxnSpPr>
            <a:stCxn id="21" idx="3"/>
          </p:cNvCxnSpPr>
          <p:nvPr/>
        </p:nvCxnSpPr>
        <p:spPr bwMode="auto">
          <a:xfrm>
            <a:off x="1910167" y="4143413"/>
            <a:ext cx="2261783" cy="1548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73233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smtClean="0"/>
              <a:t>CSS Selectors -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/>
              <a:t>C</a:t>
            </a:r>
            <a:r>
              <a:rPr lang="en-AU" b="1" dirty="0" smtClean="0"/>
              <a:t>lass selector </a:t>
            </a:r>
          </a:p>
          <a:p>
            <a:pPr lvl="1"/>
            <a:r>
              <a:rPr lang="en-AU" b="1" dirty="0" smtClean="0"/>
              <a:t>.</a:t>
            </a:r>
            <a:r>
              <a:rPr lang="en-AU" dirty="0" err="1" smtClean="0"/>
              <a:t>className</a:t>
            </a:r>
            <a:r>
              <a:rPr lang="en-AU" dirty="0" smtClean="0"/>
              <a:t> (which is really *.</a:t>
            </a:r>
            <a:r>
              <a:rPr lang="en-AU" dirty="0" err="1" smtClean="0"/>
              <a:t>className</a:t>
            </a:r>
            <a:r>
              <a:rPr lang="en-AU" dirty="0" smtClean="0"/>
              <a:t>)</a:t>
            </a:r>
          </a:p>
          <a:p>
            <a:pPr lvl="2"/>
            <a:r>
              <a:rPr lang="en-AU" dirty="0" smtClean="0"/>
              <a:t>Specifies a style for a group of elements (any type) that have the same class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6723" y="4020884"/>
            <a:ext cx="73442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Note here that the selector “.</a:t>
            </a:r>
            <a:r>
              <a:rPr lang="en-AU" sz="2000" dirty="0" err="1"/>
              <a:t>someClass</a:t>
            </a:r>
            <a:r>
              <a:rPr lang="en-AU" sz="2000" dirty="0"/>
              <a:t>” would affect both the div and p element text</a:t>
            </a:r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28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7" y="4827849"/>
            <a:ext cx="7305876" cy="111575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34" name="Straight Connector 33"/>
          <p:cNvCxnSpPr/>
          <p:nvPr/>
        </p:nvCxnSpPr>
        <p:spPr bwMode="auto">
          <a:xfrm>
            <a:off x="4765658" y="5875600"/>
            <a:ext cx="25574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60858" y="5515366"/>
            <a:ext cx="25574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Left Brace 9"/>
          <p:cNvSpPr/>
          <p:nvPr/>
        </p:nvSpPr>
        <p:spPr bwMode="auto">
          <a:xfrm>
            <a:off x="3571875" y="5329238"/>
            <a:ext cx="346695" cy="418104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>
            <a:stCxn id="23" idx="2"/>
          </p:cNvCxnSpPr>
          <p:nvPr/>
        </p:nvCxnSpPr>
        <p:spPr bwMode="auto">
          <a:xfrm>
            <a:off x="1946523" y="4943475"/>
            <a:ext cx="1438347" cy="5718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-1" b="-3055"/>
          <a:stretch/>
        </p:blipFill>
        <p:spPr>
          <a:xfrm>
            <a:off x="482139" y="3781531"/>
            <a:ext cx="2928767" cy="11619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</p:pic>
      <p:sp>
        <p:nvSpPr>
          <p:cNvPr id="13" name="Rectangle 12"/>
          <p:cNvSpPr/>
          <p:nvPr/>
        </p:nvSpPr>
        <p:spPr bwMode="auto">
          <a:xfrm>
            <a:off x="525003" y="3843338"/>
            <a:ext cx="217949" cy="3571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38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 – Specific Class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Specific class selector</a:t>
            </a:r>
          </a:p>
          <a:p>
            <a:pPr lvl="1"/>
            <a:r>
              <a:rPr lang="en-AU" dirty="0" smtClean="0"/>
              <a:t> </a:t>
            </a:r>
            <a:r>
              <a:rPr lang="en-AU" dirty="0" err="1" smtClean="0"/>
              <a:t>HTMLtypeSelector.className</a:t>
            </a:r>
            <a:endParaRPr lang="en-AU" dirty="0" smtClean="0"/>
          </a:p>
          <a:p>
            <a:pPr lvl="2"/>
            <a:r>
              <a:rPr lang="en-AU" dirty="0" smtClean="0"/>
              <a:t>Specifies a style for a specific type of elements that have the same class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6723" y="4020884"/>
            <a:ext cx="73442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Note here that the selector </a:t>
            </a:r>
            <a:r>
              <a:rPr lang="en-AU" sz="2000" dirty="0" smtClean="0"/>
              <a:t>“</a:t>
            </a:r>
            <a:r>
              <a:rPr lang="en-AU" sz="2000" dirty="0" err="1" smtClean="0"/>
              <a:t>p.someClass</a:t>
            </a:r>
            <a:r>
              <a:rPr lang="en-AU" sz="2000" dirty="0"/>
              <a:t>” would affect </a:t>
            </a:r>
            <a:r>
              <a:rPr lang="en-AU" sz="2000" dirty="0" smtClean="0"/>
              <a:t>only </a:t>
            </a:r>
            <a:r>
              <a:rPr lang="en-AU" sz="2000" dirty="0"/>
              <a:t>the </a:t>
            </a:r>
            <a:r>
              <a:rPr lang="en-AU" sz="2000" dirty="0" smtClean="0"/>
              <a:t>p </a:t>
            </a:r>
            <a:r>
              <a:rPr lang="en-AU" sz="2000" dirty="0"/>
              <a:t>element </a:t>
            </a:r>
            <a:r>
              <a:rPr lang="en-AU" sz="2000" dirty="0" smtClean="0"/>
              <a:t>with the matching class name</a:t>
            </a:r>
            <a:endParaRPr lang="en-AU" sz="2000" dirty="0"/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29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7" y="4827849"/>
            <a:ext cx="7305876" cy="111575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31" name="Straight Arrow Connector 30"/>
          <p:cNvCxnSpPr>
            <a:stCxn id="5" idx="2"/>
          </p:cNvCxnSpPr>
          <p:nvPr/>
        </p:nvCxnSpPr>
        <p:spPr bwMode="auto">
          <a:xfrm>
            <a:off x="1946523" y="4943475"/>
            <a:ext cx="2039690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H="1">
            <a:off x="3986214" y="5875600"/>
            <a:ext cx="6429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460858" y="5515366"/>
            <a:ext cx="25574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-1" b="-3055"/>
          <a:stretch/>
        </p:blipFill>
        <p:spPr>
          <a:xfrm>
            <a:off x="482139" y="3781531"/>
            <a:ext cx="2928767" cy="116194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</p:pic>
      <p:sp>
        <p:nvSpPr>
          <p:cNvPr id="15" name="Multiply 14"/>
          <p:cNvSpPr/>
          <p:nvPr/>
        </p:nvSpPr>
        <p:spPr bwMode="auto">
          <a:xfrm>
            <a:off x="3579237" y="5515366"/>
            <a:ext cx="375817" cy="484449"/>
          </a:xfrm>
          <a:prstGeom prst="mathMultiply">
            <a:avLst/>
          </a:prstGeom>
          <a:solidFill>
            <a:srgbClr val="FFD5D5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3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HTML is used to structure content for web browsers</a:t>
            </a:r>
          </a:p>
          <a:p>
            <a:pPr lvl="1"/>
            <a:r>
              <a:rPr lang="en-AU" sz="2000" dirty="0" smtClean="0"/>
              <a:t>It consists of various </a:t>
            </a:r>
            <a:r>
              <a:rPr lang="en-AU" sz="2000" b="1" dirty="0" smtClean="0"/>
              <a:t>tags</a:t>
            </a:r>
            <a:r>
              <a:rPr lang="en-AU" sz="2000" dirty="0" smtClean="0"/>
              <a:t> used to </a:t>
            </a:r>
            <a:r>
              <a:rPr lang="en-AU" sz="2000" b="1" dirty="0" smtClean="0"/>
              <a:t>mark-up</a:t>
            </a:r>
            <a:r>
              <a:rPr lang="en-AU" sz="2000" dirty="0" smtClean="0"/>
              <a:t> content</a:t>
            </a:r>
          </a:p>
          <a:p>
            <a:pPr lvl="1"/>
            <a:r>
              <a:rPr lang="en-AU" sz="2000" dirty="0" smtClean="0"/>
              <a:t>The simplest </a:t>
            </a:r>
            <a:r>
              <a:rPr lang="en-AU" sz="2000" b="1" dirty="0" smtClean="0"/>
              <a:t>HTML5</a:t>
            </a:r>
            <a:r>
              <a:rPr lang="en-AU" sz="2000" dirty="0" smtClean="0"/>
              <a:t> web page consists of the following:</a:t>
            </a:r>
            <a:endParaRPr lang="en-A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HTML</a:t>
            </a:r>
            <a:endParaRPr lang="en-AU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B58AD-467E-445B-A40B-5642F1A0DB87}" type="slidenum">
              <a:rPr kumimoji="0" lang="en-AU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87" y="2854573"/>
            <a:ext cx="4777046" cy="32316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!DOCTYPE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lang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 Title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&lt;meta charset="utf-8"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content goes here 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1" y="2622306"/>
            <a:ext cx="6062132" cy="646331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AU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Doctype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declaration tells the web browser which set of rules to apply when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rendering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page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962410" y="2945472"/>
            <a:ext cx="2828791" cy="962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1" y="3328000"/>
            <a:ext cx="6062132" cy="646331"/>
          </a:xfrm>
          <a:prstGeom prst="rect">
            <a:avLst/>
          </a:prstGeom>
          <a:solidFill>
            <a:srgbClr val="FFE2C5"/>
          </a:solidFill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 indicates the text is encoded in HTML.  The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A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=“</a:t>
            </a:r>
            <a:r>
              <a:rPr kumimoji="0" lang="en-A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indicates the content is in English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962410" y="3366215"/>
            <a:ext cx="2828791" cy="284951"/>
          </a:xfrm>
          <a:prstGeom prst="straightConnector1">
            <a:avLst/>
          </a:prstGeom>
          <a:ln w="28575">
            <a:solidFill>
              <a:srgbClr val="FF993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1" y="4033694"/>
            <a:ext cx="6062132" cy="1138773"/>
          </a:xfrm>
          <a:prstGeom prst="rect">
            <a:avLst/>
          </a:prstGeom>
          <a:solidFill>
            <a:srgbClr val="E5FFE5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 element 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contains information for the browser about the page and links to related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meta tag explains that we are using “universal text format with each character represented by 8 bits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13350" y="4116387"/>
            <a:ext cx="577851" cy="1544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4673599" y="3651165"/>
            <a:ext cx="406400" cy="91628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5237192"/>
            <a:ext cx="6062132" cy="615553"/>
          </a:xfrm>
          <a:prstGeom prst="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AU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element 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contains the actual visible page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i="1" dirty="0" smtClean="0">
                <a:solidFill>
                  <a:srgbClr val="000000"/>
                </a:solidFill>
                <a:latin typeface="Calibri" panose="020F0502020204030204"/>
              </a:rPr>
              <a:t>This is where our data visualisations will go</a:t>
            </a:r>
            <a:endParaRPr kumimoji="0" lang="en-AU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5350934" y="5272200"/>
            <a:ext cx="440266" cy="272769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4773081" y="4889380"/>
            <a:ext cx="440267" cy="69550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329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7" grpId="0" animBg="1"/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 - Combination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Combination selector</a:t>
            </a:r>
          </a:p>
          <a:p>
            <a:pPr lvl="1"/>
            <a:r>
              <a:rPr lang="en-AU" dirty="0" smtClean="0"/>
              <a:t> selector1, selector2 … </a:t>
            </a:r>
            <a:r>
              <a:rPr lang="en-AU" dirty="0" err="1" smtClean="0"/>
              <a:t>selector</a:t>
            </a:r>
            <a:r>
              <a:rPr lang="en-AU" sz="1800" dirty="0" err="1" smtClean="0"/>
              <a:t>n</a:t>
            </a:r>
            <a:endParaRPr lang="en-AU" dirty="0" smtClean="0"/>
          </a:p>
          <a:p>
            <a:pPr lvl="2"/>
            <a:r>
              <a:rPr lang="en-AU" dirty="0" smtClean="0"/>
              <a:t>Specifies a style for a number of elements that match given selectors</a:t>
            </a:r>
          </a:p>
          <a:p>
            <a:pPr lvl="2"/>
            <a:r>
              <a:rPr lang="en-SG" dirty="0" smtClean="0"/>
              <a:t>Can include ID, class, type or any other selector</a:t>
            </a:r>
            <a:endParaRPr lang="en-AU" dirty="0" smtClean="0"/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30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7" y="4827849"/>
            <a:ext cx="7305876" cy="111575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43312"/>
            <a:ext cx="4683900" cy="1019437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859266" y="4324611"/>
            <a:ext cx="627167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Note here that the selector </a:t>
            </a:r>
            <a:r>
              <a:rPr lang="en-AU" sz="2000" dirty="0" smtClean="0"/>
              <a:t>covers all elements shown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9885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 - Attributes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Attribute selector</a:t>
            </a:r>
          </a:p>
          <a:p>
            <a:pPr lvl="1"/>
            <a:r>
              <a:rPr lang="en-AU" dirty="0" smtClean="0"/>
              <a:t>[attribute]</a:t>
            </a:r>
          </a:p>
          <a:p>
            <a:pPr lvl="1"/>
            <a:r>
              <a:rPr lang="en-SG" dirty="0" smtClean="0"/>
              <a:t>[attribute="value"]</a:t>
            </a:r>
            <a:endParaRPr lang="en-AU" dirty="0" smtClean="0"/>
          </a:p>
          <a:p>
            <a:pPr lvl="2"/>
            <a:r>
              <a:rPr lang="en-AU" dirty="0" smtClean="0"/>
              <a:t>Specifies a style for </a:t>
            </a:r>
            <a:r>
              <a:rPr lang="en-SG" dirty="0" smtClean="0"/>
              <a:t>an element with a specific attribute and/or attribute value</a:t>
            </a:r>
            <a:endParaRPr lang="en-AU" dirty="0" smtClean="0"/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5" y="3719515"/>
            <a:ext cx="4113040" cy="199377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2" y="3732333"/>
            <a:ext cx="6586538" cy="74881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814763" y="3943350"/>
            <a:ext cx="1200149" cy="3429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129088" y="4286253"/>
            <a:ext cx="885824" cy="3000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75466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 - Descendants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Descendent selector</a:t>
            </a:r>
          </a:p>
          <a:p>
            <a:pPr lvl="1"/>
            <a:r>
              <a:rPr lang="en-SG" dirty="0" smtClean="0"/>
              <a:t>selector1  selector2</a:t>
            </a:r>
            <a:endParaRPr lang="en-AU" dirty="0" smtClean="0"/>
          </a:p>
          <a:p>
            <a:pPr lvl="2"/>
            <a:r>
              <a:rPr lang="en-AU" dirty="0" smtClean="0"/>
              <a:t>Specifies a style for </a:t>
            </a:r>
            <a:r>
              <a:rPr lang="en-SG" dirty="0" smtClean="0"/>
              <a:t>an element that is a child/descendent of another element</a:t>
            </a:r>
          </a:p>
          <a:p>
            <a:pPr lvl="2"/>
            <a:r>
              <a:rPr lang="en-SG" dirty="0" smtClean="0"/>
              <a:t>Selectively styles nested elements</a:t>
            </a:r>
            <a:endParaRPr lang="en-AU" dirty="0" smtClean="0"/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6417"/>
            <a:ext cx="3485660" cy="11668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3" y="4286253"/>
            <a:ext cx="4019550" cy="127679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cxnSp>
        <p:nvCxnSpPr>
          <p:cNvPr id="11" name="Straight Arrow Connector 10"/>
          <p:cNvCxnSpPr>
            <a:stCxn id="6" idx="3"/>
          </p:cNvCxnSpPr>
          <p:nvPr/>
        </p:nvCxnSpPr>
        <p:spPr bwMode="auto">
          <a:xfrm>
            <a:off x="4323860" y="4369822"/>
            <a:ext cx="2534140" cy="514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43440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 - Descendants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b="1" dirty="0" smtClean="0"/>
              <a:t>Pseudo selectors</a:t>
            </a:r>
          </a:p>
          <a:p>
            <a:pPr lvl="1"/>
            <a:r>
              <a:rPr lang="en-SG" dirty="0" smtClean="0"/>
              <a:t>:condition</a:t>
            </a:r>
            <a:endParaRPr lang="en-AU" dirty="0" smtClean="0"/>
          </a:p>
          <a:p>
            <a:pPr lvl="2"/>
            <a:r>
              <a:rPr lang="en-AU" dirty="0" smtClean="0"/>
              <a:t>Specifies a style for </a:t>
            </a:r>
            <a:r>
              <a:rPr lang="en-SG" dirty="0" smtClean="0"/>
              <a:t>an element in response to a condition</a:t>
            </a:r>
          </a:p>
          <a:p>
            <a:pPr lvl="3"/>
            <a:r>
              <a:rPr lang="en-SG" dirty="0" smtClean="0"/>
              <a:t>:hover Selectively styles elements on mouse over</a:t>
            </a:r>
          </a:p>
          <a:p>
            <a:pPr lvl="3"/>
            <a:r>
              <a:rPr lang="en-SG" dirty="0" smtClean="0"/>
              <a:t>:nth-child(2n+1|odd) Selectively styles every odd/even element</a:t>
            </a:r>
          </a:p>
          <a:p>
            <a:pPr lvl="2"/>
            <a:endParaRPr lang="en-AU" dirty="0" smtClean="0"/>
          </a:p>
        </p:txBody>
      </p:sp>
      <p:sp>
        <p:nvSpPr>
          <p:cNvPr id="2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39193"/>
              </p:ext>
            </p:extLst>
          </p:nvPr>
        </p:nvGraphicFramePr>
        <p:xfrm>
          <a:off x="6675436" y="3840560"/>
          <a:ext cx="4597404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9351">
                  <a:extLst>
                    <a:ext uri="{9D8B030D-6E8A-4147-A177-3AD203B41FA5}">
                      <a16:colId xmlns:a16="http://schemas.microsoft.com/office/drawing/2014/main" val="3944571231"/>
                    </a:ext>
                  </a:extLst>
                </a:gridCol>
                <a:gridCol w="1149351">
                  <a:extLst>
                    <a:ext uri="{9D8B030D-6E8A-4147-A177-3AD203B41FA5}">
                      <a16:colId xmlns:a16="http://schemas.microsoft.com/office/drawing/2014/main" val="837517695"/>
                    </a:ext>
                  </a:extLst>
                </a:gridCol>
                <a:gridCol w="1149351">
                  <a:extLst>
                    <a:ext uri="{9D8B030D-6E8A-4147-A177-3AD203B41FA5}">
                      <a16:colId xmlns:a16="http://schemas.microsoft.com/office/drawing/2014/main" val="2376503091"/>
                    </a:ext>
                  </a:extLst>
                </a:gridCol>
                <a:gridCol w="1149351">
                  <a:extLst>
                    <a:ext uri="{9D8B030D-6E8A-4147-A177-3AD203B41FA5}">
                      <a16:colId xmlns:a16="http://schemas.microsoft.com/office/drawing/2014/main" val="1311718070"/>
                    </a:ext>
                  </a:extLst>
                </a:gridCol>
              </a:tblGrid>
              <a:tr h="3113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57118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98404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0049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12975"/>
                  </a:ext>
                </a:extLst>
              </a:tr>
              <a:tr h="31130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43306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1" y="3706020"/>
            <a:ext cx="5257800" cy="2381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4486275" y="4186238"/>
            <a:ext cx="2189161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486275" y="4186238"/>
            <a:ext cx="2189161" cy="900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1338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dirty="0" smtClean="0"/>
              <a:t>CSS Selectors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Class is an attribute of all HTML elements</a:t>
            </a:r>
          </a:p>
          <a:p>
            <a:pPr lvl="1"/>
            <a:r>
              <a:rPr lang="en-AU" sz="2400" dirty="0" smtClean="0"/>
              <a:t>HTML elements may be assigned more than one class (class stacking)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13198" b="55023"/>
          <a:stretch/>
        </p:blipFill>
        <p:spPr bwMode="auto">
          <a:xfrm>
            <a:off x="705767" y="2718668"/>
            <a:ext cx="5440879" cy="136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578" y="4746514"/>
            <a:ext cx="973714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In this example the “button” class creates the default appearance of each button</a:t>
            </a:r>
          </a:p>
          <a:p>
            <a:endParaRPr lang="en-AU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AU" sz="1800" dirty="0"/>
              <a:t>The second </a:t>
            </a:r>
            <a:r>
              <a:rPr lang="en-AU" sz="1800" dirty="0" err="1"/>
              <a:t>className</a:t>
            </a:r>
            <a:r>
              <a:rPr lang="en-AU" sz="1800" dirty="0"/>
              <a:t> then specifies the unique style for each </a:t>
            </a:r>
            <a:r>
              <a:rPr lang="en-AU" sz="1800" dirty="0" smtClean="0"/>
              <a:t>button</a:t>
            </a:r>
            <a:endParaRPr lang="en-AU" sz="1800" dirty="0"/>
          </a:p>
        </p:txBody>
      </p:sp>
      <p:sp>
        <p:nvSpPr>
          <p:cNvPr id="6" name="Rounded Rectangle 5"/>
          <p:cNvSpPr/>
          <p:nvPr/>
        </p:nvSpPr>
        <p:spPr>
          <a:xfrm>
            <a:off x="6146646" y="2718668"/>
            <a:ext cx="1649618" cy="2785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New Record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412050" y="2718668"/>
            <a:ext cx="1963191" cy="27857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New Record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12050" y="3150716"/>
            <a:ext cx="1963191" cy="278573"/>
          </a:xfrm>
          <a:prstGeom prst="roundRect">
            <a:avLst/>
          </a:prstGeom>
          <a:solidFill>
            <a:srgbClr val="FFE7E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Delete 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12050" y="3582764"/>
            <a:ext cx="1963191" cy="278573"/>
          </a:xfrm>
          <a:prstGeom prst="roundRect">
            <a:avLst/>
          </a:prstGeom>
          <a:solidFill>
            <a:srgbClr val="E5FFE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Update Record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412050" y="4014812"/>
            <a:ext cx="1963191" cy="278573"/>
          </a:xfrm>
          <a:prstGeom prst="roundRect">
            <a:avLst/>
          </a:prstGeom>
          <a:solidFill>
            <a:srgbClr val="E5FFE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Insert Record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84697" y="2820103"/>
            <a:ext cx="123892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4697" y="3031138"/>
            <a:ext cx="123892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On Mouse Hover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46646" y="3150716"/>
            <a:ext cx="1649618" cy="2785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Delete Record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46646" y="3582764"/>
            <a:ext cx="1649618" cy="2785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Update Record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46646" y="4014812"/>
            <a:ext cx="1649618" cy="27857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/>
              <a:t>Insert Record</a:t>
            </a:r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91653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CSS Properties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11238806" cy="5178743"/>
          </a:xfrm>
        </p:spPr>
        <p:txBody>
          <a:bodyPr>
            <a:normAutofit/>
          </a:bodyPr>
          <a:lstStyle/>
          <a:p>
            <a:r>
              <a:rPr lang="en-AU" sz="2800" dirty="0" err="1" smtClean="0"/>
              <a:t>color</a:t>
            </a:r>
            <a:r>
              <a:rPr lang="en-AU" sz="2800" dirty="0" smtClean="0"/>
              <a:t> and background-</a:t>
            </a:r>
            <a:r>
              <a:rPr lang="en-AU" sz="2800" dirty="0" err="1" smtClean="0"/>
              <a:t>color</a:t>
            </a:r>
            <a:endParaRPr lang="en-AU" sz="2800" dirty="0" smtClean="0"/>
          </a:p>
          <a:p>
            <a:pPr lvl="1"/>
            <a:r>
              <a:rPr lang="en-AU" sz="2000" dirty="0" smtClean="0"/>
              <a:t>Effects Forecolour (font) and background respectively</a:t>
            </a:r>
          </a:p>
          <a:p>
            <a:pPr lvl="1"/>
            <a:r>
              <a:rPr lang="en-SG" sz="2000" dirty="0" smtClean="0"/>
              <a:t>Can use basic names, HEX, RGB, RGBA, HSL</a:t>
            </a:r>
            <a:endParaRPr lang="en-AU" sz="2000" dirty="0" smtClean="0"/>
          </a:p>
          <a:p>
            <a:pPr lvl="2"/>
            <a:r>
              <a:rPr lang="en-AU" sz="2000" dirty="0" smtClean="0"/>
              <a:t>Use the 6 or 3 digit HEX colour code in preference to other formats or the pre-defined names like red, aqua, yellow </a:t>
            </a:r>
            <a:r>
              <a:rPr lang="en-AU" sz="2000" dirty="0" err="1" smtClean="0"/>
              <a:t>etc</a:t>
            </a:r>
            <a:endParaRPr lang="en-AU" sz="2000" dirty="0" smtClean="0"/>
          </a:p>
          <a:p>
            <a:pPr lvl="3"/>
            <a:r>
              <a:rPr lang="en-AU" sz="1800" dirty="0" smtClean="0"/>
              <a:t>#ff0000 and #f00 are the same</a:t>
            </a:r>
          </a:p>
          <a:p>
            <a:pPr lvl="3"/>
            <a:r>
              <a:rPr lang="en-AU" sz="1800" dirty="0" smtClean="0"/>
              <a:t>#cc6699 and #c69 are the same </a:t>
            </a:r>
          </a:p>
          <a:p>
            <a:pPr lvl="3"/>
            <a:r>
              <a:rPr lang="en-SG" sz="1800" dirty="0" err="1" smtClean="0"/>
              <a:t>rgb</a:t>
            </a:r>
            <a:r>
              <a:rPr lang="en-SG" sz="1800" dirty="0" smtClean="0"/>
              <a:t>(255,0,0) or </a:t>
            </a:r>
            <a:r>
              <a:rPr lang="en-SG" sz="1800" dirty="0" err="1" smtClean="0"/>
              <a:t>rgba</a:t>
            </a:r>
            <a:r>
              <a:rPr lang="en-SG" sz="1800" dirty="0" smtClean="0"/>
              <a:t>(255,0,0,1)</a:t>
            </a:r>
          </a:p>
          <a:p>
            <a:pPr lvl="3"/>
            <a:r>
              <a:rPr lang="en-SG" sz="1800" dirty="0" smtClean="0"/>
              <a:t>red</a:t>
            </a:r>
          </a:p>
          <a:p>
            <a:pPr lvl="3"/>
            <a:r>
              <a:rPr lang="en-SG" sz="1800" dirty="0" err="1" smtClean="0"/>
              <a:t>hsl</a:t>
            </a:r>
            <a:r>
              <a:rPr lang="en-SG" sz="1800" dirty="0" smtClean="0"/>
              <a:t>(100,100%,10%)</a:t>
            </a:r>
            <a:endParaRPr lang="en-AU" sz="1800" dirty="0" smtClean="0"/>
          </a:p>
          <a:p>
            <a:pPr lvl="2"/>
            <a:endParaRPr lang="en-AU" sz="2000" dirty="0" smtClean="0"/>
          </a:p>
          <a:p>
            <a:pPr lvl="2"/>
            <a:r>
              <a:rPr lang="en-AU" sz="1800" dirty="0" smtClean="0"/>
              <a:t>Remember for data visualizations to be colour blind aware</a:t>
            </a:r>
            <a:endParaRPr lang="en-AU" sz="2000" dirty="0" smtClean="0"/>
          </a:p>
          <a:p>
            <a:pPr lvl="3"/>
            <a:endParaRPr lang="en-AU" dirty="0"/>
          </a:p>
          <a:p>
            <a:pPr lvl="3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Properties - Shorthand's</a:t>
            </a:r>
            <a:endParaRPr lang="en-AU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72748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11238806" cy="5178743"/>
          </a:xfrm>
        </p:spPr>
        <p:txBody>
          <a:bodyPr>
            <a:normAutofit/>
          </a:bodyPr>
          <a:lstStyle/>
          <a:p>
            <a:r>
              <a:rPr lang="en-SG" sz="2800" dirty="0" smtClean="0"/>
              <a:t>Padding, borders, margins</a:t>
            </a:r>
            <a:endParaRPr lang="en-AU" sz="2800" dirty="0" smtClean="0"/>
          </a:p>
          <a:p>
            <a:pPr lvl="1"/>
            <a:r>
              <a:rPr lang="en-AU" sz="2000" dirty="0"/>
              <a:t>margin is the invisible space outside of the element</a:t>
            </a:r>
          </a:p>
          <a:p>
            <a:pPr lvl="1"/>
            <a:r>
              <a:rPr lang="en-AU" sz="2000" dirty="0"/>
              <a:t>padding is the space inside the element </a:t>
            </a:r>
          </a:p>
          <a:p>
            <a:pPr lvl="1"/>
            <a:r>
              <a:rPr lang="en-AU" sz="2000" dirty="0"/>
              <a:t>border is the line around the padded </a:t>
            </a:r>
            <a:r>
              <a:rPr lang="en-AU" sz="2000" dirty="0" smtClean="0"/>
              <a:t>element</a:t>
            </a:r>
          </a:p>
          <a:p>
            <a:pPr lvl="1"/>
            <a:r>
              <a:rPr lang="en-SG" sz="2000" dirty="0" smtClean="0"/>
              <a:t>All have long and shorthand notations:</a:t>
            </a:r>
            <a:endParaRPr lang="en-AU" sz="2000" dirty="0"/>
          </a:p>
          <a:p>
            <a:pPr lvl="3"/>
            <a:endParaRPr lang="en-AU" dirty="0"/>
          </a:p>
          <a:p>
            <a:pPr lvl="3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Properties – Box Model</a:t>
            </a:r>
            <a:endParaRPr lang="en-AU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25128" y="1530695"/>
            <a:ext cx="4123639" cy="1522447"/>
            <a:chOff x="4408800" y="1683026"/>
            <a:chExt cx="4123639" cy="1522447"/>
          </a:xfrm>
          <a:solidFill>
            <a:schemeClr val="bg1"/>
          </a:solidFill>
        </p:grpSpPr>
        <p:sp>
          <p:nvSpPr>
            <p:cNvPr id="7" name="TextBox 6"/>
            <p:cNvSpPr txBox="1"/>
            <p:nvPr/>
          </p:nvSpPr>
          <p:spPr>
            <a:xfrm>
              <a:off x="4408800" y="1683026"/>
              <a:ext cx="4123639" cy="15224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rtlCol="0">
              <a:noAutofit/>
            </a:bodyPr>
            <a:lstStyle/>
            <a:p>
              <a:r>
                <a:rPr lang="en-AU" sz="2000" dirty="0">
                  <a:solidFill>
                    <a:schemeClr val="bg2">
                      <a:lumMod val="10000"/>
                    </a:schemeClr>
                  </a:solidFill>
                </a:rPr>
                <a:t>margin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2436" y="2037436"/>
              <a:ext cx="3734800" cy="9811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tIns="0" rtlCol="0">
              <a:noAutofit/>
            </a:bodyPr>
            <a:lstStyle/>
            <a:p>
              <a:r>
                <a:rPr lang="en-AU" dirty="0"/>
                <a:t>border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83598" y="2037436"/>
              <a:ext cx="3378690" cy="84785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tIns="0" rtlCol="0">
              <a:noAutofit/>
            </a:bodyPr>
            <a:lstStyle/>
            <a:p>
              <a:r>
                <a:rPr lang="en-AU" sz="2000" dirty="0"/>
                <a:t>Padding</a:t>
              </a:r>
            </a:p>
            <a:p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2967" y="2431554"/>
              <a:ext cx="3073834" cy="323165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tIns="0" rtlCol="0">
              <a:spAutoFit/>
            </a:bodyPr>
            <a:lstStyle/>
            <a:p>
              <a:pPr algn="ctr"/>
              <a:r>
                <a:rPr lang="en-AU" sz="1800" dirty="0"/>
                <a:t>Element &lt;p&gt;some text&lt;/p&gt;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8314" y="4286873"/>
            <a:ext cx="379092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tx1"/>
                </a:solidFill>
              </a:rPr>
              <a:t>CSS </a:t>
            </a:r>
            <a:r>
              <a:rPr lang="en-AU" sz="1800" b="1" dirty="0" err="1" smtClean="0">
                <a:solidFill>
                  <a:schemeClr val="tx1"/>
                </a:solidFill>
              </a:rPr>
              <a:t>margin|padding</a:t>
            </a:r>
            <a:r>
              <a:rPr lang="en-AU" sz="1800" b="1" dirty="0" smtClean="0">
                <a:solidFill>
                  <a:schemeClr val="tx1"/>
                </a:solidFill>
              </a:rPr>
              <a:t> </a:t>
            </a:r>
            <a:r>
              <a:rPr lang="en-AU" sz="1800" b="1" dirty="0">
                <a:solidFill>
                  <a:schemeClr val="tx1"/>
                </a:solidFill>
              </a:rPr>
              <a:t>shorthand: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>
                <a:solidFill>
                  <a:schemeClr val="tx1"/>
                </a:solidFill>
              </a:rPr>
              <a:t>individually</a:t>
            </a:r>
            <a:endParaRPr lang="en-AU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>
                <a:solidFill>
                  <a:schemeClr val="tx1"/>
                </a:solidFill>
              </a:rPr>
              <a:t>[</a:t>
            </a:r>
            <a:r>
              <a:rPr lang="en-AU" sz="1800" dirty="0">
                <a:solidFill>
                  <a:schemeClr val="tx1"/>
                </a:solidFill>
              </a:rPr>
              <a:t>top][Right][Bottom][Left</a:t>
            </a:r>
            <a:r>
              <a:rPr lang="en-AU" sz="1800" dirty="0" smtClean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</a:rPr>
              <a:t>[</a:t>
            </a:r>
            <a:r>
              <a:rPr lang="en-AU" sz="1800" dirty="0" err="1">
                <a:solidFill>
                  <a:schemeClr val="tx1"/>
                </a:solidFill>
              </a:rPr>
              <a:t>top&amp;bottom</a:t>
            </a:r>
            <a:r>
              <a:rPr lang="en-AU" sz="1800" dirty="0">
                <a:solidFill>
                  <a:schemeClr val="tx1"/>
                </a:solidFill>
              </a:rPr>
              <a:t>] [</a:t>
            </a:r>
            <a:r>
              <a:rPr lang="en-AU" sz="1800" dirty="0" err="1">
                <a:solidFill>
                  <a:schemeClr val="tx1"/>
                </a:solidFill>
              </a:rPr>
              <a:t>left&amp;right</a:t>
            </a:r>
            <a:r>
              <a:rPr lang="en-AU" sz="1800" dirty="0">
                <a:solidFill>
                  <a:schemeClr val="tx1"/>
                </a:solidFill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 smtClean="0">
                <a:solidFill>
                  <a:schemeClr val="tx1"/>
                </a:solidFill>
              </a:rPr>
              <a:t>[all] - If all values are the same then just specify the one number</a:t>
            </a:r>
            <a:endParaRPr lang="en-AU" sz="1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40" y="3698049"/>
            <a:ext cx="3000375" cy="234315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421" y="3250374"/>
            <a:ext cx="3676650" cy="279082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312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11238806" cy="507714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Used for many CSS property values like font-size, width height and other equivalent CSS properties</a:t>
            </a:r>
          </a:p>
          <a:p>
            <a:pPr lvl="1"/>
            <a:r>
              <a:rPr lang="en-AU" dirty="0" err="1" smtClean="0"/>
              <a:t>px</a:t>
            </a:r>
            <a:r>
              <a:rPr lang="en-AU" dirty="0" smtClean="0"/>
              <a:t> is the unit for pixels (screen pixel)</a:t>
            </a:r>
          </a:p>
          <a:p>
            <a:pPr lvl="2"/>
            <a:r>
              <a:rPr lang="en-AU" dirty="0" smtClean="0"/>
              <a:t>font-size: 12px;  (similar to font size in MS Word)</a:t>
            </a:r>
          </a:p>
          <a:p>
            <a:pPr lvl="2"/>
            <a:r>
              <a:rPr lang="en-SG" dirty="0" smtClean="0"/>
              <a:t>width: 500px</a:t>
            </a:r>
            <a:endParaRPr lang="en-AU" dirty="0" smtClean="0"/>
          </a:p>
          <a:p>
            <a:pPr lvl="2"/>
            <a:endParaRPr lang="en-AU" dirty="0" smtClean="0"/>
          </a:p>
          <a:p>
            <a:pPr lvl="1"/>
            <a:r>
              <a:rPr lang="en-AU" dirty="0" err="1"/>
              <a:t>em</a:t>
            </a:r>
            <a:r>
              <a:rPr lang="en-AU" dirty="0"/>
              <a:t> is the unit for </a:t>
            </a:r>
            <a:r>
              <a:rPr lang="en-AU" dirty="0" smtClean="0"/>
              <a:t>making the size proportional to the current element size</a:t>
            </a:r>
            <a:endParaRPr lang="en-AU" dirty="0"/>
          </a:p>
          <a:p>
            <a:pPr lvl="2"/>
            <a:r>
              <a:rPr lang="en-AU" dirty="0"/>
              <a:t>font-size:1.6em;   (1.6x current font </a:t>
            </a:r>
            <a:r>
              <a:rPr lang="en-AU" dirty="0" smtClean="0"/>
              <a:t>size/60% larger)</a:t>
            </a:r>
          </a:p>
          <a:p>
            <a:pPr lvl="2"/>
            <a:endParaRPr lang="en-AU" sz="2200" dirty="0" smtClean="0"/>
          </a:p>
          <a:p>
            <a:pPr lvl="1"/>
            <a:r>
              <a:rPr lang="en-AU" dirty="0" smtClean="0"/>
              <a:t>% is the unit for percentages...</a:t>
            </a:r>
          </a:p>
          <a:p>
            <a:pPr lvl="2"/>
            <a:r>
              <a:rPr lang="en-AU" dirty="0" smtClean="0"/>
              <a:t>font-size: 80%;</a:t>
            </a:r>
          </a:p>
          <a:p>
            <a:pPr lvl="2"/>
            <a:r>
              <a:rPr lang="en-SG" dirty="0" smtClean="0"/>
              <a:t>width: 80%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the value is set to [0] then no unit measure needs to be specified</a:t>
            </a:r>
          </a:p>
          <a:p>
            <a:pPr lvl="2"/>
            <a:endParaRPr lang="en-SG" dirty="0" smtClean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Properties - Lengths and Percentages</a:t>
            </a:r>
            <a:endParaRPr lang="en-AU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30846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smtClean="0"/>
              <a:t>CSS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1" y="1228724"/>
            <a:ext cx="10763249" cy="4829176"/>
          </a:xfrm>
        </p:spPr>
        <p:txBody>
          <a:bodyPr/>
          <a:lstStyle/>
          <a:p>
            <a:r>
              <a:rPr lang="en-AU" sz="2400" dirty="0" smtClean="0"/>
              <a:t>Inheritance is where specific CSS properties are passed down to descendant elements</a:t>
            </a:r>
          </a:p>
          <a:p>
            <a:pPr lvl="1"/>
            <a:r>
              <a:rPr lang="en-AU" sz="2000" dirty="0" smtClean="0"/>
              <a:t>Example: elements within a paragraph</a:t>
            </a:r>
          </a:p>
          <a:p>
            <a:pPr lvl="2"/>
            <a:r>
              <a:rPr lang="en-AU" sz="1800" dirty="0" smtClean="0"/>
              <a:t>Styling the parent paragraph also styles the &lt;</a:t>
            </a:r>
            <a:r>
              <a:rPr lang="en-AU" sz="1800" dirty="0" err="1" smtClean="0"/>
              <a:t>em</a:t>
            </a:r>
            <a:r>
              <a:rPr lang="en-AU" sz="1800" dirty="0" smtClean="0"/>
              <a:t>&gt;&lt;/</a:t>
            </a:r>
            <a:r>
              <a:rPr lang="en-AU" sz="1800" dirty="0" err="1" smtClean="0"/>
              <a:t>em</a:t>
            </a:r>
            <a:r>
              <a:rPr lang="en-AU" sz="1800" dirty="0" smtClean="0"/>
              <a:t>&gt; element within</a:t>
            </a:r>
          </a:p>
          <a:p>
            <a:pPr lvl="2"/>
            <a:r>
              <a:rPr lang="en-AU" sz="1800" dirty="0" smtClean="0"/>
              <a:t>Inner elements (children) can inherit properties from their parent element</a:t>
            </a:r>
          </a:p>
          <a:p>
            <a:pPr lvl="1"/>
            <a:endParaRPr lang="en-SG" sz="2000" dirty="0" smtClean="0"/>
          </a:p>
          <a:p>
            <a:pPr lvl="1"/>
            <a:endParaRPr lang="en-SG" sz="2000" dirty="0" smtClean="0"/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Inheritance is useful for setting default properties and appearances</a:t>
            </a:r>
          </a:p>
          <a:p>
            <a:pPr lvl="2"/>
            <a:r>
              <a:rPr lang="en-AU" sz="1800" dirty="0" smtClean="0"/>
              <a:t>Default styles can be specified for the body element and apply to all descendants within the page</a:t>
            </a:r>
          </a:p>
          <a:p>
            <a:pPr lvl="3"/>
            <a:r>
              <a:rPr lang="en-AU" sz="1600" dirty="0" smtClean="0"/>
              <a:t>font-family, </a:t>
            </a:r>
            <a:r>
              <a:rPr lang="en-AU" sz="1600" dirty="0" err="1" smtClean="0"/>
              <a:t>color</a:t>
            </a:r>
            <a:r>
              <a:rPr lang="en-AU" sz="1600" dirty="0" smtClean="0"/>
              <a:t>, font-size , text-align </a:t>
            </a:r>
            <a:r>
              <a:rPr lang="en-AU" sz="1600" dirty="0" err="1" smtClean="0"/>
              <a:t>etc</a:t>
            </a:r>
            <a:r>
              <a:rPr lang="en-AU" sz="1600" dirty="0" smtClean="0"/>
              <a:t> are examples of inheritable properties</a:t>
            </a:r>
          </a:p>
          <a:p>
            <a:endParaRPr lang="en-A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3175988"/>
            <a:ext cx="3557587" cy="934647"/>
          </a:xfrm>
          <a:prstGeom prst="rect">
            <a:avLst/>
          </a:prstGeom>
          <a:ln w="28575">
            <a:solidFill>
              <a:srgbClr val="0070C0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047250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A </a:t>
            </a:r>
            <a:r>
              <a:rPr lang="en-AU" sz="2800" b="1" dirty="0"/>
              <a:t>Tag</a:t>
            </a:r>
            <a:r>
              <a:rPr lang="en-AU" sz="2800" dirty="0"/>
              <a:t> is a </a:t>
            </a:r>
            <a:r>
              <a:rPr lang="en-AU" sz="2800" b="1" dirty="0"/>
              <a:t>key word </a:t>
            </a:r>
            <a:r>
              <a:rPr lang="en-AU" sz="2800" dirty="0"/>
              <a:t>surrounded by </a:t>
            </a:r>
            <a:r>
              <a:rPr lang="en-AU" sz="2800" b="1" dirty="0"/>
              <a:t>angular brackets</a:t>
            </a:r>
          </a:p>
          <a:p>
            <a:r>
              <a:rPr lang="en-AU" sz="2800" dirty="0" smtClean="0"/>
              <a:t>An </a:t>
            </a:r>
            <a:r>
              <a:rPr lang="en-AU" sz="2800" b="1" dirty="0" smtClean="0"/>
              <a:t>Element</a:t>
            </a:r>
            <a:r>
              <a:rPr lang="en-AU" sz="2800" dirty="0" smtClean="0"/>
              <a:t> is everything between a matching start and closing </a:t>
            </a:r>
            <a:r>
              <a:rPr lang="en-AU" sz="2800" b="1" dirty="0" smtClean="0"/>
              <a:t>tag</a:t>
            </a:r>
            <a:endParaRPr lang="en-AU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HTML</a:t>
            </a:r>
            <a:endParaRPr lang="en-AU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B58AD-467E-445B-A40B-5642F1A0DB87}" type="slidenum">
              <a:rPr kumimoji="0" lang="en-AU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87" y="2854573"/>
            <a:ext cx="477704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lang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="</a:t>
            </a:r>
            <a:r>
              <a:rPr kumimoji="0" lang="en-A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 Title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&lt;meta charset="utf-8" /&gt;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content goes here --&gt;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8667" y="3531196"/>
            <a:ext cx="10244666" cy="1001862"/>
            <a:chOff x="1608667" y="3531196"/>
            <a:chExt cx="10244666" cy="1001862"/>
          </a:xfrm>
        </p:grpSpPr>
        <p:sp>
          <p:nvSpPr>
            <p:cNvPr id="9" name="TextBox 8"/>
            <p:cNvSpPr txBox="1"/>
            <p:nvPr/>
          </p:nvSpPr>
          <p:spPr>
            <a:xfrm>
              <a:off x="5791201" y="3531196"/>
              <a:ext cx="6062132" cy="369332"/>
            </a:xfrm>
            <a:prstGeom prst="rect">
              <a:avLst/>
            </a:prstGeom>
            <a:solidFill>
              <a:srgbClr val="FFE2C5"/>
            </a:solidFill>
            <a:ln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 head tag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1608667" y="3683983"/>
              <a:ext cx="4182534" cy="31879"/>
            </a:xfrm>
            <a:prstGeom prst="straightConnector1">
              <a:avLst/>
            </a:prstGeom>
            <a:ln w="28575">
              <a:solidFill>
                <a:srgbClr val="FF993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91200" y="3965637"/>
              <a:ext cx="6062132" cy="369332"/>
            </a:xfrm>
            <a:prstGeom prst="rect">
              <a:avLst/>
            </a:prstGeom>
            <a:solidFill>
              <a:srgbClr val="FFE2C5"/>
            </a:solidFill>
            <a:ln>
              <a:solidFill>
                <a:srgbClr val="FF993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Close head tag</a:t>
              </a:r>
              <a:endParaRPr kumimoji="0" lang="en-AU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1761067" y="4150303"/>
              <a:ext cx="4030133" cy="382755"/>
            </a:xfrm>
            <a:prstGeom prst="straightConnector1">
              <a:avLst/>
            </a:prstGeom>
            <a:ln w="28575">
              <a:solidFill>
                <a:srgbClr val="FF993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2133" y="4413880"/>
            <a:ext cx="7061199" cy="1171003"/>
            <a:chOff x="4792133" y="4413880"/>
            <a:chExt cx="7061199" cy="1171003"/>
          </a:xfrm>
        </p:grpSpPr>
        <p:sp>
          <p:nvSpPr>
            <p:cNvPr id="19" name="TextBox 18"/>
            <p:cNvSpPr txBox="1"/>
            <p:nvPr/>
          </p:nvSpPr>
          <p:spPr>
            <a:xfrm>
              <a:off x="5791200" y="4413880"/>
              <a:ext cx="6062132" cy="923330"/>
            </a:xfrm>
            <a:prstGeom prst="rect">
              <a:avLst/>
            </a:prstGeom>
            <a:solidFill>
              <a:srgbClr val="E5FFE5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Everything</a:t>
              </a: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from the </a:t>
              </a: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opening tag </a:t>
              </a: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the </a:t>
              </a: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closing tag</a:t>
              </a: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including the tags itself is referred to as an </a:t>
              </a: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element</a:t>
              </a:r>
              <a:endPara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region is the </a:t>
              </a: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body element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>
              <a:off x="5350933" y="4875545"/>
              <a:ext cx="440267" cy="2844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>
              <a:off x="4792133" y="4735018"/>
              <a:ext cx="421215" cy="849865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14133" y="2825502"/>
            <a:ext cx="8839200" cy="2942866"/>
            <a:chOff x="3014133" y="2825502"/>
            <a:chExt cx="8839200" cy="2942866"/>
          </a:xfrm>
        </p:grpSpPr>
        <p:sp>
          <p:nvSpPr>
            <p:cNvPr id="5" name="TextBox 4"/>
            <p:cNvSpPr txBox="1"/>
            <p:nvPr/>
          </p:nvSpPr>
          <p:spPr>
            <a:xfrm>
              <a:off x="5791201" y="2825502"/>
              <a:ext cx="6062132" cy="646331"/>
            </a:xfrm>
            <a:prstGeom prst="rect">
              <a:avLst/>
            </a:prstGeom>
            <a:solidFill>
              <a:srgbClr val="FFD5D5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Tags</a:t>
              </a: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generally come in pairs with an </a:t>
              </a: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Opening</a:t>
              </a: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 </a:t>
              </a: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Closing</a:t>
              </a: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tag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Closing tags start with &lt;/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014133" y="3148668"/>
              <a:ext cx="2777068" cy="208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791200" y="5399036"/>
              <a:ext cx="6062132" cy="369332"/>
            </a:xfrm>
            <a:prstGeom prst="rect">
              <a:avLst/>
            </a:prstGeom>
            <a:solidFill>
              <a:srgbClr val="FFD5D5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Close </a:t>
              </a:r>
              <a:r>
                <a:rPr kumimoji="0" lang="en-A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</a:t>
              </a:r>
              <a:r>
                <a:rPr kumimoji="0" lang="en-A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tag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1761067" y="5583702"/>
            <a:ext cx="4030133" cy="245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99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2425"/>
            <a:ext cx="10763250" cy="711200"/>
          </a:xfrm>
        </p:spPr>
        <p:txBody>
          <a:bodyPr/>
          <a:lstStyle/>
          <a:p>
            <a:r>
              <a:rPr lang="en-AU" smtClean="0"/>
              <a:t>CSS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400" dirty="0" smtClean="0"/>
              <a:t>To block inheritance, specify a new rule set or a more specific rule set</a:t>
            </a:r>
          </a:p>
          <a:p>
            <a:pPr lvl="1"/>
            <a:r>
              <a:rPr lang="en-AU" sz="2000" dirty="0" smtClean="0"/>
              <a:t>Later styles can overrule earlier styles</a:t>
            </a:r>
          </a:p>
          <a:p>
            <a:pPr lvl="2"/>
            <a:r>
              <a:rPr lang="en-AU" sz="1800" dirty="0" smtClean="0"/>
              <a:t>Rules from a CSS file are applied from top to bottom with later rules overriding earlier rules (assuming they have the same weighting)</a:t>
            </a:r>
          </a:p>
          <a:p>
            <a:pPr lvl="2"/>
            <a:endParaRPr lang="en-AU" sz="1800" dirty="0" smtClean="0"/>
          </a:p>
          <a:p>
            <a:pPr lvl="1"/>
            <a:r>
              <a:rPr lang="en-AU" sz="2000" dirty="0" smtClean="0"/>
              <a:t>Default styles applied to descendants of the body can be overridden using CSS selectors</a:t>
            </a:r>
          </a:p>
          <a:p>
            <a:pPr lvl="2"/>
            <a:r>
              <a:rPr lang="en-AU" sz="1800" dirty="0" smtClean="0"/>
              <a:t>The same selector if used again</a:t>
            </a:r>
          </a:p>
          <a:p>
            <a:pPr lvl="2"/>
            <a:r>
              <a:rPr lang="en-AU" sz="1800" dirty="0" smtClean="0"/>
              <a:t>More specific selectors will also override more general ones</a:t>
            </a:r>
          </a:p>
          <a:p>
            <a:pPr lvl="2"/>
            <a:endParaRPr lang="en-AU" sz="1800" dirty="0" smtClean="0"/>
          </a:p>
          <a:p>
            <a:pPr lvl="1"/>
            <a:r>
              <a:rPr lang="en-AU" sz="2000" dirty="0" smtClean="0"/>
              <a:t>!Important can also be used to override inherited styles</a:t>
            </a:r>
          </a:p>
          <a:p>
            <a:pPr lvl="2"/>
            <a:r>
              <a:rPr lang="en-AU" sz="1800" dirty="0" smtClean="0"/>
              <a:t>!important applies to a declaration, so it plays no role in specificity and overrides all inherited styles</a:t>
            </a:r>
          </a:p>
          <a:p>
            <a:pPr lvl="2"/>
            <a:endParaRPr lang="en-AU" sz="18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42755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CSS3 Transforms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Useful Properties for graphs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5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transform includes a number of different transforms such as</a:t>
            </a:r>
          </a:p>
          <a:p>
            <a:pPr lvl="1"/>
            <a:r>
              <a:rPr lang="en-AU" dirty="0" smtClean="0"/>
              <a:t>Rotate</a:t>
            </a:r>
          </a:p>
          <a:p>
            <a:pPr lvl="1"/>
            <a:r>
              <a:rPr lang="en-AU" dirty="0" smtClean="0"/>
              <a:t>Skew</a:t>
            </a:r>
          </a:p>
          <a:p>
            <a:pPr lvl="1"/>
            <a:r>
              <a:rPr lang="en-AU" dirty="0" smtClean="0"/>
              <a:t>Translate</a:t>
            </a:r>
          </a:p>
          <a:p>
            <a:endParaRPr lang="en-AU" dirty="0" smtClean="0"/>
          </a:p>
          <a:p>
            <a:r>
              <a:rPr lang="en-AU" dirty="0" smtClean="0"/>
              <a:t>The transform-origin is the centre point but this can be shifted as well!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CSS3 - Transforms</a:t>
            </a:r>
            <a:endParaRPr lang="en-AU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63086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Rotate</a:t>
            </a:r>
          </a:p>
          <a:p>
            <a:pPr lvl="1"/>
            <a:r>
              <a:rPr lang="en-AU" dirty="0"/>
              <a:t>Text can be rotated upside down (180deg</a:t>
            </a:r>
            <a:r>
              <a:rPr lang="en-AU" dirty="0" smtClean="0"/>
              <a:t>)</a:t>
            </a:r>
          </a:p>
          <a:p>
            <a:r>
              <a:rPr lang="en-AU" dirty="0" smtClean="0"/>
              <a:t>Text can be rotated upside down (180deg)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Transforms - Rotate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36316" y="3259423"/>
            <a:ext cx="4772460" cy="1200329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span.tilt</a:t>
            </a:r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rotate(15deg)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316" y="4749654"/>
            <a:ext cx="6532558" cy="40011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="tilt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AU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Awesome Tilted Text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3743">
            <a:off x="7116539" y="3597977"/>
            <a:ext cx="319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C00000"/>
                </a:solidFill>
              </a:rPr>
              <a:t>Awesome Tilted Text</a:t>
            </a:r>
            <a:endParaRPr lang="en-AU" sz="28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70856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6828378" cy="4743307"/>
          </a:xfrm>
        </p:spPr>
        <p:txBody>
          <a:bodyPr>
            <a:normAutofit/>
          </a:bodyPr>
          <a:lstStyle/>
          <a:p>
            <a:r>
              <a:rPr lang="en-AU" dirty="0" smtClean="0"/>
              <a:t>Scale:</a:t>
            </a:r>
          </a:p>
          <a:p>
            <a:pPr lvl="1"/>
            <a:r>
              <a:rPr lang="en-AU" dirty="0" smtClean="0"/>
              <a:t>Resize an element by some multiple</a:t>
            </a:r>
          </a:p>
          <a:p>
            <a:pPr lvl="2"/>
            <a:r>
              <a:rPr lang="en-AU" dirty="0" smtClean="0"/>
              <a:t>0.5 = half</a:t>
            </a:r>
          </a:p>
          <a:p>
            <a:pPr lvl="2"/>
            <a:r>
              <a:rPr lang="en-AU" dirty="0" smtClean="0"/>
              <a:t>2 = double </a:t>
            </a:r>
            <a:r>
              <a:rPr lang="en-AU" dirty="0" err="1" smtClean="0"/>
              <a:t>etc</a:t>
            </a:r>
            <a:endParaRPr lang="en-AU" dirty="0" smtClean="0"/>
          </a:p>
          <a:p>
            <a:pPr marL="201168" lvl="1" indent="0">
              <a:buNone/>
            </a:pPr>
            <a:endParaRPr lang="en-AU" dirty="0" smtClean="0"/>
          </a:p>
          <a:p>
            <a:pPr lvl="2"/>
            <a:r>
              <a:rPr lang="en-AU" dirty="0" smtClean="0"/>
              <a:t>Note that scaling also has a transform origin in the </a:t>
            </a:r>
            <a:r>
              <a:rPr lang="en-AU" dirty="0" err="1" smtClean="0"/>
              <a:t>center</a:t>
            </a:r>
            <a:r>
              <a:rPr lang="en-AU" dirty="0" smtClean="0"/>
              <a:t> point.  Thus increasing the size </a:t>
            </a:r>
            <a:r>
              <a:rPr lang="en-AU" b="1" dirty="0" smtClean="0"/>
              <a:t>may</a:t>
            </a:r>
            <a:r>
              <a:rPr lang="en-AU" dirty="0" smtClean="0"/>
              <a:t> cause an element to overlap with other neighbouring elements.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CSS Transforms - Scale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7310517" y="1561571"/>
            <a:ext cx="3570208" cy="2985433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span.zoomIn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transform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scale(2)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span.zoomOut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scale(0.5)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46523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82139" y="1340590"/>
            <a:ext cx="5153890" cy="4743307"/>
          </a:xfrm>
        </p:spPr>
        <p:txBody>
          <a:bodyPr>
            <a:normAutofit/>
          </a:bodyPr>
          <a:lstStyle/>
          <a:p>
            <a:r>
              <a:rPr lang="en-AU" dirty="0" smtClean="0"/>
              <a:t>Transform simply shifts an element on the screen by </a:t>
            </a:r>
            <a:r>
              <a:rPr lang="en-AU" dirty="0" err="1" smtClean="0"/>
              <a:t>x,y</a:t>
            </a:r>
            <a:r>
              <a:rPr lang="en-AU" dirty="0" smtClean="0"/>
              <a:t> units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This is useful for positioning bars and dots on a graph along with any text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1" y="352426"/>
            <a:ext cx="10763249" cy="71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smtClean="0"/>
              <a:t>Transform - Translate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636028" y="1837842"/>
            <a:ext cx="5965421" cy="2308324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span.translate</a:t>
            </a:r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A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translate(9px,9px)</a:t>
            </a:r>
            <a:r>
              <a:rPr lang="en-A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8226" y="348141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X-axis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10374528" y="3481410"/>
            <a:ext cx="101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Y-axis</a:t>
            </a:r>
            <a:endParaRPr lang="en-AU" dirty="0"/>
          </a:p>
        </p:txBody>
      </p:sp>
      <p:cxnSp>
        <p:nvCxnSpPr>
          <p:cNvPr id="11" name="Elbow Connector 10"/>
          <p:cNvCxnSpPr/>
          <p:nvPr/>
        </p:nvCxnSpPr>
        <p:spPr bwMode="auto">
          <a:xfrm rot="5400000" flipH="1" flipV="1">
            <a:off x="9311676" y="2991859"/>
            <a:ext cx="493328" cy="4857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Elbow Connector 15"/>
          <p:cNvCxnSpPr/>
          <p:nvPr/>
        </p:nvCxnSpPr>
        <p:spPr bwMode="auto">
          <a:xfrm rot="16200000" flipV="1">
            <a:off x="10450201" y="3002574"/>
            <a:ext cx="502273" cy="455398"/>
          </a:xfrm>
          <a:prstGeom prst="bentConnector3">
            <a:avLst>
              <a:gd name="adj1" fmla="val 528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9854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Graphics SVG/Canvas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Simple Primer to Graphics in html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38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and Graphics in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There are two types of graphics in HTML:</a:t>
            </a:r>
          </a:p>
          <a:p>
            <a:pPr lvl="1"/>
            <a:r>
              <a:rPr lang="en-AU" sz="2000" dirty="0" smtClean="0"/>
              <a:t>Raster </a:t>
            </a:r>
            <a:r>
              <a:rPr lang="en-AU" sz="2000" dirty="0"/>
              <a:t>images (Bitmaps)</a:t>
            </a:r>
          </a:p>
          <a:p>
            <a:pPr lvl="2"/>
            <a:r>
              <a:rPr lang="en-AU" sz="1800" dirty="0" smtClean="0"/>
              <a:t>Good for photos with fine detail</a:t>
            </a:r>
          </a:p>
          <a:p>
            <a:pPr lvl="2"/>
            <a:r>
              <a:rPr lang="en-AU" sz="1800" dirty="0" smtClean="0"/>
              <a:t>Bad for scaling, speed</a:t>
            </a:r>
          </a:p>
          <a:p>
            <a:pPr lvl="2"/>
            <a:endParaRPr lang="en-AU" sz="1800" dirty="0"/>
          </a:p>
          <a:p>
            <a:pPr lvl="1"/>
            <a:r>
              <a:rPr lang="en-AU" sz="2000" dirty="0" smtClean="0"/>
              <a:t>Scalar Vector Graphics (SVG)</a:t>
            </a:r>
          </a:p>
          <a:p>
            <a:pPr lvl="2"/>
            <a:r>
              <a:rPr lang="en-AU" sz="1800" dirty="0" smtClean="0"/>
              <a:t>Good for graphs, simple graphics</a:t>
            </a:r>
          </a:p>
          <a:p>
            <a:pPr lvl="2"/>
            <a:r>
              <a:rPr lang="en-AU" sz="1800" dirty="0" smtClean="0"/>
              <a:t>Bad for photos</a:t>
            </a:r>
            <a:endParaRPr lang="en-AU" sz="1800" dirty="0"/>
          </a:p>
        </p:txBody>
      </p:sp>
      <p:pic>
        <p:nvPicPr>
          <p:cNvPr id="6" name="Picture 5" descr="Magnified Bit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45" y="4117046"/>
            <a:ext cx="4276464" cy="165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36" y="2100262"/>
            <a:ext cx="2898853" cy="3726153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958713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and Graphics in 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SVG </a:t>
            </a:r>
          </a:p>
          <a:p>
            <a:pPr lvl="1"/>
            <a:r>
              <a:rPr lang="en-AU" dirty="0" smtClean="0"/>
              <a:t>Scalar and vector graphics</a:t>
            </a:r>
          </a:p>
          <a:p>
            <a:pPr lvl="2"/>
            <a:r>
              <a:rPr lang="en-AU" dirty="0" smtClean="0"/>
              <a:t>Creates shapes declaratively using HTML elements and coordinates</a:t>
            </a:r>
          </a:p>
          <a:p>
            <a:pPr lvl="2"/>
            <a:r>
              <a:rPr lang="en-AU" dirty="0" smtClean="0"/>
              <a:t>Specific elements (&lt;rectangle&gt;&lt;circle&gt;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pPr lvl="3"/>
            <a:r>
              <a:rPr lang="en-AU" dirty="0" smtClean="0"/>
              <a:t>You declare via the element types what it is you want to draw</a:t>
            </a:r>
          </a:p>
          <a:p>
            <a:pPr lvl="3"/>
            <a:r>
              <a:rPr lang="en-SG" dirty="0" smtClean="0"/>
              <a:t>You declare the position/size/shape using [</a:t>
            </a:r>
            <a:r>
              <a:rPr lang="en-SG" dirty="0" err="1" smtClean="0"/>
              <a:t>x,y</a:t>
            </a:r>
            <a:r>
              <a:rPr lang="en-SG" dirty="0" smtClean="0"/>
              <a:t>] coordinates</a:t>
            </a:r>
            <a:endParaRPr lang="en-AU" dirty="0" smtClean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356744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dirty="0" smtClean="0"/>
              <a:t>Images in HTML – Vector Graphics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400" dirty="0" smtClean="0"/>
              <a:t>SVG images are created from a series of XML instructions and have several advantages over raster images</a:t>
            </a:r>
          </a:p>
          <a:p>
            <a:endParaRPr lang="en-AU" sz="2400" dirty="0" smtClean="0"/>
          </a:p>
          <a:p>
            <a:pPr lvl="1"/>
            <a:r>
              <a:rPr lang="en-AU" sz="2000" dirty="0" smtClean="0"/>
              <a:t>They can be created and edited using a simple text editor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Their vector coordinates and descriptions can be searched and compressed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The coordinates can be manipulated making the image scalable without pixilation</a:t>
            </a:r>
          </a:p>
          <a:p>
            <a:pPr lvl="2"/>
            <a:endParaRPr lang="en-AU" sz="1800" dirty="0" smtClean="0"/>
          </a:p>
          <a:p>
            <a:pPr lvl="1"/>
            <a:r>
              <a:rPr lang="en-AU" sz="2000" dirty="0" smtClean="0"/>
              <a:t>SVG images can be created with any text editor, but it is often more convenient to create SVG images with a drawing program, like </a:t>
            </a:r>
            <a:r>
              <a:rPr lang="en-AU" sz="2000" dirty="0" err="1" smtClean="0">
                <a:hlinkClick r:id="rId3"/>
              </a:rPr>
              <a:t>Inkscape</a:t>
            </a:r>
            <a:r>
              <a:rPr lang="en-AU" sz="2000" dirty="0" smtClean="0"/>
              <a:t>, </a:t>
            </a:r>
            <a:r>
              <a:rPr lang="en-AU" sz="2000" dirty="0" err="1" smtClean="0">
                <a:hlinkClick r:id="rId4"/>
              </a:rPr>
              <a:t>drawSVG</a:t>
            </a:r>
            <a:endParaRPr lang="en-AU" sz="20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 smtClean="0"/>
          </a:p>
          <a:p>
            <a:endParaRPr lang="en-AU" sz="240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4259004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The basic HTML page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 HTML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B58AD-467E-445B-A40B-5642F1A0DB87}" type="slidenum">
              <a:rPr kumimoji="0" lang="en-AU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694" y="1861165"/>
            <a:ext cx="6775102" cy="317009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!DOCTYPE</a:t>
            </a: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Mandatory Title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title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64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Page Links are added here --&gt;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64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Page Content is added here --&gt;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1"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346" y="5129022"/>
            <a:ext cx="1143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marR="0" lvl="1" indent="-18288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en-AU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important to specify the HTML5 DOCTYPE as this is necessary for many of the HTML elements used for Data Visualisation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76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SVG Images are created using both simple HTML shapes and vectors</a:t>
            </a:r>
          </a:p>
          <a:p>
            <a:pPr lvl="1"/>
            <a:r>
              <a:rPr lang="en-AU" sz="2400" dirty="0" smtClean="0"/>
              <a:t>Simple Shapes include:</a:t>
            </a:r>
            <a:endParaRPr lang="en-AU" sz="2400" dirty="0"/>
          </a:p>
          <a:p>
            <a:pPr lvl="2"/>
            <a:r>
              <a:rPr lang="en-AU" sz="2000" dirty="0" smtClean="0"/>
              <a:t>Rectangle </a:t>
            </a:r>
            <a:r>
              <a:rPr lang="en-AU" sz="2000" dirty="0"/>
              <a:t>&lt;</a:t>
            </a:r>
            <a:r>
              <a:rPr lang="en-AU" sz="2000" dirty="0" err="1"/>
              <a:t>rect</a:t>
            </a:r>
            <a:r>
              <a:rPr lang="en-AU" sz="2000" dirty="0"/>
              <a:t>&gt;</a:t>
            </a:r>
          </a:p>
          <a:p>
            <a:pPr lvl="2"/>
            <a:r>
              <a:rPr lang="en-AU" sz="2000" dirty="0"/>
              <a:t>Circle &lt;circle&gt;</a:t>
            </a:r>
          </a:p>
          <a:p>
            <a:pPr lvl="2"/>
            <a:r>
              <a:rPr lang="en-AU" sz="2000" dirty="0"/>
              <a:t>Ellipse &lt;ellipse</a:t>
            </a:r>
            <a:r>
              <a:rPr lang="en-AU" sz="2000" dirty="0" smtClean="0"/>
              <a:t>&gt;</a:t>
            </a:r>
          </a:p>
          <a:p>
            <a:pPr lvl="2"/>
            <a:r>
              <a:rPr lang="en-AU" sz="2000" dirty="0"/>
              <a:t>Polygon &lt;polygon&gt;</a:t>
            </a:r>
          </a:p>
          <a:p>
            <a:pPr lvl="2"/>
            <a:endParaRPr lang="en-AU" sz="1800" dirty="0" smtClean="0"/>
          </a:p>
          <a:p>
            <a:pPr lvl="1"/>
            <a:r>
              <a:rPr lang="en-AU" sz="2400" dirty="0" smtClean="0"/>
              <a:t>Vectors or lines include</a:t>
            </a:r>
            <a:endParaRPr lang="en-AU" sz="2400" dirty="0"/>
          </a:p>
          <a:p>
            <a:pPr lvl="2"/>
            <a:r>
              <a:rPr lang="en-AU" sz="2000" dirty="0"/>
              <a:t>Line &lt;line&gt;</a:t>
            </a:r>
          </a:p>
          <a:p>
            <a:pPr lvl="2"/>
            <a:r>
              <a:rPr lang="en-AU" sz="2000" dirty="0"/>
              <a:t>Polyline &lt;polyline&gt;</a:t>
            </a:r>
          </a:p>
          <a:p>
            <a:pPr lvl="2"/>
            <a:r>
              <a:rPr lang="en-AU" sz="2000" dirty="0" smtClean="0"/>
              <a:t>Path </a:t>
            </a:r>
            <a:r>
              <a:rPr lang="en-AU" sz="2000" dirty="0"/>
              <a:t>&lt;path</a:t>
            </a:r>
            <a:r>
              <a:rPr lang="en-AU" sz="2000" dirty="0" smtClean="0"/>
              <a:t>&gt;</a:t>
            </a:r>
          </a:p>
          <a:p>
            <a:pPr marL="384048" lvl="2" indent="0">
              <a:buNone/>
            </a:pPr>
            <a:endParaRPr lang="en-AU" sz="2400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422571" y="5370285"/>
            <a:ext cx="5517759" cy="646331"/>
          </a:xfrm>
          <a:prstGeom prst="rect">
            <a:avLst/>
          </a:prstGeom>
          <a:solidFill>
            <a:srgbClr val="FFDDDD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Note: Since SVG is written in XML, ALL elements must be lower case and have a matching closing tag</a:t>
            </a:r>
            <a:endParaRPr lang="en-AU" sz="18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118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679508" y="1217083"/>
            <a:ext cx="10623421" cy="255454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="1000px"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="1000px"&gt;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="black"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stroke-width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="3"&gt;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blue" /&gt;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="300px"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cy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="300px"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fr-F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fr-F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="260,500 450,500 350,250"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darkgreen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S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SG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x2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="1000"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y1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y2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1000" 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="orange"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61" y="3225352"/>
            <a:ext cx="2487080" cy="276997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79508" y="4287172"/>
            <a:ext cx="4572000" cy="646331"/>
          </a:xfrm>
          <a:prstGeom prst="rect">
            <a:avLst/>
          </a:prstGeom>
          <a:solidFill>
            <a:srgbClr val="FFDDDD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800" dirty="0" smtClean="0"/>
              <a:t>Applying styles to the &lt;g&gt; group element applies the style to all elements</a:t>
            </a:r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8801561" y="3225352"/>
            <a:ext cx="2487080" cy="27699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85442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Images in HTML – Vector Graphics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3200" dirty="0" smtClean="0"/>
              <a:t>Rectangle</a:t>
            </a:r>
          </a:p>
          <a:p>
            <a:pPr lvl="1"/>
            <a:r>
              <a:rPr lang="en-AU" sz="2800" dirty="0" smtClean="0"/>
              <a:t>The x attribute defines the left position of the rectangle </a:t>
            </a:r>
          </a:p>
          <a:p>
            <a:pPr lvl="2"/>
            <a:r>
              <a:rPr lang="en-AU" sz="1900" dirty="0" smtClean="0"/>
              <a:t>e.g. x="50" places the rectangle 50px from the left margin</a:t>
            </a:r>
          </a:p>
          <a:p>
            <a:pPr lvl="2"/>
            <a:endParaRPr lang="en-AU" sz="1900" dirty="0" smtClean="0"/>
          </a:p>
          <a:p>
            <a:pPr lvl="1"/>
            <a:r>
              <a:rPr lang="en-AU" sz="2800" dirty="0" smtClean="0"/>
              <a:t>The y attribute defines the top position of the rectangle </a:t>
            </a:r>
          </a:p>
          <a:p>
            <a:pPr lvl="2"/>
            <a:r>
              <a:rPr lang="en-AU" sz="1900" dirty="0" smtClean="0"/>
              <a:t>e.g. y="20" places the rectangle 20px from the top margin</a:t>
            </a:r>
          </a:p>
          <a:p>
            <a:pPr lvl="2"/>
            <a:endParaRPr lang="en-AU" sz="1900" dirty="0" smtClean="0"/>
          </a:p>
          <a:p>
            <a:pPr lvl="1"/>
            <a:r>
              <a:rPr lang="en-AU" sz="2800" dirty="0" smtClean="0"/>
              <a:t>The CSS fill property defines the colour used to fill the shape</a:t>
            </a:r>
          </a:p>
          <a:p>
            <a:pPr lvl="2"/>
            <a:r>
              <a:rPr lang="en-AU" sz="1900" dirty="0" smtClean="0"/>
              <a:t>Can be used as a fill property or a fill style</a:t>
            </a:r>
          </a:p>
          <a:p>
            <a:pPr lvl="2"/>
            <a:endParaRPr lang="en-AU" sz="1900" dirty="0" smtClean="0"/>
          </a:p>
          <a:p>
            <a:pPr lvl="1"/>
            <a:r>
              <a:rPr lang="en-AU" sz="2800" dirty="0" smtClean="0"/>
              <a:t>The CSS fill-opacity property defines the opacity of the fill </a:t>
            </a:r>
            <a:r>
              <a:rPr lang="en-AU" sz="2800" dirty="0" err="1" smtClean="0"/>
              <a:t>color</a:t>
            </a:r>
            <a:r>
              <a:rPr lang="en-AU" sz="2800" dirty="0" smtClean="0"/>
              <a:t> </a:t>
            </a:r>
          </a:p>
          <a:p>
            <a:pPr lvl="1"/>
            <a:r>
              <a:rPr lang="en-AU" sz="2800" dirty="0" smtClean="0"/>
              <a:t>The CSS stroke-opacity property defines the opacity of the stroke </a:t>
            </a:r>
            <a:r>
              <a:rPr lang="en-AU" sz="2800" dirty="0" err="1" smtClean="0"/>
              <a:t>color</a:t>
            </a:r>
            <a:r>
              <a:rPr lang="en-AU" sz="2800" dirty="0" smtClean="0"/>
              <a:t> </a:t>
            </a:r>
          </a:p>
          <a:p>
            <a:pPr lvl="2"/>
            <a:r>
              <a:rPr lang="en-AU" sz="1900" dirty="0" smtClean="0"/>
              <a:t>Both have a legal range: 0 to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9562" y="4914899"/>
            <a:ext cx="9280525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</a:pPr>
            <a: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 err="1">
                <a:solidFill>
                  <a:srgbClr val="A52A2A"/>
                </a:solidFill>
              </a:rPr>
              <a:t>rect</a:t>
            </a:r>
            <a:r>
              <a:rPr lang="en-AU" sz="2000" dirty="0">
                <a:solidFill>
                  <a:srgbClr val="FF0000"/>
                </a:solidFill>
              </a:rPr>
              <a:t> x</a:t>
            </a:r>
            <a:r>
              <a:rPr lang="en-AU" sz="2000" dirty="0">
                <a:solidFill>
                  <a:srgbClr val="0000CD"/>
                </a:solidFill>
              </a:rPr>
              <a:t>="50"</a:t>
            </a:r>
            <a:r>
              <a:rPr lang="en-AU" sz="2000" dirty="0">
                <a:solidFill>
                  <a:srgbClr val="FF0000"/>
                </a:solidFill>
              </a:rPr>
              <a:t> y</a:t>
            </a:r>
            <a:r>
              <a:rPr lang="en-AU" sz="2000" dirty="0">
                <a:solidFill>
                  <a:srgbClr val="0000CD"/>
                </a:solidFill>
              </a:rPr>
              <a:t>="20"</a:t>
            </a:r>
            <a:r>
              <a:rPr lang="en-AU" sz="2000" dirty="0">
                <a:solidFill>
                  <a:srgbClr val="FF0000"/>
                </a:solidFill>
              </a:rPr>
              <a:t> width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smtClean="0">
                <a:solidFill>
                  <a:srgbClr val="0000CD"/>
                </a:solidFill>
              </a:rPr>
              <a:t>150px"</a:t>
            </a:r>
            <a:r>
              <a:rPr lang="en-AU" sz="2000" dirty="0" smtClean="0">
                <a:solidFill>
                  <a:srgbClr val="FF0000"/>
                </a:solidFill>
              </a:rPr>
              <a:t> </a:t>
            </a:r>
            <a:r>
              <a:rPr lang="en-AU" sz="2000" dirty="0">
                <a:solidFill>
                  <a:srgbClr val="FF0000"/>
                </a:solidFill>
              </a:rPr>
              <a:t>height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smtClean="0">
                <a:solidFill>
                  <a:srgbClr val="0000CD"/>
                </a:solidFill>
              </a:rPr>
              <a:t>150px"</a:t>
            </a:r>
            <a:r>
              <a:rPr lang="en-AU" sz="2000" dirty="0">
                <a:solidFill>
                  <a:srgbClr val="FF0000"/>
                </a:solidFill>
              </a:rPr>
              <a:t/>
            </a:r>
            <a:br>
              <a:rPr lang="en-AU" sz="2000" dirty="0">
                <a:solidFill>
                  <a:srgbClr val="FF0000"/>
                </a:solidFill>
              </a:rPr>
            </a:br>
            <a:r>
              <a:rPr lang="en-AU" sz="2000" dirty="0">
                <a:solidFill>
                  <a:srgbClr val="FF0000"/>
                </a:solidFill>
              </a:rPr>
              <a:t>  style</a:t>
            </a:r>
            <a:r>
              <a:rPr lang="en-AU" sz="2000" dirty="0">
                <a:solidFill>
                  <a:srgbClr val="0000CD"/>
                </a:solidFill>
              </a:rPr>
              <a:t>="fill:blue;stroke:pink;stroke-width:5;fill-opacity:0.1;stroke-opacity:0.9"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>
                <a:solidFill>
                  <a:srgbClr val="0000CD"/>
                </a:solidFill>
              </a:rPr>
              <a:t>/&gt;</a:t>
            </a:r>
            <a: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endParaRPr lang="en-AU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167459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Rectangle</a:t>
            </a:r>
          </a:p>
          <a:p>
            <a:pPr lvl="1"/>
            <a:r>
              <a:rPr lang="en-AU" sz="2400" dirty="0" smtClean="0"/>
              <a:t>The width and height attributes of the &lt;</a:t>
            </a:r>
            <a:r>
              <a:rPr lang="en-AU" sz="2400" dirty="0" err="1" smtClean="0"/>
              <a:t>rect</a:t>
            </a:r>
            <a:r>
              <a:rPr lang="en-AU" sz="2400" dirty="0" smtClean="0"/>
              <a:t>&gt; element define the height and the width of the rectangle</a:t>
            </a:r>
          </a:p>
          <a:p>
            <a:pPr lvl="2"/>
            <a:r>
              <a:rPr lang="en-AU" sz="1800" dirty="0" smtClean="0"/>
              <a:t>This is the width and height in </a:t>
            </a:r>
            <a:r>
              <a:rPr lang="en-AU" sz="1800" dirty="0" err="1" smtClean="0"/>
              <a:t>px</a:t>
            </a:r>
            <a:r>
              <a:rPr lang="en-AU" sz="1800" dirty="0" smtClean="0"/>
              <a:t> (can use other measures like </a:t>
            </a:r>
            <a:r>
              <a:rPr lang="en-AU" sz="1800" dirty="0" err="1" smtClean="0"/>
              <a:t>em</a:t>
            </a:r>
            <a:r>
              <a:rPr lang="en-AU" sz="1800" dirty="0" smtClean="0"/>
              <a:t> </a:t>
            </a:r>
            <a:r>
              <a:rPr lang="en-AU" sz="1800" dirty="0" err="1" smtClean="0"/>
              <a:t>etc</a:t>
            </a:r>
            <a:r>
              <a:rPr lang="en-AU" sz="1800" dirty="0" smtClean="0"/>
              <a:t>)</a:t>
            </a:r>
          </a:p>
          <a:p>
            <a:pPr lvl="2"/>
            <a:endParaRPr lang="en-AU" sz="1800" dirty="0" smtClean="0"/>
          </a:p>
          <a:p>
            <a:pPr lvl="1"/>
            <a:r>
              <a:rPr lang="en-AU" sz="2400" dirty="0" smtClean="0"/>
              <a:t>The style attribute is used to define CSS properties for the rectangle</a:t>
            </a:r>
          </a:p>
          <a:p>
            <a:pPr lvl="2"/>
            <a:r>
              <a:rPr lang="en-AU" sz="1800" dirty="0" smtClean="0"/>
              <a:t>The CSS fill property defines the fill </a:t>
            </a:r>
            <a:r>
              <a:rPr lang="en-AU" sz="1800" dirty="0" err="1" smtClean="0"/>
              <a:t>color</a:t>
            </a:r>
            <a:r>
              <a:rPr lang="en-AU" sz="1800" dirty="0" smtClean="0"/>
              <a:t> of the rectangle</a:t>
            </a:r>
          </a:p>
          <a:p>
            <a:pPr lvl="2"/>
            <a:r>
              <a:rPr lang="en-AU" sz="1800" dirty="0" smtClean="0"/>
              <a:t>The CSS stroke-width property defines the width of the border of the rectangle</a:t>
            </a:r>
          </a:p>
          <a:p>
            <a:pPr lvl="2"/>
            <a:r>
              <a:rPr lang="en-AU" sz="1800" dirty="0" smtClean="0"/>
              <a:t>The CSS stroke property defines the </a:t>
            </a:r>
            <a:r>
              <a:rPr lang="en-AU" sz="1800" dirty="0" err="1" smtClean="0"/>
              <a:t>color</a:t>
            </a:r>
            <a:r>
              <a:rPr lang="en-AU" sz="1800" dirty="0" smtClean="0"/>
              <a:t> of the border of the rectangle</a:t>
            </a:r>
          </a:p>
          <a:p>
            <a:pPr lvl="1"/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25" y="4764073"/>
            <a:ext cx="9415463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 err="1">
                <a:solidFill>
                  <a:srgbClr val="A52A2A"/>
                </a:solidFill>
              </a:rPr>
              <a:t>rect</a:t>
            </a:r>
            <a:r>
              <a:rPr lang="en-AU" sz="2000" dirty="0">
                <a:solidFill>
                  <a:srgbClr val="FF0000"/>
                </a:solidFill>
              </a:rPr>
              <a:t> width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smtClean="0">
                <a:solidFill>
                  <a:srgbClr val="0000CD"/>
                </a:solidFill>
              </a:rPr>
              <a:t>300px"</a:t>
            </a:r>
            <a:r>
              <a:rPr lang="en-AU" sz="2000" dirty="0" smtClean="0">
                <a:solidFill>
                  <a:srgbClr val="FF0000"/>
                </a:solidFill>
              </a:rPr>
              <a:t> </a:t>
            </a:r>
            <a:r>
              <a:rPr lang="en-AU" sz="2000" dirty="0">
                <a:solidFill>
                  <a:srgbClr val="FF0000"/>
                </a:solidFill>
              </a:rPr>
              <a:t>height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smtClean="0">
                <a:solidFill>
                  <a:srgbClr val="0000CD"/>
                </a:solidFill>
              </a:rPr>
              <a:t>100px"</a:t>
            </a:r>
            <a:r>
              <a:rPr lang="en-AU" sz="2000" dirty="0" smtClean="0">
                <a:solidFill>
                  <a:srgbClr val="FF0000"/>
                </a:solidFill>
              </a:rPr>
              <a:t> </a:t>
            </a:r>
            <a:r>
              <a:rPr lang="en-AU" sz="2000" dirty="0">
                <a:solidFill>
                  <a:srgbClr val="FF0000"/>
                </a:solidFill>
              </a:rPr>
              <a:t>style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err="1">
                <a:solidFill>
                  <a:srgbClr val="0000CD"/>
                </a:solidFill>
              </a:rPr>
              <a:t>fill:rgb</a:t>
            </a:r>
            <a:r>
              <a:rPr lang="en-AU" sz="2000" dirty="0">
                <a:solidFill>
                  <a:srgbClr val="0000CD"/>
                </a:solidFill>
              </a:rPr>
              <a:t>(0,0,255</a:t>
            </a:r>
            <a:r>
              <a:rPr lang="en-AU" sz="2000" dirty="0" smtClean="0">
                <a:solidFill>
                  <a:srgbClr val="0000CD"/>
                </a:solidFill>
              </a:rPr>
              <a:t>); stroke-width:3;</a:t>
            </a:r>
          </a:p>
          <a:p>
            <a:r>
              <a:rPr lang="en-AU" sz="2000" dirty="0">
                <a:solidFill>
                  <a:srgbClr val="0000CD"/>
                </a:solidFill>
              </a:rPr>
              <a:t>	</a:t>
            </a:r>
            <a:r>
              <a:rPr lang="en-AU" sz="2000" dirty="0" err="1" smtClean="0">
                <a:solidFill>
                  <a:srgbClr val="0000CD"/>
                </a:solidFill>
              </a:rPr>
              <a:t>stroke:rgb</a:t>
            </a:r>
            <a:r>
              <a:rPr lang="en-AU" sz="2000" dirty="0" smtClean="0">
                <a:solidFill>
                  <a:srgbClr val="0000CD"/>
                </a:solidFill>
              </a:rPr>
              <a:t>(0,0,0</a:t>
            </a:r>
            <a:r>
              <a:rPr lang="en-AU" sz="2000" dirty="0">
                <a:solidFill>
                  <a:srgbClr val="0000CD"/>
                </a:solidFill>
              </a:rPr>
              <a:t>)"</a:t>
            </a:r>
            <a:r>
              <a:rPr lang="en-AU" sz="2000" dirty="0">
                <a:solidFill>
                  <a:srgbClr val="FF0000"/>
                </a:solidFill>
              </a:rPr>
              <a:t> /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521990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Rectangle</a:t>
            </a:r>
          </a:p>
          <a:p>
            <a:pPr lvl="1"/>
            <a:r>
              <a:rPr lang="en-AU" sz="2400" dirty="0" smtClean="0"/>
              <a:t>To add round corners to a rectangle set the values for </a:t>
            </a:r>
            <a:r>
              <a:rPr lang="en-AU" sz="2400" dirty="0" err="1"/>
              <a:t>rx</a:t>
            </a:r>
            <a:r>
              <a:rPr lang="en-AU" sz="2400" dirty="0"/>
              <a:t> and the </a:t>
            </a:r>
            <a:r>
              <a:rPr lang="en-AU" sz="2400" dirty="0" err="1"/>
              <a:t>ry</a:t>
            </a:r>
            <a:r>
              <a:rPr lang="en-AU" sz="2400" dirty="0"/>
              <a:t> attributes </a:t>
            </a:r>
            <a:r>
              <a:rPr lang="en-AU" sz="2400" dirty="0" smtClean="0"/>
              <a:t>(in </a:t>
            </a:r>
            <a:r>
              <a:rPr lang="en-AU" sz="2400" dirty="0" err="1" smtClean="0"/>
              <a:t>px</a:t>
            </a:r>
            <a:r>
              <a:rPr lang="en-AU" sz="2400" dirty="0" smtClean="0"/>
              <a:t>)</a:t>
            </a:r>
            <a:endParaRPr lang="en-AU" sz="2400" dirty="0"/>
          </a:p>
          <a:p>
            <a:pPr lvl="1"/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4001" y="4554776"/>
            <a:ext cx="8939213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 err="1">
                <a:solidFill>
                  <a:srgbClr val="A52A2A"/>
                </a:solidFill>
              </a:rPr>
              <a:t>rect</a:t>
            </a:r>
            <a:r>
              <a:rPr lang="en-AU" sz="2000" dirty="0">
                <a:solidFill>
                  <a:srgbClr val="FF0000"/>
                </a:solidFill>
              </a:rPr>
              <a:t> x</a:t>
            </a:r>
            <a:r>
              <a:rPr lang="en-AU" sz="2000" dirty="0">
                <a:solidFill>
                  <a:srgbClr val="0000CD"/>
                </a:solidFill>
              </a:rPr>
              <a:t>="50"</a:t>
            </a:r>
            <a:r>
              <a:rPr lang="en-AU" sz="2000" dirty="0">
                <a:solidFill>
                  <a:srgbClr val="FF0000"/>
                </a:solidFill>
              </a:rPr>
              <a:t> y</a:t>
            </a:r>
            <a:r>
              <a:rPr lang="en-AU" sz="2000" dirty="0">
                <a:solidFill>
                  <a:srgbClr val="0000CD"/>
                </a:solidFill>
              </a:rPr>
              <a:t>="20"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 err="1">
                <a:solidFill>
                  <a:srgbClr val="FF0000"/>
                </a:solidFill>
              </a:rPr>
              <a:t>rx</a:t>
            </a:r>
            <a:r>
              <a:rPr lang="en-AU" sz="2000" dirty="0">
                <a:solidFill>
                  <a:srgbClr val="0000CD"/>
                </a:solidFill>
              </a:rPr>
              <a:t>="20"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 err="1">
                <a:solidFill>
                  <a:srgbClr val="FF0000"/>
                </a:solidFill>
              </a:rPr>
              <a:t>ry</a:t>
            </a:r>
            <a:r>
              <a:rPr lang="en-AU" sz="2000" dirty="0">
                <a:solidFill>
                  <a:srgbClr val="0000CD"/>
                </a:solidFill>
              </a:rPr>
              <a:t>="20"</a:t>
            </a:r>
            <a:r>
              <a:rPr lang="en-AU" sz="2000" dirty="0">
                <a:solidFill>
                  <a:srgbClr val="FF0000"/>
                </a:solidFill>
              </a:rPr>
              <a:t> width</a:t>
            </a:r>
            <a:r>
              <a:rPr lang="en-AU" sz="2000" dirty="0">
                <a:solidFill>
                  <a:srgbClr val="0000CD"/>
                </a:solidFill>
              </a:rPr>
              <a:t>="150"</a:t>
            </a:r>
            <a:r>
              <a:rPr lang="en-AU" sz="2000" dirty="0">
                <a:solidFill>
                  <a:srgbClr val="FF0000"/>
                </a:solidFill>
              </a:rPr>
              <a:t> height</a:t>
            </a:r>
            <a:r>
              <a:rPr lang="en-AU" sz="2000" dirty="0">
                <a:solidFill>
                  <a:srgbClr val="0000CD"/>
                </a:solidFill>
              </a:rPr>
              <a:t>="150"</a:t>
            </a:r>
            <a:r>
              <a:rPr lang="en-AU" sz="2000" dirty="0">
                <a:solidFill>
                  <a:srgbClr val="FF0000"/>
                </a:solidFill>
              </a:rPr>
              <a:t/>
            </a:r>
            <a:br>
              <a:rPr lang="en-AU" sz="2000" dirty="0">
                <a:solidFill>
                  <a:srgbClr val="FF0000"/>
                </a:solidFill>
              </a:rPr>
            </a:br>
            <a:r>
              <a:rPr lang="en-AU" sz="2000" dirty="0">
                <a:solidFill>
                  <a:srgbClr val="FF0000"/>
                </a:solidFill>
              </a:rPr>
              <a:t>  style</a:t>
            </a:r>
            <a:r>
              <a:rPr lang="en-AU" sz="2000" dirty="0">
                <a:solidFill>
                  <a:srgbClr val="0000CD"/>
                </a:solidFill>
              </a:rPr>
              <a:t>="fill:red;stroke:black;stroke-width:5;opacity:0.5"</a:t>
            </a:r>
            <a:r>
              <a:rPr lang="en-AU" sz="2000" dirty="0">
                <a:solidFill>
                  <a:srgbClr val="FF0000"/>
                </a:solidFill>
              </a:rPr>
              <a:t> /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38" y="2815085"/>
            <a:ext cx="30575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061" y="2768602"/>
            <a:ext cx="1619250" cy="15621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213608" y="3121816"/>
            <a:ext cx="1433384" cy="433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72348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Ellipse &lt;ellipse&gt;</a:t>
            </a:r>
          </a:p>
          <a:p>
            <a:pPr lvl="1"/>
            <a:r>
              <a:rPr lang="en-AU" sz="2400" dirty="0" smtClean="0"/>
              <a:t>The cx attribute defines the x coordinate of the </a:t>
            </a:r>
            <a:r>
              <a:rPr lang="en-AU" sz="2400" dirty="0" err="1" smtClean="0"/>
              <a:t>center</a:t>
            </a:r>
            <a:r>
              <a:rPr lang="en-AU" sz="2400" dirty="0" smtClean="0"/>
              <a:t> of the ellipse</a:t>
            </a:r>
          </a:p>
          <a:p>
            <a:pPr lvl="1"/>
            <a:r>
              <a:rPr lang="en-AU" sz="2400" dirty="0" smtClean="0"/>
              <a:t>The cy attribute defines the y coordinate of the </a:t>
            </a:r>
            <a:r>
              <a:rPr lang="en-AU" sz="2400" dirty="0" err="1" smtClean="0"/>
              <a:t>center</a:t>
            </a:r>
            <a:r>
              <a:rPr lang="en-AU" sz="2400" dirty="0" smtClean="0"/>
              <a:t> of the ellipse</a:t>
            </a:r>
          </a:p>
          <a:p>
            <a:pPr lvl="1"/>
            <a:r>
              <a:rPr lang="en-AU" sz="2400" dirty="0" smtClean="0"/>
              <a:t>The </a:t>
            </a:r>
            <a:r>
              <a:rPr lang="en-AU" sz="2400" dirty="0" err="1" smtClean="0"/>
              <a:t>rx</a:t>
            </a:r>
            <a:r>
              <a:rPr lang="en-AU" sz="2400" dirty="0" smtClean="0"/>
              <a:t> attribute defines the horizontal radius</a:t>
            </a:r>
          </a:p>
          <a:p>
            <a:pPr lvl="1"/>
            <a:r>
              <a:rPr lang="en-AU" sz="2400" dirty="0" smtClean="0"/>
              <a:t>The </a:t>
            </a:r>
            <a:r>
              <a:rPr lang="en-AU" sz="2400" dirty="0" err="1" smtClean="0"/>
              <a:t>ry</a:t>
            </a:r>
            <a:r>
              <a:rPr lang="en-AU" sz="2400" dirty="0" smtClean="0"/>
              <a:t> attribute defines the vertical radius</a:t>
            </a:r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7900" y="4422544"/>
            <a:ext cx="99181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cy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rgba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(255,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0.6)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purple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stroke-width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5px"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475663" y="3327169"/>
          <a:ext cx="21240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Bitmap Image" r:id="rId4" imgW="2124000" imgH="1095480" progId="Paint.Picture">
                  <p:embed/>
                </p:oleObj>
              </mc:Choice>
              <mc:Fallback>
                <p:oleObj name="Bitmap Image" r:id="rId4" imgW="2124000" imgH="109548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75663" y="3327169"/>
                        <a:ext cx="212407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5539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Images in HTML – Vector Graphics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Lines &lt;line&gt;</a:t>
            </a:r>
          </a:p>
          <a:p>
            <a:pPr lvl="1"/>
            <a:r>
              <a:rPr lang="en-AU" sz="2400" dirty="0" smtClean="0"/>
              <a:t>The x1 attribute defines the start of the line on the x-axis</a:t>
            </a:r>
          </a:p>
          <a:p>
            <a:pPr lvl="1"/>
            <a:r>
              <a:rPr lang="en-AU" sz="2400" dirty="0" smtClean="0"/>
              <a:t>The y1 attribute defines the start of the line on the y-axis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The x2 attribute defines the end of the line on the x-axis</a:t>
            </a:r>
          </a:p>
          <a:p>
            <a:pPr lvl="1"/>
            <a:r>
              <a:rPr lang="en-AU" sz="2400" dirty="0" smtClean="0"/>
              <a:t>The y2 attribute defines the end of the line on the y-axis</a:t>
            </a:r>
          </a:p>
          <a:p>
            <a:pPr lvl="1"/>
            <a:endParaRPr lang="en-AU" sz="2400" dirty="0" smtClean="0"/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7480" y="4853301"/>
            <a:ext cx="9828332" cy="1015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line</a:t>
            </a:r>
            <a:r>
              <a:rPr lang="en-AU" sz="2000" dirty="0">
                <a:solidFill>
                  <a:srgbClr val="FF0000"/>
                </a:solidFill>
              </a:rPr>
              <a:t> x1</a:t>
            </a:r>
            <a:r>
              <a:rPr lang="en-AU" sz="2000" dirty="0">
                <a:solidFill>
                  <a:srgbClr val="0000CD"/>
                </a:solidFill>
              </a:rPr>
              <a:t>="0"</a:t>
            </a:r>
            <a:r>
              <a:rPr lang="en-AU" sz="2000" dirty="0">
                <a:solidFill>
                  <a:srgbClr val="FF0000"/>
                </a:solidFill>
              </a:rPr>
              <a:t> y1</a:t>
            </a:r>
            <a:r>
              <a:rPr lang="en-AU" sz="2000" dirty="0">
                <a:solidFill>
                  <a:srgbClr val="0000CD"/>
                </a:solidFill>
              </a:rPr>
              <a:t>="0"</a:t>
            </a:r>
            <a:r>
              <a:rPr lang="en-AU" sz="2000" dirty="0">
                <a:solidFill>
                  <a:srgbClr val="FF0000"/>
                </a:solidFill>
              </a:rPr>
              <a:t> x2</a:t>
            </a:r>
            <a:r>
              <a:rPr lang="en-AU" sz="2000" dirty="0">
                <a:solidFill>
                  <a:srgbClr val="0000CD"/>
                </a:solidFill>
              </a:rPr>
              <a:t>="200"</a:t>
            </a:r>
            <a:r>
              <a:rPr lang="en-AU" sz="2000" dirty="0">
                <a:solidFill>
                  <a:srgbClr val="FF0000"/>
                </a:solidFill>
              </a:rPr>
              <a:t> y2</a:t>
            </a:r>
            <a:r>
              <a:rPr lang="en-AU" sz="2000" dirty="0">
                <a:solidFill>
                  <a:srgbClr val="0000CD"/>
                </a:solidFill>
              </a:rPr>
              <a:t>="200"</a:t>
            </a:r>
            <a:r>
              <a:rPr lang="en-AU" sz="2000" dirty="0">
                <a:solidFill>
                  <a:srgbClr val="FF0000"/>
                </a:solidFill>
              </a:rPr>
              <a:t> style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err="1">
                <a:solidFill>
                  <a:srgbClr val="0000CD"/>
                </a:solidFill>
              </a:rPr>
              <a:t>stroke:rgb</a:t>
            </a:r>
            <a:r>
              <a:rPr lang="en-AU" sz="2000" dirty="0">
                <a:solidFill>
                  <a:srgbClr val="0000CD"/>
                </a:solidFill>
              </a:rPr>
              <a:t>(255,0,0</a:t>
            </a:r>
            <a:r>
              <a:rPr lang="en-AU" sz="2000" dirty="0" smtClean="0">
                <a:solidFill>
                  <a:srgbClr val="0000CD"/>
                </a:solidFill>
              </a:rPr>
              <a:t>); stroke-width:2</a:t>
            </a:r>
            <a:r>
              <a:rPr lang="en-AU" sz="2000" dirty="0">
                <a:solidFill>
                  <a:srgbClr val="0000CD"/>
                </a:solidFill>
              </a:rPr>
              <a:t>"</a:t>
            </a:r>
            <a:r>
              <a:rPr lang="en-AU" sz="2000" dirty="0">
                <a:solidFill>
                  <a:srgbClr val="FF0000"/>
                </a:solidFill>
              </a:rPr>
              <a:t> /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/>
              <a:t/>
            </a:r>
            <a:br>
              <a:rPr lang="en-AU" sz="2000" dirty="0"/>
            </a:br>
            <a:endParaRPr lang="en-A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90" y="3210195"/>
            <a:ext cx="1499122" cy="147800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234581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Polygons &lt;polygon&gt;</a:t>
            </a:r>
          </a:p>
          <a:p>
            <a:pPr lvl="1"/>
            <a:r>
              <a:rPr lang="en-AU" sz="2400" dirty="0"/>
              <a:t>The points attribute defines the x and y coordinates for each corner of the </a:t>
            </a:r>
            <a:r>
              <a:rPr lang="en-AU" sz="2400" dirty="0" smtClean="0"/>
              <a:t>polygon</a:t>
            </a:r>
          </a:p>
          <a:p>
            <a:pPr lvl="1"/>
            <a:r>
              <a:rPr lang="en-AU" sz="2400" dirty="0" smtClean="0"/>
              <a:t>[</a:t>
            </a:r>
            <a:r>
              <a:rPr lang="en-AU" sz="2400" dirty="0" err="1" smtClean="0"/>
              <a:t>x,y</a:t>
            </a:r>
            <a:r>
              <a:rPr lang="en-AU" sz="2400" dirty="0" smtClean="0"/>
              <a:t>] coordinates are separated by spaces: x1,y1      x2,y2      x3,y3   </a:t>
            </a:r>
            <a:r>
              <a:rPr lang="en-AU" sz="2400" dirty="0" err="1" smtClean="0"/>
              <a:t>etc</a:t>
            </a:r>
            <a:r>
              <a:rPr lang="en-AU" sz="2400" dirty="0" smtClean="0"/>
              <a:t>…</a:t>
            </a:r>
            <a:endParaRPr lang="en-AU" sz="2400" dirty="0"/>
          </a:p>
          <a:p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53852" y="3861837"/>
            <a:ext cx="6260047" cy="707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polygon</a:t>
            </a:r>
            <a:r>
              <a:rPr lang="en-AU" sz="2000" dirty="0">
                <a:solidFill>
                  <a:srgbClr val="FF0000"/>
                </a:solidFill>
              </a:rPr>
              <a:t> points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smtClean="0">
                <a:solidFill>
                  <a:srgbClr val="0000CD"/>
                </a:solidFill>
              </a:rPr>
              <a:t>200,10  250,190  160,210</a:t>
            </a:r>
            <a:r>
              <a:rPr lang="en-AU" sz="2000" dirty="0">
                <a:solidFill>
                  <a:srgbClr val="0000CD"/>
                </a:solidFill>
              </a:rPr>
              <a:t>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endParaRPr lang="en-AU" sz="2000" dirty="0" smtClean="0">
              <a:solidFill>
                <a:srgbClr val="FF0000"/>
              </a:solidFill>
            </a:endParaRPr>
          </a:p>
          <a:p>
            <a:r>
              <a:rPr lang="en-AU" sz="2000" dirty="0">
                <a:solidFill>
                  <a:srgbClr val="FF0000"/>
                </a:solidFill>
              </a:rPr>
              <a:t>	</a:t>
            </a:r>
            <a:r>
              <a:rPr lang="en-AU" sz="2000" dirty="0" smtClean="0">
                <a:solidFill>
                  <a:srgbClr val="FF0000"/>
                </a:solidFill>
              </a:rPr>
              <a:t>style</a:t>
            </a:r>
            <a:r>
              <a:rPr lang="en-AU" sz="2000" dirty="0">
                <a:solidFill>
                  <a:srgbClr val="0000CD"/>
                </a:solidFill>
              </a:rPr>
              <a:t>="fill:lime;stroke:purple;stroke-width:1"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 smtClean="0">
                <a:solidFill>
                  <a:srgbClr val="FF0000"/>
                </a:solidFill>
              </a:rPr>
              <a:t>/</a:t>
            </a:r>
            <a:r>
              <a:rPr lang="en-AU" sz="2000" dirty="0" smtClean="0">
                <a:solidFill>
                  <a:srgbClr val="0000CD"/>
                </a:solidFill>
              </a:rPr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9602" y="4840011"/>
            <a:ext cx="9353843" cy="1015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polygon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="100,10  40,198  190,78  10,78  160,198"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rgba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(0,0,255,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0.4)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purple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stroke-width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5px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0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fill-rule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nonzero</a:t>
            </a:r>
            <a:r>
              <a:rPr lang="en-AU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/&gt;</a:t>
            </a:r>
            <a:endParaRPr lang="en-AU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12217"/>
              </p:ext>
            </p:extLst>
          </p:nvPr>
        </p:nvGraphicFramePr>
        <p:xfrm>
          <a:off x="10113899" y="3357562"/>
          <a:ext cx="1846150" cy="190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Bitmap Image" r:id="rId4" imgW="2009880" imgH="2076480" progId="Paint.Picture">
                  <p:embed/>
                </p:oleObj>
              </mc:Choice>
              <mc:Fallback>
                <p:oleObj name="Bitmap Image" r:id="rId4" imgW="2009880" imgH="2076480" progId="Paint.Pictur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3899" y="3357562"/>
                        <a:ext cx="1846150" cy="1907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328880"/>
            <a:ext cx="790574" cy="1428581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25517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Paths &lt;path&gt;</a:t>
            </a:r>
          </a:p>
          <a:p>
            <a:pPr lvl="1"/>
            <a:r>
              <a:rPr lang="en-AU" dirty="0" smtClean="0"/>
              <a:t>Different from lines/polyline because each pair of points can be a straight line or a curve</a:t>
            </a:r>
          </a:p>
          <a:p>
            <a:pPr lvl="2"/>
            <a:r>
              <a:rPr lang="en-AU" dirty="0" smtClean="0"/>
              <a:t>M = </a:t>
            </a:r>
            <a:r>
              <a:rPr lang="en-AU" dirty="0" err="1" smtClean="0"/>
              <a:t>moveto</a:t>
            </a:r>
            <a:endParaRPr lang="en-AU" dirty="0" smtClean="0"/>
          </a:p>
          <a:p>
            <a:pPr lvl="2"/>
            <a:r>
              <a:rPr lang="en-AU" dirty="0" smtClean="0"/>
              <a:t>L = </a:t>
            </a:r>
            <a:r>
              <a:rPr lang="en-AU" dirty="0" err="1" smtClean="0"/>
              <a:t>lineto</a:t>
            </a:r>
            <a:endParaRPr lang="en-AU" dirty="0" smtClean="0"/>
          </a:p>
          <a:p>
            <a:pPr lvl="2"/>
            <a:r>
              <a:rPr lang="en-AU" dirty="0" smtClean="0"/>
              <a:t>H = horizontal </a:t>
            </a:r>
            <a:r>
              <a:rPr lang="en-AU" dirty="0" err="1" smtClean="0"/>
              <a:t>lineto</a:t>
            </a:r>
            <a:endParaRPr lang="en-AU" dirty="0" smtClean="0"/>
          </a:p>
          <a:p>
            <a:pPr lvl="2"/>
            <a:r>
              <a:rPr lang="en-AU" dirty="0" smtClean="0"/>
              <a:t>V = vertical </a:t>
            </a:r>
            <a:r>
              <a:rPr lang="en-AU" dirty="0" err="1" smtClean="0"/>
              <a:t>lineto</a:t>
            </a:r>
            <a:endParaRPr lang="en-AU" dirty="0" smtClean="0"/>
          </a:p>
          <a:p>
            <a:pPr lvl="2"/>
            <a:r>
              <a:rPr lang="en-AU" dirty="0" smtClean="0"/>
              <a:t>C = </a:t>
            </a:r>
            <a:r>
              <a:rPr lang="en-AU" dirty="0" err="1" smtClean="0"/>
              <a:t>curveto</a:t>
            </a:r>
            <a:endParaRPr lang="en-AU" dirty="0" smtClean="0"/>
          </a:p>
          <a:p>
            <a:pPr lvl="2"/>
            <a:r>
              <a:rPr lang="en-AU" dirty="0" smtClean="0"/>
              <a:t>S = smooth </a:t>
            </a:r>
            <a:r>
              <a:rPr lang="en-AU" dirty="0" err="1" smtClean="0"/>
              <a:t>curveto</a:t>
            </a:r>
            <a:endParaRPr lang="en-AU" dirty="0" smtClean="0"/>
          </a:p>
          <a:p>
            <a:pPr lvl="2"/>
            <a:r>
              <a:rPr lang="en-AU" dirty="0" smtClean="0"/>
              <a:t>Q = quadratic </a:t>
            </a:r>
            <a:r>
              <a:rPr lang="en-AU" dirty="0" err="1" smtClean="0"/>
              <a:t>Bézier</a:t>
            </a:r>
            <a:r>
              <a:rPr lang="en-AU" dirty="0" smtClean="0"/>
              <a:t> curve</a:t>
            </a:r>
          </a:p>
          <a:p>
            <a:pPr lvl="2"/>
            <a:r>
              <a:rPr lang="en-AU" dirty="0" smtClean="0"/>
              <a:t>T = smooth quadratic </a:t>
            </a:r>
            <a:r>
              <a:rPr lang="en-AU" dirty="0" err="1" smtClean="0"/>
              <a:t>Bézier</a:t>
            </a:r>
            <a:r>
              <a:rPr lang="en-AU" dirty="0" smtClean="0"/>
              <a:t> </a:t>
            </a:r>
            <a:r>
              <a:rPr lang="en-AU" dirty="0" err="1" smtClean="0"/>
              <a:t>curveto</a:t>
            </a:r>
            <a:endParaRPr lang="en-AU" dirty="0" smtClean="0"/>
          </a:p>
          <a:p>
            <a:pPr lvl="2"/>
            <a:r>
              <a:rPr lang="en-AU" dirty="0" smtClean="0"/>
              <a:t>A = elliptical Arc</a:t>
            </a:r>
          </a:p>
          <a:p>
            <a:pPr lvl="2"/>
            <a:r>
              <a:rPr lang="en-AU" dirty="0" smtClean="0"/>
              <a:t>Z = </a:t>
            </a:r>
            <a:r>
              <a:rPr lang="en-AU" dirty="0" err="1" smtClean="0"/>
              <a:t>closepath</a:t>
            </a:r>
            <a:endParaRPr lang="en-AU" dirty="0" smtClean="0"/>
          </a:p>
          <a:p>
            <a:endParaRPr lang="en-SG" dirty="0" smtClean="0"/>
          </a:p>
          <a:p>
            <a:pPr lvl="1"/>
            <a:r>
              <a:rPr lang="en-SG" dirty="0" smtClean="0"/>
              <a:t>Paths are generally created by editors or </a:t>
            </a:r>
            <a:r>
              <a:rPr lang="en-SG" dirty="0" err="1" smtClean="0"/>
              <a:t>javascript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5857875" y="2719297"/>
            <a:ext cx="5346335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path</a:t>
            </a:r>
            <a:r>
              <a:rPr lang="en-AU" sz="2000" dirty="0">
                <a:solidFill>
                  <a:srgbClr val="FF0000"/>
                </a:solidFill>
              </a:rPr>
              <a:t> d</a:t>
            </a:r>
            <a:r>
              <a:rPr lang="en-AU" sz="2000" dirty="0">
                <a:solidFill>
                  <a:srgbClr val="0000CD"/>
                </a:solidFill>
              </a:rPr>
              <a:t>="M 100 350 l 150 -300"</a:t>
            </a:r>
            <a:r>
              <a:rPr lang="en-AU" sz="2000" dirty="0">
                <a:solidFill>
                  <a:srgbClr val="FF0000"/>
                </a:solidFill>
              </a:rPr>
              <a:t>  </a:t>
            </a:r>
            <a:r>
              <a:rPr lang="en-AU" sz="2000" dirty="0" smtClean="0">
                <a:solidFill>
                  <a:srgbClr val="FF0000"/>
                </a:solidFill>
              </a:rPr>
              <a:t>/</a:t>
            </a:r>
            <a:r>
              <a:rPr lang="en-AU" sz="2000" dirty="0" smtClean="0">
                <a:solidFill>
                  <a:srgbClr val="0000CD"/>
                </a:solidFill>
              </a:rPr>
              <a:t>&gt;</a:t>
            </a:r>
            <a:r>
              <a:rPr lang="en-AU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AU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AU" sz="2000" dirty="0" smtClean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path</a:t>
            </a:r>
            <a:r>
              <a:rPr lang="en-AU" sz="2000" dirty="0">
                <a:solidFill>
                  <a:srgbClr val="FF0000"/>
                </a:solidFill>
              </a:rPr>
              <a:t> d</a:t>
            </a:r>
            <a:r>
              <a:rPr lang="en-AU" sz="2000" dirty="0">
                <a:solidFill>
                  <a:srgbClr val="0000CD"/>
                </a:solidFill>
              </a:rPr>
              <a:t>="M 250 50 l 150 300"</a:t>
            </a:r>
            <a:r>
              <a:rPr lang="en-AU" sz="2000" dirty="0">
                <a:solidFill>
                  <a:srgbClr val="FF0000"/>
                </a:solidFill>
              </a:rPr>
              <a:t> /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AU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AU" sz="2000" dirty="0" smtClean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path</a:t>
            </a:r>
            <a:r>
              <a:rPr lang="en-AU" sz="2000" dirty="0">
                <a:solidFill>
                  <a:srgbClr val="FF0000"/>
                </a:solidFill>
              </a:rPr>
              <a:t> d</a:t>
            </a:r>
            <a:r>
              <a:rPr lang="en-AU" sz="2000" dirty="0">
                <a:solidFill>
                  <a:srgbClr val="0000CD"/>
                </a:solidFill>
              </a:rPr>
              <a:t>="M 175 200 l 150 0"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 smtClean="0">
                <a:solidFill>
                  <a:srgbClr val="FF0000"/>
                </a:solidFill>
              </a:rPr>
              <a:t>/</a:t>
            </a:r>
            <a:r>
              <a:rPr lang="en-AU" sz="2000" dirty="0" smtClean="0">
                <a:solidFill>
                  <a:srgbClr val="0000CD"/>
                </a:solidFill>
              </a:rPr>
              <a:t>&gt;</a:t>
            </a:r>
            <a:r>
              <a:rPr lang="en-AU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AU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AU" sz="2000" dirty="0" smtClean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path</a:t>
            </a:r>
            <a:r>
              <a:rPr lang="en-AU" sz="2000" dirty="0">
                <a:solidFill>
                  <a:srgbClr val="FF0000"/>
                </a:solidFill>
              </a:rPr>
              <a:t> d</a:t>
            </a:r>
            <a:r>
              <a:rPr lang="en-AU" sz="2000" dirty="0">
                <a:solidFill>
                  <a:srgbClr val="0000CD"/>
                </a:solidFill>
              </a:rPr>
              <a:t>="M 100 350 q 150 -300 300 0"</a:t>
            </a:r>
            <a:r>
              <a:rPr lang="en-AU" sz="2000" dirty="0">
                <a:solidFill>
                  <a:srgbClr val="FF0000"/>
                </a:solidFill>
              </a:rPr>
              <a:t> </a:t>
            </a:r>
            <a:r>
              <a:rPr lang="en-AU" sz="2000" dirty="0" smtClean="0">
                <a:solidFill>
                  <a:srgbClr val="FF0000"/>
                </a:solidFill>
              </a:rPr>
              <a:t>/</a:t>
            </a:r>
            <a:r>
              <a:rPr lang="en-AU" sz="2000" dirty="0" smtClean="0">
                <a:solidFill>
                  <a:srgbClr val="0000CD"/>
                </a:solidFill>
              </a:rPr>
              <a:t>&gt;</a:t>
            </a:r>
            <a:endParaRPr lang="en-AU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4046142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Text &lt;text&gt;</a:t>
            </a:r>
          </a:p>
          <a:p>
            <a:pPr lvl="1"/>
            <a:r>
              <a:rPr lang="en-AU" sz="2400" dirty="0" smtClean="0"/>
              <a:t>Used to add text to an SVG image</a:t>
            </a:r>
          </a:p>
          <a:p>
            <a:pPr lvl="1"/>
            <a:r>
              <a:rPr lang="en-AU" sz="2400" dirty="0" smtClean="0"/>
              <a:t>Text can also be arranged in any number of sub-groups with the &lt;</a:t>
            </a:r>
            <a:r>
              <a:rPr lang="en-AU" sz="2400" dirty="0" err="1" smtClean="0"/>
              <a:t>tspan</a:t>
            </a:r>
            <a:r>
              <a:rPr lang="en-AU" sz="2400" dirty="0" smtClean="0"/>
              <a:t>&gt; element</a:t>
            </a:r>
          </a:p>
          <a:p>
            <a:pPr lvl="2"/>
            <a:r>
              <a:rPr lang="en-AU" sz="2000" dirty="0" smtClean="0"/>
              <a:t>Each &lt;</a:t>
            </a:r>
            <a:r>
              <a:rPr lang="en-AU" sz="2000" dirty="0" err="1" smtClean="0"/>
              <a:t>tspan</a:t>
            </a:r>
            <a:r>
              <a:rPr lang="en-AU" sz="2000" dirty="0" smtClean="0"/>
              <a:t>&gt; element can contain different formatting instructions and position attributes</a:t>
            </a:r>
          </a:p>
          <a:p>
            <a:pPr lvl="2"/>
            <a:r>
              <a:rPr lang="en-AU" sz="2000" dirty="0" smtClean="0"/>
              <a:t>&lt;</a:t>
            </a:r>
            <a:r>
              <a:rPr lang="en-AU" sz="2000" dirty="0" err="1" smtClean="0"/>
              <a:t>tspan</a:t>
            </a:r>
            <a:r>
              <a:rPr lang="en-AU" sz="2000" dirty="0" smtClean="0"/>
              <a:t>&gt; can be used to place text in an image across multiple lines with precision</a:t>
            </a:r>
          </a:p>
          <a:p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98632" y="4251859"/>
            <a:ext cx="589296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text</a:t>
            </a:r>
            <a:r>
              <a:rPr lang="en-AU" sz="2000" dirty="0">
                <a:solidFill>
                  <a:srgbClr val="FF0000"/>
                </a:solidFill>
              </a:rPr>
              <a:t> x</a:t>
            </a:r>
            <a:r>
              <a:rPr lang="en-AU" sz="2000" dirty="0">
                <a:solidFill>
                  <a:srgbClr val="0000CD"/>
                </a:solidFill>
              </a:rPr>
              <a:t>="10"</a:t>
            </a:r>
            <a:r>
              <a:rPr lang="en-AU" sz="2000" dirty="0">
                <a:solidFill>
                  <a:srgbClr val="FF0000"/>
                </a:solidFill>
              </a:rPr>
              <a:t> y</a:t>
            </a:r>
            <a:r>
              <a:rPr lang="en-AU" sz="2000" dirty="0">
                <a:solidFill>
                  <a:srgbClr val="0000CD"/>
                </a:solidFill>
              </a:rPr>
              <a:t>="20"</a:t>
            </a:r>
            <a:r>
              <a:rPr lang="en-AU" sz="2000" dirty="0">
                <a:solidFill>
                  <a:srgbClr val="FF0000"/>
                </a:solidFill>
              </a:rPr>
              <a:t> style</a:t>
            </a:r>
            <a:r>
              <a:rPr lang="en-AU" sz="2000" dirty="0">
                <a:solidFill>
                  <a:srgbClr val="0000CD"/>
                </a:solidFill>
              </a:rPr>
              <a:t>="</a:t>
            </a:r>
            <a:r>
              <a:rPr lang="en-AU" sz="2000" dirty="0" err="1">
                <a:solidFill>
                  <a:srgbClr val="0000CD"/>
                </a:solidFill>
              </a:rPr>
              <a:t>fill:red</a:t>
            </a:r>
            <a:r>
              <a:rPr lang="en-AU" sz="2000" dirty="0">
                <a:solidFill>
                  <a:srgbClr val="0000CD"/>
                </a:solidFill>
              </a:rPr>
              <a:t>;"&gt;</a:t>
            </a:r>
            <a:r>
              <a:rPr lang="en-AU" sz="2000" dirty="0"/>
              <a:t>Several lines:</a:t>
            </a:r>
            <a:br>
              <a:rPr lang="en-AU" sz="2000" dirty="0"/>
            </a:br>
            <a:r>
              <a:rPr lang="en-AU" sz="2000" dirty="0"/>
              <a:t>  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 err="1">
                <a:solidFill>
                  <a:srgbClr val="A52A2A"/>
                </a:solidFill>
              </a:rPr>
              <a:t>tspan</a:t>
            </a:r>
            <a:r>
              <a:rPr lang="en-AU" sz="2000" dirty="0">
                <a:solidFill>
                  <a:srgbClr val="FF0000"/>
                </a:solidFill>
              </a:rPr>
              <a:t> x</a:t>
            </a:r>
            <a:r>
              <a:rPr lang="en-AU" sz="2000" dirty="0">
                <a:solidFill>
                  <a:srgbClr val="0000CD"/>
                </a:solidFill>
              </a:rPr>
              <a:t>="10"</a:t>
            </a:r>
            <a:r>
              <a:rPr lang="en-AU" sz="2000" dirty="0">
                <a:solidFill>
                  <a:srgbClr val="FF0000"/>
                </a:solidFill>
              </a:rPr>
              <a:t> y</a:t>
            </a:r>
            <a:r>
              <a:rPr lang="en-AU" sz="2000" dirty="0">
                <a:solidFill>
                  <a:srgbClr val="0000CD"/>
                </a:solidFill>
              </a:rPr>
              <a:t>="45"&gt;</a:t>
            </a:r>
            <a:r>
              <a:rPr lang="en-AU" sz="2000" dirty="0"/>
              <a:t>First line.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/</a:t>
            </a:r>
            <a:r>
              <a:rPr lang="en-AU" sz="2000" dirty="0" err="1">
                <a:solidFill>
                  <a:srgbClr val="A52A2A"/>
                </a:solidFill>
              </a:rPr>
              <a:t>tspan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  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 err="1">
                <a:solidFill>
                  <a:srgbClr val="A52A2A"/>
                </a:solidFill>
              </a:rPr>
              <a:t>tspan</a:t>
            </a:r>
            <a:r>
              <a:rPr lang="en-AU" sz="2000" dirty="0">
                <a:solidFill>
                  <a:srgbClr val="FF0000"/>
                </a:solidFill>
              </a:rPr>
              <a:t> x</a:t>
            </a:r>
            <a:r>
              <a:rPr lang="en-AU" sz="2000" dirty="0">
                <a:solidFill>
                  <a:srgbClr val="0000CD"/>
                </a:solidFill>
              </a:rPr>
              <a:t>="10"</a:t>
            </a:r>
            <a:r>
              <a:rPr lang="en-AU" sz="2000" dirty="0">
                <a:solidFill>
                  <a:srgbClr val="FF0000"/>
                </a:solidFill>
              </a:rPr>
              <a:t> y</a:t>
            </a:r>
            <a:r>
              <a:rPr lang="en-AU" sz="2000" dirty="0">
                <a:solidFill>
                  <a:srgbClr val="0000CD"/>
                </a:solidFill>
              </a:rPr>
              <a:t>="70"&gt;</a:t>
            </a:r>
            <a:r>
              <a:rPr lang="en-AU" sz="2000" dirty="0"/>
              <a:t>Second line.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/</a:t>
            </a:r>
            <a:r>
              <a:rPr lang="en-AU" sz="2000" dirty="0" err="1">
                <a:solidFill>
                  <a:srgbClr val="A52A2A"/>
                </a:solidFill>
              </a:rPr>
              <a:t>tspan</a:t>
            </a:r>
            <a:r>
              <a:rPr lang="en-AU" sz="2000" dirty="0">
                <a:solidFill>
                  <a:srgbClr val="0000CD"/>
                </a:solidFill>
              </a:rPr>
              <a:t>&gt;</a:t>
            </a:r>
            <a:r>
              <a:rPr lang="en-AU" sz="2000" dirty="0"/>
              <a:t/>
            </a:r>
            <a:br>
              <a:rPr lang="en-AU" sz="2000" dirty="0"/>
            </a:br>
            <a:r>
              <a:rPr lang="en-AU" sz="2000" dirty="0"/>
              <a:t>  </a:t>
            </a:r>
            <a:r>
              <a:rPr lang="en-AU" sz="2000" dirty="0">
                <a:solidFill>
                  <a:srgbClr val="0000CD"/>
                </a:solidFill>
              </a:rPr>
              <a:t>&lt;</a:t>
            </a:r>
            <a:r>
              <a:rPr lang="en-AU" sz="2000" dirty="0">
                <a:solidFill>
                  <a:srgbClr val="A52A2A"/>
                </a:solidFill>
              </a:rPr>
              <a:t>/text</a:t>
            </a:r>
            <a:r>
              <a:rPr lang="en-AU" sz="2000" dirty="0" smtClean="0">
                <a:solidFill>
                  <a:srgbClr val="0000CD"/>
                </a:solidFill>
              </a:rPr>
              <a:t>&gt;</a:t>
            </a: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959" y="4265814"/>
            <a:ext cx="1647229" cy="131445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ight Arrow 7"/>
          <p:cNvSpPr/>
          <p:nvPr/>
        </p:nvSpPr>
        <p:spPr bwMode="auto">
          <a:xfrm>
            <a:off x="8039697" y="4630148"/>
            <a:ext cx="938809" cy="585788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964709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HTML Nesting Elements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dirty="0" smtClean="0"/>
              <a:t>HTML documents are built up by </a:t>
            </a:r>
            <a:r>
              <a:rPr lang="en-AU" sz="2800" b="1" dirty="0" smtClean="0"/>
              <a:t>nesting </a:t>
            </a:r>
            <a:r>
              <a:rPr lang="en-AU" sz="2800" dirty="0" smtClean="0"/>
              <a:t>elements</a:t>
            </a:r>
          </a:p>
          <a:p>
            <a:pPr lvl="1"/>
            <a:r>
              <a:rPr lang="en-AU" sz="2400" dirty="0" smtClean="0"/>
              <a:t>Creating a page requires combining elements and attributes</a:t>
            </a:r>
          </a:p>
          <a:p>
            <a:pPr lvl="1"/>
            <a:r>
              <a:rPr lang="en-AU" sz="2400" dirty="0" smtClean="0"/>
              <a:t>Nesting is the process of placing one element inside of another</a:t>
            </a:r>
          </a:p>
          <a:p>
            <a:pPr lvl="2"/>
            <a:r>
              <a:rPr lang="en-AU" sz="2000" dirty="0" smtClean="0"/>
              <a:t>The outside element is called the </a:t>
            </a:r>
            <a:r>
              <a:rPr lang="en-AU" sz="2000" b="1" dirty="0" smtClean="0"/>
              <a:t>parent</a:t>
            </a:r>
            <a:r>
              <a:rPr lang="en-AU" sz="2000" dirty="0" smtClean="0"/>
              <a:t> and the inner the </a:t>
            </a:r>
            <a:r>
              <a:rPr lang="en-AU" sz="2000" b="1" dirty="0" smtClean="0"/>
              <a:t>child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4647" y="3420416"/>
            <a:ext cx="1103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do 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little kittens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3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3200" dirty="0"/>
          </a:p>
        </p:txBody>
      </p:sp>
      <p:sp>
        <p:nvSpPr>
          <p:cNvPr id="9" name="Freeform 8"/>
          <p:cNvSpPr/>
          <p:nvPr/>
        </p:nvSpPr>
        <p:spPr>
          <a:xfrm>
            <a:off x="3254558" y="3965648"/>
            <a:ext cx="3029510" cy="389532"/>
          </a:xfrm>
          <a:custGeom>
            <a:avLst/>
            <a:gdLst>
              <a:gd name="connsiteX0" fmla="*/ 0 w 10136221"/>
              <a:gd name="connsiteY0" fmla="*/ 0 h 291830"/>
              <a:gd name="connsiteX1" fmla="*/ 0 w 10136221"/>
              <a:gd name="connsiteY1" fmla="*/ 291830 h 291830"/>
              <a:gd name="connsiteX2" fmla="*/ 10136221 w 10136221"/>
              <a:gd name="connsiteY2" fmla="*/ 291830 h 291830"/>
              <a:gd name="connsiteX3" fmla="*/ 10136221 w 10136221"/>
              <a:gd name="connsiteY3" fmla="*/ 19455 h 29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6221" h="291830">
                <a:moveTo>
                  <a:pt x="0" y="0"/>
                </a:moveTo>
                <a:lnTo>
                  <a:pt x="0" y="291830"/>
                </a:lnTo>
                <a:lnTo>
                  <a:pt x="10136221" y="291830"/>
                </a:lnTo>
                <a:lnTo>
                  <a:pt x="10136221" y="19455"/>
                </a:ln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10" name="TextBox 9"/>
          <p:cNvSpPr txBox="1"/>
          <p:nvPr/>
        </p:nvSpPr>
        <p:spPr>
          <a:xfrm>
            <a:off x="3808793" y="4124347"/>
            <a:ext cx="175400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000" dirty="0" smtClean="0"/>
              <a:t>Child element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11002" y="5432212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I do </a:t>
            </a:r>
            <a:r>
              <a:rPr lang="en-AU" sz="2800" b="1" dirty="0" smtClean="0"/>
              <a:t>love</a:t>
            </a:r>
            <a:r>
              <a:rPr lang="en-AU" sz="2800" dirty="0" smtClean="0"/>
              <a:t> little kittens</a:t>
            </a:r>
            <a:endParaRPr lang="en-AU" sz="2800" dirty="0"/>
          </a:p>
        </p:txBody>
      </p:sp>
      <p:sp>
        <p:nvSpPr>
          <p:cNvPr id="12" name="Down Arrow 11"/>
          <p:cNvSpPr/>
          <p:nvPr/>
        </p:nvSpPr>
        <p:spPr>
          <a:xfrm>
            <a:off x="4175925" y="5071417"/>
            <a:ext cx="965918" cy="33878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825" y="4996980"/>
            <a:ext cx="2087230" cy="117406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953311" y="4027253"/>
            <a:ext cx="10125505" cy="906737"/>
          </a:xfrm>
          <a:custGeom>
            <a:avLst/>
            <a:gdLst>
              <a:gd name="connsiteX0" fmla="*/ 0 w 10136221"/>
              <a:gd name="connsiteY0" fmla="*/ 0 h 291830"/>
              <a:gd name="connsiteX1" fmla="*/ 0 w 10136221"/>
              <a:gd name="connsiteY1" fmla="*/ 291830 h 291830"/>
              <a:gd name="connsiteX2" fmla="*/ 10136221 w 10136221"/>
              <a:gd name="connsiteY2" fmla="*/ 291830 h 291830"/>
              <a:gd name="connsiteX3" fmla="*/ 10136221 w 10136221"/>
              <a:gd name="connsiteY3" fmla="*/ 19455 h 29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6221" h="291830">
                <a:moveTo>
                  <a:pt x="0" y="0"/>
                </a:moveTo>
                <a:lnTo>
                  <a:pt x="0" y="291830"/>
                </a:lnTo>
                <a:lnTo>
                  <a:pt x="10136221" y="291830"/>
                </a:lnTo>
                <a:lnTo>
                  <a:pt x="10136221" y="1945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8" name="TextBox 7"/>
          <p:cNvSpPr txBox="1"/>
          <p:nvPr/>
        </p:nvSpPr>
        <p:spPr>
          <a:xfrm>
            <a:off x="7972284" y="4703157"/>
            <a:ext cx="192232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000" dirty="0" smtClean="0"/>
              <a:t>Parent element</a:t>
            </a:r>
            <a:endParaRPr lang="en-AU" sz="2000" dirty="0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7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5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Images in HTML –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Why SVG?</a:t>
            </a:r>
          </a:p>
          <a:p>
            <a:pPr lvl="1"/>
            <a:r>
              <a:rPr lang="en-AU" sz="2000" dirty="0" smtClean="0"/>
              <a:t>The creator specifies what an image should look like by generating simple mark-up code</a:t>
            </a:r>
          </a:p>
          <a:p>
            <a:pPr lvl="2"/>
            <a:r>
              <a:rPr lang="en-AU" sz="1800" dirty="0" smtClean="0"/>
              <a:t>The resulting image can be modified using CSS rules</a:t>
            </a:r>
            <a:endParaRPr lang="en-AU" sz="1800" dirty="0"/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SVG can be used to create interactive charts</a:t>
            </a:r>
          </a:p>
          <a:p>
            <a:pPr lvl="2"/>
            <a:r>
              <a:rPr lang="en-AU" sz="1800" dirty="0" smtClean="0"/>
              <a:t>Will cover this more in D3!</a:t>
            </a:r>
          </a:p>
          <a:p>
            <a:pPr lvl="1"/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04" y="4266377"/>
            <a:ext cx="4053696" cy="180820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85796" y="1041402"/>
            <a:ext cx="4347665" cy="563231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="chart"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="500"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="translate(0, 150)"&gt;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50" 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="translate(50, 120)"&gt;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="80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="translate(100, 180)"&gt;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="20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="translate(150, 160)"&gt;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="translate(200, 130)"&gt;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="70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="translate(250, 110)"&gt;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="90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="translate(300, 190)"&gt;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="40"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height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="10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="12"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="-4"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="0"&gt;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svg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146676" y="4242580"/>
            <a:ext cx="2856256" cy="1077218"/>
          </a:xfrm>
          <a:prstGeom prst="rect">
            <a:avLst/>
          </a:prstGeom>
          <a:solidFill>
            <a:srgbClr val="FFDDDD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Note all heights add to 200px</a:t>
            </a:r>
          </a:p>
          <a:p>
            <a:r>
              <a:rPr lang="en-AU" sz="1600" dirty="0" smtClean="0"/>
              <a:t>Translate-y (150px)</a:t>
            </a:r>
            <a:br>
              <a:rPr lang="en-AU" sz="1600" dirty="0" smtClean="0"/>
            </a:br>
            <a:r>
              <a:rPr lang="en-AU" sz="1600" dirty="0" smtClean="0"/>
              <a:t>+ </a:t>
            </a:r>
            <a:r>
              <a:rPr lang="en-AU" sz="1600" dirty="0" err="1" smtClean="0"/>
              <a:t>rect</a:t>
            </a:r>
            <a:r>
              <a:rPr lang="en-AU" sz="1600" dirty="0" smtClean="0"/>
              <a:t> height (50px)</a:t>
            </a:r>
          </a:p>
          <a:p>
            <a:r>
              <a:rPr lang="en-AU" sz="1600" dirty="0" smtClean="0"/>
              <a:t>= 200px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875189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HTML </a:t>
            </a:r>
            <a:r>
              <a:rPr lang="en-AU" dirty="0" smtClean="0"/>
              <a:t>Formatting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smtClean="0"/>
              <a:t>Note that excessive white space is </a:t>
            </a:r>
            <a:r>
              <a:rPr lang="en-AU" sz="2800" b="1" smtClean="0"/>
              <a:t>ignored</a:t>
            </a:r>
          </a:p>
          <a:p>
            <a:pPr lvl="1"/>
            <a:r>
              <a:rPr lang="en-AU" sz="2000" smtClean="0"/>
              <a:t>A single white space between elements/content </a:t>
            </a:r>
            <a:r>
              <a:rPr lang="en-AU" sz="2000" b="1" smtClean="0"/>
              <a:t>has meaning</a:t>
            </a:r>
          </a:p>
          <a:p>
            <a:pPr lvl="1"/>
            <a:r>
              <a:rPr lang="en-AU" sz="2000" smtClean="0"/>
              <a:t>Multiple white spaces </a:t>
            </a:r>
            <a:r>
              <a:rPr lang="en-AU" sz="2000" b="1" smtClean="0"/>
              <a:t>do not </a:t>
            </a:r>
            <a:r>
              <a:rPr lang="en-AU" sz="2000" smtClean="0"/>
              <a:t>– they are equals to 1 space</a:t>
            </a:r>
          </a:p>
          <a:p>
            <a:pPr lvl="1"/>
            <a:r>
              <a:rPr lang="en-AU" sz="2000" smtClean="0"/>
              <a:t>Line breaks are ignored – use to </a:t>
            </a:r>
            <a:r>
              <a:rPr lang="en-AU" sz="2000" b="1" smtClean="0"/>
              <a:t>improve readability of nested elements</a:t>
            </a:r>
            <a:endParaRPr lang="en-A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16716" y="2907574"/>
            <a:ext cx="3916457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 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r>
              <a:rPr lang="en-A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little 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kittens</a:t>
            </a:r>
          </a:p>
          <a:p>
            <a:r>
              <a:rPr lang="en-A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16716" y="4923670"/>
            <a:ext cx="7648248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do 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A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little kittens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A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A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A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880165" y="5496533"/>
            <a:ext cx="325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I do </a:t>
            </a:r>
            <a:r>
              <a:rPr lang="en-AU" sz="2800" b="1" dirty="0" smtClean="0"/>
              <a:t>love</a:t>
            </a:r>
            <a:r>
              <a:rPr lang="en-AU" sz="2800" dirty="0" smtClean="0"/>
              <a:t> little kittens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7" t="12346" r="6141" b="7902"/>
          <a:stretch/>
        </p:blipFill>
        <p:spPr>
          <a:xfrm>
            <a:off x="9019590" y="3259418"/>
            <a:ext cx="2797077" cy="1968313"/>
          </a:xfrm>
          <a:prstGeom prst="rect">
            <a:avLst/>
          </a:prstGeom>
        </p:spPr>
      </p:pic>
      <p:sp>
        <p:nvSpPr>
          <p:cNvPr id="10" name="Equal 9"/>
          <p:cNvSpPr/>
          <p:nvPr/>
        </p:nvSpPr>
        <p:spPr>
          <a:xfrm>
            <a:off x="5052630" y="5496533"/>
            <a:ext cx="827535" cy="523220"/>
          </a:xfrm>
          <a:prstGeom prst="mathEqual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8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75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AU" dirty="0" smtClean="0"/>
              <a:t>HTML5 and XHTML5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201" y="1228723"/>
            <a:ext cx="6489525" cy="4771243"/>
          </a:xfrm>
        </p:spPr>
        <p:txBody>
          <a:bodyPr>
            <a:noAutofit/>
          </a:bodyPr>
          <a:lstStyle/>
          <a:p>
            <a:r>
              <a:rPr lang="en-AU" sz="2400" b="1" dirty="0" smtClean="0"/>
              <a:t>HTML5 vs XHTML5</a:t>
            </a:r>
          </a:p>
          <a:p>
            <a:pPr lvl="1"/>
            <a:r>
              <a:rPr lang="en-AU" sz="2000" dirty="0" smtClean="0"/>
              <a:t>XHTML (Extensible-HTML) is more restrictive</a:t>
            </a:r>
          </a:p>
          <a:p>
            <a:pPr lvl="2"/>
            <a:r>
              <a:rPr lang="en-AU" sz="1800" dirty="0" smtClean="0"/>
              <a:t>Validated using XML rules:</a:t>
            </a:r>
          </a:p>
          <a:p>
            <a:pPr lvl="3"/>
            <a:r>
              <a:rPr lang="en-AU" sz="1600" dirty="0" smtClean="0"/>
              <a:t>All tags are </a:t>
            </a:r>
            <a:r>
              <a:rPr lang="en-AU" sz="1600" b="1" dirty="0" smtClean="0"/>
              <a:t>lower case</a:t>
            </a:r>
          </a:p>
          <a:p>
            <a:pPr lvl="3"/>
            <a:r>
              <a:rPr lang="en-AU" sz="1600" dirty="0" smtClean="0"/>
              <a:t>All tags must be </a:t>
            </a:r>
            <a:r>
              <a:rPr lang="en-AU" sz="1600" b="1" dirty="0" smtClean="0"/>
              <a:t>closed/self closing </a:t>
            </a:r>
            <a:r>
              <a:rPr lang="en-AU" sz="1600" dirty="0" smtClean="0"/>
              <a:t>and </a:t>
            </a:r>
          </a:p>
          <a:p>
            <a:pPr lvl="3"/>
            <a:r>
              <a:rPr lang="en-AU" sz="1600" dirty="0" smtClean="0"/>
              <a:t>All elements must be </a:t>
            </a:r>
            <a:r>
              <a:rPr lang="en-AU" sz="1600" b="1" dirty="0" smtClean="0"/>
              <a:t>nested properly</a:t>
            </a:r>
          </a:p>
          <a:p>
            <a:pPr lvl="3"/>
            <a:r>
              <a:rPr lang="en-AU" sz="1600" dirty="0" smtClean="0"/>
              <a:t>All attributes must have </a:t>
            </a:r>
            <a:r>
              <a:rPr lang="en-AU" sz="1600" b="1" dirty="0" smtClean="0"/>
              <a:t>a value</a:t>
            </a:r>
            <a:endParaRPr lang="en-AU" sz="1600" dirty="0" smtClean="0"/>
          </a:p>
          <a:p>
            <a:pPr lvl="3"/>
            <a:endParaRPr lang="en-AU" sz="1600" dirty="0" smtClean="0"/>
          </a:p>
          <a:p>
            <a:pPr lvl="1"/>
            <a:r>
              <a:rPr lang="en-AU" sz="2000" dirty="0" smtClean="0"/>
              <a:t>They are just different standards that validate against different rules.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b="1" dirty="0" smtClean="0"/>
              <a:t>Even when using HTML5 it is best to use XHTML best practices</a:t>
            </a:r>
            <a:endParaRPr lang="en-AU" sz="20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636934" y="1147308"/>
            <a:ext cx="4126214" cy="2355578"/>
            <a:chOff x="6602122" y="1617422"/>
            <a:chExt cx="2290358" cy="130752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122" y="1617422"/>
              <a:ext cx="2290358" cy="1307522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902382" y="2322754"/>
              <a:ext cx="465070" cy="1282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44795" y="2451030"/>
              <a:ext cx="1682371" cy="13298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31" y="3786328"/>
            <a:ext cx="4261277" cy="1920205"/>
            <a:chOff x="6156175" y="3068960"/>
            <a:chExt cx="2725919" cy="1228346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5" y="3068960"/>
              <a:ext cx="2725919" cy="1228346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451502" y="3874111"/>
              <a:ext cx="1851851" cy="13298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659174" y="3119772"/>
            <a:ext cx="2103974" cy="369332"/>
          </a:xfrm>
          <a:prstGeom prst="rect">
            <a:avLst/>
          </a:prstGeom>
          <a:solidFill>
            <a:srgbClr val="FFD5D5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800" dirty="0"/>
              <a:t>Valid sloppy 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9108" y="5337201"/>
            <a:ext cx="335220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800" dirty="0"/>
              <a:t>Equivalent well formed XHTML</a:t>
            </a:r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10880725" y="6446838"/>
            <a:ext cx="13112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SG" sz="2000" dirty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t>6</a:t>
            </a:r>
            <a:endParaRPr lang="en-AU" sz="200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312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HTML Terminology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Terminology and Syntax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7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SA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Theme" id="{D54CAA6E-845F-42C6-B7A5-D1C54C609CAE}" vid="{E0868E06-8C2B-43A5-9B6B-D8C631B68D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UniSATheme</Template>
  <TotalTime>2678</TotalTime>
  <Words>5633</Words>
  <Application>Microsoft Office PowerPoint</Application>
  <PresentationFormat>Widescreen</PresentationFormat>
  <Paragraphs>883</Paragraphs>
  <Slides>60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Wingdings</vt:lpstr>
      <vt:lpstr>UniSATheme</vt:lpstr>
      <vt:lpstr>Office Theme</vt:lpstr>
      <vt:lpstr>Bitmap Image</vt:lpstr>
      <vt:lpstr>Data Visualization - HTML</vt:lpstr>
      <vt:lpstr>Basic HTML</vt:lpstr>
      <vt:lpstr>Basic HTML</vt:lpstr>
      <vt:lpstr>Basic HTML</vt:lpstr>
      <vt:lpstr>Basic HTML</vt:lpstr>
      <vt:lpstr>HTML Nesting Elements</vt:lpstr>
      <vt:lpstr>HTML Formatting</vt:lpstr>
      <vt:lpstr>HTML5 and XHTML5</vt:lpstr>
      <vt:lpstr>HTML Terminology</vt:lpstr>
      <vt:lpstr>HTML Basics - Terminology</vt:lpstr>
      <vt:lpstr>HTML Basics - Attributes</vt:lpstr>
      <vt:lpstr>HTML Basics - Attributes</vt:lpstr>
      <vt:lpstr>HTML Attributes</vt:lpstr>
      <vt:lpstr>HTML Basics - Terminology</vt:lpstr>
      <vt:lpstr>Basic HTML Elements</vt:lpstr>
      <vt:lpstr>Basic HTML Elements</vt:lpstr>
      <vt:lpstr>Basic HTML Elements</vt:lpstr>
      <vt:lpstr>Styling HTML</vt:lpstr>
      <vt:lpstr>Overview – Cascading Style Sheets</vt:lpstr>
      <vt:lpstr>Overview – Cascading Style Sheets</vt:lpstr>
      <vt:lpstr>Inline Styles</vt:lpstr>
      <vt:lpstr>Embedded Styles</vt:lpstr>
      <vt:lpstr>External Styles</vt:lpstr>
      <vt:lpstr>CSS Selectors</vt:lpstr>
      <vt:lpstr>CSS Rule Sets</vt:lpstr>
      <vt:lpstr>CSS Selectors - Type</vt:lpstr>
      <vt:lpstr>CSS Selectors - ID</vt:lpstr>
      <vt:lpstr>CSS Selectors - Class</vt:lpstr>
      <vt:lpstr>CSS Selectors – Specific Class</vt:lpstr>
      <vt:lpstr>CSS Selectors - Combination</vt:lpstr>
      <vt:lpstr>CSS Selectors - Attributes</vt:lpstr>
      <vt:lpstr>CSS Selectors - Descendants</vt:lpstr>
      <vt:lpstr>CSS Selectors - Descendants</vt:lpstr>
      <vt:lpstr>CSS Selectors</vt:lpstr>
      <vt:lpstr>CSS Properties</vt:lpstr>
      <vt:lpstr>CSS Properties - Shorthand's</vt:lpstr>
      <vt:lpstr>CSS Properties – Box Model</vt:lpstr>
      <vt:lpstr>CSS Properties - Lengths and Percentages</vt:lpstr>
      <vt:lpstr>CSS Inheritance</vt:lpstr>
      <vt:lpstr>CSS Inheritance</vt:lpstr>
      <vt:lpstr>CSS3 Transforms</vt:lpstr>
      <vt:lpstr>CSS3 - Transforms</vt:lpstr>
      <vt:lpstr>CSS Transforms - Rotate</vt:lpstr>
      <vt:lpstr>CSS Transforms - Scale</vt:lpstr>
      <vt:lpstr>Transform - Translate</vt:lpstr>
      <vt:lpstr>Graphics SVG/Canvas</vt:lpstr>
      <vt:lpstr>Images and Graphics in HTML</vt:lpstr>
      <vt:lpstr>Images and Graphics in HTML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  <vt:lpstr>Images in HTML – Vector Graphics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Static HTML</dc:title>
  <dc:creator>Douglas Kelly</dc:creator>
  <cp:lastModifiedBy>Douglas Kelly</cp:lastModifiedBy>
  <cp:revision>96</cp:revision>
  <cp:lastPrinted>2017-09-21T07:01:06Z</cp:lastPrinted>
  <dcterms:created xsi:type="dcterms:W3CDTF">2017-09-18T05:10:36Z</dcterms:created>
  <dcterms:modified xsi:type="dcterms:W3CDTF">2017-10-06T22:32:54Z</dcterms:modified>
</cp:coreProperties>
</file>