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70" r:id="rId2"/>
    <p:sldId id="404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88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1768" autoAdjust="0"/>
  </p:normalViewPr>
  <p:slideViewPr>
    <p:cSldViewPr snapToGrid="0" snapToObjects="1">
      <p:cViewPr>
        <p:scale>
          <a:sx n="130" d="100"/>
          <a:sy n="130" d="100"/>
        </p:scale>
        <p:origin x="1112" y="32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8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2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r>
              <a:rPr lang="en-AU" dirty="0"/>
              <a:t>Nominal attributes only convey information</a:t>
            </a:r>
            <a:r>
              <a:rPr lang="en-AU" baseline="0" dirty="0"/>
              <a:t> about the distinctness of objects, all we can see that two objects either have the same value or they don’t.</a:t>
            </a:r>
          </a:p>
          <a:p>
            <a:endParaRPr lang="en-AU" baseline="0" dirty="0"/>
          </a:p>
          <a:p>
            <a:r>
              <a:rPr lang="en-AU" baseline="0" dirty="0"/>
              <a:t>For ordinal attributes, information about order should be taken into account. However, the above definition assumes equal interval, which may not be fair – is the difference between good and fair is really the same as the difference between wonderful and good?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7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7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8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7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7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5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31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84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  <a:ea typeface="SimSun" pitchFamily="2" charset="-122"/>
              </a:rPr>
              <a:t>*</a:t>
            </a:r>
            <a:r>
              <a:rPr lang="en-US" altLang="zh-CN" sz="1200" i="1" dirty="0">
                <a:ea typeface="SimSun" pitchFamily="2" charset="-122"/>
              </a:rPr>
              <a:t>clustering: sometimes also refers to the entire collection of clusters obtained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19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28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8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38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0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58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75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35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9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39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5054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17" y="954963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 marL="72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defRPr sz="2000"/>
            </a:lvl2pPr>
            <a:lvl3pPr marL="900000" indent="-2286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</a:p>
          <a:p>
            <a:pPr lvl="0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B537-7036-2042-B50D-F890C1EE9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5D9D5-D48F-4444-9C6D-30944DD8E3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60B5-CC36-E54D-BE26-62F792B5A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3AA6-97AE-3E4D-ABE1-897755A9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7B63-B665-4046-97B9-0C2624ABB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9670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8408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2538414"/>
            <a:ext cx="5791200" cy="290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2901553"/>
            <a:ext cx="6019800" cy="289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5" y="4297442"/>
            <a:ext cx="1462531" cy="4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  <p:sldLayoutId id="2147483663" r:id="rId8"/>
    <p:sldLayoutId id="2147483664" r:id="rId9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kumar001/dmbook/firsted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engr.illinois.edu/~hanj/bk3/" TargetMode="External"/><Relationship Id="rId4" Type="http://schemas.openxmlformats.org/officeDocument/2006/relationships/hyperlink" Target="https://www-users.cs.umn.edu/~kumar001/dmbook/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165741" y="1831788"/>
            <a:ext cx="6812518" cy="843280"/>
          </a:xfrm>
        </p:spPr>
        <p:txBody>
          <a:bodyPr anchor="ctr"/>
          <a:lstStyle/>
          <a:p>
            <a:pPr eaLnBrk="1" hangingPunct="1"/>
            <a:br>
              <a:rPr lang="en-AU" dirty="0"/>
            </a:br>
            <a:r>
              <a:rPr lang="en-AU" sz="2400" b="0" dirty="0">
                <a:solidFill>
                  <a:srgbClr val="FFFF00"/>
                </a:solidFill>
              </a:rPr>
              <a:t>INFS 5102</a:t>
            </a:r>
            <a:br>
              <a:rPr lang="en-AU" sz="2400" dirty="0">
                <a:solidFill>
                  <a:srgbClr val="FFFF00"/>
                </a:solidFill>
              </a:rPr>
            </a:br>
            <a:r>
              <a:rPr lang="en-AU" sz="2400" b="0" dirty="0"/>
              <a:t>Unsupervised Methods in Analytics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8A4A-33F3-441F-B696-A104FCE095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481136" y="3066499"/>
            <a:ext cx="6428827" cy="1249331"/>
          </a:xfrm>
        </p:spPr>
        <p:txBody>
          <a:bodyPr/>
          <a:lstStyle/>
          <a:p>
            <a:pPr eaLnBrk="1" hangingPunct="1"/>
            <a:r>
              <a:rPr lang="en-AU" sz="3200" dirty="0"/>
              <a:t>Module 3 – Cluster Analysis </a:t>
            </a:r>
          </a:p>
          <a:p>
            <a:pPr eaLnBrk="1" hangingPunct="1"/>
            <a:r>
              <a:rPr lang="en-AU" sz="2400" dirty="0"/>
              <a:t>Part 1: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Clusters: Well-Separated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400" dirty="0"/>
              <a:t>Well-separated clusters: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A cluster is a set of points such that any point in a cluster is closer (or more similar) to every other point in the cluster than to any point not in the cluster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01" y="2223236"/>
            <a:ext cx="3492317" cy="20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11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Clusters: Center-Based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400" dirty="0"/>
              <a:t>Center-based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A cluster is a set of objects such that an object in a cluster is closer (more similar) to the “center” of a cluster, than to the center of any other cluster 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 (the average of all the points in the cluster)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 (the most “representative” point of a cluster)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09" y="3169403"/>
            <a:ext cx="5038781" cy="15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59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Clusters: Contiguity-Based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52232" cy="1113138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Contiguous cluster (nearest neighbor or transitive)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A cluster is a set of points such that a point in a cluster is closer (or more similar) to one or more </a:t>
            </a:r>
            <a:r>
              <a:rPr lang="en-US" altLang="en-US" sz="2000" b="1" dirty="0">
                <a:solidFill>
                  <a:srgbClr val="FF0000"/>
                </a:solidFill>
              </a:rPr>
              <a:t>other</a:t>
            </a:r>
            <a:r>
              <a:rPr lang="en-US" altLang="en-US" sz="2000" b="1" dirty="0">
                <a:solidFill>
                  <a:srgbClr val="2C2C2C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points</a:t>
            </a:r>
            <a:r>
              <a:rPr lang="en-US" altLang="en-US" sz="2000" dirty="0">
                <a:solidFill>
                  <a:srgbClr val="2C2C2C"/>
                </a:solidFill>
              </a:rPr>
              <a:t> in the cluster than to any point not in the cluster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22" y="2571750"/>
            <a:ext cx="6401355" cy="15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89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Clusters: Density-Based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52232" cy="163768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Density-based</a:t>
            </a:r>
          </a:p>
          <a:p>
            <a:pPr marL="557213" lvl="1" indent="-214313" eaLnBrk="0" hangingPunct="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A cluster is a dense region of points, which is separated by low-density regions, from other regions of high density</a:t>
            </a:r>
          </a:p>
          <a:p>
            <a:pPr marL="557213" lvl="1" indent="-214313" eaLnBrk="0" hangingPunct="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Used when the clusters are irregular or intertwined, and when noise and outliers are present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02" y="2654878"/>
            <a:ext cx="6460796" cy="18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620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Clusters: Conceptual Clusters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2" y="1029698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Shared Property or Conceptual Clusters</a:t>
            </a:r>
          </a:p>
          <a:p>
            <a:pPr marL="720000" lvl="1" indent="-214313" eaLnBrk="0" hangingPunct="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Find clusters that share some common property or represent a particular concept</a:t>
            </a:r>
            <a:endParaRPr lang="en-US" altLang="en-US" sz="1500" dirty="0">
              <a:solidFill>
                <a:srgbClr val="2C2C2C"/>
              </a:solidFill>
            </a:endParaRP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54" y="2133939"/>
            <a:ext cx="2857748" cy="21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48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66BF81-A19A-8E4C-816E-A63CAFCB8B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Types of Clusters: </a:t>
            </a:r>
            <a:r>
              <a:rPr lang="en-US" altLang="en-US" sz="2000" dirty="0"/>
              <a:t>Cluster defined by Objective Function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4D43-D8B9-6347-AE4A-37E6DA8CD3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Find clusters that minimize or maximize an objective function, e.g., K-means aims at minimize:</a:t>
            </a:r>
          </a:p>
          <a:p>
            <a:r>
              <a:rPr lang="en-US" sz="2000" dirty="0"/>
              <a:t>Enumerate all possible ways of dividing the points into clusters and evaluate the `goodness' of each potential set of clusters by using the given objective function (computationally expensive or prohibitive)</a:t>
            </a:r>
          </a:p>
          <a:p>
            <a:r>
              <a:rPr lang="en-US" sz="2000" dirty="0"/>
              <a:t>Can have global or local objectives</a:t>
            </a:r>
          </a:p>
          <a:p>
            <a:pPr lvl="1"/>
            <a:r>
              <a:rPr lang="en-US" sz="1600" dirty="0"/>
              <a:t>Hierarchical clustering algorithms typically have local objectives</a:t>
            </a:r>
          </a:p>
          <a:p>
            <a:pPr lvl="1"/>
            <a:r>
              <a:rPr lang="en-US" sz="1600" dirty="0"/>
              <a:t>Partitional algorithms typically have global objectives</a:t>
            </a:r>
          </a:p>
          <a:p>
            <a:r>
              <a:rPr lang="en-US" sz="2000" dirty="0"/>
              <a:t>A variation of the global objective function approach is to fit the data to a parameterized model</a:t>
            </a:r>
          </a:p>
          <a:p>
            <a:pPr lvl="1"/>
            <a:r>
              <a:rPr lang="en-US" sz="1600" dirty="0"/>
              <a:t>Parameters for the model are determined from the data. </a:t>
            </a:r>
          </a:p>
          <a:p>
            <a:pPr lvl="1"/>
            <a:r>
              <a:rPr lang="en-US" sz="1600" dirty="0"/>
              <a:t>Mixture models assume that the data is a ‘mixture' of a number of statistical distributions.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005158-9706-EB4F-8E9D-9085B055C32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0413987"/>
              </p:ext>
            </p:extLst>
          </p:nvPr>
        </p:nvGraphicFramePr>
        <p:xfrm>
          <a:off x="4030184" y="1235836"/>
          <a:ext cx="2138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459866" imgH="253890" progId="Equation.3">
                  <p:embed/>
                </p:oleObj>
              </mc:Choice>
              <mc:Fallback>
                <p:oleObj name="Equation" r:id="rId3" imgW="1459866" imgH="25389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184" y="1235836"/>
                        <a:ext cx="21383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7788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Map Clustering Problem to a Different Problem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880" y="934065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400" dirty="0"/>
              <a:t>Map the clustering problem to a different domain and solve a related problem in that domain</a:t>
            </a:r>
          </a:p>
          <a:p>
            <a:r>
              <a:rPr lang="en-US" altLang="en-US" sz="2400" dirty="0"/>
              <a:t>Example: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Proximity matrix defines a weighted graph, where the nodes are the points being clustered, and the weighted edges represent the proximities between points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Clustering is equivalent to breaking the graph into connected components, one for each cluster.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Want to minimize the edge weight between clusters and maximize the edge weight within clusters </a:t>
            </a:r>
          </a:p>
          <a:p>
            <a:pPr marL="857250" lvl="2" indent="-171450" eaLnBrk="0" hangingPunct="0">
              <a:buFontTx/>
              <a:buChar char="•"/>
            </a:pPr>
            <a:endParaRPr lang="en-US" sz="15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770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zh-CN" sz="2800" dirty="0">
                <a:solidFill>
                  <a:srgbClr val="054A89"/>
                </a:solidFill>
                <a:ea typeface="SimSun" pitchFamily="2" charset="-122"/>
              </a:rPr>
              <a:t>Major Clustering Approaches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zh-CN" sz="2400" dirty="0">
                <a:ea typeface="SimSun" pitchFamily="2" charset="-122"/>
              </a:rPr>
              <a:t>Partitioning approach: </a:t>
            </a: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Construct various partitions and then evaluate them by some </a:t>
            </a:r>
            <a:r>
              <a:rPr lang="en-US" altLang="zh-CN" sz="2000" b="1" dirty="0">
                <a:ea typeface="SimSun" pitchFamily="2" charset="-122"/>
              </a:rPr>
              <a:t>criterion</a:t>
            </a:r>
            <a:r>
              <a:rPr lang="en-US" altLang="zh-CN" sz="2000" dirty="0">
                <a:ea typeface="SimSun" pitchFamily="2" charset="-122"/>
              </a:rPr>
              <a:t>, e.g., minimizing the sum of square errors</a:t>
            </a:r>
          </a:p>
          <a:p>
            <a:pPr>
              <a:spcAft>
                <a:spcPts val="425"/>
              </a:spcAft>
            </a:pPr>
            <a:r>
              <a:rPr lang="en-US" altLang="zh-CN" sz="2400" dirty="0">
                <a:ea typeface="SimSun" pitchFamily="2" charset="-122"/>
              </a:rPr>
              <a:t>Hierarchical approach: </a:t>
            </a: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Create a hierarchical decomposition of the set of data (or objects) using some criterion</a:t>
            </a:r>
          </a:p>
          <a:p>
            <a:pPr>
              <a:spcAft>
                <a:spcPts val="425"/>
              </a:spcAft>
            </a:pPr>
            <a:r>
              <a:rPr lang="en-US" altLang="zh-CN" sz="2400" dirty="0">
                <a:ea typeface="SimSun" pitchFamily="2" charset="-122"/>
              </a:rPr>
              <a:t>Density-based approach: </a:t>
            </a: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Based on connectivity and density functions</a:t>
            </a:r>
          </a:p>
          <a:p>
            <a:pPr>
              <a:spcAft>
                <a:spcPts val="425"/>
              </a:spcAft>
            </a:pPr>
            <a:r>
              <a:rPr lang="en-US" altLang="zh-CN" sz="2400" dirty="0">
                <a:ea typeface="SimSun" pitchFamily="2" charset="-122"/>
              </a:rPr>
              <a:t>Others: Grid-based, Model-based, Frequent pattern-based, link-based …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645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Characteristics of the Input Data Are Important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07548"/>
            <a:ext cx="8280751" cy="25044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200" dirty="0"/>
              <a:t>Type of proximity or density measure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Central to clustering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Depends on data and application </a:t>
            </a:r>
          </a:p>
          <a:p>
            <a:pPr>
              <a:spcAft>
                <a:spcPts val="425"/>
              </a:spcAft>
            </a:pPr>
            <a:r>
              <a:rPr lang="en-US" altLang="en-US" sz="2200" dirty="0"/>
              <a:t>Data characteristics that affect proximity and/or density are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Dimensionality</a:t>
            </a:r>
          </a:p>
          <a:p>
            <a:pPr marL="900000" lvl="2" indent="-175022">
              <a:spcAft>
                <a:spcPts val="425"/>
              </a:spcAft>
            </a:pPr>
            <a:r>
              <a:rPr lang="en-US" altLang="en-US" sz="1400" dirty="0"/>
              <a:t>Sparseness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Attribute type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Special relationships in the data</a:t>
            </a:r>
          </a:p>
          <a:p>
            <a:pPr marL="900000" lvl="2" indent="-175022">
              <a:spcAft>
                <a:spcPts val="425"/>
              </a:spcAft>
            </a:pPr>
            <a:r>
              <a:rPr lang="en-US" altLang="en-US" sz="1400" dirty="0"/>
              <a:t>For example, autocorrelation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Distribution of the data</a:t>
            </a:r>
          </a:p>
          <a:p>
            <a:pPr>
              <a:spcAft>
                <a:spcPts val="425"/>
              </a:spcAft>
            </a:pPr>
            <a:r>
              <a:rPr lang="en-US" altLang="en-US" sz="2200" dirty="0"/>
              <a:t>Noise and Outliers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dirty="0"/>
              <a:t>Often interfere with the operation of the clustering algorithm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143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altLang="en-US" sz="2800" dirty="0">
                <a:solidFill>
                  <a:srgbClr val="054A89"/>
                </a:solidFill>
              </a:rPr>
              <a:t>Proximity: </a:t>
            </a:r>
            <a:r>
              <a:rPr lang="en-US" altLang="en-US" sz="2800" dirty="0">
                <a:solidFill>
                  <a:srgbClr val="054A89"/>
                </a:solidFill>
              </a:rPr>
              <a:t>Similarity and Dissimilarity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Similarity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Numerical measure of how alike two data objects are.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Is higher when objects are more alike.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Often falls in the range [0,1]</a:t>
            </a:r>
          </a:p>
          <a:p>
            <a:pPr marL="257175" lvl="0" indent="-257175" eaLnBrk="0" hangingPunct="0"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Dissimilarity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Numerical measure of how different are two data objects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Lower when objects are more alike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Minimum dissimilarity is often 0</a:t>
            </a:r>
          </a:p>
          <a:p>
            <a:pPr marL="557213" lvl="1" indent="-214313" eaLnBrk="0" hangingPunct="0">
              <a:spcBef>
                <a:spcPts val="0"/>
              </a:spcBef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</a:rPr>
              <a:t>Upper limit varies</a:t>
            </a:r>
          </a:p>
          <a:p>
            <a:pPr marL="257175" lvl="0" indent="-257175" eaLnBrk="0" hangingPunct="0">
              <a:spcBef>
                <a:spcPts val="0"/>
              </a:spcBef>
              <a:spcAft>
                <a:spcPts val="425"/>
              </a:spcAft>
              <a:buFontTx/>
              <a:buChar char="•"/>
            </a:pPr>
            <a:r>
              <a:rPr lang="en-US" altLang="en-US" sz="2400" dirty="0">
                <a:solidFill>
                  <a:srgbClr val="2C2C2C"/>
                </a:solidFill>
                <a:ea typeface="+mn-ea"/>
              </a:rPr>
              <a:t>Proximity refers to a similarity or dissimilarity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298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AU" sz="2800" dirty="0">
                <a:solidFill>
                  <a:srgbClr val="054A89"/>
                </a:solidFill>
              </a:rPr>
              <a:t>Outline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Basics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What is cluster analysis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Types of clustering and types of clusters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Major clustering approaches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Similarity/dissimilarity measures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Methods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Partition based method – K-means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Hierarchical clustering</a:t>
            </a:r>
          </a:p>
          <a:p>
            <a:pPr marL="720000" marR="0" lvl="1" indent="-2857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Density based method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Validation of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979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Similarity/Dissimilarity – single attribute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7032" y="934065"/>
            <a:ext cx="8280751" cy="702077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The following table shows the similarity and dissimilarity between two objects,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2400" dirty="0"/>
              <a:t> with respect to a </a:t>
            </a:r>
            <a:r>
              <a:rPr lang="en-US" sz="2400" b="1" dirty="0"/>
              <a:t>single</a:t>
            </a:r>
            <a:r>
              <a:rPr lang="en-US" sz="2400" dirty="0"/>
              <a:t>, simple attribute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1580"/>
            <a:ext cx="6858000" cy="2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56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Euclidean Distance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1015434"/>
            <a:ext cx="3237687" cy="30243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indent="-257175">
              <a:spcBef>
                <a:spcPct val="20000"/>
              </a:spcBef>
            </a:pPr>
            <a:r>
              <a:rPr lang="en-US" sz="2000" dirty="0"/>
              <a:t>Euclidean Distance</a:t>
            </a:r>
          </a:p>
          <a:p>
            <a:pPr marL="557213" lvl="1" indent="-214313">
              <a:spcBef>
                <a:spcPct val="20000"/>
              </a:spcBef>
            </a:pPr>
            <a:endParaRPr lang="en-US" dirty="0"/>
          </a:p>
          <a:p>
            <a:pPr marL="257175" indent="-257175">
              <a:spcBef>
                <a:spcPct val="20000"/>
              </a:spcBef>
            </a:pPr>
            <a:endParaRPr lang="en-US" sz="1500" dirty="0"/>
          </a:p>
          <a:p>
            <a:pPr marL="257175" indent="-257175">
              <a:spcBef>
                <a:spcPct val="20000"/>
              </a:spcBef>
            </a:pPr>
            <a:endParaRPr lang="en-US" sz="1500" dirty="0"/>
          </a:p>
          <a:p>
            <a:pPr marL="557213" lvl="1" indent="-214313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   </a:t>
            </a:r>
          </a:p>
          <a:p>
            <a:pPr marL="557213" lvl="1" indent="0">
              <a:spcBef>
                <a:spcPct val="20000"/>
              </a:spcBef>
              <a:buFont typeface="Arial" pitchFamily="34" charset="0"/>
              <a:buNone/>
            </a:pPr>
            <a:r>
              <a:rPr lang="en-US" sz="1500" dirty="0"/>
              <a:t>where </a:t>
            </a:r>
            <a:r>
              <a:rPr lang="en-US" sz="1500" i="1" dirty="0"/>
              <a:t>n</a:t>
            </a:r>
            <a:r>
              <a:rPr lang="en-US" sz="1500" dirty="0"/>
              <a:t> is the number of dimensions (attributes) and </a:t>
            </a:r>
            <a:r>
              <a:rPr lang="en-US" sz="1500" i="1" dirty="0" err="1">
                <a:latin typeface="Times New Roman" panose="02020603050405020304" pitchFamily="18" charset="0"/>
              </a:rPr>
              <a:t>x</a:t>
            </a:r>
            <a:r>
              <a:rPr lang="en-US" sz="15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500" dirty="0"/>
              <a:t> and </a:t>
            </a:r>
            <a:r>
              <a:rPr lang="en-US" sz="15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5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500" i="1" baseline="-25000" dirty="0">
                <a:latin typeface="Times New Roman" panose="02020603050405020304" pitchFamily="18" charset="0"/>
              </a:rPr>
              <a:t> </a:t>
            </a:r>
            <a:r>
              <a:rPr lang="en-US" sz="1500" dirty="0"/>
              <a:t> are, respectively, the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5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dirty="0"/>
              <a:t> attributes (components) or data objects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500" dirty="0"/>
              <a:t>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500" dirty="0"/>
              <a:t>.</a:t>
            </a:r>
            <a:endParaRPr lang="en-AU" sz="1500" dirty="0"/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7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1" y="1445577"/>
            <a:ext cx="2592288" cy="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307143" y="804662"/>
          <a:ext cx="2499135" cy="182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VISIO" r:id="rId5" imgW="3636000" imgH="2653920" progId="Visio.Drawing.6">
                  <p:embed/>
                </p:oleObj>
              </mc:Choice>
              <mc:Fallback>
                <p:oleObj name="VISIO" r:id="rId5" imgW="3636000" imgH="2653920" progId="Visio.Drawing.6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143" y="804662"/>
                        <a:ext cx="2499135" cy="1824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965701" y="1125777"/>
          <a:ext cx="1993418" cy="91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Worksheet" r:id="rId7" imgW="1836725" imgH="846287" progId="Excel.Sheet.8">
                  <p:embed/>
                </p:oleObj>
              </mc:Choice>
              <mc:Fallback>
                <p:oleObj name="Worksheet" r:id="rId7" imgW="1836725" imgH="846287" progId="Excel.Sheet.8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701" y="1125777"/>
                        <a:ext cx="1993418" cy="917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51562" y="3878187"/>
            <a:ext cx="1600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Distance Matrix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680012" y="2678035"/>
          <a:ext cx="3695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Worksheet" r:id="rId9" imgW="3055925" imgH="846287" progId="Excel.Sheet.8">
                  <p:embed/>
                </p:oleObj>
              </mc:Choice>
              <mc:Fallback>
                <p:oleObj name="Worksheet" r:id="rId9" imgW="3055925" imgH="846287" progId="Excel.Sheet.8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12" y="2678035"/>
                        <a:ext cx="3695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564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 err="1">
                <a:solidFill>
                  <a:srgbClr val="054A89"/>
                </a:solidFill>
              </a:rPr>
              <a:t>Minkowski</a:t>
            </a:r>
            <a:r>
              <a:rPr lang="en-US" altLang="en-US" sz="2800" dirty="0">
                <a:solidFill>
                  <a:srgbClr val="054A89"/>
                </a:solidFill>
              </a:rPr>
              <a:t> Distance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6" y="934065"/>
            <a:ext cx="8290903" cy="30243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indent="-257175">
              <a:lnSpc>
                <a:spcPct val="90000"/>
              </a:lnSpc>
              <a:spcBef>
                <a:spcPct val="20000"/>
              </a:spcBef>
            </a:pPr>
            <a:r>
              <a:rPr lang="en-US" sz="2200" dirty="0" err="1"/>
              <a:t>Minkowski</a:t>
            </a:r>
            <a:r>
              <a:rPr lang="en-US" sz="2200" dirty="0"/>
              <a:t> Distance is a generalization of Euclidean Distance</a:t>
            </a:r>
          </a:p>
          <a:p>
            <a:pPr marL="557213" lvl="1" indent="-214313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257175" indent="-257175">
              <a:lnSpc>
                <a:spcPct val="90000"/>
              </a:lnSpc>
              <a:spcBef>
                <a:spcPct val="20000"/>
              </a:spcBef>
            </a:pPr>
            <a:endParaRPr lang="en-US" sz="1800" dirty="0"/>
          </a:p>
          <a:p>
            <a:pPr marL="257175" indent="-257175">
              <a:lnSpc>
                <a:spcPct val="90000"/>
              </a:lnSpc>
              <a:spcBef>
                <a:spcPct val="20000"/>
              </a:spcBef>
            </a:pPr>
            <a:endParaRPr lang="en-US" sz="1800" dirty="0"/>
          </a:p>
          <a:p>
            <a:pPr marL="557213" lvl="1" indent="-214313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500" dirty="0"/>
              <a:t>   </a:t>
            </a:r>
          </a:p>
          <a:p>
            <a:pPr marL="557213" lvl="1" indent="-214313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500" dirty="0"/>
              <a:t>   </a:t>
            </a:r>
            <a:r>
              <a:rPr lang="en-US" sz="1650" dirty="0"/>
              <a:t>where 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50" dirty="0"/>
              <a:t> is a parameter, </a:t>
            </a:r>
            <a:r>
              <a:rPr lang="en-US" sz="165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1650" dirty="0"/>
              <a:t> is the number of dimensions (attributes) and 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5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0" dirty="0"/>
              <a:t> and 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5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0" dirty="0"/>
              <a:t> are, respectively, the 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50" dirty="0"/>
              <a:t> attributes (components) or data objects </a:t>
            </a:r>
            <a:r>
              <a:rPr lang="en-US" sz="16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50" dirty="0"/>
              <a:t> and </a:t>
            </a:r>
            <a:r>
              <a:rPr lang="en-US" sz="16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50" dirty="0"/>
              <a:t>.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12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59" y="1439503"/>
            <a:ext cx="3420076" cy="9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632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 err="1">
                <a:solidFill>
                  <a:srgbClr val="054A89"/>
                </a:solidFill>
              </a:rPr>
              <a:t>Minkowski</a:t>
            </a:r>
            <a:r>
              <a:rPr lang="en-US" altLang="en-US" sz="2800" dirty="0">
                <a:solidFill>
                  <a:srgbClr val="054A89"/>
                </a:solidFill>
              </a:rPr>
              <a:t> Distance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6" y="934065"/>
            <a:ext cx="4608365" cy="30243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000" b="1" i="1" dirty="0">
                <a:cs typeface="Times New Roman" pitchFamily="18" charset="0"/>
              </a:rPr>
              <a:t>r</a:t>
            </a:r>
            <a:r>
              <a:rPr lang="en-US" altLang="en-US" sz="2000" b="1" dirty="0">
                <a:cs typeface="Times New Roman" pitchFamily="18" charset="0"/>
              </a:rPr>
              <a:t> = 1</a:t>
            </a:r>
            <a:r>
              <a:rPr lang="en-US" altLang="en-US" sz="2000" dirty="0">
                <a:cs typeface="Times New Roman" pitchFamily="18" charset="0"/>
              </a:rPr>
              <a:t>.  City block (Manhattan, taxicab, L</a:t>
            </a:r>
            <a:r>
              <a:rPr lang="en-US" altLang="en-US" sz="2000" baseline="-30000" dirty="0">
                <a:cs typeface="Times New Roman" pitchFamily="18" charset="0"/>
              </a:rPr>
              <a:t>1</a:t>
            </a:r>
            <a:r>
              <a:rPr lang="en-US" altLang="en-US" sz="2000" dirty="0">
                <a:cs typeface="Times New Roman" pitchFamily="18" charset="0"/>
              </a:rPr>
              <a:t> norm) distance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1600" dirty="0">
                <a:cs typeface="Times New Roman" pitchFamily="18" charset="0"/>
              </a:rPr>
              <a:t>A common example of this is the </a:t>
            </a:r>
            <a:r>
              <a:rPr lang="en-US" altLang="en-US" sz="1600" b="1" dirty="0">
                <a:cs typeface="Times New Roman" pitchFamily="18" charset="0"/>
              </a:rPr>
              <a:t>Hamming</a:t>
            </a:r>
            <a:r>
              <a:rPr lang="en-US" altLang="en-US" sz="1600" dirty="0">
                <a:cs typeface="Times New Roman" pitchFamily="18" charset="0"/>
              </a:rPr>
              <a:t> distance, which is just the number of bits that are different between two binary vectors</a:t>
            </a:r>
            <a:endParaRPr lang="en-US" altLang="en-US" sz="1600" b="1" dirty="0">
              <a:cs typeface="Times New Roman" pitchFamily="18" charset="0"/>
            </a:endParaRPr>
          </a:p>
          <a:p>
            <a:pPr>
              <a:spcAft>
                <a:spcPts val="425"/>
              </a:spcAft>
            </a:pPr>
            <a:r>
              <a:rPr lang="en-US" altLang="en-US" sz="2000" b="1" i="1" dirty="0">
                <a:cs typeface="Times New Roman" pitchFamily="18" charset="0"/>
              </a:rPr>
              <a:t>r</a:t>
            </a:r>
            <a:r>
              <a:rPr lang="en-US" altLang="en-US" sz="2000" b="1" dirty="0">
                <a:cs typeface="Times New Roman" pitchFamily="18" charset="0"/>
              </a:rPr>
              <a:t> = 2</a:t>
            </a:r>
            <a:r>
              <a:rPr lang="en-US" altLang="en-US" sz="2000" dirty="0">
                <a:cs typeface="Times New Roman" pitchFamily="18" charset="0"/>
              </a:rPr>
              <a:t>.  Euclidean distance</a:t>
            </a:r>
          </a:p>
          <a:p>
            <a:pPr>
              <a:spcAft>
                <a:spcPts val="425"/>
              </a:spcAft>
            </a:pPr>
            <a:r>
              <a:rPr lang="en-US" altLang="en-US" sz="2000" b="1" i="1" dirty="0">
                <a:cs typeface="Times New Roman" pitchFamily="18" charset="0"/>
              </a:rPr>
              <a:t>r</a:t>
            </a:r>
            <a:r>
              <a:rPr lang="en-US" altLang="en-US" sz="2000" b="1" dirty="0"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b="1" dirty="0"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en-US" sz="2000" dirty="0">
                <a:cs typeface="Times New Roman" pitchFamily="18" charset="0"/>
              </a:rPr>
              <a:t>.  “supremum” (</a:t>
            </a:r>
            <a:r>
              <a:rPr lang="en-US" altLang="en-US" sz="2000" dirty="0" err="1">
                <a:cs typeface="Times New Roman" pitchFamily="18" charset="0"/>
              </a:rPr>
              <a:t>L</a:t>
            </a:r>
            <a:r>
              <a:rPr lang="en-US" altLang="en-US" sz="2000" baseline="-30000" dirty="0" err="1">
                <a:cs typeface="Times New Roman" pitchFamily="18" charset="0"/>
              </a:rPr>
              <a:t>max</a:t>
            </a:r>
            <a:r>
              <a:rPr lang="en-US" altLang="en-US" sz="2000" baseline="-30000" dirty="0">
                <a:cs typeface="Times New Roman" pitchFamily="18" charset="0"/>
              </a:rPr>
              <a:t> </a:t>
            </a:r>
            <a:r>
              <a:rPr lang="en-US" altLang="en-US" sz="2000" dirty="0">
                <a:cs typeface="Times New Roman" pitchFamily="18" charset="0"/>
              </a:rPr>
              <a:t>norm, L</a:t>
            </a:r>
            <a:r>
              <a:rPr lang="en-US" altLang="en-US" sz="20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en-US" sz="2000" baseline="-30000" dirty="0">
                <a:cs typeface="Times New Roman" pitchFamily="18" charset="0"/>
              </a:rPr>
              <a:t> </a:t>
            </a:r>
            <a:r>
              <a:rPr lang="en-US" altLang="en-US" sz="2000" dirty="0">
                <a:cs typeface="Times New Roman" pitchFamily="18" charset="0"/>
              </a:rPr>
              <a:t>norm) distance.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16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>
              <a:spcAft>
                <a:spcPts val="425"/>
              </a:spcAft>
            </a:pPr>
            <a:r>
              <a:rPr lang="en-US" altLang="en-US" sz="2000" dirty="0">
                <a:cs typeface="Times New Roman" pitchFamily="18" charset="0"/>
              </a:rPr>
              <a:t>Do not confuse </a:t>
            </a:r>
            <a:r>
              <a:rPr lang="en-US" altLang="en-US" sz="2000" i="1" dirty="0">
                <a:cs typeface="Times New Roman" pitchFamily="18" charset="0"/>
              </a:rPr>
              <a:t>r</a:t>
            </a:r>
            <a:r>
              <a:rPr lang="en-US" altLang="en-US" sz="2000" dirty="0">
                <a:cs typeface="Times New Roman" pitchFamily="18" charset="0"/>
              </a:rPr>
              <a:t> with </a:t>
            </a:r>
            <a:r>
              <a:rPr lang="en-US" altLang="en-US" sz="2000" i="1" dirty="0">
                <a:cs typeface="Times New Roman" pitchFamily="18" charset="0"/>
              </a:rPr>
              <a:t>n</a:t>
            </a:r>
          </a:p>
          <a:p>
            <a:pPr lvl="1"/>
            <a:endParaRPr lang="en-US" sz="1500" dirty="0">
              <a:solidFill>
                <a:srgbClr val="FFCC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89" y="1707654"/>
            <a:ext cx="294450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92" y="833177"/>
            <a:ext cx="241417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257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5" y="3340482"/>
            <a:ext cx="3255442" cy="1101425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 err="1">
                <a:solidFill>
                  <a:srgbClr val="054A89"/>
                </a:solidFill>
              </a:rPr>
              <a:t>Mahalanobis</a:t>
            </a:r>
            <a:r>
              <a:rPr lang="en-US" altLang="en-US" sz="2800" dirty="0">
                <a:solidFill>
                  <a:srgbClr val="054A89"/>
                </a:solidFill>
              </a:rPr>
              <a:t> Distance</a:t>
            </a:r>
            <a:endParaRPr lang="en-US" sz="2800" dirty="0">
              <a:solidFill>
                <a:srgbClr val="054A8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96829" y="732431"/>
                <a:ext cx="4072269" cy="123880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A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429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85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0287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7145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0574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4003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7432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000" dirty="0" err="1"/>
                  <a:t>Mahalanobis</a:t>
                </a:r>
                <a:r>
                  <a:rPr lang="en-AU" sz="2000" dirty="0"/>
                  <a:t> distance between two objects </a:t>
                </a:r>
                <a:r>
                  <a:rPr lang="en-A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AU" sz="2000" dirty="0"/>
                  <a:t> and </a:t>
                </a:r>
                <a:r>
                  <a:rPr lang="en-A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AU" sz="2000" dirty="0"/>
                  <a:t>:</a:t>
                </a:r>
              </a:p>
              <a:p>
                <a:endParaRPr lang="en-AU" sz="135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1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29" y="732431"/>
                <a:ext cx="4072269" cy="1238801"/>
              </a:xfrm>
              <a:prstGeom prst="rect">
                <a:avLst/>
              </a:prstGeom>
              <a:blipFill>
                <a:blip r:embed="rId4"/>
                <a:stretch>
                  <a:fillRect l="-1558" t="-2020" r="-1869"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10647" y="1971232"/>
            <a:ext cx="2760612" cy="3000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350" dirty="0">
                <a:sym typeface="Symbol" pitchFamily="18" charset="2"/>
              </a:rPr>
              <a:t>where  is the </a:t>
            </a:r>
            <a:r>
              <a:rPr lang="en-US" sz="1350" dirty="0"/>
              <a:t>covariance matrix </a:t>
            </a:r>
            <a:endParaRPr lang="en-US" sz="1350" i="1" dirty="0"/>
          </a:p>
        </p:txBody>
      </p:sp>
      <p:sp>
        <p:nvSpPr>
          <p:cNvPr id="8" name="Rectangle 7"/>
          <p:cNvSpPr/>
          <p:nvPr/>
        </p:nvSpPr>
        <p:spPr>
          <a:xfrm>
            <a:off x="4496829" y="2433491"/>
            <a:ext cx="4476881" cy="15004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AU" sz="2000" dirty="0" err="1"/>
              <a:t>Mahalanobis</a:t>
            </a:r>
            <a:r>
              <a:rPr lang="en-AU" sz="2000" dirty="0"/>
              <a:t> distance accounts for:</a:t>
            </a:r>
          </a:p>
          <a:p>
            <a:pPr marL="600075" lvl="1" indent="-257175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̶"/>
            </a:pPr>
            <a:r>
              <a:rPr lang="en-AU" sz="1600" dirty="0"/>
              <a:t>the differences of variances in different directions/dimensions. </a:t>
            </a:r>
          </a:p>
          <a:p>
            <a:pPr marL="600075" lvl="1" indent="-257175"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̶"/>
            </a:pPr>
            <a:r>
              <a:rPr lang="en-AU" sz="1600" dirty="0"/>
              <a:t>The covariance/correlation between variables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662" y="954740"/>
            <a:ext cx="3966148" cy="23555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indent="-257175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Which point is closer to the centre of the distribution/cluster, A or B? </a:t>
            </a:r>
          </a:p>
          <a:p>
            <a:pPr marL="600075" lvl="1" indent="-257175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̶"/>
            </a:pPr>
            <a:r>
              <a:rPr lang="en-AU" sz="1600" dirty="0"/>
              <a:t>Answer: it depends on how we measure the distance</a:t>
            </a:r>
            <a:endParaRPr lang="en-US" sz="1600" dirty="0"/>
          </a:p>
          <a:p>
            <a:pPr marL="600075" lvl="1" indent="-257175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̶"/>
            </a:pPr>
            <a:r>
              <a:rPr lang="en-AU" sz="1600" dirty="0"/>
              <a:t>If we use Euclidean distance, the answer is A, but if we use </a:t>
            </a:r>
            <a:r>
              <a:rPr lang="en-AU" sz="1600" dirty="0" err="1"/>
              <a:t>Mahalanobis</a:t>
            </a:r>
            <a:r>
              <a:rPr lang="en-AU" sz="1600" dirty="0"/>
              <a:t> distance, the answer is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2162" y="3013582"/>
            <a:ext cx="276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3164553"/>
            <a:ext cx="276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5585" y="4471053"/>
            <a:ext cx="35757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600" dirty="0">
                <a:sym typeface="Symbol" pitchFamily="18" charset="2"/>
              </a:rPr>
              <a:t>Source: SAS Blog (https://blogs.sas.com/content/iml/2012/02/15/what-is-mahalanobis-distance.html)</a:t>
            </a: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val="14515465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Common Properties of a Distance Measure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880" y="1001989"/>
            <a:ext cx="7614846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altLang="en-US" sz="2200" dirty="0"/>
              <a:t>Distances, such as the Euclidean distance, have some well known properties:</a:t>
            </a:r>
          </a:p>
          <a:p>
            <a:pPr marL="400050" indent="-400050">
              <a:lnSpc>
                <a:spcPct val="90000"/>
              </a:lnSpc>
            </a:pPr>
            <a:endParaRPr lang="en-US" altLang="en-US" sz="1050" dirty="0"/>
          </a:p>
          <a:p>
            <a:pPr marL="742950" lvl="1" indent="-400050">
              <a:lnSpc>
                <a:spcPct val="80000"/>
              </a:lnSpc>
              <a:spcAft>
                <a:spcPts val="300"/>
              </a:spcAft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/>
              <a:t>only if </a:t>
            </a:r>
            <a:br>
              <a:rPr lang="en-US" sz="1800" dirty="0"/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(Positive definiteness)</a:t>
            </a:r>
          </a:p>
          <a:p>
            <a:pPr marL="742950" lvl="1" indent="-400050">
              <a:lnSpc>
                <a:spcPct val="80000"/>
              </a:lnSpc>
              <a:spcAft>
                <a:spcPts val="300"/>
              </a:spcAft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742950" lvl="1" indent="-400050">
              <a:lnSpc>
                <a:spcPct val="80000"/>
              </a:lnSpc>
              <a:spcAft>
                <a:spcPts val="300"/>
              </a:spcAft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742950" lvl="1" indent="-400050">
              <a:lnSpc>
                <a:spcPct val="80000"/>
              </a:lnSpc>
              <a:buNone/>
            </a:pPr>
            <a:endParaRPr lang="en-US" sz="900" dirty="0"/>
          </a:p>
          <a:p>
            <a:pPr marL="400050" indent="-400050">
              <a:lnSpc>
                <a:spcPct val="80000"/>
              </a:lnSpc>
              <a:buNone/>
            </a:pPr>
            <a:r>
              <a:rPr lang="en-US" sz="1800" dirty="0"/>
              <a:t>	where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is the distance (dissimilarity) between points (data objects),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400050" indent="-400050">
              <a:lnSpc>
                <a:spcPct val="90000"/>
              </a:lnSpc>
              <a:buNone/>
            </a:pPr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421770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solidFill>
                  <a:srgbClr val="054A89"/>
                </a:solidFill>
              </a:rPr>
              <a:t>Normalization for Distance Measures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880" y="934065"/>
            <a:ext cx="7977447" cy="302433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sz="2200" dirty="0"/>
              <a:t>When attributes do not have the same range of values (i.e., they have different scales), normalization is needed.</a:t>
            </a:r>
          </a:p>
          <a:p>
            <a:pPr>
              <a:spcAft>
                <a:spcPts val="425"/>
              </a:spcAft>
            </a:pPr>
            <a:r>
              <a:rPr lang="en-US" sz="2200" dirty="0"/>
              <a:t>For example: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P = (x, y) where x and y are currencies, in Australian Dollars and Japanese Yens.   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Consider three data points A=(0,0), B=(0,80), C=(20,0)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At the first glance, one might seem that C is more “similar” to A, than B to A. 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If we normalize them to the same currency,… </a:t>
            </a:r>
          </a:p>
          <a:p>
            <a:pPr marL="900000" lvl="2">
              <a:spcAft>
                <a:spcPts val="425"/>
              </a:spcAft>
            </a:pPr>
            <a:r>
              <a:rPr lang="en-US" sz="1400" dirty="0"/>
              <a:t>80 Yen ~ 1 AUD</a:t>
            </a:r>
          </a:p>
          <a:p>
            <a:pPr marL="720000" lvl="1">
              <a:spcAft>
                <a:spcPts val="425"/>
              </a:spcAft>
            </a:pPr>
            <a:r>
              <a:rPr lang="en-US" sz="1600" dirty="0"/>
              <a:t>B is in fact more similar to A</a:t>
            </a:r>
            <a:endParaRPr lang="en-US" sz="16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67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Similarity Between Binary Vectors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6" y="884632"/>
            <a:ext cx="6178547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0050" lvl="0" indent="-342000" eaLnBrk="0" hangingPunct="0">
              <a:spcBef>
                <a:spcPts val="0"/>
              </a:spcBef>
            </a:pPr>
            <a:r>
              <a:rPr lang="en-US" altLang="en-US" sz="1800" dirty="0">
                <a:solidFill>
                  <a:srgbClr val="2C2C2C"/>
                </a:solidFill>
                <a:ea typeface="+mn-ea"/>
              </a:rPr>
              <a:t>When objects,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dirty="0">
                <a:solidFill>
                  <a:srgbClr val="2C2C2C"/>
                </a:solidFill>
                <a:ea typeface="+mn-ea"/>
              </a:rPr>
              <a:t>, have only binary attributes, can measure the </a:t>
            </a:r>
            <a:r>
              <a:rPr lang="en-US" altLang="en-US" sz="1800" b="1" i="1" dirty="0">
                <a:solidFill>
                  <a:srgbClr val="FF0000"/>
                </a:solidFill>
                <a:ea typeface="+mn-ea"/>
              </a:rPr>
              <a:t>similarity</a:t>
            </a:r>
            <a:r>
              <a:rPr lang="en-US" altLang="en-US" sz="1800" dirty="0">
                <a:solidFill>
                  <a:srgbClr val="2C2C2C"/>
                </a:solidFill>
                <a:ea typeface="+mn-ea"/>
              </a:rPr>
              <a:t> between the objects using:</a:t>
            </a:r>
          </a:p>
          <a:p>
            <a:pPr marL="720000" lvl="1" indent="-284400" eaLnBrk="0" hangingPunct="0">
              <a:spcBef>
                <a:spcPts val="0"/>
              </a:spcBef>
            </a:pPr>
            <a:r>
              <a:rPr lang="en-US" altLang="en-US" sz="1350" dirty="0">
                <a:solidFill>
                  <a:srgbClr val="2C2C2C"/>
                </a:solidFill>
                <a:ea typeface="+mn-ea"/>
              </a:rPr>
              <a:t>Simple Matching Coefficient (SMC), or </a:t>
            </a:r>
          </a:p>
          <a:p>
            <a:pPr marL="720000" lvl="1" indent="-284400" eaLnBrk="0" hangingPunct="0">
              <a:spcBef>
                <a:spcPts val="0"/>
              </a:spcBef>
            </a:pPr>
            <a:r>
              <a:rPr lang="en-US" altLang="en-US" sz="1350" dirty="0">
                <a:solidFill>
                  <a:srgbClr val="2C2C2C"/>
                </a:solidFill>
                <a:ea typeface="+mn-ea"/>
              </a:rPr>
              <a:t>Jaccard Coefficient (JC)</a:t>
            </a:r>
            <a:endParaRPr lang="en-US" altLang="en-US" sz="600" dirty="0">
              <a:solidFill>
                <a:srgbClr val="2C2C2C"/>
              </a:solidFill>
            </a:endParaRPr>
          </a:p>
          <a:p>
            <a:pPr marL="400050" lvl="0" indent="-342000" eaLnBrk="0" hangingPunct="0">
              <a:spcBef>
                <a:spcPts val="0"/>
              </a:spcBef>
            </a:pPr>
            <a:r>
              <a:rPr lang="en-US" altLang="en-US" sz="1800" dirty="0">
                <a:solidFill>
                  <a:srgbClr val="2C2C2C"/>
                </a:solidFill>
                <a:ea typeface="+mn-ea"/>
              </a:rPr>
              <a:t>Computing SMC and JC requires the following quantities: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350" dirty="0">
                <a:solidFill>
                  <a:srgbClr val="2C2C2C"/>
                </a:solidFill>
                <a:latin typeface="CMMI10" pitchFamily="34" charset="0"/>
                <a:ea typeface="+mn-ea"/>
              </a:rPr>
              <a:t>	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M</a:t>
            </a:r>
            <a:r>
              <a:rPr lang="en-US" altLang="en-US" sz="1200" baseline="-25000" dirty="0">
                <a:solidFill>
                  <a:srgbClr val="2C2C2C"/>
                </a:solidFill>
                <a:ea typeface="+mn-ea"/>
              </a:rPr>
              <a:t>01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 = the number of attributes where </a:t>
            </a:r>
            <a:r>
              <a:rPr lang="en-US" sz="1200" b="1" dirty="0">
                <a:cs typeface="Times New Roman" panose="02020603050405020304" pitchFamily="18" charset="0"/>
              </a:rPr>
              <a:t>x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 has 0 and </a:t>
            </a:r>
            <a:r>
              <a:rPr lang="en-US" sz="1200" b="1" dirty="0">
                <a:cs typeface="Times New Roman" panose="02020603050405020304" pitchFamily="18" charset="0"/>
              </a:rPr>
              <a:t>y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 has 1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	M</a:t>
            </a:r>
            <a:r>
              <a:rPr lang="en-US" altLang="en-US" sz="1200" baseline="-25000" dirty="0">
                <a:solidFill>
                  <a:srgbClr val="2C2C2C"/>
                </a:solidFill>
                <a:ea typeface="+mn-ea"/>
              </a:rPr>
              <a:t>10 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= the number of attributes where </a:t>
            </a:r>
            <a:r>
              <a:rPr lang="en-US" sz="1200" b="1" dirty="0">
                <a:cs typeface="Times New Roman" panose="02020603050405020304" pitchFamily="18" charset="0"/>
              </a:rPr>
              <a:t>x</a:t>
            </a:r>
            <a:r>
              <a:rPr lang="en-US" altLang="en-US" sz="1200" dirty="0">
                <a:solidFill>
                  <a:srgbClr val="2C2C2C"/>
                </a:solidFill>
              </a:rPr>
              <a:t> has 1 and </a:t>
            </a:r>
            <a:r>
              <a:rPr lang="en-US" sz="1200" b="1" dirty="0">
                <a:cs typeface="Times New Roman" panose="02020603050405020304" pitchFamily="18" charset="0"/>
              </a:rPr>
              <a:t>y</a:t>
            </a:r>
            <a:r>
              <a:rPr lang="en-US" altLang="en-US" sz="1200" dirty="0">
                <a:solidFill>
                  <a:srgbClr val="2C2C2C"/>
                </a:solidFill>
              </a:rPr>
              <a:t> has 0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	M</a:t>
            </a:r>
            <a:r>
              <a:rPr lang="en-US" altLang="en-US" sz="1200" baseline="-25000" dirty="0">
                <a:solidFill>
                  <a:srgbClr val="2C2C2C"/>
                </a:solidFill>
                <a:ea typeface="+mn-ea"/>
              </a:rPr>
              <a:t>00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 = the number of attributes where </a:t>
            </a:r>
            <a:r>
              <a:rPr lang="en-US" sz="1200" b="1" dirty="0">
                <a:cs typeface="Times New Roman" panose="02020603050405020304" pitchFamily="18" charset="0"/>
              </a:rPr>
              <a:t>x</a:t>
            </a:r>
            <a:r>
              <a:rPr lang="en-US" altLang="en-US" sz="1200" dirty="0">
                <a:solidFill>
                  <a:srgbClr val="2C2C2C"/>
                </a:solidFill>
              </a:rPr>
              <a:t> has 0 and </a:t>
            </a:r>
            <a:r>
              <a:rPr lang="en-US" sz="1200" b="1" dirty="0">
                <a:cs typeface="Times New Roman" panose="02020603050405020304" pitchFamily="18" charset="0"/>
              </a:rPr>
              <a:t>y</a:t>
            </a:r>
            <a:r>
              <a:rPr lang="en-US" altLang="en-US" sz="1200" dirty="0">
                <a:solidFill>
                  <a:srgbClr val="2C2C2C"/>
                </a:solidFill>
              </a:rPr>
              <a:t> has 0 (0-0 match)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	M</a:t>
            </a:r>
            <a:r>
              <a:rPr lang="en-US" altLang="en-US" sz="1200" baseline="-25000" dirty="0">
                <a:solidFill>
                  <a:srgbClr val="2C2C2C"/>
                </a:solidFill>
                <a:ea typeface="+mn-ea"/>
              </a:rPr>
              <a:t>11</a:t>
            </a:r>
            <a:r>
              <a:rPr lang="en-US" altLang="en-US" sz="1200" dirty="0">
                <a:solidFill>
                  <a:srgbClr val="2C2C2C"/>
                </a:solidFill>
                <a:ea typeface="+mn-ea"/>
              </a:rPr>
              <a:t> = the number of attributes where </a:t>
            </a:r>
            <a:r>
              <a:rPr lang="en-US" sz="1200" b="1" dirty="0">
                <a:cs typeface="Times New Roman" panose="02020603050405020304" pitchFamily="18" charset="0"/>
              </a:rPr>
              <a:t>x</a:t>
            </a:r>
            <a:r>
              <a:rPr lang="en-US" altLang="en-US" sz="1200" dirty="0">
                <a:solidFill>
                  <a:srgbClr val="2C2C2C"/>
                </a:solidFill>
              </a:rPr>
              <a:t> has 1 and </a:t>
            </a:r>
            <a:r>
              <a:rPr lang="en-US" sz="1200" b="1" dirty="0">
                <a:cs typeface="Times New Roman" panose="02020603050405020304" pitchFamily="18" charset="0"/>
              </a:rPr>
              <a:t>y</a:t>
            </a:r>
            <a:r>
              <a:rPr lang="en-US" altLang="en-US" sz="1200" dirty="0">
                <a:solidFill>
                  <a:srgbClr val="2C2C2C"/>
                </a:solidFill>
              </a:rPr>
              <a:t> has 1 (1-1 match)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AU" altLang="en-US" sz="1200" dirty="0">
                <a:solidFill>
                  <a:srgbClr val="2C2C2C"/>
                </a:solidFill>
                <a:ea typeface="+mn-ea"/>
              </a:rPr>
              <a:t>      </a:t>
            </a:r>
            <a:endParaRPr lang="en-US" altLang="en-US" sz="1200" dirty="0">
              <a:solidFill>
                <a:srgbClr val="2C2C2C"/>
              </a:solidFill>
              <a:ea typeface="+mn-ea"/>
            </a:endParaRP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0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	</a:t>
            </a:r>
            <a:r>
              <a:rPr lang="en-US" altLang="en-US" sz="1350" b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SMC 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=  (M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00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/ (M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10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00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), 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                which is </a:t>
            </a:r>
            <a:r>
              <a:rPr lang="en-AU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number of matches / number of attributes </a:t>
            </a:r>
            <a:endParaRPr lang="en-US" altLang="en-US" sz="1350" dirty="0">
              <a:solidFill>
                <a:srgbClr val="2C2C2C"/>
              </a:solidFill>
              <a:ea typeface="+mn-ea"/>
              <a:cs typeface="Times New Roman" pitchFamily="18" charset="0"/>
            </a:endParaRP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	</a:t>
            </a:r>
            <a:r>
              <a:rPr lang="en-US" altLang="en-US" sz="1350" b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JC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= (M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/ (M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10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350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AU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           which is </a:t>
            </a:r>
            <a:r>
              <a:rPr lang="en-US" altLang="en-US" sz="135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the </a:t>
            </a:r>
            <a:r>
              <a:rPr lang="en-US" altLang="en-US" sz="1350" dirty="0">
                <a:solidFill>
                  <a:srgbClr val="2C2C2C"/>
                </a:solidFill>
                <a:cs typeface="Times New Roman" pitchFamily="18" charset="0"/>
              </a:rPr>
              <a:t>number of 1-1 matches / number of not-both-zero    </a:t>
            </a:r>
          </a:p>
          <a:p>
            <a:pPr marL="742950" lvl="2" indent="-400050">
              <a:spcBef>
                <a:spcPts val="0"/>
              </a:spcBef>
              <a:buNone/>
            </a:pPr>
            <a:r>
              <a:rPr lang="en-US" altLang="en-US" sz="1350" dirty="0">
                <a:solidFill>
                  <a:srgbClr val="2C2C2C"/>
                </a:solidFill>
                <a:cs typeface="Times New Roman" pitchFamily="18" charset="0"/>
              </a:rPr>
              <a:t>                 attributes values</a:t>
            </a:r>
            <a:endParaRPr lang="en-US" altLang="en-US" sz="1350" dirty="0">
              <a:solidFill>
                <a:srgbClr val="2C2C2C"/>
              </a:solidFill>
              <a:ea typeface="+mn-ea"/>
            </a:endParaRPr>
          </a:p>
          <a:p>
            <a:pPr marL="400050" indent="-400050">
              <a:lnSpc>
                <a:spcPct val="90000"/>
              </a:lnSpc>
              <a:buNone/>
            </a:pPr>
            <a:endParaRPr lang="en-US" altLang="en-US" sz="105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9475" y="1390070"/>
            <a:ext cx="2662934" cy="257581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AU" altLang="en-US" sz="1500" b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Example:</a:t>
            </a:r>
            <a:endParaRPr lang="en-US" altLang="en-US" sz="1500" b="1" dirty="0">
              <a:solidFill>
                <a:srgbClr val="2C2C2C"/>
              </a:solidFill>
              <a:ea typeface="+mn-ea"/>
              <a:cs typeface="Times New Roman" pitchFamily="18" charset="0"/>
            </a:endParaRP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200" b="1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en-US" sz="12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=  1 0 0 0 0 0 0 0 0 0    </a:t>
            </a:r>
            <a:r>
              <a:rPr lang="en-US" altLang="en-US" sz="1200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	</a:t>
            </a:r>
            <a:endParaRPr lang="en-US" altLang="en-US" sz="1200" dirty="0">
              <a:solidFill>
                <a:srgbClr val="2C2C2C"/>
              </a:solidFill>
              <a:ea typeface="+mn-ea"/>
              <a:cs typeface="Times New Roman" pitchFamily="18" charset="0"/>
            </a:endParaRP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200" b="1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y</a:t>
            </a:r>
            <a:r>
              <a:rPr lang="en-US" altLang="en-US" sz="12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=  0 0 0 0 0 0 1 0 0 1</a:t>
            </a:r>
            <a:r>
              <a:rPr lang="en-US" altLang="en-US" sz="1200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</a:t>
            </a:r>
          </a:p>
          <a:p>
            <a:pPr marL="400050" lvl="0" indent="-400050" eaLnBrk="0" hangingPunct="0">
              <a:lnSpc>
                <a:spcPct val="90000"/>
              </a:lnSpc>
              <a:buNone/>
            </a:pPr>
            <a:endParaRPr lang="en-US" altLang="en-US" sz="1350" dirty="0">
              <a:solidFill>
                <a:srgbClr val="2C2C2C"/>
              </a:solidFill>
              <a:latin typeface="CMMI10" pitchFamily="34" charset="0"/>
              <a:ea typeface="+mn-ea"/>
            </a:endParaRP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125" dirty="0">
                <a:solidFill>
                  <a:srgbClr val="2C2C2C"/>
                </a:solidFill>
                <a:ea typeface="+mn-ea"/>
              </a:rPr>
              <a:t>M</a:t>
            </a:r>
            <a:r>
              <a:rPr lang="en-US" altLang="en-US" sz="1125" baseline="-25000" dirty="0">
                <a:solidFill>
                  <a:srgbClr val="2C2C2C"/>
                </a:solidFill>
                <a:ea typeface="+mn-ea"/>
              </a:rPr>
              <a:t>01</a:t>
            </a:r>
            <a:r>
              <a:rPr lang="en-US" altLang="en-US" sz="1125" dirty="0">
                <a:solidFill>
                  <a:srgbClr val="2C2C2C"/>
                </a:solidFill>
                <a:ea typeface="+mn-ea"/>
              </a:rPr>
              <a:t> = 2   M</a:t>
            </a:r>
            <a:r>
              <a:rPr lang="en-US" altLang="en-US" sz="1125" baseline="-25000" dirty="0">
                <a:solidFill>
                  <a:srgbClr val="2C2C2C"/>
                </a:solidFill>
                <a:ea typeface="+mn-ea"/>
              </a:rPr>
              <a:t>10</a:t>
            </a:r>
            <a:r>
              <a:rPr lang="en-US" altLang="en-US" sz="1125" dirty="0">
                <a:solidFill>
                  <a:srgbClr val="2C2C2C"/>
                </a:solidFill>
                <a:ea typeface="+mn-ea"/>
              </a:rPr>
              <a:t> = 1  M</a:t>
            </a:r>
            <a:r>
              <a:rPr lang="en-US" altLang="en-US" sz="1125" baseline="-25000" dirty="0">
                <a:solidFill>
                  <a:srgbClr val="2C2C2C"/>
                </a:solidFill>
                <a:ea typeface="+mn-ea"/>
              </a:rPr>
              <a:t>00</a:t>
            </a:r>
            <a:r>
              <a:rPr lang="en-US" altLang="en-US" sz="1125" dirty="0">
                <a:solidFill>
                  <a:srgbClr val="2C2C2C"/>
                </a:solidFill>
                <a:ea typeface="+mn-ea"/>
              </a:rPr>
              <a:t> = 7   M</a:t>
            </a:r>
            <a:r>
              <a:rPr lang="en-US" altLang="en-US" sz="1125" baseline="-25000" dirty="0">
                <a:solidFill>
                  <a:srgbClr val="2C2C2C"/>
                </a:solidFill>
                <a:ea typeface="+mn-ea"/>
              </a:rPr>
              <a:t>11</a:t>
            </a:r>
            <a:r>
              <a:rPr lang="en-US" altLang="en-US" sz="1125" dirty="0">
                <a:solidFill>
                  <a:srgbClr val="2C2C2C"/>
                </a:solidFill>
                <a:ea typeface="+mn-ea"/>
              </a:rPr>
              <a:t> = 0   </a:t>
            </a:r>
            <a:r>
              <a:rPr lang="en-US" altLang="en-US" sz="1125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	</a:t>
            </a:r>
          </a:p>
          <a:p>
            <a:pPr marL="400050" lvl="0" indent="-400050" eaLnBrk="0" hangingPunct="0">
              <a:lnSpc>
                <a:spcPct val="90000"/>
              </a:lnSpc>
              <a:buNone/>
            </a:pPr>
            <a:endParaRPr lang="en-US" altLang="en-US" sz="1125" dirty="0">
              <a:solidFill>
                <a:srgbClr val="2C2C2C"/>
              </a:solidFill>
              <a:ea typeface="+mn-ea"/>
              <a:cs typeface="Times New Roman" pitchFamily="18" charset="0"/>
            </a:endParaRP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SMC = (M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00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)/(M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10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00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</a:t>
            </a: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   = (0+7) / (2+1+0+7) = 0.7 </a:t>
            </a: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JC = (M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/ (M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01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10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+ M</a:t>
            </a:r>
            <a:r>
              <a:rPr lang="en-US" altLang="en-US" sz="1125" baseline="-30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11</a:t>
            </a: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) </a:t>
            </a:r>
          </a:p>
          <a:p>
            <a:pPr marL="400050" lvl="0" indent="-400050" eaLnBrk="0" hangingPunct="0">
              <a:lnSpc>
                <a:spcPct val="90000"/>
              </a:lnSpc>
              <a:buNone/>
            </a:pPr>
            <a:r>
              <a:rPr lang="en-US" altLang="en-US" sz="1125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= 0 / (2 + 1 + 0) = 0 </a:t>
            </a:r>
          </a:p>
          <a:p>
            <a:pPr marL="400050" indent="-400050" eaLnBrk="0" hangingPunct="0">
              <a:lnSpc>
                <a:spcPct val="90000"/>
              </a:lnSpc>
              <a:buNone/>
            </a:pPr>
            <a:endParaRPr lang="en-AU" sz="1200" dirty="0"/>
          </a:p>
          <a:p>
            <a:pPr marL="400050" indent="0" eaLnBrk="0" hangingPunct="0">
              <a:lnSpc>
                <a:spcPct val="90000"/>
              </a:lnSpc>
              <a:buNone/>
            </a:pPr>
            <a:r>
              <a:rPr lang="en-AU" sz="1200" b="1" i="1" dirty="0"/>
              <a:t>Do you see the difference between SMC and JC?</a:t>
            </a:r>
            <a:endParaRPr lang="en-AU" sz="1050" b="1" i="1" dirty="0"/>
          </a:p>
          <a:p>
            <a:pPr marL="400050" lvl="0" indent="-400050" eaLnBrk="0" hangingPunct="0">
              <a:lnSpc>
                <a:spcPct val="90000"/>
              </a:lnSpc>
              <a:buNone/>
            </a:pPr>
            <a:endParaRPr lang="en-US" altLang="en-US" sz="1200" dirty="0">
              <a:solidFill>
                <a:srgbClr val="2C2C2C"/>
              </a:solidFill>
              <a:ea typeface="+mn-ea"/>
              <a:cs typeface="Times New Roman" pitchFamily="18" charset="0"/>
            </a:endParaRPr>
          </a:p>
          <a:p>
            <a:pPr marL="400050" indent="-400050">
              <a:lnSpc>
                <a:spcPct val="90000"/>
              </a:lnSpc>
              <a:buNone/>
            </a:pPr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415846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Cosine Similarity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6217" y="934065"/>
                <a:ext cx="8252669" cy="3078342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A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429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85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0287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7145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0574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4003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7432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lvl="0" indent="-3420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800" dirty="0">
                    <a:solidFill>
                      <a:srgbClr val="2C2C2C"/>
                    </a:solidFill>
                    <a:ea typeface="+mn-ea"/>
                    <a:cs typeface="Times New Roman" pitchFamily="18" charset="0"/>
                  </a:rPr>
                  <a:t>SMC and Jaccard coefficients are for binary vectors  </a:t>
                </a:r>
              </a:p>
              <a:p>
                <a:pPr marL="0" lvl="0" indent="-3420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800" dirty="0">
                    <a:solidFill>
                      <a:srgbClr val="2C2C2C"/>
                    </a:solidFill>
                    <a:ea typeface="+mn-ea"/>
                    <a:cs typeface="Times New Roman" pitchFamily="18" charset="0"/>
                  </a:rPr>
                  <a:t>Document - keyword frequency vector </a:t>
                </a:r>
                <a14:m>
                  <m:oMath xmlns:m="http://schemas.openxmlformats.org/officeDocument/2006/math">
                    <m:r>
                      <a:rPr lang="en-AU" altLang="en-US" sz="1800" i="1">
                        <a:solidFill>
                          <a:srgbClr val="2C2C2C"/>
                        </a:solidFill>
                        <a:latin typeface="Cambria Math" charset="0"/>
                        <a:ea typeface="+mn-ea"/>
                      </a:rPr>
                      <m:t>𝑝</m:t>
                    </m:r>
                    <m:r>
                      <a:rPr lang="en-AU" altLang="en-US" sz="1800" i="1">
                        <a:solidFill>
                          <a:srgbClr val="2C2C2C"/>
                        </a:solidFill>
                        <a:latin typeface="Cambria Math" charset="0"/>
                        <a:ea typeface="+mn-ea"/>
                      </a:rPr>
                      <m:t>=(</m:t>
                    </m:r>
                    <m:sSub>
                      <m:sSubPr>
                        <m:ctrlP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AU" altLang="en-US" sz="1800" i="1">
                        <a:solidFill>
                          <a:srgbClr val="2C2C2C"/>
                        </a:solidFill>
                        <a:latin typeface="Cambria Math" charset="0"/>
                        <a:ea typeface="+mn-ea"/>
                      </a:rPr>
                      <m:t>,…,</m:t>
                    </m:r>
                    <m:sSub>
                      <m:sSubPr>
                        <m:ctrlP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AU" altLang="en-US" sz="1800" i="1">
                            <a:solidFill>
                              <a:srgbClr val="2C2C2C"/>
                            </a:solidFill>
                            <a:latin typeface="Cambria Math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AU" altLang="en-US" sz="1800" i="1">
                        <a:solidFill>
                          <a:srgbClr val="2C2C2C"/>
                        </a:solidFill>
                        <a:latin typeface="Cambria Math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2C2C2C"/>
                    </a:solidFill>
                    <a:ea typeface="+mn-ea"/>
                    <a:cs typeface="Times New Roman" pitchFamily="18" charset="0"/>
                  </a:rPr>
                  <a:t>  </a:t>
                </a:r>
              </a:p>
              <a:p>
                <a:pPr marL="720000" lvl="1" indent="-2844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   </m:t>
                        </m:r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AU" altLang="en-US" sz="1500" i="1">
                        <a:solidFill>
                          <a:srgbClr val="2C2C2C"/>
                        </a:solidFill>
                        <a:latin typeface="Cambria Math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~ frequency of the keywords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  </a:t>
                </a:r>
              </a:p>
              <a:p>
                <a:pPr marL="720000" lvl="1" indent="-2844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14:m>
                  <m:oMath xmlns:m="http://schemas.openxmlformats.org/officeDocument/2006/math">
                    <m:r>
                      <a:rPr lang="en-AU" altLang="en-US" sz="1500" i="1">
                        <a:solidFill>
                          <a:srgbClr val="2C2C2C"/>
                        </a:solidFill>
                        <a:latin typeface="Cambria Math" charset="0"/>
                        <a:cs typeface="Times New Roman" pitchFamily="18" charset="0"/>
                      </a:rPr>
                      <m:t>  </m:t>
                    </m:r>
                    <m:sSub>
                      <m:sSubPr>
                        <m:ctrlP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AU" altLang="en-US" sz="1500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AU" altLang="en-US" sz="1500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AU" altLang="en-US" sz="1500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AU" altLang="en-US" sz="1500">
                        <a:solidFill>
                          <a:srgbClr val="2C2C2C"/>
                        </a:solidFill>
                        <a:latin typeface="Cambria Math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~ zero for most keywords </a:t>
                </a:r>
              </a:p>
              <a:p>
                <a:pPr marL="720000" lvl="1" indent="-2844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AU" altLang="en-US" sz="1500" i="1">
                            <a:solidFill>
                              <a:srgbClr val="2C2C2C"/>
                            </a:solidFill>
                            <a:latin typeface="Cambria Math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 can be much greater than 1</a:t>
                </a:r>
              </a:p>
              <a:p>
                <a:pPr marL="0" lvl="0" indent="-3420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800" dirty="0">
                    <a:solidFill>
                      <a:srgbClr val="2C2C2C"/>
                    </a:solidFill>
                    <a:ea typeface="+mn-ea"/>
                    <a:cs typeface="Times New Roman" pitchFamily="18" charset="0"/>
                  </a:rPr>
                  <a:t> Example: </a:t>
                </a:r>
              </a:p>
              <a:p>
                <a:pPr marL="720000" lvl="1" indent="-342000" algn="just" eaLnBrk="0" hangingPunct="0"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500" dirty="0">
                    <a:solidFill>
                      <a:srgbClr val="2C2C2C"/>
                    </a:solidFill>
                    <a:cs typeface="Times New Roman" pitchFamily="18" charset="0"/>
                  </a:rPr>
                  <a:t> (10, 30, 50, 0, 0 , 0, …. 0), not binary and many zero values</a:t>
                </a:r>
              </a:p>
              <a:p>
                <a:pPr>
                  <a:lnSpc>
                    <a:spcPct val="90000"/>
                  </a:lnSpc>
                  <a:spcAft>
                    <a:spcPts val="425"/>
                  </a:spcAft>
                </a:pPr>
                <a:r>
                  <a:rPr lang="en-US" altLang="en-US" sz="1800" dirty="0">
                    <a:solidFill>
                      <a:srgbClr val="2C2C2C"/>
                    </a:solidFill>
                    <a:ea typeface="+mn-ea"/>
                    <a:cs typeface="Times New Roman" pitchFamily="18" charset="0"/>
                  </a:rPr>
                  <a:t>A similarity measure for documents needs to ignore 0-0 matches (i.e. key words not appear in both documents) and able to handle non-binary vectors</a:t>
                </a:r>
              </a:p>
              <a:p>
                <a:pPr marL="400050" indent="-400050">
                  <a:lnSpc>
                    <a:spcPct val="90000"/>
                  </a:lnSpc>
                  <a:buNone/>
                </a:pPr>
                <a:endParaRPr lang="en-US" altLang="en-US" sz="1050" dirty="0"/>
              </a:p>
            </p:txBody>
          </p:sp>
        </mc:Choice>
        <mc:Fallback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6217" y="934065"/>
                <a:ext cx="8252669" cy="3078342"/>
              </a:xfrm>
              <a:prstGeom prst="rect">
                <a:avLst/>
              </a:prstGeom>
              <a:blipFill>
                <a:blip r:embed="rId3"/>
                <a:stretch>
                  <a:fillRect l="-461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80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Cosine Similarity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884632"/>
            <a:ext cx="8414687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lvl="0" indent="0" algn="just" eaLnBrk="0" hangingPunct="0">
              <a:lnSpc>
                <a:spcPct val="90000"/>
              </a:lnSpc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If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and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are two document vectors, then</a:t>
            </a:r>
          </a:p>
          <a:p>
            <a:pPr marL="0" lvl="0" indent="0" algn="just" eaLnBrk="0" hangingPunc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       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cos(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) =  (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C2C2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/ ||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|| ||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|| , </a:t>
            </a:r>
          </a:p>
          <a:p>
            <a:pPr marL="0" lvl="0" indent="0" algn="just" eaLnBrk="0" hangingPunc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    where </a:t>
            </a:r>
            <a:r>
              <a:rPr lang="en-US" altLang="en-US" sz="1600" dirty="0">
                <a:solidFill>
                  <a:srgbClr val="2C2C2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16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indicates vector dot product and ||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|| is the length of vector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.  </a:t>
            </a:r>
          </a:p>
          <a:p>
            <a:pPr marL="135000" lvl="0" indent="-135000" algn="just" eaLnBrk="0" hangingPunct="0">
              <a:lnSpc>
                <a:spcPct val="90000"/>
              </a:lnSpc>
              <a:spcAft>
                <a:spcPts val="425"/>
              </a:spcAft>
            </a:pP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measures the cosine of the angle between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2C2C2C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sz="2000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. </a:t>
            </a:r>
          </a:p>
          <a:p>
            <a:pPr marL="0" lvl="0" indent="0" algn="just" eaLnBrk="0" hangingPunct="0">
              <a:lnSpc>
                <a:spcPct val="90000"/>
              </a:lnSpc>
              <a:spcAft>
                <a:spcPts val="425"/>
              </a:spcAft>
            </a:pPr>
            <a:r>
              <a:rPr lang="en-US" altLang="en-US" sz="15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</a:t>
            </a:r>
            <a:r>
              <a:rPr lang="en-US" altLang="en-US" sz="2000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Example: </a:t>
            </a:r>
          </a:p>
          <a:p>
            <a:pPr marL="0" lvl="0" indent="0" eaLnBrk="0" hangingPunc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500" i="1" dirty="0">
                <a:solidFill>
                  <a:srgbClr val="2C2C2C"/>
                </a:solidFill>
                <a:ea typeface="+mn-ea"/>
                <a:cs typeface="Times New Roman" pitchFamily="18" charset="0"/>
              </a:rPr>
              <a:t>  	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3 2 0 5 0 0 0 2 0 0 	</a:t>
            </a:r>
            <a:endParaRPr lang="en-US" altLang="en-US" sz="1600" dirty="0">
              <a:solidFill>
                <a:srgbClr val="2C2C2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 eaLnBrk="0" hangingPunc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	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b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 1 0 0 0 0 0 0 1 0 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00060" lvl="2" inden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C2C2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600060" lvl="2" inden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||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altLang="en-US" sz="1600" b="1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 (42) </a:t>
            </a:r>
            <a:r>
              <a:rPr lang="en-US" altLang="en-US" sz="1600" b="1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6.481</a:t>
            </a:r>
          </a:p>
          <a:p>
            <a:pPr marL="600060" lvl="2" inden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||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altLang="en-US" sz="1600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b="1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en-US" altLang="en-US" sz="1600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(6) </a:t>
            </a:r>
            <a:r>
              <a:rPr lang="en-US" altLang="en-US" sz="1600" b="1" baseline="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2.449</a:t>
            </a:r>
          </a:p>
          <a:p>
            <a:pPr marL="0" lvl="1" indent="0">
              <a:lnSpc>
                <a:spcPct val="90000"/>
              </a:lnSpc>
              <a:spcAft>
                <a:spcPts val="425"/>
              </a:spcAft>
              <a:buNone/>
            </a:pP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cos(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1600" b="1" i="1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1600" i="1" baseline="-300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2C2C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) = 0.3150</a:t>
            </a:r>
          </a:p>
          <a:p>
            <a:pPr marL="400050" indent="-400050">
              <a:lnSpc>
                <a:spcPct val="90000"/>
              </a:lnSpc>
              <a:buNone/>
            </a:pPr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192481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What is Cluster Analysis?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US" altLang="zh-CN" sz="2000" b="1" dirty="0">
                <a:ea typeface="SimSun" pitchFamily="2" charset="-122"/>
              </a:rPr>
              <a:t>Cluster analysis</a:t>
            </a:r>
            <a:r>
              <a:rPr lang="en-US" altLang="zh-CN" sz="2000" dirty="0">
                <a:ea typeface="SimSun" pitchFamily="2" charset="-122"/>
              </a:rPr>
              <a:t>: </a:t>
            </a:r>
            <a:r>
              <a:rPr lang="en-AU" altLang="zh-CN" sz="2000" dirty="0">
                <a:ea typeface="SimSun" pitchFamily="2" charset="-122"/>
              </a:rPr>
              <a:t>Finding groups of objects such that the objects in a group will be similar (or related) to one another and different from (or unrelated to) the objects in other groups</a:t>
            </a:r>
          </a:p>
          <a:p>
            <a:pPr lvl="1">
              <a:spcBef>
                <a:spcPts val="0"/>
              </a:spcBef>
              <a:spcAft>
                <a:spcPts val="425"/>
              </a:spcAft>
            </a:pPr>
            <a:endParaRPr lang="en-US" altLang="zh-CN" dirty="0">
              <a:ea typeface="SimSun" pitchFamily="2" charset="-122"/>
            </a:endParaRPr>
          </a:p>
          <a:p>
            <a:pPr lvl="1">
              <a:spcBef>
                <a:spcPts val="0"/>
              </a:spcBef>
              <a:spcAft>
                <a:spcPts val="425"/>
              </a:spcAft>
            </a:pPr>
            <a:endParaRPr lang="en-US" altLang="zh-CN" dirty="0">
              <a:ea typeface="SimSun" pitchFamily="2" charset="-122"/>
            </a:endParaRPr>
          </a:p>
          <a:p>
            <a:pPr lvl="1">
              <a:spcBef>
                <a:spcPts val="0"/>
              </a:spcBef>
              <a:spcAft>
                <a:spcPts val="425"/>
              </a:spcAft>
            </a:pPr>
            <a:endParaRPr lang="en-US" altLang="zh-CN" dirty="0">
              <a:ea typeface="SimSun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425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ts val="0"/>
              </a:spcBef>
              <a:spcAft>
                <a:spcPts val="425"/>
              </a:spcAft>
              <a:buNone/>
            </a:pPr>
            <a:endParaRPr lang="en-AU" altLang="zh-CN" sz="1800" dirty="0">
              <a:ea typeface="SimSun" pitchFamily="2" charset="-122"/>
            </a:endParaRPr>
          </a:p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AU" altLang="zh-CN" sz="2000" dirty="0">
                <a:ea typeface="SimSun" pitchFamily="2" charset="-122"/>
              </a:rPr>
              <a:t>The obtained groups are called </a:t>
            </a:r>
            <a:r>
              <a:rPr lang="en-AU" altLang="zh-CN" sz="2000" b="1" dirty="0">
                <a:ea typeface="SimSun" pitchFamily="2" charset="-122"/>
              </a:rPr>
              <a:t>clusters</a:t>
            </a:r>
            <a:endParaRPr lang="en-US" altLang="zh-CN" sz="2000" dirty="0">
              <a:ea typeface="SimSun" pitchFamily="2" charset="-122"/>
            </a:endParaRPr>
          </a:p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Cluster analysis is also known as </a:t>
            </a:r>
            <a:r>
              <a:rPr lang="en-US" altLang="zh-CN" sz="2000" b="1" dirty="0">
                <a:ea typeface="SimSun" pitchFamily="2" charset="-122"/>
              </a:rPr>
              <a:t>clustering</a:t>
            </a:r>
            <a:r>
              <a:rPr lang="en-US" altLang="zh-CN" sz="2000" dirty="0">
                <a:ea typeface="SimSun" pitchFamily="2" charset="-122"/>
              </a:rPr>
              <a:t>, </a:t>
            </a:r>
            <a:r>
              <a:rPr lang="en-US" altLang="zh-CN" sz="2000" i="1" dirty="0">
                <a:ea typeface="SimSun" pitchFamily="2" charset="-122"/>
              </a:rPr>
              <a:t>data segmentation, …</a:t>
            </a:r>
            <a:endParaRPr lang="en-US" altLang="zh-CN" sz="2000" dirty="0">
              <a:ea typeface="SimSun" pitchFamily="2" charset="-122"/>
            </a:endParaRPr>
          </a:p>
          <a:p>
            <a:pPr>
              <a:spcBef>
                <a:spcPts val="0"/>
              </a:spcBef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Unsupervised learning: no predefined classes</a:t>
            </a:r>
            <a:endParaRPr lang="en-US" altLang="zh-CN" sz="1800" dirty="0">
              <a:ea typeface="SimSun" pitchFamily="2" charset="-122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4" y="1848470"/>
            <a:ext cx="3364143" cy="172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14577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Extended </a:t>
            </a:r>
            <a:r>
              <a:rPr lang="en-US" altLang="en-US" sz="2800" dirty="0" err="1">
                <a:solidFill>
                  <a:srgbClr val="054A89"/>
                </a:solidFill>
              </a:rPr>
              <a:t>Jaccard</a:t>
            </a:r>
            <a:r>
              <a:rPr lang="en-US" altLang="en-US" sz="2800" dirty="0">
                <a:solidFill>
                  <a:srgbClr val="054A89"/>
                </a:solidFill>
              </a:rPr>
              <a:t> (</a:t>
            </a:r>
            <a:r>
              <a:rPr lang="en-US" altLang="en-US" sz="2800" dirty="0" err="1">
                <a:solidFill>
                  <a:srgbClr val="054A89"/>
                </a:solidFill>
              </a:rPr>
              <a:t>Tanimoto</a:t>
            </a:r>
            <a:r>
              <a:rPr lang="en-US" altLang="en-US" sz="2800" dirty="0">
                <a:solidFill>
                  <a:srgbClr val="054A89"/>
                </a:solidFill>
              </a:rPr>
              <a:t>) Coefficient 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880" y="884632"/>
            <a:ext cx="8503919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200" dirty="0"/>
              <a:t>Variation of Jaccard for continuous or count attributes, such as document data</a:t>
            </a:r>
          </a:p>
          <a:p>
            <a:pPr marL="720000" lvl="1"/>
            <a:r>
              <a:rPr lang="en-US" sz="1800" dirty="0"/>
              <a:t>Reduces to </a:t>
            </a:r>
            <a:r>
              <a:rPr lang="en-US" sz="1800" dirty="0" err="1"/>
              <a:t>Jaccard</a:t>
            </a:r>
            <a:r>
              <a:rPr lang="en-US" sz="1800" dirty="0"/>
              <a:t> for binary attributes</a:t>
            </a:r>
          </a:p>
          <a:p>
            <a:pPr marL="400050" indent="-400050">
              <a:lnSpc>
                <a:spcPct val="90000"/>
              </a:lnSpc>
              <a:buNone/>
            </a:pPr>
            <a:endParaRPr lang="en-US" altLang="en-US" sz="105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00" y="2098375"/>
            <a:ext cx="4573191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317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Correlation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998368" y="3481150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01790" y="432884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880" y="882163"/>
            <a:ext cx="8414687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200" dirty="0">
                <a:solidFill>
                  <a:srgbClr val="2C2C2C"/>
                </a:solidFill>
                <a:ea typeface="+mn-ea"/>
              </a:rPr>
              <a:t>Correlation can be used to measures the linear relationship between two objects </a:t>
            </a:r>
          </a:p>
          <a:p>
            <a:r>
              <a:rPr lang="en-US" altLang="en-US" sz="2200" dirty="0"/>
              <a:t>The (Pearson) correlation between two data objects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/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dirty="0"/>
              <a:t> is calculated as:</a:t>
            </a:r>
          </a:p>
          <a:p>
            <a:endParaRPr lang="en-AU" altLang="en-US" sz="1800" dirty="0"/>
          </a:p>
          <a:p>
            <a:endParaRPr lang="en-AU" altLang="en-US" sz="1800" dirty="0"/>
          </a:p>
          <a:p>
            <a:pPr marL="0" indent="0">
              <a:buNone/>
            </a:pPr>
            <a:r>
              <a:rPr lang="en-AU" altLang="en-US" sz="1800" dirty="0"/>
              <a:t>     where </a:t>
            </a:r>
            <a:endParaRPr lang="en-US" altLang="en-US" sz="1800" dirty="0"/>
          </a:p>
          <a:p>
            <a:pPr marL="400050" indent="-400050">
              <a:lnSpc>
                <a:spcPct val="90000"/>
              </a:lnSpc>
              <a:buNone/>
            </a:pPr>
            <a:endParaRPr lang="en-AU" altLang="en-US" sz="1050" dirty="0"/>
          </a:p>
          <a:p>
            <a:pPr marL="400050" indent="-400050">
              <a:lnSpc>
                <a:spcPct val="90000"/>
              </a:lnSpc>
              <a:buNone/>
            </a:pPr>
            <a:endParaRPr lang="en-AU" altLang="en-US" sz="1050" dirty="0"/>
          </a:p>
          <a:p>
            <a:pPr marL="400050" indent="-400050">
              <a:lnSpc>
                <a:spcPct val="90000"/>
              </a:lnSpc>
              <a:buNone/>
            </a:pPr>
            <a:endParaRPr lang="en-AU" altLang="en-US" sz="1050" dirty="0"/>
          </a:p>
          <a:p>
            <a:pPr marL="400050" indent="-400050">
              <a:lnSpc>
                <a:spcPct val="90000"/>
              </a:lnSpc>
              <a:buNone/>
            </a:pPr>
            <a:r>
              <a:rPr lang="en-AU" altLang="en-US" sz="1800" dirty="0"/>
              <a:t>                                                                         and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106" y="2015702"/>
            <a:ext cx="5707146" cy="66865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611531" y="2806171"/>
            <a:ext cx="3080401" cy="478631"/>
            <a:chOff x="2639616" y="3230752"/>
            <a:chExt cx="4107201" cy="63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616" y="3343980"/>
              <a:ext cx="1562100" cy="352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2217" y="3230752"/>
              <a:ext cx="2514600" cy="63817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610389" y="3348256"/>
            <a:ext cx="3246083" cy="635794"/>
            <a:chOff x="2495600" y="3813920"/>
            <a:chExt cx="4328111" cy="847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5600" y="4056023"/>
              <a:ext cx="2152650" cy="4095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2961" y="3813920"/>
              <a:ext cx="2190750" cy="84772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666431" y="4143480"/>
            <a:ext cx="3190041" cy="635794"/>
            <a:chOff x="2638318" y="4613568"/>
            <a:chExt cx="4253388" cy="84772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318" y="4809148"/>
              <a:ext cx="1981200" cy="371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15231" y="4613568"/>
              <a:ext cx="2276475" cy="84772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877" y="3137897"/>
            <a:ext cx="2500313" cy="9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509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Visually Evaluating Correlation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161564"/>
              </p:ext>
            </p:extLst>
          </p:nvPr>
        </p:nvGraphicFramePr>
        <p:xfrm>
          <a:off x="1115616" y="934065"/>
          <a:ext cx="3776727" cy="333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115616" y="934065"/>
                        <a:ext cx="3776727" cy="3334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426307" y="1631640"/>
            <a:ext cx="30820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Scatter plots showing the similarity from –1 to 1.</a:t>
            </a:r>
          </a:p>
          <a:p>
            <a:pPr>
              <a:spcBef>
                <a:spcPct val="50000"/>
              </a:spcBef>
            </a:pPr>
            <a:r>
              <a:rPr lang="en-AU" altLang="en-US" sz="1600" dirty="0"/>
              <a:t>In a plot, objects </a:t>
            </a:r>
            <a:r>
              <a:rPr lang="en-A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1600" dirty="0"/>
              <a:t> and </a:t>
            </a:r>
            <a:r>
              <a:rPr lang="en-A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1600" dirty="0"/>
              <a:t> each has 30 real values, i.e. </a:t>
            </a:r>
            <a:r>
              <a:rPr lang="en-A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AU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x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AU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1600" dirty="0"/>
              <a:t>and </a:t>
            </a:r>
            <a:r>
              <a:rPr lang="en-AU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AU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y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AU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altLang="en-US" sz="1600" dirty="0"/>
              <a:t>, and a circle represents a pair (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1600" dirty="0"/>
              <a:t>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88592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solidFill>
                  <a:srgbClr val="054A89"/>
                </a:solidFill>
              </a:rPr>
              <a:t>Drawback of Correlation</a:t>
            </a: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6217" y="884632"/>
            <a:ext cx="8632090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/>
            <a:r>
              <a:rPr lang="es-ES" altLang="en-US" sz="2400" dirty="0" err="1"/>
              <a:t>Example</a:t>
            </a:r>
            <a:r>
              <a:rPr lang="es-ES" altLang="en-US" sz="2400" dirty="0"/>
              <a:t>: </a:t>
            </a:r>
          </a:p>
          <a:p>
            <a:pPr marL="557204" lvl="1" indent="-257175" eaLnBrk="0" hangingPunct="0"/>
            <a:r>
              <a:rPr lang="es-E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(-3, -2, -1, 0, 1, 2, 3), </a:t>
            </a:r>
            <a:r>
              <a:rPr lang="es-E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(9, 4, 1, 0, 1, 4, 9)</a:t>
            </a:r>
          </a:p>
          <a:p>
            <a:pPr marL="557204" lvl="1" indent="-257175" eaLnBrk="0" hangingPunct="0"/>
            <a:r>
              <a:rPr lang="es-E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s-E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altLang="en-US" sz="2000" dirty="0"/>
              <a:t>(i.e. </a:t>
            </a:r>
            <a:r>
              <a:rPr lang="es-ES" altLang="en-US" sz="2000" dirty="0" err="1"/>
              <a:t>they</a:t>
            </a:r>
            <a:r>
              <a:rPr lang="es-ES" altLang="en-US" sz="2000" dirty="0"/>
              <a:t> </a:t>
            </a:r>
            <a:r>
              <a:rPr lang="es-ES" altLang="en-US" sz="2000" dirty="0" err="1"/>
              <a:t>have</a:t>
            </a:r>
            <a:r>
              <a:rPr lang="es-ES" altLang="en-US" sz="2000" dirty="0"/>
              <a:t> </a:t>
            </a:r>
            <a:r>
              <a:rPr lang="es-ES" altLang="en-US" sz="2000" dirty="0" err="1"/>
              <a:t>some</a:t>
            </a:r>
            <a:r>
              <a:rPr lang="es-ES" altLang="en-US" sz="2000" dirty="0"/>
              <a:t> </a:t>
            </a:r>
            <a:r>
              <a:rPr lang="es-ES" altLang="en-US" sz="2000" dirty="0" err="1"/>
              <a:t>similarity</a:t>
            </a:r>
            <a:r>
              <a:rPr lang="es-ES" altLang="en-US" sz="2000" dirty="0"/>
              <a:t>, as non-</a:t>
            </a:r>
            <a:r>
              <a:rPr lang="es-ES" altLang="en-US" sz="2000" dirty="0" err="1"/>
              <a:t>lindear</a:t>
            </a:r>
            <a:r>
              <a:rPr lang="es-ES" altLang="en-US" sz="2000" dirty="0"/>
              <a:t> </a:t>
            </a:r>
            <a:r>
              <a:rPr lang="es-ES" altLang="en-US" sz="2000" dirty="0" err="1"/>
              <a:t>relationship</a:t>
            </a:r>
            <a:r>
              <a:rPr lang="es-ES" altLang="en-US" sz="2000" dirty="0"/>
              <a:t>)</a:t>
            </a:r>
          </a:p>
          <a:p>
            <a:pPr marL="300029" lvl="1" indent="0" eaLnBrk="0" hangingPunct="0">
              <a:buNone/>
            </a:pPr>
            <a:endParaRPr lang="es-ES" altLang="en-US" sz="1500" dirty="0"/>
          </a:p>
          <a:p>
            <a:pPr marL="300029" lvl="1" indent="0" eaLnBrk="0" hangingPunct="0">
              <a:buNone/>
            </a:pPr>
            <a:r>
              <a:rPr lang="es-ES" altLang="en-US" dirty="0" err="1"/>
              <a:t>However</a:t>
            </a:r>
            <a:r>
              <a:rPr lang="es-ES" altLang="en-US" dirty="0"/>
              <a:t>, </a:t>
            </a:r>
            <a:r>
              <a:rPr lang="es-ES" altLang="en-US" dirty="0" err="1"/>
              <a:t>if</a:t>
            </a:r>
            <a:r>
              <a:rPr lang="es-ES" altLang="en-US" dirty="0"/>
              <a:t> </a:t>
            </a:r>
            <a:r>
              <a:rPr lang="es-ES" altLang="en-US" dirty="0" err="1"/>
              <a:t>we</a:t>
            </a:r>
            <a:r>
              <a:rPr lang="es-ES" altLang="en-US" dirty="0"/>
              <a:t> </a:t>
            </a:r>
            <a:r>
              <a:rPr lang="es-ES" altLang="en-US" dirty="0" err="1"/>
              <a:t>calculate</a:t>
            </a:r>
            <a:r>
              <a:rPr lang="es-ES" altLang="en-US" dirty="0"/>
              <a:t> </a:t>
            </a:r>
            <a:r>
              <a:rPr lang="es-ES" altLang="en-US" dirty="0" err="1"/>
              <a:t>the</a:t>
            </a:r>
            <a:r>
              <a:rPr lang="es-ES" altLang="en-US" dirty="0"/>
              <a:t> </a:t>
            </a:r>
            <a:r>
              <a:rPr lang="es-ES" altLang="en-US" dirty="0" err="1"/>
              <a:t>correlation</a:t>
            </a:r>
            <a:r>
              <a:rPr lang="es-ES" altLang="en-US" dirty="0"/>
              <a:t> </a:t>
            </a:r>
            <a:r>
              <a:rPr lang="es-ES" altLang="en-US" dirty="0" err="1"/>
              <a:t>between</a:t>
            </a:r>
            <a:r>
              <a:rPr lang="es-ES" altLang="en-US" dirty="0"/>
              <a:t> 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dirty="0"/>
              <a:t> and 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dirty="0"/>
              <a:t>, </a:t>
            </a:r>
            <a:r>
              <a:rPr lang="es-ES" altLang="en-US" dirty="0" err="1"/>
              <a:t>we</a:t>
            </a:r>
            <a:r>
              <a:rPr lang="es-ES" altLang="en-US" dirty="0"/>
              <a:t> </a:t>
            </a:r>
            <a:r>
              <a:rPr lang="es-ES" altLang="en-US" dirty="0" err="1"/>
              <a:t>get</a:t>
            </a:r>
            <a:endParaRPr lang="es-ES" altLang="en-US" dirty="0"/>
          </a:p>
          <a:p>
            <a:pPr marL="300029" lvl="1" indent="0" eaLnBrk="0" hangingPunct="0">
              <a:buNone/>
            </a:pP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mean(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4, </a:t>
            </a:r>
            <a:r>
              <a:rPr lang="es-E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2.16, </a:t>
            </a:r>
            <a:r>
              <a:rPr lang="es-E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3.74,</a:t>
            </a:r>
          </a:p>
          <a:p>
            <a:pPr marL="300029" lvl="1" indent="0" eaLnBrk="0" hangingPunct="0">
              <a:buNone/>
            </a:pPr>
            <a:endParaRPr lang="es-ES" altLang="en-US" dirty="0"/>
          </a:p>
          <a:p>
            <a:pPr marL="300029" lvl="1" indent="0" eaLnBrk="0" hangingPunct="0">
              <a:buNone/>
            </a:pPr>
            <a:r>
              <a:rPr lang="es-ES" altLang="en-US" dirty="0" err="1"/>
              <a:t>Then</a:t>
            </a:r>
            <a:r>
              <a:rPr lang="es-ES" altLang="en-US" dirty="0"/>
              <a:t> </a:t>
            </a:r>
          </a:p>
          <a:p>
            <a:pPr marL="300029" lvl="1" indent="0" eaLnBrk="0" hangingPunct="0">
              <a:buNone/>
            </a:pPr>
            <a:r>
              <a:rPr lang="es-E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(-3)(5)+(-2)(0)+(-1)(-3)+(0)(-4)+(1)(-3)+(2)(0)+3(5) / ( 6 * 2.16 * 3.74 ) = 0</a:t>
            </a:r>
          </a:p>
          <a:p>
            <a:pPr marL="300029" lvl="1" indent="0" eaLnBrk="0" hangingPunct="0">
              <a:buNone/>
            </a:pPr>
            <a:endParaRPr lang="es-E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lvl="0" indent="-257175" eaLnBrk="0" hangingPunct="0"/>
            <a:r>
              <a:rPr lang="en-AU" altLang="en-US" sz="2400" dirty="0"/>
              <a:t>Correlation indicates linear relationship only</a:t>
            </a:r>
          </a:p>
        </p:txBody>
      </p:sp>
    </p:spTree>
    <p:extLst>
      <p:ext uri="{BB962C8B-B14F-4D97-AF65-F5344CB8AC3E}">
        <p14:creationId xmlns:p14="http://schemas.microsoft.com/office/powerpoint/2010/main" val="245018033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fr-FR" sz="2800" dirty="0" err="1">
                <a:solidFill>
                  <a:srgbClr val="054A89"/>
                </a:solidFill>
              </a:rPr>
              <a:t>Correlation</a:t>
            </a:r>
            <a:r>
              <a:rPr lang="fr-FR" sz="2800" dirty="0">
                <a:solidFill>
                  <a:srgbClr val="054A89"/>
                </a:solidFill>
              </a:rPr>
              <a:t> vs </a:t>
            </a:r>
            <a:r>
              <a:rPr lang="fr-FR" sz="2800" dirty="0" err="1">
                <a:solidFill>
                  <a:srgbClr val="054A89"/>
                </a:solidFill>
              </a:rPr>
              <a:t>Cosine</a:t>
            </a:r>
            <a:r>
              <a:rPr lang="fr-FR" sz="2800" dirty="0">
                <a:solidFill>
                  <a:srgbClr val="054A89"/>
                </a:solidFill>
              </a:rPr>
              <a:t> vs </a:t>
            </a:r>
            <a:r>
              <a:rPr lang="fr-FR" sz="2800" dirty="0" err="1">
                <a:solidFill>
                  <a:srgbClr val="054A89"/>
                </a:solidFill>
              </a:rPr>
              <a:t>Euclidean</a:t>
            </a:r>
            <a:r>
              <a:rPr lang="fr-FR" sz="2800" dirty="0">
                <a:solidFill>
                  <a:srgbClr val="054A89"/>
                </a:solidFill>
              </a:rPr>
              <a:t> Distance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FC95A-82DB-41E1-B334-7B27DB68A9C6}"/>
              </a:ext>
            </a:extLst>
          </p:cNvPr>
          <p:cNvSpPr txBox="1">
            <a:spLocks/>
          </p:cNvSpPr>
          <p:nvPr/>
        </p:nvSpPr>
        <p:spPr>
          <a:xfrm>
            <a:off x="436880" y="828673"/>
            <a:ext cx="7977116" cy="3886200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kern="0" dirty="0"/>
              <a:t>Compare the three proximity measures according to their behavior under variable transformation</a:t>
            </a:r>
          </a:p>
          <a:p>
            <a:pPr lvl="1"/>
            <a:endParaRPr lang="en-US" sz="1350" kern="0" dirty="0"/>
          </a:p>
          <a:p>
            <a:pPr lvl="1"/>
            <a:endParaRPr lang="en-US" sz="1350" kern="0" dirty="0"/>
          </a:p>
          <a:p>
            <a:pPr lvl="1"/>
            <a:endParaRPr lang="en-US" sz="1350" kern="0" dirty="0"/>
          </a:p>
          <a:p>
            <a:endParaRPr lang="en-US" sz="1800" kern="0" dirty="0"/>
          </a:p>
          <a:p>
            <a:r>
              <a:rPr lang="en-US" sz="2000" kern="0" dirty="0"/>
              <a:t>Example</a:t>
            </a:r>
          </a:p>
          <a:p>
            <a:pPr marL="342891" lvl="1" indent="0">
              <a:buNone/>
            </a:pPr>
            <a:r>
              <a:rPr lang="en-US" sz="1600" b="1" kern="0" dirty="0"/>
              <a:t>x </a:t>
            </a:r>
            <a:r>
              <a:rPr lang="en-US" sz="1600" kern="0" dirty="0"/>
              <a:t>= (1</a:t>
            </a:r>
            <a:r>
              <a:rPr lang="en-US" sz="1600" i="1" kern="0" dirty="0"/>
              <a:t>, </a:t>
            </a:r>
            <a:r>
              <a:rPr lang="en-US" sz="1600" kern="0" dirty="0"/>
              <a:t>2</a:t>
            </a:r>
            <a:r>
              <a:rPr lang="en-US" sz="1600" i="1" kern="0" dirty="0"/>
              <a:t>, </a:t>
            </a:r>
            <a:r>
              <a:rPr lang="en-US" sz="1600" kern="0" dirty="0"/>
              <a:t>4</a:t>
            </a:r>
            <a:r>
              <a:rPr lang="en-US" sz="1600" i="1" kern="0" dirty="0"/>
              <a:t>, </a:t>
            </a:r>
            <a:r>
              <a:rPr lang="en-US" sz="1600" kern="0" dirty="0"/>
              <a:t>3</a:t>
            </a:r>
            <a:r>
              <a:rPr lang="en-US" sz="1600" i="1" kern="0" dirty="0"/>
              <a:t>, </a:t>
            </a:r>
            <a:r>
              <a:rPr lang="en-US" sz="1600" kern="0" dirty="0"/>
              <a:t>0</a:t>
            </a:r>
            <a:r>
              <a:rPr lang="en-US" sz="1600" i="1" kern="0" dirty="0"/>
              <a:t>, </a:t>
            </a:r>
            <a:r>
              <a:rPr lang="en-US" sz="1600" kern="0" dirty="0"/>
              <a:t>0</a:t>
            </a:r>
            <a:r>
              <a:rPr lang="en-US" sz="1600" i="1" kern="0" dirty="0"/>
              <a:t>, </a:t>
            </a:r>
            <a:r>
              <a:rPr lang="en-US" sz="1600" kern="0" dirty="0"/>
              <a:t>0), </a:t>
            </a:r>
            <a:r>
              <a:rPr lang="es-ES" sz="1600" b="1" kern="0" dirty="0"/>
              <a:t>y </a:t>
            </a:r>
            <a:r>
              <a:rPr lang="es-ES" sz="1600" kern="0" dirty="0"/>
              <a:t>= (1</a:t>
            </a:r>
            <a:r>
              <a:rPr lang="es-ES" sz="1600" i="1" kern="0" dirty="0"/>
              <a:t>, </a:t>
            </a:r>
            <a:r>
              <a:rPr lang="es-ES" sz="1600" kern="0" dirty="0"/>
              <a:t>2</a:t>
            </a:r>
            <a:r>
              <a:rPr lang="es-ES" sz="1600" i="1" kern="0" dirty="0"/>
              <a:t>, </a:t>
            </a:r>
            <a:r>
              <a:rPr lang="es-ES" sz="1600" kern="0" dirty="0"/>
              <a:t>3</a:t>
            </a:r>
            <a:r>
              <a:rPr lang="es-ES" sz="1600" i="1" kern="0" dirty="0"/>
              <a:t>, </a:t>
            </a:r>
            <a:r>
              <a:rPr lang="es-ES" sz="1600" kern="0" dirty="0"/>
              <a:t>4</a:t>
            </a:r>
            <a:r>
              <a:rPr lang="es-ES" sz="1600" i="1" kern="0" dirty="0"/>
              <a:t>, </a:t>
            </a:r>
            <a:r>
              <a:rPr lang="es-ES" sz="1600" kern="0" dirty="0"/>
              <a:t>0</a:t>
            </a:r>
            <a:r>
              <a:rPr lang="es-ES" sz="1600" i="1" kern="0" dirty="0"/>
              <a:t>, </a:t>
            </a:r>
            <a:r>
              <a:rPr lang="es-ES" sz="1600" kern="0" dirty="0"/>
              <a:t>0</a:t>
            </a:r>
            <a:r>
              <a:rPr lang="es-ES" sz="1600" i="1" kern="0" dirty="0"/>
              <a:t>, </a:t>
            </a:r>
            <a:r>
              <a:rPr lang="es-ES" sz="1600" kern="0" dirty="0"/>
              <a:t>0)</a:t>
            </a:r>
          </a:p>
          <a:p>
            <a:pPr marL="342891" lvl="1" indent="0">
              <a:buNone/>
            </a:pPr>
            <a:r>
              <a:rPr lang="en-US" sz="1600" b="1" kern="0" dirty="0" err="1"/>
              <a:t>y</a:t>
            </a:r>
            <a:r>
              <a:rPr lang="en-US" sz="1600" b="1" kern="0" baseline="-25000" dirty="0" err="1"/>
              <a:t>s</a:t>
            </a:r>
            <a:r>
              <a:rPr lang="en-US" sz="1600" b="1" kern="0" baseline="-25000" dirty="0"/>
              <a:t>  </a:t>
            </a:r>
            <a:r>
              <a:rPr lang="en-US" sz="1600" b="1" kern="0" dirty="0"/>
              <a:t>= y * 2 </a:t>
            </a:r>
            <a:r>
              <a:rPr lang="en-US" sz="1600" kern="0" dirty="0"/>
              <a:t>(scaled version of y),  </a:t>
            </a:r>
          </a:p>
          <a:p>
            <a:pPr marL="342891" lvl="1" indent="0">
              <a:buNone/>
            </a:pPr>
            <a:r>
              <a:rPr lang="en-US" sz="1600" b="1" kern="0" dirty="0" err="1"/>
              <a:t>y</a:t>
            </a:r>
            <a:r>
              <a:rPr lang="en-US" sz="1600" b="1" kern="0" baseline="-25000" dirty="0" err="1"/>
              <a:t>t</a:t>
            </a:r>
            <a:r>
              <a:rPr lang="en-US" sz="1600" b="1" kern="0" baseline="-25000" dirty="0"/>
              <a:t>  </a:t>
            </a:r>
            <a:r>
              <a:rPr lang="en-US" sz="1600" b="1" kern="0" dirty="0"/>
              <a:t>= y + 5 </a:t>
            </a:r>
            <a:r>
              <a:rPr lang="en-US" sz="1600" kern="0" dirty="0"/>
              <a:t>(translated version)</a:t>
            </a:r>
          </a:p>
          <a:p>
            <a:pPr lvl="1"/>
            <a:endParaRPr lang="en-US" sz="1350" kern="0" dirty="0"/>
          </a:p>
          <a:p>
            <a:pPr lvl="1"/>
            <a:endParaRPr lang="en-US" sz="1350" kern="0" dirty="0"/>
          </a:p>
          <a:p>
            <a:pPr lvl="1"/>
            <a:endParaRPr lang="en-US" sz="1350" kern="0" dirty="0"/>
          </a:p>
          <a:p>
            <a:endParaRPr lang="en-US" sz="1350" kern="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D5554CF-8E7A-4301-BC59-384D444F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73800"/>
              </p:ext>
            </p:extLst>
          </p:nvPr>
        </p:nvGraphicFramePr>
        <p:xfrm>
          <a:off x="666829" y="1622137"/>
          <a:ext cx="7517218" cy="6669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748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1067441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448670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236362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Cosine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Correlation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Euclidean Distance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242557">
                <a:tc>
                  <a:txBody>
                    <a:bodyPr/>
                    <a:lstStyle/>
                    <a:p>
                      <a:r>
                        <a:rPr lang="en-US" sz="900" dirty="0"/>
                        <a:t>Invariant to scaling (multiplication by a value)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218634">
                <a:tc>
                  <a:txBody>
                    <a:bodyPr/>
                    <a:lstStyle/>
                    <a:p>
                      <a:r>
                        <a:rPr lang="en-US" sz="900" dirty="0"/>
                        <a:t>Invariant to translation (adding a constant)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AEB994C-0CBF-47AC-9085-7F81E33B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3953"/>
              </p:ext>
            </p:extLst>
          </p:nvPr>
        </p:nvGraphicFramePr>
        <p:xfrm>
          <a:off x="2351737" y="3474370"/>
          <a:ext cx="4229101" cy="840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118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643559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873401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425023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/>
                        <a:t>Measure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</a:t>
                      </a:r>
                      <a:r>
                        <a:rPr lang="en-US" sz="900" i="1" dirty="0"/>
                        <a:t>x , y</a:t>
                      </a:r>
                      <a:r>
                        <a:rPr lang="en-US" sz="9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</a:t>
                      </a:r>
                      <a:r>
                        <a:rPr lang="en-US" sz="900" i="1" dirty="0"/>
                        <a:t>x , </a:t>
                      </a:r>
                      <a:r>
                        <a:rPr lang="en-US" sz="900" b="1" dirty="0" err="1"/>
                        <a:t>y</a:t>
                      </a:r>
                      <a:r>
                        <a:rPr lang="en-US" sz="900" b="1" baseline="-25000" dirty="0" err="1"/>
                        <a:t>s</a:t>
                      </a:r>
                      <a:r>
                        <a:rPr lang="en-US" sz="9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</a:t>
                      </a:r>
                      <a:r>
                        <a:rPr lang="en-US" sz="900" i="1" dirty="0"/>
                        <a:t>x , </a:t>
                      </a:r>
                      <a:r>
                        <a:rPr lang="en-US" sz="900" b="1" dirty="0" err="1"/>
                        <a:t>y</a:t>
                      </a:r>
                      <a:r>
                        <a:rPr lang="en-US" sz="900" b="1" baseline="-25000" dirty="0" err="1"/>
                        <a:t>t</a:t>
                      </a:r>
                      <a:r>
                        <a:rPr lang="en-US" sz="900" dirty="0"/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205694">
                <a:tc>
                  <a:txBody>
                    <a:bodyPr/>
                    <a:lstStyle/>
                    <a:p>
                      <a:r>
                        <a:rPr lang="en-US" sz="900" dirty="0"/>
                        <a:t>Cosine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0.9667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223237">
                <a:tc>
                  <a:txBody>
                    <a:bodyPr/>
                    <a:lstStyle/>
                    <a:p>
                      <a:r>
                        <a:rPr lang="en-US" sz="900" dirty="0"/>
                        <a:t>Correlation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/>
                        <a:t>Euclidean Distance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975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Common Properties of a Similarity Measure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247" y="951570"/>
            <a:ext cx="7614846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/>
              <a:t>Similarity measures also have some well-known properties:</a:t>
            </a:r>
          </a:p>
          <a:p>
            <a:pPr marL="400050" indent="-400050">
              <a:lnSpc>
                <a:spcPct val="90000"/>
              </a:lnSpc>
            </a:pPr>
            <a:endParaRPr lang="en-US" altLang="en-US" sz="1050" dirty="0"/>
          </a:p>
          <a:p>
            <a:pPr marL="742950" lvl="1" indent="-40005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dirty="0"/>
              <a:t>(or maximum similarity) only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742950" lvl="1" indent="-40005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 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(Symmetry)</a:t>
            </a:r>
            <a:br>
              <a:rPr lang="en-US" dirty="0"/>
            </a:br>
            <a:endParaRPr lang="en-US" dirty="0"/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/>
              <a:t>	where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/>
              <a:t>is the similarity between points (data objects),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144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General Approach for Combining Similarities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12" y="884632"/>
            <a:ext cx="8208912" cy="3830241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0000" indent="-270000">
              <a:lnSpc>
                <a:spcPct val="90000"/>
              </a:lnSpc>
              <a:spcAft>
                <a:spcPts val="425"/>
              </a:spcAft>
            </a:pPr>
            <a:r>
              <a:rPr lang="en-US" altLang="en-US" sz="1800" dirty="0"/>
              <a:t>Sometimes attributes are of many different types (heterogeneous), but an overall similarity is needed.</a:t>
            </a:r>
          </a:p>
          <a:p>
            <a:pPr marL="270000" indent="-270000">
              <a:lnSpc>
                <a:spcPct val="90000"/>
              </a:lnSpc>
              <a:spcAft>
                <a:spcPts val="425"/>
              </a:spcAft>
            </a:pPr>
            <a:r>
              <a:rPr lang="en-US" altLang="en-US" sz="1800" dirty="0"/>
              <a:t>A straightforward approach is to compute similarity between each attribute of the two objects separately, then combine these similarities such that the final similarity is between [0,1]. </a:t>
            </a:r>
          </a:p>
          <a:p>
            <a:pPr marL="270000" indent="-270000">
              <a:lnSpc>
                <a:spcPct val="90000"/>
              </a:lnSpc>
            </a:pPr>
            <a:r>
              <a:rPr lang="en-US" altLang="en-US" sz="1800" dirty="0"/>
              <a:t>For example:</a:t>
            </a:r>
          </a:p>
          <a:p>
            <a:pPr marL="700079" lvl="1" indent="-400050" eaLnBrk="0" hangingPunct="0"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sz="1500" dirty="0">
                <a:solidFill>
                  <a:srgbClr val="000000"/>
                </a:solidFill>
                <a:ea typeface="+mn-ea"/>
              </a:rPr>
              <a:t>1</a:t>
            </a:r>
            <a:r>
              <a:rPr lang="en-US" sz="1200" dirty="0">
                <a:solidFill>
                  <a:srgbClr val="000000"/>
                </a:solidFill>
                <a:ea typeface="+mn-ea"/>
              </a:rPr>
              <a:t>. For the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ea typeface="+mn-ea"/>
              </a:rPr>
              <a:t> attribute, compute a similarity, </a:t>
            </a:r>
            <a:r>
              <a:rPr lang="en-US" sz="1200" i="1" dirty="0" err="1">
                <a:solidFill>
                  <a:srgbClr val="000000"/>
                </a:solidFill>
                <a:latin typeface="Times New Roman" pitchFamily="18" charset="0"/>
                <a:ea typeface="+mn-ea"/>
              </a:rPr>
              <a:t>s</a:t>
            </a:r>
            <a:r>
              <a:rPr lang="en-US" sz="1200" i="1" baseline="-25000" dirty="0" err="1">
                <a:solidFill>
                  <a:srgbClr val="000000"/>
                </a:solidFill>
                <a:latin typeface="Times New Roman" pitchFamily="18" charset="0"/>
                <a:ea typeface="+mn-ea"/>
              </a:rPr>
              <a:t>k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, </a:t>
            </a:r>
            <a:r>
              <a:rPr lang="en-US" sz="1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)</a:t>
            </a:r>
            <a:r>
              <a:rPr lang="en-US" sz="1200" dirty="0">
                <a:solidFill>
                  <a:srgbClr val="000000"/>
                </a:solidFill>
                <a:ea typeface="+mn-ea"/>
              </a:rPr>
              <a:t>, in the range [0, 1].</a:t>
            </a:r>
          </a:p>
          <a:p>
            <a:pPr marL="700079" lvl="1" indent="-400050" eaLnBrk="0" hangingPunct="0"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2: Define an indicator variable, </a:t>
            </a:r>
            <a:r>
              <a:rPr lang="en-US" sz="1200" dirty="0">
                <a:solidFill>
                  <a:srgbClr val="000000"/>
                </a:solidFill>
                <a:ea typeface="+mn-ea"/>
                <a:sym typeface="Symbol" pitchFamily="18" charset="2"/>
              </a:rPr>
              <a:t></a:t>
            </a:r>
            <a:r>
              <a:rPr lang="en-US" sz="1200" i="1" baseline="-250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k</a:t>
            </a:r>
            <a:r>
              <a:rPr lang="en-US" sz="1200" dirty="0">
                <a:solidFill>
                  <a:srgbClr val="000000"/>
                </a:solidFill>
                <a:ea typeface="+mn-ea"/>
              </a:rPr>
              <a:t>, for the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ea typeface="+mn-ea"/>
              </a:rPr>
              <a:t> attribute as follows:</a:t>
            </a:r>
          </a:p>
          <a:p>
            <a:pPr marL="1042981" lvl="2" indent="-400050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12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= 0 if the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0000"/>
                </a:solidFill>
              </a:rPr>
              <a:t> attribute is an asymmetric attribute and both objects have a value of 0, or if one of the objects   has a missing value for the k</a:t>
            </a:r>
            <a:r>
              <a:rPr lang="en-US" sz="1200" baseline="30000" dirty="0">
                <a:solidFill>
                  <a:srgbClr val="000000"/>
                </a:solidFill>
              </a:rPr>
              <a:t>th</a:t>
            </a:r>
            <a:r>
              <a:rPr lang="en-US" sz="1200" dirty="0">
                <a:solidFill>
                  <a:srgbClr val="000000"/>
                </a:solidFill>
              </a:rPr>
              <a:t> attribute</a:t>
            </a:r>
          </a:p>
          <a:p>
            <a:pPr marL="1042981" lvl="2" indent="-400050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100000"/>
              <a:buNone/>
            </a:pPr>
            <a:r>
              <a:rPr lang="en-US" sz="1200" dirty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12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= 1 otherwise</a:t>
            </a:r>
          </a:p>
          <a:p>
            <a:pPr marL="700079" lvl="1" indent="-400050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sz="1200" dirty="0">
                <a:solidFill>
                  <a:srgbClr val="000000"/>
                </a:solidFill>
                <a:ea typeface="+mn-ea"/>
              </a:rPr>
              <a:t>3. Compute:</a:t>
            </a:r>
            <a:endParaRPr lang="en-US" altLang="en-US" sz="1200" dirty="0"/>
          </a:p>
          <a:p>
            <a:pPr marL="400050" indent="-40005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96" y="3853824"/>
            <a:ext cx="2669934" cy="5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78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Using Weights to Combine Similarities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 flipH="1">
            <a:off x="1007604" y="3254229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12" y="872654"/>
                <a:ext cx="8208912" cy="3830241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A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429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85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0287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7145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0574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4003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743200" algn="l" defTabSz="685800" rtl="0" eaLnBrk="1" latinLnBrk="0" hangingPunct="1">
                  <a:defRPr sz="1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en-US" sz="2000" dirty="0"/>
                  <a:t>May not want to treat all attributes the same</a:t>
                </a:r>
              </a:p>
              <a:p>
                <a:pPr marL="720000" lvl="1"/>
                <a:r>
                  <a:rPr lang="en-US" sz="1600" dirty="0"/>
                  <a:t>Use non-negative weights </a:t>
                </a:r>
                <a:r>
                  <a:rPr lang="en-US" sz="1600" dirty="0"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43425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342891" lvl="1" indent="0">
                  <a:buNone/>
                </a:pPr>
                <a:endParaRPr lang="en-US" dirty="0"/>
              </a:p>
              <a:p>
                <a:r>
                  <a:rPr lang="en-US" sz="2000" dirty="0"/>
                  <a:t>Can also define a weighted form of distance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00050" indent="-400050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12" y="872654"/>
                <a:ext cx="8208912" cy="3830241"/>
              </a:xfrm>
              <a:prstGeom prst="rect">
                <a:avLst/>
              </a:prstGeom>
              <a:blipFill>
                <a:blip r:embed="rId3"/>
                <a:stretch>
                  <a:fillRect l="-618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14" y="2787775"/>
            <a:ext cx="3233790" cy="8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173" y="1575170"/>
            <a:ext cx="345043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446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Selection of the Right Proximity Measure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400" dirty="0"/>
              <a:t>The type of measure chosen should fit the type of data</a:t>
            </a:r>
          </a:p>
          <a:p>
            <a:pPr marL="720000" lvl="1">
              <a:spcAft>
                <a:spcPts val="425"/>
              </a:spcAft>
            </a:pPr>
            <a:r>
              <a:rPr lang="en-AU" altLang="en-US" dirty="0"/>
              <a:t>For many types of dense, continuous data, distance measures such as Euclidean distance are often used.</a:t>
            </a:r>
          </a:p>
          <a:p>
            <a:pPr marL="720000" lvl="1">
              <a:spcAft>
                <a:spcPts val="425"/>
              </a:spcAft>
            </a:pPr>
            <a:r>
              <a:rPr lang="en-AU" altLang="en-US" dirty="0"/>
              <a:t>For sparse data, which often consists of asymmetric attributes, similarity measures ignoring 0-0 match are often used</a:t>
            </a:r>
          </a:p>
          <a:p>
            <a:pPr>
              <a:spcAft>
                <a:spcPts val="425"/>
              </a:spcAft>
            </a:pPr>
            <a:r>
              <a:rPr lang="en-AU" altLang="en-US" sz="2400" dirty="0"/>
              <a:t>In some cases, data transformation is needed to obtain a proper proximity measure values.</a:t>
            </a:r>
          </a:p>
          <a:p>
            <a:pPr>
              <a:spcAft>
                <a:spcPts val="425"/>
              </a:spcAft>
            </a:pPr>
            <a:r>
              <a:rPr lang="en-US" sz="2400" dirty="0"/>
              <a:t>The measure must be applicable to the data and produce results that agree with domain knowledge</a:t>
            </a:r>
          </a:p>
          <a:p>
            <a:pPr marL="720000" lvl="1">
              <a:spcAft>
                <a:spcPts val="425"/>
              </a:spcAft>
            </a:pPr>
            <a:r>
              <a:rPr lang="en-AU" dirty="0"/>
              <a:t>A number of different measures may be tried to see which one produces results that make the most sense</a:t>
            </a:r>
            <a:endParaRPr lang="en-US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400050" indent="-400050"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177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Density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200" dirty="0"/>
              <a:t>Density-based clustering and anomaly detection requires a notion of density</a:t>
            </a:r>
          </a:p>
          <a:p>
            <a:pPr>
              <a:spcAft>
                <a:spcPts val="425"/>
              </a:spcAft>
            </a:pPr>
            <a:r>
              <a:rPr lang="en-US" sz="2200" dirty="0"/>
              <a:t>Density Measures the degree to which data objects are close to each other in a specified area</a:t>
            </a:r>
          </a:p>
          <a:p>
            <a:pPr>
              <a:spcAft>
                <a:spcPts val="425"/>
              </a:spcAft>
            </a:pPr>
            <a:r>
              <a:rPr lang="en-US" sz="2200" dirty="0"/>
              <a:t>The notion of density is closely related to that of proximity</a:t>
            </a:r>
          </a:p>
          <a:p>
            <a:pPr>
              <a:spcAft>
                <a:spcPts val="425"/>
              </a:spcAft>
            </a:pPr>
            <a:r>
              <a:rPr lang="en-US" sz="2200" dirty="0"/>
              <a:t>Examples: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Euclidean density</a:t>
            </a:r>
          </a:p>
          <a:p>
            <a:pPr marL="900000" lvl="2">
              <a:spcAft>
                <a:spcPts val="425"/>
              </a:spcAft>
            </a:pPr>
            <a:r>
              <a:rPr lang="en-US" sz="1400" dirty="0"/>
              <a:t>Euclidean density = number of points per unit volume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Probability density</a:t>
            </a:r>
          </a:p>
          <a:p>
            <a:pPr marL="900000" lvl="2">
              <a:spcAft>
                <a:spcPts val="425"/>
              </a:spcAft>
            </a:pPr>
            <a:r>
              <a:rPr lang="en-US" sz="1400" dirty="0"/>
              <a:t> Estimate what the distribution of the data looks like</a:t>
            </a:r>
          </a:p>
          <a:p>
            <a:pPr marL="720000" lvl="1">
              <a:spcAft>
                <a:spcPts val="425"/>
              </a:spcAft>
            </a:pPr>
            <a:r>
              <a:rPr lang="en-US" dirty="0"/>
              <a:t>Graph-based density</a:t>
            </a:r>
          </a:p>
          <a:p>
            <a:pPr marL="900000" lvl="2">
              <a:spcAft>
                <a:spcPts val="425"/>
              </a:spcAft>
            </a:pPr>
            <a:r>
              <a:rPr lang="en-US" dirty="0"/>
              <a:t> </a:t>
            </a:r>
            <a:r>
              <a:rPr lang="en-US" sz="1400" dirty="0"/>
              <a:t>Connectivity</a:t>
            </a:r>
          </a:p>
          <a:p>
            <a:endParaRPr lang="en-US" altLang="en-US" sz="1800" dirty="0"/>
          </a:p>
          <a:p>
            <a:pPr marL="400050" indent="-400050"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947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Why Cluster Analysis?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zh-CN" sz="2400" b="1" dirty="0">
                <a:ea typeface="SimSun" pitchFamily="2" charset="-122"/>
              </a:rPr>
              <a:t>For understanding</a:t>
            </a:r>
            <a:r>
              <a:rPr lang="en-US" altLang="zh-CN" sz="2400" dirty="0">
                <a:ea typeface="SimSun" pitchFamily="2" charset="-122"/>
              </a:rPr>
              <a:t>: as a stand-alone tool to get insight into data distribution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Clusters are potential classes 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Cluster analysis finds the classes and their characteristics </a:t>
            </a:r>
            <a:endParaRPr lang="en-US" altLang="zh-CN" sz="2000" dirty="0">
              <a:ea typeface="SimSun" pitchFamily="2" charset="-122"/>
            </a:endParaRP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Outlier/anomaly detection: Outliers are often viewed as those “far away” from any cluster</a:t>
            </a:r>
          </a:p>
          <a:p>
            <a:pPr>
              <a:spcAft>
                <a:spcPts val="425"/>
              </a:spcAft>
            </a:pPr>
            <a:r>
              <a:rPr lang="en-US" altLang="zh-CN" sz="2400" b="1" dirty="0">
                <a:ea typeface="SimSun" pitchFamily="2" charset="-122"/>
              </a:rPr>
              <a:t>For utility</a:t>
            </a:r>
            <a:r>
              <a:rPr lang="en-US" altLang="zh-CN" sz="2400" dirty="0">
                <a:ea typeface="SimSun" pitchFamily="2" charset="-122"/>
              </a:rPr>
              <a:t>: as a preprocessing step</a:t>
            </a: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Find the clusters and then representative cluster prototypes</a:t>
            </a:r>
          </a:p>
          <a:p>
            <a:pPr marL="720000" lvl="1">
              <a:spcAft>
                <a:spcPts val="425"/>
              </a:spcAft>
            </a:pPr>
            <a:r>
              <a:rPr lang="en-US" altLang="zh-CN" sz="2000" dirty="0">
                <a:ea typeface="SimSun" pitchFamily="2" charset="-122"/>
              </a:rPr>
              <a:t>Use the cluster prototypes as the basis for other algorithms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>
                <a:ea typeface="SimSun" pitchFamily="2" charset="-122"/>
              </a:rPr>
              <a:t>Removing outliers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519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Euclidean Density – Grid-based approach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200" dirty="0"/>
              <a:t>Simplest approach is to divide region into a number of rectangular cells of equal volume and define density as # of points the cell contains</a:t>
            </a:r>
          </a:p>
          <a:p>
            <a:endParaRPr lang="en-US" altLang="en-US" sz="1800" dirty="0"/>
          </a:p>
          <a:p>
            <a:pPr marL="400050" indent="-400050"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91038" y="2060170"/>
            <a:ext cx="5497878" cy="2282491"/>
            <a:chOff x="1703512" y="1919560"/>
            <a:chExt cx="7906568" cy="368866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" t="3334" r="2870" b="11636"/>
            <a:stretch>
              <a:fillRect/>
            </a:stretch>
          </p:blipFill>
          <p:spPr>
            <a:xfrm>
              <a:off x="1703512" y="1919560"/>
              <a:ext cx="7906568" cy="3360291"/>
            </a:xfrm>
            <a:prstGeom prst="rect">
              <a:avLst/>
            </a:prstGeom>
            <a:noFill/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624" y="5312951"/>
              <a:ext cx="1666875" cy="2571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4178" y="5274850"/>
              <a:ext cx="2676525" cy="33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7850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Euclidean Density – Center-based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400" dirty="0"/>
              <a:t>The number of points within a specified radius of a point is considered as the Euclidean density (of the </a:t>
            </a:r>
            <a:r>
              <a:rPr lang="en-US" altLang="en-US" sz="2400" dirty="0" err="1"/>
              <a:t>neighbourhood</a:t>
            </a:r>
            <a:r>
              <a:rPr lang="en-US" altLang="en-US" sz="2400" dirty="0"/>
              <a:t> of the point)</a:t>
            </a:r>
          </a:p>
          <a:p>
            <a:endParaRPr lang="en-US" altLang="en-US" sz="1800" dirty="0"/>
          </a:p>
          <a:p>
            <a:pPr marL="400050" indent="-400050"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 rot="5797922" flipH="1">
            <a:off x="2211026" y="4101928"/>
            <a:ext cx="108012" cy="16201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28" y="2144756"/>
            <a:ext cx="2947623" cy="20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61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References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556" y="951570"/>
            <a:ext cx="7776864" cy="12695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2863" indent="0">
              <a:buNone/>
            </a:pPr>
            <a:r>
              <a:rPr lang="en-US" dirty="0">
                <a:solidFill>
                  <a:srgbClr val="333333"/>
                </a:solidFill>
              </a:rPr>
              <a:t>Most of the slides are from or have their materials taken from the following sources (unless otherwise indicated):</a:t>
            </a:r>
          </a:p>
          <a:p>
            <a:pPr lvl="2"/>
            <a:r>
              <a:rPr lang="en-US" sz="1350" dirty="0">
                <a:solidFill>
                  <a:srgbClr val="333333"/>
                </a:solidFill>
                <a:hlinkClick r:id="rId3"/>
              </a:rPr>
              <a:t>https://www-users.cs.umn.edu/~kumar001/dmbook/firsted.php</a:t>
            </a:r>
            <a:endParaRPr lang="en-US" sz="1350" dirty="0">
              <a:solidFill>
                <a:srgbClr val="333333"/>
              </a:solidFill>
            </a:endParaRPr>
          </a:p>
          <a:p>
            <a:pPr lvl="2"/>
            <a:r>
              <a:rPr lang="en-US" sz="1350" dirty="0">
                <a:solidFill>
                  <a:srgbClr val="333333"/>
                </a:solidFill>
                <a:hlinkClick r:id="rId4"/>
              </a:rPr>
              <a:t>https://www-users.cs.umn.edu/~kumar001/dmbook/index.php</a:t>
            </a:r>
            <a:r>
              <a:rPr lang="en-US" sz="1350" dirty="0">
                <a:solidFill>
                  <a:srgbClr val="333333"/>
                </a:solidFill>
              </a:rPr>
              <a:t> </a:t>
            </a:r>
          </a:p>
          <a:p>
            <a:pPr lvl="2"/>
            <a:r>
              <a:rPr lang="en-US" sz="1350" dirty="0">
                <a:solidFill>
                  <a:srgbClr val="333333"/>
                </a:solidFill>
                <a:hlinkClick r:id="rId5"/>
              </a:rPr>
              <a:t>http://web.engr.illinois.edu/~hanj/bk3/</a:t>
            </a:r>
            <a:endParaRPr lang="en-US" sz="135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996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What is not Cluster Analysis?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425"/>
              </a:spcAft>
            </a:pPr>
            <a:r>
              <a:rPr lang="en-US" altLang="en-US" sz="2400" dirty="0"/>
              <a:t>Supervised classification</a:t>
            </a:r>
          </a:p>
          <a:p>
            <a:pPr marL="720000" lvl="1">
              <a:lnSpc>
                <a:spcPct val="90000"/>
              </a:lnSpc>
              <a:spcAft>
                <a:spcPts val="425"/>
              </a:spcAft>
            </a:pPr>
            <a:r>
              <a:rPr lang="en-US" altLang="en-US" sz="2000" dirty="0"/>
              <a:t>Have class label information</a:t>
            </a:r>
            <a:endParaRPr lang="en-US" altLang="en-US" sz="2400" dirty="0"/>
          </a:p>
          <a:p>
            <a:pPr>
              <a:lnSpc>
                <a:spcPct val="90000"/>
              </a:lnSpc>
              <a:spcAft>
                <a:spcPts val="425"/>
              </a:spcAft>
            </a:pPr>
            <a:r>
              <a:rPr lang="en-US" altLang="en-US" sz="2400" dirty="0"/>
              <a:t>Simple segmentation</a:t>
            </a:r>
          </a:p>
          <a:p>
            <a:pPr marL="720000" lvl="1">
              <a:lnSpc>
                <a:spcPct val="90000"/>
              </a:lnSpc>
              <a:spcAft>
                <a:spcPts val="425"/>
              </a:spcAft>
            </a:pPr>
            <a:r>
              <a:rPr lang="en-US" altLang="en-US" sz="2000" dirty="0"/>
              <a:t>Dividing students into different registration groups alphabetically, by last name</a:t>
            </a:r>
          </a:p>
          <a:p>
            <a:pPr>
              <a:lnSpc>
                <a:spcPct val="90000"/>
              </a:lnSpc>
              <a:spcAft>
                <a:spcPts val="425"/>
              </a:spcAft>
            </a:pPr>
            <a:r>
              <a:rPr lang="en-US" altLang="en-US" sz="2400" dirty="0"/>
              <a:t>Results of a query</a:t>
            </a:r>
          </a:p>
          <a:p>
            <a:pPr marL="720000" lvl="1">
              <a:lnSpc>
                <a:spcPct val="90000"/>
              </a:lnSpc>
              <a:spcAft>
                <a:spcPts val="425"/>
              </a:spcAft>
            </a:pPr>
            <a:r>
              <a:rPr lang="en-AU" altLang="en-US" sz="2000" dirty="0"/>
              <a:t>Groupings are a result of an external specification</a:t>
            </a:r>
          </a:p>
          <a:p>
            <a:pPr marL="720000" lvl="1">
              <a:lnSpc>
                <a:spcPct val="90000"/>
              </a:lnSpc>
              <a:spcAft>
                <a:spcPts val="425"/>
              </a:spcAft>
            </a:pPr>
            <a:r>
              <a:rPr lang="en-AU" altLang="en-US" sz="2000" dirty="0"/>
              <a:t>Clustering is a grouping of objects based on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90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2800" dirty="0">
                <a:solidFill>
                  <a:srgbClr val="054A89"/>
                </a:solidFill>
              </a:rPr>
              <a:t>Notion of a Cluster can be Ambiguous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1"/>
            <a:endParaRPr lang="en-US" altLang="zh-CN" dirty="0">
              <a:ea typeface="SimSun" pitchFamily="2" charset="-122"/>
            </a:endParaRPr>
          </a:p>
          <a:p>
            <a:pPr lvl="1"/>
            <a:endParaRPr lang="en-US" altLang="zh-CN" dirty="0">
              <a:ea typeface="SimSun" pitchFamily="2" charset="-122"/>
            </a:endParaRPr>
          </a:p>
          <a:p>
            <a:pPr lvl="1"/>
            <a:endParaRPr lang="en-US" altLang="zh-CN" dirty="0">
              <a:ea typeface="SimSun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SimSun" pitchFamily="2" charset="-122"/>
            </a:endParaRPr>
          </a:p>
          <a:p>
            <a:pPr marL="342900" lvl="1" indent="0">
              <a:buNone/>
            </a:pPr>
            <a:endParaRPr lang="en-US" altLang="zh-CN" dirty="0">
              <a:ea typeface="SimSun" pitchFamily="2" charset="-122"/>
            </a:endParaRPr>
          </a:p>
          <a:p>
            <a:endParaRPr lang="en-AU" altLang="zh-CN" sz="1800" dirty="0">
              <a:ea typeface="SimSun" pitchFamily="2" charset="-122"/>
            </a:endParaRPr>
          </a:p>
          <a:p>
            <a:endParaRPr lang="en-US" altLang="zh-CN" sz="1800" dirty="0">
              <a:ea typeface="SimSun" pitchFamily="2" charset="-122"/>
            </a:endParaRPr>
          </a:p>
          <a:p>
            <a:endParaRPr lang="en-US" altLang="zh-CN" sz="1800" dirty="0">
              <a:ea typeface="SimSun" pitchFamily="2" charset="-122"/>
            </a:endParaRPr>
          </a:p>
          <a:p>
            <a:endParaRPr lang="en-US" altLang="zh-CN" sz="1800" dirty="0">
              <a:ea typeface="SimSun" pitchFamily="2" charset="-122"/>
            </a:endParaRPr>
          </a:p>
          <a:p>
            <a:endParaRPr lang="en-US" altLang="zh-CN" sz="1800" dirty="0">
              <a:ea typeface="SimSun" pitchFamily="2" charset="-122"/>
            </a:endParaRPr>
          </a:p>
          <a:p>
            <a:endParaRPr lang="en-US" altLang="zh-CN" sz="600" dirty="0">
              <a:ea typeface="SimSun" pitchFamily="2" charset="-122"/>
            </a:endParaRPr>
          </a:p>
          <a:p>
            <a:pPr>
              <a:spcAft>
                <a:spcPts val="425"/>
              </a:spcAft>
            </a:pPr>
            <a:r>
              <a:rPr lang="en-US" altLang="zh-CN" sz="2200" dirty="0">
                <a:ea typeface="SimSun" pitchFamily="2" charset="-122"/>
              </a:rPr>
              <a:t>In many applications, the notion of a cluster is not well defined</a:t>
            </a:r>
          </a:p>
          <a:p>
            <a:pPr>
              <a:spcAft>
                <a:spcPts val="425"/>
              </a:spcAft>
            </a:pPr>
            <a:r>
              <a:rPr lang="en-US" altLang="zh-CN" sz="2200" dirty="0">
                <a:ea typeface="SimSun" pitchFamily="2" charset="-122"/>
              </a:rPr>
              <a:t>The best definition depends on the nature of data and the desired results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76" y="1059271"/>
            <a:ext cx="4970840" cy="24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427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Clustering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89684"/>
            <a:ext cx="3850983" cy="1638703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 ea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2C2C2C"/>
                </a:solidFill>
                <a:ea typeface="+mn-ea"/>
              </a:rPr>
              <a:t>Partitional</a:t>
            </a:r>
            <a:r>
              <a:rPr lang="en-US" sz="2400" dirty="0">
                <a:solidFill>
                  <a:srgbClr val="2C2C2C"/>
                </a:solidFill>
                <a:ea typeface="+mn-ea"/>
              </a:rPr>
              <a:t> clustering</a:t>
            </a:r>
          </a:p>
          <a:p>
            <a:pPr marL="557213" lvl="1" indent="-214313" ea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2C2C2C"/>
                </a:solidFill>
              </a:rPr>
              <a:t>A division of data objects into “non-overlapping” subsets (clusters) such that each data object is in exactly one subset</a:t>
            </a:r>
          </a:p>
          <a:p>
            <a:pPr marL="557213" lvl="1" indent="-214313" ea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750" dirty="0">
              <a:solidFill>
                <a:srgbClr val="FFCC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2" y="2460425"/>
            <a:ext cx="3516939" cy="2254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03" y="2460425"/>
            <a:ext cx="3965480" cy="1638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989684"/>
            <a:ext cx="3965480" cy="9787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57175" lvl="0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kern="0" dirty="0">
                <a:solidFill>
                  <a:srgbClr val="2C2C2C"/>
                </a:solidFill>
                <a:latin typeface="Arial"/>
                <a:cs typeface="Arial"/>
              </a:rPr>
              <a:t>Hierarchical clustering</a:t>
            </a:r>
          </a:p>
          <a:p>
            <a:pPr marL="557213" lvl="1" indent="-21431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kern="0" dirty="0">
                <a:solidFill>
                  <a:srgbClr val="2C2C2C"/>
                </a:solidFill>
                <a:latin typeface="Arial"/>
                <a:cs typeface="Arial"/>
              </a:rPr>
              <a:t>A set of nested clusters organized as a hierarchical tree</a:t>
            </a:r>
            <a:endParaRPr lang="en-US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788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solidFill>
                  <a:srgbClr val="054A89"/>
                </a:solidFill>
              </a:rPr>
              <a:t>Clustering Variations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sz="2400" dirty="0"/>
              <a:t>Non-exclusive vs. Exclusive</a:t>
            </a:r>
          </a:p>
          <a:p>
            <a:pPr marL="720000" lvl="1">
              <a:spcAft>
                <a:spcPts val="425"/>
              </a:spcAft>
            </a:pPr>
            <a:r>
              <a:rPr lang="en-US" sz="2000" dirty="0"/>
              <a:t>Non-exclusive (or overlapping): an object can belong to multiple clusters simultaneously</a:t>
            </a:r>
          </a:p>
          <a:p>
            <a:pPr marL="720000" lvl="1">
              <a:spcAft>
                <a:spcPts val="425"/>
              </a:spcAft>
            </a:pPr>
            <a:r>
              <a:rPr lang="en-US" sz="2000" dirty="0"/>
              <a:t>Exclusive: each object is assigned to a single cluster</a:t>
            </a:r>
          </a:p>
          <a:p>
            <a:pPr>
              <a:spcAft>
                <a:spcPts val="425"/>
              </a:spcAft>
            </a:pPr>
            <a:r>
              <a:rPr lang="en-US" sz="2400" dirty="0"/>
              <a:t>Fuzzy vs. Non-fuzzy</a:t>
            </a:r>
          </a:p>
          <a:p>
            <a:pPr marL="720000" lvl="1">
              <a:spcAft>
                <a:spcPts val="425"/>
              </a:spcAft>
            </a:pPr>
            <a:r>
              <a:rPr lang="en-US" sz="2000" dirty="0"/>
              <a:t>Fuzzy clustering: a data point is associated with a “degree of belongingness” to a cluster</a:t>
            </a:r>
          </a:p>
          <a:p>
            <a:pPr>
              <a:spcAft>
                <a:spcPts val="425"/>
              </a:spcAft>
            </a:pPr>
            <a:r>
              <a:rPr lang="en-US" sz="2400" dirty="0"/>
              <a:t>Partial vs. Complete</a:t>
            </a:r>
          </a:p>
          <a:p>
            <a:pPr marL="720000" lvl="1">
              <a:spcAft>
                <a:spcPts val="425"/>
              </a:spcAft>
            </a:pPr>
            <a:r>
              <a:rPr lang="en-US" sz="2000" dirty="0"/>
              <a:t>In some cases, we only want to cluster some of the data, e.g., discard outliers or data points that are not of interest</a:t>
            </a:r>
          </a:p>
          <a:p>
            <a:pPr marL="557213" lvl="1" indent="-214313" ea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75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516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54A89"/>
                </a:solidFill>
              </a:rPr>
              <a:t>Types of Clusters</a:t>
            </a:r>
            <a:endParaRPr lang="en-US" sz="2800" dirty="0">
              <a:solidFill>
                <a:srgbClr val="054A8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1001990"/>
            <a:ext cx="8152232" cy="3294365"/>
          </a:xfrm>
        </p:spPr>
        <p:txBody>
          <a:bodyPr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425"/>
              </a:spcAft>
            </a:pPr>
            <a:r>
              <a:rPr lang="en-US" altLang="en-US" sz="2400" dirty="0"/>
              <a:t>Type of clusters: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Well-separated clusters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Center-based or prototype-based clusters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Contiguous clusters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Density-based clusters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Property or Conceptual</a:t>
            </a:r>
          </a:p>
          <a:p>
            <a:pPr marL="720000" lvl="1">
              <a:spcAft>
                <a:spcPts val="425"/>
              </a:spcAft>
            </a:pPr>
            <a:r>
              <a:rPr lang="en-US" altLang="en-US" sz="2000" dirty="0"/>
              <a:t>Described by an objective function</a:t>
            </a:r>
            <a:endParaRPr lang="en-US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968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SA PPT - Logo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_powerpoint_with_logo_footer" id="{F7B5DB39-39F9-624B-BD92-6F76FFB7D372}" vid="{E5A5EEF1-1B5B-584B-9F67-4251EF784B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 PPT - Logo footer</Template>
  <TotalTime>4597</TotalTime>
  <Words>3203</Words>
  <Application>Microsoft Macintosh PowerPoint</Application>
  <PresentationFormat>On-screen Show (16:9)</PresentationFormat>
  <Paragraphs>366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Altis UniSA</vt:lpstr>
      <vt:lpstr>CMMI10</vt:lpstr>
      <vt:lpstr>Arial</vt:lpstr>
      <vt:lpstr>Cambria Math</vt:lpstr>
      <vt:lpstr>Times New Roman</vt:lpstr>
      <vt:lpstr>UniSA PPT - Logo footer</vt:lpstr>
      <vt:lpstr>VISIO</vt:lpstr>
      <vt:lpstr>Worksheet</vt:lpstr>
      <vt:lpstr>Bitmap Image</vt:lpstr>
      <vt:lpstr>Equation</vt:lpstr>
      <vt:lpstr> INFS 5102 Unsupervised Methods in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5102 Unsupervised Methods in Analytics</dc:title>
  <dc:creator>Lin Liu</dc:creator>
  <cp:lastModifiedBy>Lin Liu</cp:lastModifiedBy>
  <cp:revision>119</cp:revision>
  <cp:lastPrinted>2011-11-18T03:36:14Z</cp:lastPrinted>
  <dcterms:created xsi:type="dcterms:W3CDTF">2022-02-19T07:39:44Z</dcterms:created>
  <dcterms:modified xsi:type="dcterms:W3CDTF">2022-03-05T14:48:30Z</dcterms:modified>
</cp:coreProperties>
</file>