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70" r:id="rId2"/>
    <p:sldId id="700" r:id="rId3"/>
    <p:sldId id="701" r:id="rId4"/>
    <p:sldId id="702" r:id="rId5"/>
    <p:sldId id="703" r:id="rId6"/>
    <p:sldId id="704" r:id="rId7"/>
    <p:sldId id="705" r:id="rId8"/>
    <p:sldId id="706" r:id="rId9"/>
    <p:sldId id="707" r:id="rId10"/>
    <p:sldId id="708" r:id="rId11"/>
    <p:sldId id="709" r:id="rId12"/>
    <p:sldId id="710" r:id="rId13"/>
    <p:sldId id="711" r:id="rId14"/>
    <p:sldId id="713" r:id="rId15"/>
    <p:sldId id="712" r:id="rId16"/>
    <p:sldId id="714" r:id="rId17"/>
    <p:sldId id="715" r:id="rId18"/>
    <p:sldId id="716" r:id="rId19"/>
    <p:sldId id="717" r:id="rId20"/>
    <p:sldId id="718" r:id="rId21"/>
    <p:sldId id="719" r:id="rId22"/>
    <p:sldId id="720" r:id="rId23"/>
    <p:sldId id="721" r:id="rId24"/>
    <p:sldId id="722" r:id="rId25"/>
    <p:sldId id="758" r:id="rId26"/>
    <p:sldId id="759" r:id="rId27"/>
    <p:sldId id="760" r:id="rId28"/>
    <p:sldId id="761" r:id="rId29"/>
    <p:sldId id="762" r:id="rId30"/>
    <p:sldId id="763" r:id="rId31"/>
    <p:sldId id="764" r:id="rId32"/>
    <p:sldId id="765" r:id="rId33"/>
    <p:sldId id="766" r:id="rId34"/>
    <p:sldId id="767" r:id="rId35"/>
    <p:sldId id="768" r:id="rId3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4A89"/>
    <a:srgbClr val="000099"/>
    <a:srgbClr val="4F81B5"/>
    <a:srgbClr val="67AB50"/>
    <a:srgbClr val="70B6AD"/>
    <a:srgbClr val="CE3D62"/>
    <a:srgbClr val="CE4B7F"/>
    <a:srgbClr val="7876DF"/>
    <a:srgbClr val="8FCACC"/>
    <a:srgbClr val="EC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1782" autoAdjust="0"/>
  </p:normalViewPr>
  <p:slideViewPr>
    <p:cSldViewPr snapToGrid="0" snapToObjects="1">
      <p:cViewPr varScale="1">
        <p:scale>
          <a:sx n="81" d="100"/>
          <a:sy n="81" d="100"/>
        </p:scale>
        <p:origin x="856" y="5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-83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Liu" userId="09b4a868-7ce3-4fa0-87ff-7cacdef88f26" providerId="ADAL" clId="{BA07F6E1-5BE0-47B9-AADD-A347AD5C839D}"/>
    <pc:docChg chg="modSld">
      <pc:chgData name="Lin Liu" userId="09b4a868-7ce3-4fa0-87ff-7cacdef88f26" providerId="ADAL" clId="{BA07F6E1-5BE0-47B9-AADD-A347AD5C839D}" dt="2023-03-10T13:04:48.998" v="112" actId="20577"/>
      <pc:docMkLst>
        <pc:docMk/>
      </pc:docMkLst>
      <pc:sldChg chg="modSp mod">
        <pc:chgData name="Lin Liu" userId="09b4a868-7ce3-4fa0-87ff-7cacdef88f26" providerId="ADAL" clId="{BA07F6E1-5BE0-47B9-AADD-A347AD5C839D}" dt="2023-03-10T13:03:11.496" v="81" actId="21"/>
        <pc:sldMkLst>
          <pc:docMk/>
          <pc:sldMk cId="1663874145" sldId="708"/>
        </pc:sldMkLst>
        <pc:spChg chg="mod">
          <ac:chgData name="Lin Liu" userId="09b4a868-7ce3-4fa0-87ff-7cacdef88f26" providerId="ADAL" clId="{BA07F6E1-5BE0-47B9-AADD-A347AD5C839D}" dt="2023-03-10T13:03:11.496" v="81" actId="21"/>
          <ac:spMkLst>
            <pc:docMk/>
            <pc:sldMk cId="1663874145" sldId="708"/>
            <ac:spMk id="5" creationId="{00000000-0000-0000-0000-000000000000}"/>
          </ac:spMkLst>
        </pc:spChg>
      </pc:sldChg>
      <pc:sldChg chg="modSp mod">
        <pc:chgData name="Lin Liu" userId="09b4a868-7ce3-4fa0-87ff-7cacdef88f26" providerId="ADAL" clId="{BA07F6E1-5BE0-47B9-AADD-A347AD5C839D}" dt="2023-03-10T13:04:48.998" v="112" actId="20577"/>
        <pc:sldMkLst>
          <pc:docMk/>
          <pc:sldMk cId="560930810" sldId="709"/>
        </pc:sldMkLst>
        <pc:spChg chg="mod">
          <ac:chgData name="Lin Liu" userId="09b4a868-7ce3-4fa0-87ff-7cacdef88f26" providerId="ADAL" clId="{BA07F6E1-5BE0-47B9-AADD-A347AD5C839D}" dt="2023-03-10T13:04:48.998" v="112" actId="20577"/>
          <ac:spMkLst>
            <pc:docMk/>
            <pc:sldMk cId="560930810" sldId="709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F6F4C1-4114-4918-8993-473D0CD5D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73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DB437F-59FE-4A6C-A802-8DC821426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35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8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1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43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35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1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02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49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29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4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7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9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44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9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97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3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17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7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68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5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r>
              <a:rPr lang="en-US"/>
              <a:t>An animation on DBSCAN: https</a:t>
            </a:r>
            <a:r>
              <a:rPr lang="en-US" dirty="0"/>
              <a:t>://towardsdatascience.com/the-5-clustering-algorithms-data-scientists-need-to-know-a36d136ef68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52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r>
              <a:rPr lang="en-US"/>
              <a:t>An animation on DBSCAN: https</a:t>
            </a:r>
            <a:r>
              <a:rPr lang="en-US" dirty="0"/>
              <a:t>://towardsdatascience.com/the-5-clustering-algorithms-data-scientists-need-to-know-a36d136ef68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41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5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8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2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1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7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1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942E2-BAD8-FC47-AC93-B2BB6BCAFF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28" y="590550"/>
            <a:ext cx="1288544" cy="1030835"/>
          </a:xfrm>
          <a:prstGeom prst="rect">
            <a:avLst/>
          </a:prstGeom>
        </p:spPr>
      </p:pic>
      <p:sp>
        <p:nvSpPr>
          <p:cNvPr id="4" name="Rectangle 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1358089" y="2184400"/>
            <a:ext cx="6437083" cy="8432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1366353" y="3332829"/>
            <a:ext cx="6428827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  <p:extLst>
      <p:ext uri="{BB962C8B-B14F-4D97-AF65-F5344CB8AC3E}">
        <p14:creationId xmlns:p14="http://schemas.microsoft.com/office/powerpoint/2010/main" val="16813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5054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800" b="1" baseline="0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 here</a:t>
            </a:r>
            <a:endParaRPr lang="en-AU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17" y="954963"/>
            <a:ext cx="8280751" cy="25044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  <a:lvl2pPr marL="72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defRPr sz="2000"/>
            </a:lvl2pPr>
            <a:lvl3pPr marL="900000" indent="-2286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»"/>
              <a:defRPr sz="2000"/>
            </a:lvl3pPr>
          </a:lstStyle>
          <a:p>
            <a:pPr lvl="0"/>
            <a:r>
              <a:rPr lang="en-US" dirty="0"/>
              <a:t>Type text here</a:t>
            </a:r>
          </a:p>
          <a:p>
            <a:pPr lvl="1"/>
            <a:r>
              <a:rPr lang="en-US" dirty="0"/>
              <a:t>Second level if required</a:t>
            </a:r>
          </a:p>
          <a:p>
            <a:pPr lvl="2"/>
            <a:r>
              <a:rPr lang="en-US" dirty="0"/>
              <a:t>Third level if required</a:t>
            </a:r>
          </a:p>
          <a:p>
            <a:pPr lvl="0"/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5B537-7036-2042-B50D-F890C1EE9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70413" y="-1"/>
            <a:ext cx="4573587" cy="42767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0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 here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05D9D5-D48F-4444-9C6D-30944DD8E3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right/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4572000" cy="427355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4757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4756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 here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5F60B5-CC36-E54D-BE26-62F792B5A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62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9144000" cy="426481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</a:t>
            </a:r>
          </a:p>
          <a:p>
            <a:r>
              <a:rPr lang="en-US" dirty="0"/>
              <a:t>to placeholder. </a:t>
            </a:r>
          </a:p>
          <a:p>
            <a:r>
              <a:rPr lang="en-US" dirty="0"/>
              <a:t>Or c</a:t>
            </a:r>
            <a:r>
              <a:rPr lang="en-AU" dirty="0"/>
              <a:t>lick icon to add.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93AA6-97AE-3E4D-ABE1-897755A97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415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 heading and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247587"/>
            <a:ext cx="9144000" cy="30172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</a:t>
            </a:r>
          </a:p>
          <a:p>
            <a:r>
              <a:rPr lang="en-US"/>
              <a:t>to </a:t>
            </a:r>
            <a:r>
              <a:rPr lang="en-US" dirty="0"/>
              <a:t>placeholder</a:t>
            </a:r>
            <a:r>
              <a:rPr lang="en-US"/>
              <a:t>. </a:t>
            </a:r>
          </a:p>
          <a:p>
            <a:r>
              <a:rPr lang="en-US"/>
              <a:t>Or </a:t>
            </a:r>
            <a:r>
              <a:rPr lang="en-US" dirty="0"/>
              <a:t>c</a:t>
            </a:r>
            <a:r>
              <a:rPr lang="en-AU" dirty="0"/>
              <a:t>lick icon to add.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 baseline="0">
                <a:solidFill>
                  <a:srgbClr val="054A89"/>
                </a:solidFill>
                <a:latin typeface="Altis UniSA" panose="020B0603030000000003" pitchFamily="34" charset="77"/>
              </a:defRPr>
            </a:lvl1pPr>
          </a:lstStyle>
          <a:p>
            <a:pPr lvl="0"/>
            <a:r>
              <a:rPr lang="en-US" dirty="0"/>
              <a:t>Type heading here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F7B63-B665-4046-97B9-0C2624ABB3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071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EBF3C-6C79-414F-B2F0-C45AE2BA79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pic>
        <p:nvPicPr>
          <p:cNvPr id="6" name="Picture 5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sp>
        <p:nvSpPr>
          <p:cNvPr id="9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0" y="3332829"/>
            <a:ext cx="9143999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  <a:latin typeface="Altis UniSA" panose="020B0603030000000003" pitchFamily="34" charset="77"/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96701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84087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0" name="Rectangle 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40000" y="2538414"/>
            <a:ext cx="5791200" cy="290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40000" y="2901553"/>
            <a:ext cx="6019800" cy="2893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5" y="4297442"/>
            <a:ext cx="1462531" cy="4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4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971800" y="290514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1" r:id="rId3"/>
    <p:sldLayoutId id="2147483654" r:id="rId4"/>
    <p:sldLayoutId id="2147483659" r:id="rId5"/>
    <p:sldLayoutId id="2147483660" r:id="rId6"/>
    <p:sldLayoutId id="2147483649" r:id="rId7"/>
    <p:sldLayoutId id="2147483663" r:id="rId8"/>
    <p:sldLayoutId id="2147483664" r:id="rId9"/>
  </p:sldLayoutIdLst>
  <p:transition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itchFamily="-65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itchFamily="-65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itchFamily="-65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65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1.png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users.cs.umn.edu/~kumar001/dmbook/firsted.ph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.engr.illinois.edu/~hanj/bk3/" TargetMode="External"/><Relationship Id="rId4" Type="http://schemas.openxmlformats.org/officeDocument/2006/relationships/hyperlink" Target="https://www-users.cs.umn.edu/~kumar001/dmbook/index.ph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1165741" y="1831788"/>
            <a:ext cx="6812518" cy="843280"/>
          </a:xfrm>
        </p:spPr>
        <p:txBody>
          <a:bodyPr anchor="ctr"/>
          <a:lstStyle/>
          <a:p>
            <a:pPr eaLnBrk="1" hangingPunct="1"/>
            <a:br>
              <a:rPr lang="en-AU" dirty="0"/>
            </a:br>
            <a:r>
              <a:rPr lang="en-AU" sz="2400" b="0" dirty="0">
                <a:solidFill>
                  <a:srgbClr val="FFFF00"/>
                </a:solidFill>
              </a:rPr>
              <a:t>INFS 5102</a:t>
            </a:r>
            <a:br>
              <a:rPr lang="en-AU" sz="2400" dirty="0">
                <a:solidFill>
                  <a:srgbClr val="FFFF00"/>
                </a:solidFill>
              </a:rPr>
            </a:br>
            <a:r>
              <a:rPr lang="en-AU" sz="2400" b="0" dirty="0"/>
              <a:t>Unsupervised Methods in Analytics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08A4A-33F3-441F-B696-A104FCE0958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481136" y="3066499"/>
            <a:ext cx="6428827" cy="1249331"/>
          </a:xfrm>
        </p:spPr>
        <p:txBody>
          <a:bodyPr/>
          <a:lstStyle/>
          <a:p>
            <a:pPr eaLnBrk="1" hangingPunct="1"/>
            <a:r>
              <a:rPr lang="en-AU" sz="3200" dirty="0"/>
              <a:t>Module 3 – Cluster Analysis </a:t>
            </a:r>
          </a:p>
          <a:p>
            <a:r>
              <a:rPr lang="en-AU" sz="2400" dirty="0"/>
              <a:t>Part 2B: Methods </a:t>
            </a:r>
            <a:r>
              <a:rPr lang="zh-CN" altLang="en-US" sz="2400" dirty="0"/>
              <a:t>（</a:t>
            </a:r>
            <a:r>
              <a:rPr lang="en-US" altLang="zh-CN" sz="2400" dirty="0"/>
              <a:t>B</a:t>
            </a:r>
            <a:r>
              <a:rPr lang="zh-CN" altLang="en-US" sz="2400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Intermediate Situation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08426" y="823500"/>
            <a:ext cx="8144657" cy="3010289"/>
          </a:xfrm>
        </p:spPr>
        <p:txBody>
          <a:bodyPr/>
          <a:lstStyle/>
          <a:p>
            <a:pPr indent="-270000"/>
            <a:r>
              <a:rPr lang="en-US" altLang="en-US" sz="2000" dirty="0"/>
              <a:t>After some merging steps, we have some clusters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00" y="1440000"/>
            <a:ext cx="500151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741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00" y="1439503"/>
            <a:ext cx="5001511" cy="2880000"/>
          </a:xfrm>
          <a:prstGeom prst="rect">
            <a:avLst/>
          </a:prstGeom>
        </p:spPr>
      </p:pic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Intermediate Situation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34065"/>
            <a:ext cx="7898443" cy="3010289"/>
          </a:xfrm>
        </p:spPr>
        <p:txBody>
          <a:bodyPr/>
          <a:lstStyle/>
          <a:p>
            <a:pPr indent="-270000"/>
            <a:r>
              <a:rPr lang="en-US" altLang="en-US" sz="2000" dirty="0"/>
              <a:t>At </a:t>
            </a:r>
            <a:r>
              <a:rPr lang="en-US" altLang="en-US" sz="2000"/>
              <a:t>each step, we </a:t>
            </a:r>
            <a:r>
              <a:rPr lang="en-US" altLang="en-US" sz="2000" dirty="0"/>
              <a:t>merge the two closest clusters and update the proximity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308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Intermediate Situation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6880" y="911200"/>
            <a:ext cx="8144657" cy="3010289"/>
          </a:xfrm>
        </p:spPr>
        <p:txBody>
          <a:bodyPr/>
          <a:lstStyle/>
          <a:p>
            <a:pPr indent="-270000"/>
            <a:r>
              <a:rPr lang="en-US" altLang="en-US" sz="2000" dirty="0"/>
              <a:t>The question is “How do we update the proximity matrix?”, that is, how to define </a:t>
            </a:r>
            <a:r>
              <a:rPr lang="en-US" altLang="en-US" sz="2000" b="1" dirty="0"/>
              <a:t>inter-cluster similarity</a:t>
            </a:r>
            <a:r>
              <a:rPr lang="en-US" altLang="en-US" sz="2000" dirty="0"/>
              <a:t>? 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00" y="1440000"/>
            <a:ext cx="4953741" cy="29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21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How to Define Inter-Cluster Similarity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773386" y="1057896"/>
            <a:ext cx="5130570" cy="3402378"/>
          </a:xfrm>
        </p:spPr>
        <p:txBody>
          <a:bodyPr/>
          <a:lstStyle/>
          <a:p>
            <a:pPr indent="-270000">
              <a:spcBef>
                <a:spcPts val="150"/>
              </a:spcBef>
              <a:spcAft>
                <a:spcPts val="150"/>
              </a:spcAft>
            </a:pPr>
            <a:r>
              <a:rPr lang="en-US" altLang="en-US" sz="2000" dirty="0"/>
              <a:t>MIN (aka Single link)</a:t>
            </a:r>
          </a:p>
          <a:p>
            <a:pPr indent="-270000">
              <a:spcBef>
                <a:spcPts val="150"/>
              </a:spcBef>
              <a:spcAft>
                <a:spcPts val="150"/>
              </a:spcAft>
            </a:pPr>
            <a:r>
              <a:rPr lang="en-US" altLang="en-US" sz="2000" dirty="0"/>
              <a:t>MAX (aka Complete link or Clique)</a:t>
            </a:r>
          </a:p>
          <a:p>
            <a:pPr indent="-270000">
              <a:spcBef>
                <a:spcPts val="150"/>
              </a:spcBef>
              <a:spcAft>
                <a:spcPts val="150"/>
              </a:spcAft>
            </a:pPr>
            <a:r>
              <a:rPr lang="en-US" altLang="en-US" sz="2000" dirty="0"/>
              <a:t>Distance between centroids</a:t>
            </a:r>
          </a:p>
          <a:p>
            <a:pPr indent="-270000">
              <a:spcBef>
                <a:spcPts val="150"/>
              </a:spcBef>
              <a:spcAft>
                <a:spcPts val="150"/>
              </a:spcAft>
            </a:pPr>
            <a:r>
              <a:rPr lang="en-US" altLang="en-US" sz="2000" dirty="0"/>
              <a:t>Group average</a:t>
            </a:r>
          </a:p>
          <a:p>
            <a:pPr indent="-270000">
              <a:spcBef>
                <a:spcPts val="150"/>
              </a:spcBef>
              <a:spcAft>
                <a:spcPts val="150"/>
              </a:spcAft>
            </a:pPr>
            <a:r>
              <a:rPr lang="en-US" altLang="en-US" sz="2000" dirty="0"/>
              <a:t>Other methods driven by an objective function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altLang="en-US" sz="1600" dirty="0"/>
              <a:t>e.g., Ward’s Method (uses squared error)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440000"/>
            <a:ext cx="305307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44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MIN (Single Link)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815916" y="951570"/>
                <a:ext cx="4911866" cy="3402378"/>
              </a:xfrm>
            </p:spPr>
            <p:txBody>
              <a:bodyPr/>
              <a:lstStyle/>
              <a:p>
                <a:pPr indent="-270000"/>
                <a:r>
                  <a:rPr lang="en-US" altLang="en-US" sz="2000" dirty="0"/>
                  <a:t>Distance between the </a:t>
                </a:r>
                <a:r>
                  <a:rPr lang="en-US" altLang="en-US" sz="2000" b="1" dirty="0"/>
                  <a:t>closest</a:t>
                </a:r>
                <a:r>
                  <a:rPr lang="en-US" altLang="en-US" sz="2000" dirty="0"/>
                  <a:t> two points in different clusters</a:t>
                </a:r>
              </a:p>
              <a:p>
                <a:pPr indent="-270000"/>
                <a:r>
                  <a:rPr lang="en-US" altLang="en-US" sz="2000" dirty="0"/>
                  <a:t>Graphically, distance between the </a:t>
                </a:r>
                <a:r>
                  <a:rPr lang="en-US" altLang="en-US" sz="2000" b="1" dirty="0"/>
                  <a:t>shortest</a:t>
                </a:r>
                <a:r>
                  <a:rPr lang="en-US" altLang="en-US" sz="2000" dirty="0"/>
                  <a:t> edge/link between two nodes in different clusters/sets of nodes.  </a:t>
                </a:r>
              </a:p>
              <a:p>
                <a:pPr indent="-270000"/>
                <a:r>
                  <a:rPr lang="en-US" altLang="en-US" sz="2000" dirty="0"/>
                  <a:t>Formally, 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en-AU" altLang="en-US" sz="600" i="1" dirty="0"/>
              </a:p>
              <a:p>
                <a:pPr marL="0" indent="0">
                  <a:spcBef>
                    <a:spcPts val="150"/>
                  </a:spcBef>
                  <a:spcAft>
                    <a:spcPts val="15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1800" i="1">
                          <a:latin typeface="Cambria Math" charset="0"/>
                        </a:rPr>
                        <m:t>𝐷</m:t>
                      </m:r>
                      <m:d>
                        <m:dPr>
                          <m:ctrlPr>
                            <a:rPr lang="en-AU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18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altLang="en-US" sz="1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18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altLang="en-US" sz="18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alt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AU" altLang="en-US" sz="1800" b="1" i="1">
                                  <a:latin typeface="Cambria Math" charset="0"/>
                                </a:rPr>
                                <m:t>𝐦𝐢𝐧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b="1" i="1">
                                      <a:latin typeface="Cambria Math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b="1" i="1">
                                      <a:latin typeface="Cambria Math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AU" altLang="en-US" sz="1800" b="1" i="1">
                              <a:latin typeface="Cambria Math" charset="0"/>
                            </a:rPr>
                            <m:t>𝒅</m:t>
                          </m:r>
                          <m:r>
                            <a:rPr lang="en-AU" altLang="en-US" sz="18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altLang="en-US" sz="1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altLang="en-US" sz="180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815916" y="951570"/>
                <a:ext cx="4911866" cy="3402378"/>
              </a:xfrm>
              <a:blipFill>
                <a:blip r:embed="rId3"/>
                <a:stretch>
                  <a:fillRect t="-1487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6218" y="1265274"/>
            <a:ext cx="3167250" cy="13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586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7" y="1392759"/>
            <a:ext cx="3240000" cy="1260000"/>
          </a:xfrm>
          <a:prstGeom prst="rect">
            <a:avLst/>
          </a:prstGeom>
        </p:spPr>
      </p:pic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Max (Complete Link or Clique)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815916" y="951570"/>
                <a:ext cx="4911867" cy="3402378"/>
              </a:xfrm>
            </p:spPr>
            <p:txBody>
              <a:bodyPr/>
              <a:lstStyle/>
              <a:p>
                <a:pPr indent="-270000"/>
                <a:r>
                  <a:rPr lang="en-US" altLang="en-US" sz="2000" dirty="0"/>
                  <a:t>Distance between the </a:t>
                </a:r>
                <a:r>
                  <a:rPr lang="en-US" altLang="en-US" sz="2000" b="1" dirty="0"/>
                  <a:t>farthest</a:t>
                </a:r>
                <a:r>
                  <a:rPr lang="en-US" altLang="en-US" sz="2000" dirty="0"/>
                  <a:t> two points in different clusters</a:t>
                </a:r>
              </a:p>
              <a:p>
                <a:pPr indent="-270000"/>
                <a:r>
                  <a:rPr lang="en-US" altLang="en-US" sz="2000" dirty="0"/>
                  <a:t>Graphically, distance between the </a:t>
                </a:r>
                <a:r>
                  <a:rPr lang="en-US" altLang="en-US" sz="2000" b="1" dirty="0"/>
                  <a:t>longest </a:t>
                </a:r>
                <a:r>
                  <a:rPr lang="en-US" altLang="en-US" sz="2000" dirty="0"/>
                  <a:t>edge/link between two nodes in different clusters/sets of nodes.  </a:t>
                </a:r>
              </a:p>
              <a:p>
                <a:pPr indent="-270000"/>
                <a:r>
                  <a:rPr lang="en-US" altLang="en-US" sz="2000" dirty="0"/>
                  <a:t>Formally, </a:t>
                </a:r>
              </a:p>
              <a:p>
                <a:pPr marL="0" indent="0">
                  <a:spcBef>
                    <a:spcPts val="150"/>
                  </a:spcBef>
                  <a:spcAft>
                    <a:spcPts val="15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1800" i="1">
                          <a:latin typeface="Cambria Math" charset="0"/>
                        </a:rPr>
                        <m:t>𝐷</m:t>
                      </m:r>
                      <m:d>
                        <m:dPr>
                          <m:ctrlPr>
                            <a:rPr lang="en-AU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18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altLang="en-US" sz="1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18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altLang="en-US" sz="18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alt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AU" altLang="en-US" sz="1800" b="1" i="1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b="1" i="1">
                                      <a:latin typeface="Cambria Math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b="1" i="1">
                                      <a:latin typeface="Cambria Math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AU" altLang="en-US" sz="1800" b="1" i="1">
                              <a:latin typeface="Cambria Math" charset="0"/>
                            </a:rPr>
                            <m:t>𝒅</m:t>
                          </m:r>
                          <m:r>
                            <a:rPr lang="en-AU" altLang="en-US" sz="18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altLang="en-US" sz="1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altLang="en-US" sz="180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altLang="en-US" sz="1800" i="1" dirty="0">
                  <a:latin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815916" y="951570"/>
                <a:ext cx="4911867" cy="3402378"/>
              </a:xfrm>
              <a:blipFill>
                <a:blip r:embed="rId4"/>
                <a:stretch>
                  <a:fillRect t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283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1311750"/>
            <a:ext cx="2970330" cy="1260000"/>
          </a:xfrm>
          <a:prstGeom prst="rect">
            <a:avLst/>
          </a:prstGeom>
        </p:spPr>
      </p:pic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Distance between Cluster Centroids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05284" y="1079161"/>
            <a:ext cx="4477479" cy="3402378"/>
          </a:xfrm>
        </p:spPr>
        <p:txBody>
          <a:bodyPr/>
          <a:lstStyle/>
          <a:p>
            <a:pPr indent="-270000">
              <a:spcBef>
                <a:spcPts val="150"/>
              </a:spcBef>
              <a:spcAft>
                <a:spcPts val="150"/>
              </a:spcAft>
            </a:pPr>
            <a:r>
              <a:rPr lang="en-US" altLang="en-US" sz="2000" dirty="0"/>
              <a:t>Distance between two clusters is defined as the distance between the centroids of the two clusters</a:t>
            </a:r>
            <a:endParaRPr lang="en-US" altLang="en-US" sz="2000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611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6" y="1221750"/>
            <a:ext cx="3240000" cy="1350000"/>
          </a:xfrm>
          <a:prstGeom prst="rect">
            <a:avLst/>
          </a:prstGeom>
        </p:spPr>
      </p:pic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Group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815916" y="951570"/>
                <a:ext cx="5130570" cy="3402378"/>
              </a:xfrm>
            </p:spPr>
            <p:txBody>
              <a:bodyPr/>
              <a:lstStyle/>
              <a:p>
                <a:pPr indent="-270000"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en-US" altLang="en-US" sz="2000" dirty="0"/>
                  <a:t>Average of pair-wise distances of </a:t>
                </a:r>
                <a:r>
                  <a:rPr lang="en-US" altLang="en-US" sz="2000" b="1" dirty="0"/>
                  <a:t>all pairs </a:t>
                </a:r>
                <a:r>
                  <a:rPr lang="en-US" altLang="en-US" sz="2000" dirty="0"/>
                  <a:t>of points in different clusters</a:t>
                </a:r>
              </a:p>
              <a:p>
                <a:pPr indent="-270000"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en-US" altLang="en-US" sz="2000" dirty="0"/>
                  <a:t>Graphically, </a:t>
                </a:r>
                <a:r>
                  <a:rPr lang="en-US" altLang="en-US" sz="2000" b="1" dirty="0"/>
                  <a:t>average length </a:t>
                </a:r>
                <a:r>
                  <a:rPr lang="en-US" altLang="en-US" sz="2000" dirty="0"/>
                  <a:t>of edges/links between two clusters.  </a:t>
                </a:r>
              </a:p>
              <a:p>
                <a:pPr indent="-270000"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en-US" altLang="en-US" sz="2000" dirty="0"/>
                  <a:t>Formally, </a:t>
                </a:r>
              </a:p>
              <a:p>
                <a:pPr marL="0" indent="0">
                  <a:spcBef>
                    <a:spcPts val="150"/>
                  </a:spcBef>
                  <a:spcAft>
                    <a:spcPts val="15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1800" i="1">
                          <a:latin typeface="Cambria Math" charset="0"/>
                        </a:rPr>
                        <m:t>𝐷</m:t>
                      </m:r>
                      <m:d>
                        <m:dPr>
                          <m:ctrlPr>
                            <a:rPr lang="en-AU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18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altLang="en-US" sz="1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18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altLang="en-US" sz="1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altLang="en-US" sz="18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AU" altLang="en-US" sz="1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b="1" i="1">
                                      <a:latin typeface="Cambria Math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b="1" i="1">
                                      <a:latin typeface="Cambria Math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1800" b="1" i="1">
                                      <a:latin typeface="Cambria Math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AU" altLang="en-US" sz="1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AU" altLang="en-US" sz="1800" i="1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AU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18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AU" altLang="en-US" sz="18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altLang="en-US" sz="1800" i="1">
                              <a:latin typeface="Cambria Math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AU" altLang="en-US" sz="1800" i="1" dirty="0">
                  <a:latin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815916" y="951570"/>
                <a:ext cx="5130570" cy="3402378"/>
              </a:xfrm>
              <a:blipFill>
                <a:blip r:embed="rId4"/>
                <a:stretch>
                  <a:fillRect t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1166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Ward’s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572000" y="913662"/>
                <a:ext cx="4266474" cy="3402378"/>
              </a:xfrm>
            </p:spPr>
            <p:txBody>
              <a:bodyPr/>
              <a:lstStyle/>
              <a:p>
                <a:pPr marL="214313" indent="-214313"/>
                <a:r>
                  <a:rPr lang="en-US" altLang="en-US" sz="2000" dirty="0"/>
                  <a:t>Distance between two clusters is defined as the increase of SSE if the two clusters are merged</a:t>
                </a:r>
                <a:endParaRPr lang="en-US" altLang="en-US" sz="2000" baseline="-25000" dirty="0"/>
              </a:p>
              <a:p>
                <a:pPr marL="214313" indent="-214313"/>
                <a:r>
                  <a:rPr lang="en-US" altLang="en-US" sz="2000" dirty="0"/>
                  <a:t>In the example, if </a:t>
                </a:r>
                <a14:m>
                  <m:oMath xmlns:m="http://schemas.openxmlformats.org/officeDocument/2006/math">
                    <m:r>
                      <a:rPr lang="en-AU" altLang="en-US" sz="20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AU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alt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altLang="en-US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AU" alt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alt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altLang="en-US" sz="2000" dirty="0"/>
                  <a:t>&lt;</a:t>
                </a:r>
                <a14:m>
                  <m:oMath xmlns:m="http://schemas.openxmlformats.org/officeDocument/2006/math">
                    <m:r>
                      <a:rPr lang="en-AU" altLang="en-US" sz="20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AU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alt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altLang="en-US" sz="2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AU" alt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alt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en-US" sz="2000" dirty="0"/>
                  <a:t>, i.e. C2 and C5 are “closer” than C1 and C3.</a:t>
                </a:r>
              </a:p>
              <a:p>
                <a:pPr marL="214313" indent="-214313"/>
                <a:r>
                  <a:rPr lang="en-US" altLang="en-US" sz="2000" dirty="0"/>
                  <a:t>So the Ward’s hierarchical clustering method tries to minimize the increase of SSE in each merge (by picking up the “closest” pair of clusters to merge) </a:t>
                </a:r>
              </a:p>
              <a:p>
                <a:pPr marL="0" indent="0">
                  <a:spcBef>
                    <a:spcPts val="150"/>
                  </a:spcBef>
                  <a:spcAft>
                    <a:spcPts val="150"/>
                  </a:spcAft>
                  <a:buNone/>
                </a:pPr>
                <a:endParaRPr lang="en-AU" altLang="en-US" sz="1800" i="1" dirty="0">
                  <a:latin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572000" y="913662"/>
                <a:ext cx="4266474" cy="3402378"/>
              </a:xfrm>
              <a:blipFill>
                <a:blip r:embed="rId3"/>
                <a:stretch>
                  <a:fillRect l="-1190" t="-1866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26" y="1086864"/>
            <a:ext cx="3942438" cy="30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856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Pros and Cons - MIN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30773" y="1662522"/>
            <a:ext cx="125407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/>
              <a:t>Original Points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30526" y="3270663"/>
            <a:ext cx="161950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/>
              <a:t>After Clustering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16217" y="864771"/>
            <a:ext cx="4743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350" dirty="0"/>
              <a:t> </a:t>
            </a:r>
            <a:r>
              <a:rPr lang="en-US" altLang="en-US" sz="1800" dirty="0"/>
              <a:t>Can handle non-elliptical shapes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42471" y="853054"/>
            <a:ext cx="4743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350" dirty="0"/>
              <a:t>  </a:t>
            </a:r>
            <a:r>
              <a:rPr lang="en-US" altLang="en-US" sz="1800" dirty="0"/>
              <a:t>Sensitive to noise and outliers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360" y="2727958"/>
            <a:ext cx="2732522" cy="15670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445" y="1211019"/>
            <a:ext cx="2474918" cy="15446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22" y="1333465"/>
            <a:ext cx="2340791" cy="1185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28" y="2892413"/>
            <a:ext cx="2523185" cy="11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72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AU" dirty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Concepts</a:t>
            </a:r>
          </a:p>
          <a:p>
            <a:pPr lvl="1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What is cluster analysis</a:t>
            </a:r>
          </a:p>
          <a:p>
            <a:pPr lvl="1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Types of clustering and types of clusters</a:t>
            </a:r>
          </a:p>
          <a:p>
            <a:pPr lvl="1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Major clustering approaches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Similarity/dissimilarity measures</a:t>
            </a:r>
          </a:p>
          <a:p>
            <a:r>
              <a:rPr lang="en-AU" dirty="0"/>
              <a:t>Methods</a:t>
            </a:r>
          </a:p>
          <a:p>
            <a:pPr lvl="1"/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Partition based method – K-means</a:t>
            </a:r>
          </a:p>
          <a:p>
            <a:pPr lvl="1"/>
            <a:r>
              <a:rPr lang="en-AU" dirty="0"/>
              <a:t>Hierarchical clustering</a:t>
            </a:r>
          </a:p>
          <a:p>
            <a:pPr lvl="1"/>
            <a:r>
              <a:rPr lang="en-AU" dirty="0"/>
              <a:t>Density based method</a:t>
            </a:r>
          </a:p>
          <a:p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Validation of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5858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Pros and Cons - Max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07680" y="1705052"/>
            <a:ext cx="125407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/>
              <a:t>Original Points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76469" y="3308143"/>
            <a:ext cx="17716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/>
              <a:t>After clustering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36880" y="835112"/>
            <a:ext cx="4743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350" dirty="0"/>
              <a:t> </a:t>
            </a:r>
            <a:r>
              <a:rPr lang="en-US" altLang="en-US" sz="1800" dirty="0"/>
              <a:t>Less susceptible to noise and outliers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73384" y="828727"/>
            <a:ext cx="4743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350" dirty="0"/>
              <a:t>  </a:t>
            </a:r>
            <a:r>
              <a:rPr lang="en-AU" altLang="en-US" sz="1800" dirty="0"/>
              <a:t>Tends to break large clusters</a:t>
            </a:r>
            <a:endParaRPr lang="en-US" alt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68" y="1131767"/>
            <a:ext cx="2314575" cy="1421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28" y="2596761"/>
            <a:ext cx="2412515" cy="1422765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2" y="1153453"/>
            <a:ext cx="1923674" cy="144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8119" y="2689813"/>
            <a:ext cx="1837953" cy="1338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61755" y="4028020"/>
            <a:ext cx="3765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1800" dirty="0"/>
              <a:t>Biased towards globular clusters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3125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Pros and Cons: Group Average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6217" y="934065"/>
            <a:ext cx="8858312" cy="4018388"/>
          </a:xfrm>
          <a:prstGeom prst="rect">
            <a:avLst/>
          </a:prstGeom>
        </p:spPr>
        <p:txBody>
          <a:bodyPr/>
          <a:lstStyle/>
          <a:p>
            <a:pPr marL="342000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/>
              <a:t>Compromise between Single and Complete Link</a:t>
            </a:r>
          </a:p>
          <a:p>
            <a:pPr marL="342000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/>
              <a:t>Strengths</a:t>
            </a:r>
          </a:p>
          <a:p>
            <a:pPr marL="720000" lvl="1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/>
              <a:t>Less susceptible to noise and outliers</a:t>
            </a:r>
          </a:p>
          <a:p>
            <a:pPr marL="342000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/>
              <a:t>Limitations</a:t>
            </a:r>
          </a:p>
          <a:p>
            <a:pPr marL="720000" lvl="1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344906970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Pros and Cons: Ward’s Method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6217" y="856653"/>
            <a:ext cx="7874627" cy="4018388"/>
          </a:xfrm>
          <a:prstGeom prst="rect">
            <a:avLst/>
          </a:prstGeom>
        </p:spPr>
        <p:txBody>
          <a:bodyPr/>
          <a:lstStyle/>
          <a:p>
            <a:pPr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/>
              <a:t>Less susceptible to noise and outliers</a:t>
            </a:r>
          </a:p>
          <a:p>
            <a:pPr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/>
              <a:t>Biased towards globular clusters</a:t>
            </a:r>
          </a:p>
          <a:p>
            <a:pPr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/>
              <a:t>Hierarchical analogue of K-means</a:t>
            </a:r>
          </a:p>
          <a:p>
            <a:pPr marL="720000" lvl="1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/>
              <a:t>Can be used to initialize centroids of K-means</a:t>
            </a:r>
          </a:p>
          <a:p>
            <a:pPr marL="720000" lvl="1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/>
              <a:t>Can be used to pick up K for K-means</a:t>
            </a:r>
            <a:r>
              <a:rPr lang="en-US" altLang="en-US" sz="2000" b="1" dirty="0"/>
              <a:t>: </a:t>
            </a:r>
            <a:r>
              <a:rPr lang="en-AU" altLang="en-US" sz="2000" dirty="0"/>
              <a:t>reduce k (merging) until the SSE jumps, and then use the K just before the jump</a:t>
            </a:r>
            <a:endParaRPr lang="en-US" altLang="en-US" sz="2000" dirty="0"/>
          </a:p>
          <a:p>
            <a:pPr marL="685800" lvl="1" indent="-3429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687072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Hierarchical Clustering: Comparison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41" y="934065"/>
            <a:ext cx="6609957" cy="34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6053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Hierarchical Clustering:  Time and Space Requirements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6217" y="1207528"/>
            <a:ext cx="7874627" cy="4018388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/>
              <a:t>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space since it uses the proximity matrix </a:t>
            </a:r>
          </a:p>
          <a:p>
            <a:pPr lvl="1"/>
            <a:r>
              <a:rPr lang="en-US" altLang="en-US" sz="2000" dirty="0"/>
              <a:t>N is the number of points</a:t>
            </a:r>
          </a:p>
          <a:p>
            <a:r>
              <a:rPr lang="en-US" altLang="en-US" sz="2400" dirty="0"/>
              <a:t>O(N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 time in many cases</a:t>
            </a:r>
          </a:p>
          <a:p>
            <a:pPr lvl="1"/>
            <a:r>
              <a:rPr lang="en-US" altLang="en-US" sz="2000" dirty="0"/>
              <a:t>There are N steps and at each step the size, 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, proximity matrix must be updated and searched</a:t>
            </a:r>
          </a:p>
          <a:p>
            <a:pPr lvl="1"/>
            <a:r>
              <a:rPr lang="en-US" altLang="en-US" sz="2000" dirty="0"/>
              <a:t>Complexity can be reduced to 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log(N) ) time for some approaches</a:t>
            </a:r>
          </a:p>
          <a:p>
            <a:pPr marL="685800" lvl="1" indent="-3429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349308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AU" altLang="en-US" dirty="0"/>
              <a:t>Hierarchical Clustering:  Problems and Limitations</a:t>
            </a:r>
            <a:endParaRPr lang="en-US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6217" y="1231438"/>
            <a:ext cx="7874627" cy="40183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2400" dirty="0"/>
              <a:t>Once a decision is made to combine two clusters, it cannot be undone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2400" dirty="0"/>
              <a:t>No objective function is directly minimized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2400" dirty="0"/>
              <a:t>Different schemes have problems with one or more of the following: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2000" dirty="0"/>
              <a:t>Sensitivity to noise and outliers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2000" dirty="0"/>
              <a:t>Difficulty handling different sized clusters and convex shapes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2000" dirty="0"/>
              <a:t>Breaking large clusters</a:t>
            </a:r>
          </a:p>
          <a:p>
            <a:pPr marL="685800" lvl="1" indent="-3429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5428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AU" altLang="en-US" dirty="0"/>
              <a:t>Density-Based Clustering Methods</a:t>
            </a:r>
            <a:endParaRPr lang="en-US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6217" y="824756"/>
            <a:ext cx="7874627" cy="4018388"/>
          </a:xfrm>
          <a:prstGeom prst="rect">
            <a:avLst/>
          </a:prstGeom>
        </p:spPr>
        <p:txBody>
          <a:bodyPr/>
          <a:lstStyle/>
          <a:p>
            <a:pPr marL="257175" indent="-257175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zh-CN" sz="2400" dirty="0">
                <a:solidFill>
                  <a:srgbClr val="2C2C2C"/>
                </a:solidFill>
                <a:ea typeface="SimSun" pitchFamily="2" charset="-122"/>
              </a:rPr>
              <a:t>Clustering based on density (local cluster criterion), such as density-connected points</a:t>
            </a:r>
          </a:p>
          <a:p>
            <a:pPr marL="257175" indent="-257175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zh-CN" sz="2400" dirty="0">
                <a:solidFill>
                  <a:srgbClr val="2C2C2C"/>
                </a:solidFill>
                <a:ea typeface="SimSun" pitchFamily="2" charset="-122"/>
              </a:rPr>
              <a:t>Major features:</a:t>
            </a:r>
          </a:p>
          <a:p>
            <a:pPr marL="557213" lvl="1" indent="-214313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zh-CN" sz="2000" dirty="0">
                <a:solidFill>
                  <a:srgbClr val="2C2C2C"/>
                </a:solidFill>
                <a:ea typeface="SimSun" pitchFamily="2" charset="-122"/>
              </a:rPr>
              <a:t>Discover clusters of arbitrary shape</a:t>
            </a:r>
          </a:p>
          <a:p>
            <a:pPr marL="557213" lvl="1" indent="-214313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zh-CN" sz="2000" dirty="0">
                <a:solidFill>
                  <a:srgbClr val="2C2C2C"/>
                </a:solidFill>
                <a:ea typeface="SimSun" pitchFamily="2" charset="-122"/>
              </a:rPr>
              <a:t>Handle noise</a:t>
            </a:r>
          </a:p>
          <a:p>
            <a:pPr marL="557213" lvl="1" indent="-214313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zh-CN" sz="2000" dirty="0">
                <a:solidFill>
                  <a:srgbClr val="2C2C2C"/>
                </a:solidFill>
                <a:ea typeface="SimSun" pitchFamily="2" charset="-122"/>
              </a:rPr>
              <a:t>One scan</a:t>
            </a:r>
          </a:p>
          <a:p>
            <a:pPr marL="557213" lvl="1" indent="-214313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zh-CN" sz="2000" dirty="0">
                <a:solidFill>
                  <a:srgbClr val="2C2C2C"/>
                </a:solidFill>
                <a:ea typeface="SimSun" pitchFamily="2" charset="-122"/>
              </a:rPr>
              <a:t>Need density parameters as termination condition</a:t>
            </a:r>
          </a:p>
          <a:p>
            <a:pPr marL="685800" lvl="1" indent="-3429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428727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AU" altLang="en-US" dirty="0"/>
              <a:t>DBSCAN</a:t>
            </a:r>
            <a:endParaRPr lang="en-US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6217" y="846021"/>
            <a:ext cx="7874627" cy="4018388"/>
          </a:xfrm>
          <a:prstGeom prst="rect">
            <a:avLst/>
          </a:prstGeom>
        </p:spPr>
        <p:txBody>
          <a:bodyPr/>
          <a:lstStyle/>
          <a:p>
            <a:pPr marL="342000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>
                <a:solidFill>
                  <a:srgbClr val="2C2C2C"/>
                </a:solidFill>
                <a:ea typeface="+mn-ea"/>
              </a:rPr>
              <a:t>DBSCAN:  </a:t>
            </a:r>
            <a:r>
              <a:rPr lang="en-AU" altLang="en-US" sz="2400" dirty="0">
                <a:solidFill>
                  <a:srgbClr val="2C2C2C"/>
                </a:solidFill>
                <a:ea typeface="+mn-ea"/>
              </a:rPr>
              <a:t>Density-Based Spatial Clustering of Applications with Noise </a:t>
            </a:r>
            <a:endParaRPr lang="en-US" altLang="en-US" sz="2400" dirty="0">
              <a:solidFill>
                <a:srgbClr val="2C2C2C"/>
              </a:solidFill>
              <a:ea typeface="+mn-ea"/>
            </a:endParaRPr>
          </a:p>
          <a:p>
            <a:pPr marL="342000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>
                <a:solidFill>
                  <a:srgbClr val="2C2C2C"/>
                </a:solidFill>
                <a:ea typeface="+mn-ea"/>
              </a:rPr>
              <a:t>DBSCAN is a density-based algorithm</a:t>
            </a:r>
          </a:p>
          <a:p>
            <a:pPr lvl="1" indent="-40005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Density = number of points within a specified radius (Eps)</a:t>
            </a:r>
          </a:p>
          <a:p>
            <a:pPr lvl="1" indent="-40005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A point is a </a:t>
            </a:r>
            <a:r>
              <a:rPr lang="en-US" altLang="en-US" sz="2000" dirty="0">
                <a:solidFill>
                  <a:srgbClr val="FF0000"/>
                </a:solidFill>
              </a:rPr>
              <a:t>core point</a:t>
            </a:r>
            <a:r>
              <a:rPr lang="en-US" altLang="en-US" sz="2000" dirty="0">
                <a:solidFill>
                  <a:srgbClr val="2C2C2C"/>
                </a:solidFill>
              </a:rPr>
              <a:t> if it has more than a specified number of points (</a:t>
            </a:r>
            <a:r>
              <a:rPr lang="en-US" altLang="en-US" sz="2000" dirty="0" err="1">
                <a:solidFill>
                  <a:srgbClr val="2C2C2C"/>
                </a:solidFill>
              </a:rPr>
              <a:t>MinPts</a:t>
            </a:r>
            <a:r>
              <a:rPr lang="en-US" altLang="en-US" sz="2000" dirty="0">
                <a:solidFill>
                  <a:srgbClr val="2C2C2C"/>
                </a:solidFill>
              </a:rPr>
              <a:t>) within Eps </a:t>
            </a:r>
          </a:p>
          <a:p>
            <a:pPr marL="1008000" lvl="4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1600" dirty="0">
                <a:solidFill>
                  <a:srgbClr val="2C2C2C"/>
                </a:solidFill>
              </a:rPr>
              <a:t>These are points that are at the interior of a cluster</a:t>
            </a:r>
          </a:p>
          <a:p>
            <a:pPr lvl="1" indent="-40005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border point</a:t>
            </a:r>
            <a:r>
              <a:rPr lang="en-US" altLang="en-US" sz="2000" dirty="0">
                <a:solidFill>
                  <a:srgbClr val="2C2C2C"/>
                </a:solidFill>
              </a:rPr>
              <a:t> has fewer than </a:t>
            </a:r>
            <a:r>
              <a:rPr lang="en-US" altLang="en-US" sz="2000" dirty="0" err="1">
                <a:solidFill>
                  <a:srgbClr val="2C2C2C"/>
                </a:solidFill>
              </a:rPr>
              <a:t>MinPts</a:t>
            </a:r>
            <a:r>
              <a:rPr lang="en-US" altLang="en-US" sz="2000" dirty="0">
                <a:solidFill>
                  <a:srgbClr val="2C2C2C"/>
                </a:solidFill>
              </a:rPr>
              <a:t> within Eps, but is in the neighborhood of a core point</a:t>
            </a:r>
          </a:p>
          <a:p>
            <a:pPr lvl="1" indent="-40005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noise point</a:t>
            </a:r>
            <a:r>
              <a:rPr lang="en-US" altLang="en-US" sz="2000" dirty="0">
                <a:solidFill>
                  <a:srgbClr val="2C2C2C"/>
                </a:solidFill>
              </a:rPr>
              <a:t> is any point that is not a core point or a border point</a:t>
            </a:r>
          </a:p>
          <a:p>
            <a:pPr marL="685800" lvl="1" indent="-3429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67206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AU" altLang="en-US" dirty="0"/>
              <a:t>DBSCAN: Core, Border, and Noise Points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2056818" y="934065"/>
            <a:ext cx="4696237" cy="337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922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DBSCAN: Core, Border, and Noise Points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80675" y="3425529"/>
            <a:ext cx="18859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/>
              <a:t>Original Points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97055" y="3372286"/>
            <a:ext cx="18859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/>
              <a:t>Point types: </a:t>
            </a:r>
            <a:r>
              <a:rPr lang="en-US" altLang="en-US" sz="1350" dirty="0">
                <a:solidFill>
                  <a:schemeClr val="hlink"/>
                </a:solidFill>
              </a:rPr>
              <a:t>core</a:t>
            </a:r>
            <a:r>
              <a:rPr lang="en-US" altLang="en-US" sz="1350" dirty="0"/>
              <a:t>, </a:t>
            </a:r>
            <a:r>
              <a:rPr lang="en-US" altLang="en-US" sz="1350" dirty="0">
                <a:solidFill>
                  <a:srgbClr val="003399"/>
                </a:solidFill>
              </a:rPr>
              <a:t>border</a:t>
            </a:r>
            <a:r>
              <a:rPr lang="en-US" altLang="en-US" sz="1350" dirty="0"/>
              <a:t> and </a:t>
            </a:r>
            <a:r>
              <a:rPr lang="en-US" altLang="en-US" sz="1350" dirty="0">
                <a:solidFill>
                  <a:srgbClr val="FF0000"/>
                </a:solidFill>
              </a:rPr>
              <a:t>noise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195125" y="4111329"/>
            <a:ext cx="24574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Eps = 10, MinPts = 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26" y="1036279"/>
            <a:ext cx="3193256" cy="2336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15" y="934065"/>
            <a:ext cx="3086100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866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Hierarchical Clustering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2000" dirty="0"/>
              <a:t>Produces a set of nested clusters organized as a hierarchical tree</a:t>
            </a:r>
          </a:p>
          <a:p>
            <a:r>
              <a:rPr lang="en-US" altLang="en-US" sz="2000" dirty="0"/>
              <a:t>Can be visualized as a </a:t>
            </a:r>
            <a:r>
              <a:rPr lang="en-US" altLang="en-US" sz="2000" dirty="0" err="1"/>
              <a:t>dendrogram</a:t>
            </a:r>
            <a:endParaRPr lang="en-US" altLang="en-US" sz="2000" dirty="0"/>
          </a:p>
          <a:p>
            <a:pPr lvl="1"/>
            <a:r>
              <a:rPr lang="en-US" altLang="en-US" sz="1600" dirty="0"/>
              <a:t>A tree like diagram that records the sequences of merges or splits, and the hierarchy of the clustering results</a:t>
            </a:r>
          </a:p>
          <a:p>
            <a:r>
              <a:rPr lang="en-US" altLang="en-US" sz="2000" dirty="0"/>
              <a:t>Two dimensional hierarchical clusters can also be viewed using a nested cluster diagram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99" y="2745086"/>
            <a:ext cx="2594372" cy="162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12313"/>
              </p:ext>
            </p:extLst>
          </p:nvPr>
        </p:nvGraphicFramePr>
        <p:xfrm>
          <a:off x="5070222" y="2595066"/>
          <a:ext cx="1739504" cy="177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68720" imgH="3227760" progId="Visio.Drawing.6">
                  <p:embed/>
                </p:oleObj>
              </mc:Choice>
              <mc:Fallback>
                <p:oleObj name="VISIO" r:id="rId4" imgW="3168720" imgH="3227760" progId="Visio.Drawing.6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222" y="2595066"/>
                        <a:ext cx="1739504" cy="1770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843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The DBSCAN Algorithm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6217" y="934065"/>
            <a:ext cx="7822714" cy="40183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>
                <a:solidFill>
                  <a:srgbClr val="000000"/>
                </a:solidFill>
              </a:rPr>
              <a:t>Label all points as </a:t>
            </a:r>
            <a:r>
              <a:rPr lang="en-US" altLang="en-US" sz="2400" i="1" dirty="0">
                <a:solidFill>
                  <a:srgbClr val="000000"/>
                </a:solidFill>
              </a:rPr>
              <a:t>core, border, </a:t>
            </a:r>
            <a:r>
              <a:rPr lang="en-US" altLang="en-US" sz="2400" dirty="0">
                <a:solidFill>
                  <a:srgbClr val="000000"/>
                </a:solidFill>
              </a:rPr>
              <a:t>or </a:t>
            </a:r>
            <a:r>
              <a:rPr lang="en-US" altLang="en-US" sz="2400" i="1" dirty="0">
                <a:solidFill>
                  <a:srgbClr val="000000"/>
                </a:solidFill>
              </a:rPr>
              <a:t>noise</a:t>
            </a:r>
            <a:r>
              <a:rPr lang="en-US" altLang="en-US" sz="2400" dirty="0">
                <a:solidFill>
                  <a:srgbClr val="000000"/>
                </a:solidFill>
              </a:rPr>
              <a:t> points.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/>
              <a:t>Eliminate noise points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/>
              <a:t>Perform clustering on the remaining points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/>
              <a:t>Put an edge between all core points within a distance Eps of each other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/>
              <a:t>Make each group of connected core points into a separate cluster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/>
              <a:t>Assign each border point to one of clusters of its associated core points </a:t>
            </a:r>
          </a:p>
        </p:txBody>
      </p:sp>
    </p:spTree>
    <p:extLst>
      <p:ext uri="{BB962C8B-B14F-4D97-AF65-F5344CB8AC3E}">
        <p14:creationId xmlns:p14="http://schemas.microsoft.com/office/powerpoint/2010/main" val="3037329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The DBSCAN Algorithm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6217" y="934065"/>
            <a:ext cx="8858312" cy="40183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>
                <a:solidFill>
                  <a:srgbClr val="000000"/>
                </a:solidFill>
              </a:rPr>
              <a:t>Label all points as </a:t>
            </a:r>
            <a:r>
              <a:rPr lang="en-US" altLang="en-US" sz="2400" i="1" dirty="0">
                <a:solidFill>
                  <a:srgbClr val="000000"/>
                </a:solidFill>
              </a:rPr>
              <a:t>core, border, </a:t>
            </a:r>
            <a:r>
              <a:rPr lang="en-US" altLang="en-US" sz="2400" dirty="0">
                <a:solidFill>
                  <a:srgbClr val="000000"/>
                </a:solidFill>
              </a:rPr>
              <a:t>or </a:t>
            </a:r>
            <a:r>
              <a:rPr lang="en-US" altLang="en-US" sz="2400" i="1" dirty="0">
                <a:solidFill>
                  <a:srgbClr val="000000"/>
                </a:solidFill>
              </a:rPr>
              <a:t>noise</a:t>
            </a:r>
            <a:r>
              <a:rPr lang="en-US" altLang="en-US" sz="2400" dirty="0">
                <a:solidFill>
                  <a:srgbClr val="000000"/>
                </a:solidFill>
              </a:rPr>
              <a:t> points.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/>
              <a:t>Eliminate noise points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400" dirty="0"/>
              <a:t>Perform clustering on the remaining points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2147" y="2179835"/>
            <a:ext cx="4741478" cy="253503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017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When DBSCAN Works Well</a:t>
            </a:r>
          </a:p>
        </p:txBody>
      </p:sp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1884019" y="3353175"/>
            <a:ext cx="18859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/>
              <a:t>Original Points</a:t>
            </a:r>
          </a:p>
        </p:txBody>
      </p:sp>
      <p:sp>
        <p:nvSpPr>
          <p:cNvPr id="15" name="Text Box 2055"/>
          <p:cNvSpPr txBox="1">
            <a:spLocks noChangeArrowheads="1"/>
          </p:cNvSpPr>
          <p:nvPr/>
        </p:nvSpPr>
        <p:spPr bwMode="auto">
          <a:xfrm>
            <a:off x="6042481" y="3369068"/>
            <a:ext cx="18859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/>
              <a:t>Clusters</a:t>
            </a:r>
          </a:p>
        </p:txBody>
      </p:sp>
      <p:sp>
        <p:nvSpPr>
          <p:cNvPr id="16" name="Text Box 2056"/>
          <p:cNvSpPr txBox="1">
            <a:spLocks noChangeArrowheads="1"/>
          </p:cNvSpPr>
          <p:nvPr/>
        </p:nvSpPr>
        <p:spPr bwMode="auto">
          <a:xfrm>
            <a:off x="1585135" y="3935030"/>
            <a:ext cx="5676902" cy="61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Resistant to Noise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Tx/>
              <a:buChar char="•"/>
            </a:pPr>
            <a:r>
              <a:rPr lang="en-US" altLang="en-US" sz="1800" dirty="0"/>
              <a:t> Can handle clusters of different shapes and sizes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24" y="1038600"/>
            <a:ext cx="3221831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750" y="1034295"/>
            <a:ext cx="3164681" cy="2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11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When DBSCAN Does NOT Work Well</a:t>
            </a:r>
          </a:p>
        </p:txBody>
      </p:sp>
      <p:pic>
        <p:nvPicPr>
          <p:cNvPr id="8" name="Picture 5" descr="fish_clust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1124129"/>
            <a:ext cx="2286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196747"/>
              </p:ext>
            </p:extLst>
          </p:nvPr>
        </p:nvGraphicFramePr>
        <p:xfrm>
          <a:off x="2942161" y="1030836"/>
          <a:ext cx="2522935" cy="1715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161" y="1030836"/>
                        <a:ext cx="2522935" cy="1715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73973" y="2923411"/>
            <a:ext cx="1558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=4, Eps=9.75).</a:t>
            </a:r>
            <a:r>
              <a:rPr lang="en-US" altLang="en-US" sz="675" dirty="0">
                <a:latin typeface="Times New Roman" pitchFamily="18" charset="0"/>
              </a:rPr>
              <a:t> </a:t>
            </a:r>
            <a:endParaRPr lang="en-US" altLang="en-US" sz="1800" dirty="0">
              <a:latin typeface="Times New Roman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995506"/>
              </p:ext>
            </p:extLst>
          </p:nvPr>
        </p:nvGraphicFramePr>
        <p:xfrm>
          <a:off x="5974273" y="1030836"/>
          <a:ext cx="252293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4273" y="1030836"/>
                        <a:ext cx="2522935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460327" y="2852322"/>
            <a:ext cx="18859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=4, Eps=9.92)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203489" y="3698257"/>
            <a:ext cx="2628900" cy="64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Tx/>
              <a:buChar char="•"/>
            </a:pPr>
            <a:r>
              <a:rPr lang="en-US" altLang="en-US" sz="1350" dirty="0"/>
              <a:t> </a:t>
            </a:r>
            <a:r>
              <a:rPr lang="en-US" altLang="en-US" sz="1800" dirty="0"/>
              <a:t>Varying densities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Tx/>
              <a:buChar char="•"/>
            </a:pPr>
            <a:r>
              <a:rPr lang="en-US" altLang="en-US" sz="1800" dirty="0"/>
              <a:t>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709495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en-US" dirty="0"/>
              <a:t>DBSCAN: Determining Eps and </a:t>
            </a:r>
            <a:r>
              <a:rPr lang="en-US" altLang="en-US" dirty="0" err="1"/>
              <a:t>MinPts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880" y="934065"/>
            <a:ext cx="5846962" cy="4018388"/>
          </a:xfrm>
          <a:prstGeom prst="rect">
            <a:avLst/>
          </a:prstGeom>
        </p:spPr>
        <p:txBody>
          <a:bodyPr/>
          <a:lstStyle/>
          <a:p>
            <a:pPr marL="342000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1600" dirty="0"/>
              <a:t>For a k, the idea is that for points in a cluster, their </a:t>
            </a:r>
            <a:r>
              <a:rPr lang="en-AU" altLang="en-US" sz="1600" i="1" dirty="0"/>
              <a:t>k-</a:t>
            </a:r>
            <a:r>
              <a:rPr lang="en-AU" altLang="en-US" sz="1600" i="1" dirty="0" err="1"/>
              <a:t>th</a:t>
            </a:r>
            <a:r>
              <a:rPr lang="en-AU" altLang="en-US" sz="1600" dirty="0"/>
              <a:t> nearest </a:t>
            </a:r>
            <a:r>
              <a:rPr lang="en-AU" altLang="en-US" sz="1600" dirty="0" err="1"/>
              <a:t>neighbors</a:t>
            </a:r>
            <a:r>
              <a:rPr lang="en-AU" altLang="en-US" sz="1600" dirty="0"/>
              <a:t> are at roughly the same distance</a:t>
            </a:r>
          </a:p>
          <a:p>
            <a:pPr marL="342000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1600" dirty="0"/>
              <a:t>Noise points have the </a:t>
            </a:r>
            <a:r>
              <a:rPr lang="en-AU" altLang="en-US" sz="1600" i="1" dirty="0"/>
              <a:t>k-</a:t>
            </a:r>
            <a:r>
              <a:rPr lang="en-AU" altLang="en-US" sz="1600" i="1" dirty="0" err="1"/>
              <a:t>th</a:t>
            </a:r>
            <a:r>
              <a:rPr lang="en-AU" altLang="en-US" sz="1600" dirty="0"/>
              <a:t> nearest </a:t>
            </a:r>
            <a:r>
              <a:rPr lang="en-AU" altLang="en-US" sz="1600" dirty="0" err="1"/>
              <a:t>neighbor</a:t>
            </a:r>
            <a:r>
              <a:rPr lang="en-AU" altLang="en-US" sz="1600" dirty="0"/>
              <a:t> at farther distance</a:t>
            </a:r>
          </a:p>
          <a:p>
            <a:pPr marL="342000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1600" dirty="0"/>
              <a:t>So, plot sorted distance of every point to its </a:t>
            </a:r>
            <a:r>
              <a:rPr lang="en-AU" altLang="en-US" sz="1600" i="1" dirty="0"/>
              <a:t>k-</a:t>
            </a:r>
            <a:r>
              <a:rPr lang="en-AU" altLang="en-US" sz="1600" i="1" dirty="0" err="1"/>
              <a:t>th</a:t>
            </a:r>
            <a:r>
              <a:rPr lang="en-AU" altLang="en-US" sz="1600" dirty="0"/>
              <a:t> nearest </a:t>
            </a:r>
            <a:r>
              <a:rPr lang="en-AU" altLang="en-US" sz="1600" dirty="0" err="1"/>
              <a:t>neighbor</a:t>
            </a:r>
            <a:endParaRPr lang="en-AU" altLang="en-US" sz="1600" dirty="0"/>
          </a:p>
          <a:p>
            <a:pPr marL="342000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1600" dirty="0"/>
              <a:t>Expect to see a sharp change at the distance -- a suitable value for Eps</a:t>
            </a:r>
          </a:p>
          <a:p>
            <a:pPr marL="342000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1600" dirty="0"/>
              <a:t>k is the corresponding </a:t>
            </a:r>
            <a:r>
              <a:rPr lang="en-AU" altLang="en-US" sz="1600" dirty="0" err="1"/>
              <a:t>MinPts</a:t>
            </a:r>
            <a:endParaRPr lang="en-AU" altLang="en-US" sz="1600" dirty="0"/>
          </a:p>
          <a:p>
            <a:pPr marL="342000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1600" dirty="0"/>
              <a:t>Selection of k: </a:t>
            </a:r>
          </a:p>
          <a:p>
            <a:pPr marL="720000" lvl="1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1400" dirty="0"/>
              <a:t>too small, a small number of closely spaced noise/outlier can be incorrectly labelled as clusters; </a:t>
            </a:r>
          </a:p>
          <a:p>
            <a:pPr marL="720000" lvl="1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1400" dirty="0"/>
              <a:t>too big, small clusters with less than k points are likely to be labelled as noise.</a:t>
            </a:r>
          </a:p>
          <a:p>
            <a:pPr marL="342000" indent="-27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AU" altLang="en-US" sz="1650" dirty="0"/>
              <a:t>k=4 works well for most 2-dimensional data sets</a:t>
            </a:r>
          </a:p>
          <a:p>
            <a:pPr marL="400050" indent="-400050">
              <a:spcBef>
                <a:spcPts val="0"/>
              </a:spcBef>
            </a:pPr>
            <a:endParaRPr lang="en-US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88" y="1425306"/>
            <a:ext cx="2804610" cy="210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462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69056" tIns="34529" rIns="69056" bIns="34529" anchor="t"/>
          <a:lstStyle/>
          <a:p>
            <a:r>
              <a:rPr lang="en-AU" dirty="0"/>
              <a:t>References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5556" y="95157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63"/>
            <a:r>
              <a:rPr lang="en-US" sz="1800" dirty="0">
                <a:solidFill>
                  <a:srgbClr val="333333"/>
                </a:solidFill>
              </a:rPr>
              <a:t>Most of the slides are from or have their materials taken from the following sources (unless otherwise indicated):</a:t>
            </a:r>
          </a:p>
          <a:p>
            <a:pPr lvl="2"/>
            <a:r>
              <a:rPr lang="en-US" sz="1800" dirty="0">
                <a:solidFill>
                  <a:srgbClr val="333333"/>
                </a:solidFill>
                <a:hlinkClick r:id="rId3"/>
              </a:rPr>
              <a:t>https://www-users.cs.umn.edu/~kumar001/dmbook/firsted.php</a:t>
            </a:r>
            <a:endParaRPr lang="en-US" sz="1800" dirty="0">
              <a:solidFill>
                <a:srgbClr val="333333"/>
              </a:solidFill>
            </a:endParaRPr>
          </a:p>
          <a:p>
            <a:pPr lvl="2"/>
            <a:r>
              <a:rPr lang="en-US" sz="1800" dirty="0">
                <a:solidFill>
                  <a:srgbClr val="333333"/>
                </a:solidFill>
                <a:hlinkClick r:id="rId4"/>
              </a:rPr>
              <a:t>https://www-users.cs.umn.edu/~kumar001/dmbook/index.php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</a:p>
          <a:p>
            <a:pPr lvl="2"/>
            <a:r>
              <a:rPr lang="en-US" sz="1800" dirty="0">
                <a:solidFill>
                  <a:srgbClr val="333333"/>
                </a:solidFill>
                <a:hlinkClick r:id="rId5"/>
              </a:rPr>
              <a:t>http://web.engr.illinois.edu/~hanj/bk3/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1190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Hierarchical Clustering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829553"/>
            <a:ext cx="8414687" cy="3010289"/>
          </a:xfrm>
        </p:spPr>
        <p:txBody>
          <a:bodyPr/>
          <a:lstStyle/>
          <a:p>
            <a:r>
              <a:rPr lang="en-US" altLang="en-US" sz="1800" dirty="0"/>
              <a:t>More on </a:t>
            </a:r>
            <a:r>
              <a:rPr lang="en-US" altLang="en-US" sz="1800" dirty="0" err="1"/>
              <a:t>dendrograms</a:t>
            </a:r>
            <a:endParaRPr lang="en-US" altLang="en-US" sz="1800" dirty="0"/>
          </a:p>
          <a:p>
            <a:pPr lvl="1"/>
            <a:r>
              <a:rPr lang="en-US" altLang="en-US" sz="1500" b="1" dirty="0"/>
              <a:t>X axis</a:t>
            </a:r>
            <a:r>
              <a:rPr lang="en-US" altLang="en-US" sz="1500" dirty="0"/>
              <a:t>: data objects; </a:t>
            </a:r>
            <a:r>
              <a:rPr lang="en-US" altLang="en-US" sz="1500" b="1" dirty="0"/>
              <a:t>Y axis</a:t>
            </a:r>
            <a:r>
              <a:rPr lang="en-US" altLang="en-US" sz="1500" dirty="0"/>
              <a:t>: (normally) distance between clusters</a:t>
            </a:r>
          </a:p>
          <a:p>
            <a:pPr lvl="1"/>
            <a:r>
              <a:rPr lang="en-US" altLang="en-US" sz="1500" dirty="0"/>
              <a:t>A horizontal link represents that two clusters are merged and the Y axis value of the link is the distance of the two merged clusters.</a:t>
            </a:r>
          </a:p>
          <a:p>
            <a:pPr marL="685800" lvl="2" indent="0">
              <a:buNone/>
            </a:pPr>
            <a:r>
              <a:rPr lang="en-US" altLang="en-US" sz="1200" dirty="0"/>
              <a:t>Examples: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200" dirty="0"/>
              <a:t>Clusters (1) &amp; (3) are merged and their distance is 0.05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200" dirty="0"/>
              <a:t>Clusters (2) &amp; (5) are merged and their distance is about 0.08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200" dirty="0"/>
              <a:t>Clusters (2,5) &amp; (4) are merged and their distance is about 0.17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200" dirty="0"/>
              <a:t>Clusters (1,3) &amp; (2,5,4) are merged and their distance is about 0.18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200" dirty="0"/>
              <a:t>Clusters (1,3,2,5,4) &amp; (6) are merged and their distance is about 0.21 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500" dirty="0"/>
              <a:t>Cutting the tree:</a:t>
            </a:r>
          </a:p>
          <a:p>
            <a:pPr marL="685800" lvl="2" indent="0">
              <a:buNone/>
            </a:pPr>
            <a:r>
              <a:rPr lang="en-US" altLang="en-US" sz="1200" dirty="0"/>
              <a:t>Examples: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200" dirty="0"/>
              <a:t>Cut the tree at height (Y axis) 0.1, we get 4 branch corresponding to 4 clusters: (1,3), (2,5), (4), and (6), </a:t>
            </a:r>
          </a:p>
          <a:p>
            <a:pPr marL="685784" lvl="2" indent="0">
              <a:buNone/>
            </a:pPr>
            <a:r>
              <a:rPr lang="en-US" altLang="en-US" sz="1200" dirty="0"/>
              <a:t>     and within each of the 4 clusters, the distance between two objects is smaller than 0.1 on average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200" dirty="0"/>
              <a:t>Cut the tree at height 0.2, we get 2 clusters: (1,3,2,5,4) &amp; (6),  and within each of the two clusters, the distance between two objects is smaller than 0.2 on average.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27" y="1793849"/>
            <a:ext cx="2368693" cy="15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157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Strengths of Hierarchical Clustering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01649"/>
            <a:ext cx="8414687" cy="3010289"/>
          </a:xfrm>
        </p:spPr>
        <p:txBody>
          <a:bodyPr/>
          <a:lstStyle/>
          <a:p>
            <a:r>
              <a:rPr lang="en-US" altLang="en-US" dirty="0"/>
              <a:t>Do not have to assume any particular number of clusters</a:t>
            </a:r>
          </a:p>
          <a:p>
            <a:pPr lvl="1"/>
            <a:r>
              <a:rPr lang="en-US" altLang="en-US" dirty="0"/>
              <a:t>Any desired number of clusters can be obtained by ‘cutting’ the </a:t>
            </a:r>
            <a:r>
              <a:rPr lang="en-US" altLang="en-US" dirty="0" err="1"/>
              <a:t>dendogram</a:t>
            </a:r>
            <a:r>
              <a:rPr lang="en-US" altLang="en-US" dirty="0"/>
              <a:t> at the proper level</a:t>
            </a:r>
          </a:p>
          <a:p>
            <a:r>
              <a:rPr lang="en-US" altLang="en-US" dirty="0"/>
              <a:t>They may correspond to meaningful taxonomies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3425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More examples such as those in biological sciences (e.g., animal kingdom, phylogeny reconstruction, …)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22684" y="2396719"/>
            <a:ext cx="6476910" cy="1480259"/>
            <a:chOff x="1763688" y="3212976"/>
            <a:chExt cx="10505503" cy="25762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3688" y="3212976"/>
              <a:ext cx="5441032" cy="257624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441061" y="5031505"/>
              <a:ext cx="4828130" cy="562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dirty="0"/>
                <a:t>http://</a:t>
              </a:r>
              <a:r>
                <a:rPr lang="en-US" sz="750" dirty="0" err="1"/>
                <a:t>www.slideshare.net</a:t>
              </a:r>
              <a:r>
                <a:rPr lang="en-US" sz="750" dirty="0"/>
                <a:t>/Andriyanieka12/13-semantics-synonym-antonym-homonym-hyponym-polyseme-idioms-18509523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176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Hierarchical Clustering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850818"/>
            <a:ext cx="8414687" cy="3010289"/>
          </a:xfrm>
        </p:spPr>
        <p:txBody>
          <a:bodyPr/>
          <a:lstStyle/>
          <a:p>
            <a:r>
              <a:rPr lang="en-US" altLang="en-US" dirty="0"/>
              <a:t>Two main approaches to hierarchical clustering</a:t>
            </a:r>
          </a:p>
          <a:p>
            <a:pPr lvl="1"/>
            <a:r>
              <a:rPr lang="en-US" altLang="en-US" dirty="0"/>
              <a:t>Agglomerative (bottom-up):  </a:t>
            </a:r>
          </a:p>
          <a:p>
            <a:pPr lvl="2"/>
            <a:r>
              <a:rPr lang="en-US" altLang="en-US" sz="1600" dirty="0"/>
              <a:t> </a:t>
            </a:r>
            <a:r>
              <a:rPr lang="en-US" altLang="en-US" sz="1600" b="1" dirty="0"/>
              <a:t>Start</a:t>
            </a:r>
            <a:r>
              <a:rPr lang="en-US" altLang="en-US" sz="1600" dirty="0"/>
              <a:t> with the points as </a:t>
            </a:r>
            <a:r>
              <a:rPr lang="en-US" altLang="en-US" sz="1600" b="1" dirty="0"/>
              <a:t>individual</a:t>
            </a:r>
            <a:r>
              <a:rPr lang="en-US" altLang="en-US" sz="1600" dirty="0"/>
              <a:t> clusters</a:t>
            </a:r>
          </a:p>
          <a:p>
            <a:pPr lvl="2"/>
            <a:r>
              <a:rPr lang="en-US" altLang="en-US" sz="1600" dirty="0"/>
              <a:t> At each step, </a:t>
            </a:r>
            <a:r>
              <a:rPr lang="en-US" altLang="en-US" sz="1600" b="1" dirty="0"/>
              <a:t>merge</a:t>
            </a:r>
            <a:r>
              <a:rPr lang="en-US" altLang="en-US" sz="1600" dirty="0"/>
              <a:t> the closest </a:t>
            </a:r>
            <a:r>
              <a:rPr lang="en-US" altLang="en-US" sz="1600" b="1" dirty="0"/>
              <a:t>pair</a:t>
            </a:r>
            <a:r>
              <a:rPr lang="en-US" altLang="en-US" sz="1600" dirty="0"/>
              <a:t> of clusters until only one cluster left </a:t>
            </a:r>
            <a:r>
              <a:rPr lang="zh-CN" altLang="en-US" sz="1600" dirty="0"/>
              <a:t>（</a:t>
            </a:r>
            <a:r>
              <a:rPr lang="en-AU" altLang="zh-CN" sz="1600" dirty="0"/>
              <a:t>or until k cluster left as user has required)</a:t>
            </a:r>
            <a:endParaRPr lang="en-US" altLang="en-US" sz="1600" dirty="0"/>
          </a:p>
          <a:p>
            <a:pPr lvl="1"/>
            <a:r>
              <a:rPr lang="en-US" altLang="en-US" dirty="0"/>
              <a:t>Divisive (top-down):  </a:t>
            </a:r>
          </a:p>
          <a:p>
            <a:pPr lvl="2"/>
            <a:r>
              <a:rPr lang="en-US" altLang="en-US" sz="1350" dirty="0"/>
              <a:t> </a:t>
            </a:r>
            <a:r>
              <a:rPr lang="en-US" altLang="en-US" sz="1600" dirty="0"/>
              <a:t>Start with one, all-inclusive cluster </a:t>
            </a:r>
          </a:p>
          <a:p>
            <a:pPr lvl="2"/>
            <a:r>
              <a:rPr lang="en-US" altLang="en-US" sz="1600" dirty="0"/>
              <a:t> At each step, split a cluster until each cluster contains a point (or until there are k clusters as user has required)</a:t>
            </a:r>
          </a:p>
          <a:p>
            <a:pPr lvl="2"/>
            <a:r>
              <a:rPr lang="en-US" altLang="en-US" sz="1600" dirty="0"/>
              <a:t>Challenging and high computational cost to decide how to divide a cluster properly.</a:t>
            </a:r>
          </a:p>
          <a:p>
            <a:r>
              <a:rPr lang="en-US" altLang="en-US" dirty="0"/>
              <a:t>Agglomerative approach is more commonly used than the divisive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571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Hierarchical Clustering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848546"/>
            <a:ext cx="8144657" cy="3010289"/>
          </a:xfrm>
        </p:spPr>
        <p:txBody>
          <a:bodyPr/>
          <a:lstStyle/>
          <a:p>
            <a:pPr eaLnBrk="1" hangingPunct="1"/>
            <a:r>
              <a:rPr lang="en-US" altLang="en-US" dirty="0"/>
              <a:t>Often use a similarity or distance </a:t>
            </a:r>
            <a:r>
              <a:rPr lang="en-US" altLang="en-US" b="1" dirty="0"/>
              <a:t>matrix, </a:t>
            </a:r>
            <a:r>
              <a:rPr lang="en-US" altLang="en-US" dirty="0"/>
              <a:t>and</a:t>
            </a:r>
            <a:r>
              <a:rPr lang="en-US" altLang="en-US" b="1" dirty="0"/>
              <a:t> </a:t>
            </a:r>
            <a:r>
              <a:rPr lang="en-US" altLang="en-US" dirty="0"/>
              <a:t>merge or split </a:t>
            </a:r>
            <a:r>
              <a:rPr lang="en-US" altLang="en-US" b="1" dirty="0"/>
              <a:t>one cluster at a time.</a:t>
            </a:r>
            <a:endParaRPr lang="en-US" altLang="zh-CN" dirty="0">
              <a:ea typeface="SimSun" pitchFamily="2" charset="-122"/>
            </a:endParaRPr>
          </a:p>
          <a:p>
            <a:pPr eaLnBrk="1" hangingPunct="1"/>
            <a:r>
              <a:rPr lang="en-US" altLang="zh-CN" dirty="0">
                <a:ea typeface="SimSun" pitchFamily="2" charset="-122"/>
              </a:rPr>
              <a:t>Do not require the number of clusters </a:t>
            </a:r>
            <a:r>
              <a:rPr lang="en-US" altLang="zh-CN" b="1" i="1" dirty="0">
                <a:ea typeface="SimSun" pitchFamily="2" charset="-122"/>
              </a:rPr>
              <a:t>k</a:t>
            </a:r>
            <a:r>
              <a:rPr lang="en-US" altLang="zh-CN" dirty="0">
                <a:ea typeface="SimSun" pitchFamily="2" charset="-122"/>
              </a:rPr>
              <a:t> as an input, but needs a termination condition 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210" y="2353691"/>
            <a:ext cx="4231579" cy="23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83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Agglomerative Clustering Approach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6880" y="934065"/>
            <a:ext cx="8144657" cy="3010289"/>
          </a:xfrm>
        </p:spPr>
        <p:txBody>
          <a:bodyPr/>
          <a:lstStyle/>
          <a:p>
            <a:pPr marL="342000" indent="-270000"/>
            <a:r>
              <a:rPr lang="en-US" altLang="en-US" sz="2000" dirty="0"/>
              <a:t>More popular than divisive hierarchical clustering</a:t>
            </a:r>
          </a:p>
          <a:p>
            <a:pPr marL="342000" indent="-270000"/>
            <a:r>
              <a:rPr lang="en-US" altLang="en-US" sz="2000" b="1" dirty="0"/>
              <a:t>Basic</a:t>
            </a:r>
            <a:r>
              <a:rPr lang="en-US" altLang="en-US" sz="2000" dirty="0"/>
              <a:t> procedure is straightforward</a:t>
            </a:r>
          </a:p>
          <a:p>
            <a:pPr marL="0" indent="0">
              <a:buNone/>
            </a:pPr>
            <a:endParaRPr lang="en-US" altLang="en-US" sz="600" dirty="0"/>
          </a:p>
          <a:p>
            <a:pPr marL="1125131" lvl="2" indent="-342900">
              <a:buFont typeface="+mj-lt"/>
              <a:buAutoNum type="arabicPeriod"/>
            </a:pPr>
            <a:r>
              <a:rPr lang="en-US" altLang="en-US" sz="1350" dirty="0">
                <a:solidFill>
                  <a:srgbClr val="0273D0"/>
                </a:solidFill>
              </a:rPr>
              <a:t>Compute the proximity matrix</a:t>
            </a:r>
          </a:p>
          <a:p>
            <a:pPr marL="1125131" lvl="2" indent="-342900">
              <a:buFont typeface="+mj-lt"/>
              <a:buAutoNum type="arabicPeriod"/>
            </a:pPr>
            <a:r>
              <a:rPr lang="en-US" altLang="en-US" sz="1350" dirty="0">
                <a:solidFill>
                  <a:srgbClr val="0273D0"/>
                </a:solidFill>
              </a:rPr>
              <a:t>Let each data point be a cluster</a:t>
            </a:r>
          </a:p>
          <a:p>
            <a:pPr marL="1125131" lvl="2" indent="-342900">
              <a:buFont typeface="+mj-lt"/>
              <a:buAutoNum type="arabicPeriod"/>
            </a:pPr>
            <a:r>
              <a:rPr lang="en-US" altLang="en-US" sz="1350" b="1" dirty="0">
                <a:solidFill>
                  <a:srgbClr val="0273D0"/>
                </a:solidFill>
              </a:rPr>
              <a:t>Repeat</a:t>
            </a:r>
          </a:p>
          <a:p>
            <a:pPr marL="1125131" lvl="2" indent="-342900">
              <a:buFont typeface="+mj-lt"/>
              <a:buAutoNum type="arabicPeriod"/>
            </a:pPr>
            <a:r>
              <a:rPr lang="en-US" altLang="en-US" sz="1350" dirty="0">
                <a:solidFill>
                  <a:srgbClr val="0273D0"/>
                </a:solidFill>
              </a:rPr>
              <a:t>	Merge the two closest clusters</a:t>
            </a:r>
          </a:p>
          <a:p>
            <a:pPr marL="1125131" lvl="2" indent="-342900">
              <a:buFont typeface="+mj-lt"/>
              <a:buAutoNum type="arabicPeriod"/>
            </a:pPr>
            <a:r>
              <a:rPr lang="en-US" altLang="en-US" sz="1350" dirty="0">
                <a:solidFill>
                  <a:srgbClr val="0273D0"/>
                </a:solidFill>
              </a:rPr>
              <a:t>	Update the proximity matrix</a:t>
            </a:r>
          </a:p>
          <a:p>
            <a:pPr marL="1125131" lvl="2" indent="-342900">
              <a:buFont typeface="+mj-lt"/>
              <a:buAutoNum type="arabicPeriod"/>
            </a:pPr>
            <a:r>
              <a:rPr lang="en-US" altLang="en-US" sz="1350" b="1" dirty="0">
                <a:solidFill>
                  <a:srgbClr val="0273D0"/>
                </a:solidFill>
              </a:rPr>
              <a:t>Until</a:t>
            </a:r>
            <a:r>
              <a:rPr lang="en-US" altLang="en-US" sz="1350" dirty="0">
                <a:solidFill>
                  <a:srgbClr val="0273D0"/>
                </a:solidFill>
              </a:rPr>
              <a:t> only a single cluster remains</a:t>
            </a:r>
          </a:p>
          <a:p>
            <a:pPr marL="342900" lvl="1" indent="0">
              <a:buNone/>
            </a:pPr>
            <a:endParaRPr lang="en-US" altLang="en-US" sz="600" dirty="0">
              <a:solidFill>
                <a:srgbClr val="0273D0"/>
              </a:solidFill>
            </a:endParaRPr>
          </a:p>
          <a:p>
            <a:pPr marL="270000" indent="-342000"/>
            <a:r>
              <a:rPr lang="en-US" altLang="en-US" sz="2000" dirty="0"/>
              <a:t>Key operation is the computation of the proximity of two clusters</a:t>
            </a:r>
          </a:p>
          <a:p>
            <a:pPr lvl="1" indent="-270000"/>
            <a:r>
              <a:rPr lang="en-US" altLang="en-US" sz="1600" dirty="0"/>
              <a:t>Different approaches to defining the </a:t>
            </a:r>
            <a:r>
              <a:rPr lang="en-US" altLang="en-US" sz="1600" b="1" dirty="0"/>
              <a:t>distance between clusters</a:t>
            </a:r>
            <a:r>
              <a:rPr lang="en-US" altLang="en-US" sz="1600" dirty="0"/>
              <a:t> distinguish the different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944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Starting Situation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34065"/>
            <a:ext cx="8144657" cy="3010289"/>
          </a:xfrm>
        </p:spPr>
        <p:txBody>
          <a:bodyPr/>
          <a:lstStyle/>
          <a:p>
            <a:pPr indent="-270000"/>
            <a:r>
              <a:rPr lang="en-US" altLang="en-US" sz="2000" dirty="0"/>
              <a:t>Start with clusters of individual points and a proximity matrix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56" y="1439503"/>
            <a:ext cx="529777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759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niSA PPT - Logo footer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sa_powerpoint_with_logo_footer" id="{F7B5DB39-39F9-624B-BD92-6F76FFB7D372}" vid="{E5A5EEF1-1B5B-584B-9F67-4251EF784B3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UniSA PPT - Logo footer</Template>
  <TotalTime>8020</TotalTime>
  <Words>1695</Words>
  <Application>Microsoft Office PowerPoint</Application>
  <PresentationFormat>On-screen Show (16:9)</PresentationFormat>
  <Paragraphs>203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Altis UniSA</vt:lpstr>
      <vt:lpstr>Arial</vt:lpstr>
      <vt:lpstr>Cambria Math</vt:lpstr>
      <vt:lpstr>Courier New</vt:lpstr>
      <vt:lpstr>Times New Roman</vt:lpstr>
      <vt:lpstr>UniSA PPT - Logo footer</vt:lpstr>
      <vt:lpstr>VISIO</vt:lpstr>
      <vt:lpstr>MSPhotoEd.3</vt:lpstr>
      <vt:lpstr> INFS 5102 Unsupervised Methods in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 5102 Unsupervised Methods in Analytics</dc:title>
  <dc:creator>Lin Liu</dc:creator>
  <cp:lastModifiedBy>Lin Liu</cp:lastModifiedBy>
  <cp:revision>149</cp:revision>
  <cp:lastPrinted>2011-11-18T03:36:14Z</cp:lastPrinted>
  <dcterms:created xsi:type="dcterms:W3CDTF">2022-02-19T07:39:44Z</dcterms:created>
  <dcterms:modified xsi:type="dcterms:W3CDTF">2023-03-10T13:04:56Z</dcterms:modified>
</cp:coreProperties>
</file>