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handoutMasterIdLst>
    <p:handoutMasterId r:id="rId30"/>
  </p:handoutMasterIdLst>
  <p:sldIdLst>
    <p:sldId id="370" r:id="rId2"/>
    <p:sldId id="769" r:id="rId3"/>
    <p:sldId id="770" r:id="rId4"/>
    <p:sldId id="771" r:id="rId5"/>
    <p:sldId id="773" r:id="rId6"/>
    <p:sldId id="774" r:id="rId7"/>
    <p:sldId id="775" r:id="rId8"/>
    <p:sldId id="776" r:id="rId9"/>
    <p:sldId id="723" r:id="rId10"/>
    <p:sldId id="777" r:id="rId11"/>
    <p:sldId id="778" r:id="rId12"/>
    <p:sldId id="779" r:id="rId13"/>
    <p:sldId id="780" r:id="rId14"/>
    <p:sldId id="781" r:id="rId15"/>
    <p:sldId id="782" r:id="rId16"/>
    <p:sldId id="783" r:id="rId17"/>
    <p:sldId id="784" r:id="rId18"/>
    <p:sldId id="785" r:id="rId19"/>
    <p:sldId id="786" r:id="rId20"/>
    <p:sldId id="724" r:id="rId21"/>
    <p:sldId id="725" r:id="rId22"/>
    <p:sldId id="726" r:id="rId23"/>
    <p:sldId id="727" r:id="rId24"/>
    <p:sldId id="728" r:id="rId25"/>
    <p:sldId id="730" r:id="rId26"/>
    <p:sldId id="731" r:id="rId27"/>
    <p:sldId id="729" r:id="rId28"/>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457200"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4A89"/>
    <a:srgbClr val="000099"/>
    <a:srgbClr val="4F81B5"/>
    <a:srgbClr val="67AB50"/>
    <a:srgbClr val="70B6AD"/>
    <a:srgbClr val="CE3D62"/>
    <a:srgbClr val="CE4B7F"/>
    <a:srgbClr val="7876DF"/>
    <a:srgbClr val="8FCACC"/>
    <a:srgbClr val="EC7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09C34B-7411-4504-A57E-F5FF903C2C66}" v="2" dt="2023-03-21T12:13:12.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4" autoAdjust="0"/>
    <p:restoredTop sz="91781" autoAdjust="0"/>
  </p:normalViewPr>
  <p:slideViewPr>
    <p:cSldViewPr snapToGrid="0" snapToObjects="1">
      <p:cViewPr varScale="1">
        <p:scale>
          <a:sx n="92" d="100"/>
          <a:sy n="92" d="100"/>
        </p:scale>
        <p:origin x="1314" y="72"/>
      </p:cViewPr>
      <p:guideLst>
        <p:guide orient="horz"/>
        <p:guide/>
      </p:guideLst>
    </p:cSldViewPr>
  </p:slideViewPr>
  <p:outlineViewPr>
    <p:cViewPr>
      <p:scale>
        <a:sx n="33" d="100"/>
        <a:sy n="33" d="100"/>
      </p:scale>
      <p:origin x="0" y="-836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3226"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Liu" userId="09b4a868-7ce3-4fa0-87ff-7cacdef88f26" providerId="ADAL" clId="{3909C34B-7411-4504-A57E-F5FF903C2C66}"/>
    <pc:docChg chg="delSld modSld sldOrd">
      <pc:chgData name="Lin Liu" userId="09b4a868-7ce3-4fa0-87ff-7cacdef88f26" providerId="ADAL" clId="{3909C34B-7411-4504-A57E-F5FF903C2C66}" dt="2023-03-21T12:13:12.206" v="7" actId="14100"/>
      <pc:docMkLst>
        <pc:docMk/>
      </pc:docMkLst>
      <pc:sldChg chg="modSp mod">
        <pc:chgData name="Lin Liu" userId="09b4a868-7ce3-4fa0-87ff-7cacdef88f26" providerId="ADAL" clId="{3909C34B-7411-4504-A57E-F5FF903C2C66}" dt="2023-03-21T11:58:40.413" v="0" actId="20577"/>
        <pc:sldMkLst>
          <pc:docMk/>
          <pc:sldMk cId="3963844337" sldId="769"/>
        </pc:sldMkLst>
        <pc:spChg chg="mod">
          <ac:chgData name="Lin Liu" userId="09b4a868-7ce3-4fa0-87ff-7cacdef88f26" providerId="ADAL" clId="{3909C34B-7411-4504-A57E-F5FF903C2C66}" dt="2023-03-21T11:58:40.413" v="0" actId="20577"/>
          <ac:spMkLst>
            <pc:docMk/>
            <pc:sldMk cId="3963844337" sldId="769"/>
            <ac:spMk id="5" creationId="{00000000-0000-0000-0000-000000000000}"/>
          </ac:spMkLst>
        </pc:spChg>
      </pc:sldChg>
      <pc:sldChg chg="modSp mod">
        <pc:chgData name="Lin Liu" userId="09b4a868-7ce3-4fa0-87ff-7cacdef88f26" providerId="ADAL" clId="{3909C34B-7411-4504-A57E-F5FF903C2C66}" dt="2023-03-21T11:59:12.384" v="2" actId="20577"/>
        <pc:sldMkLst>
          <pc:docMk/>
          <pc:sldMk cId="2837438561" sldId="770"/>
        </pc:sldMkLst>
        <pc:spChg chg="mod">
          <ac:chgData name="Lin Liu" userId="09b4a868-7ce3-4fa0-87ff-7cacdef88f26" providerId="ADAL" clId="{3909C34B-7411-4504-A57E-F5FF903C2C66}" dt="2023-03-21T11:59:12.384" v="2" actId="20577"/>
          <ac:spMkLst>
            <pc:docMk/>
            <pc:sldMk cId="2837438561" sldId="770"/>
            <ac:spMk id="5" creationId="{00000000-0000-0000-0000-000000000000}"/>
          </ac:spMkLst>
        </pc:spChg>
      </pc:sldChg>
      <pc:sldChg chg="modSp ord">
        <pc:chgData name="Lin Liu" userId="09b4a868-7ce3-4fa0-87ff-7cacdef88f26" providerId="ADAL" clId="{3909C34B-7411-4504-A57E-F5FF903C2C66}" dt="2023-03-21T12:13:12.206" v="7" actId="14100"/>
        <pc:sldMkLst>
          <pc:docMk/>
          <pc:sldMk cId="2257393281" sldId="771"/>
        </pc:sldMkLst>
        <pc:spChg chg="mod">
          <ac:chgData name="Lin Liu" userId="09b4a868-7ce3-4fa0-87ff-7cacdef88f26" providerId="ADAL" clId="{3909C34B-7411-4504-A57E-F5FF903C2C66}" dt="2023-03-21T12:13:12.206" v="7" actId="14100"/>
          <ac:spMkLst>
            <pc:docMk/>
            <pc:sldMk cId="2257393281" sldId="771"/>
            <ac:spMk id="8" creationId="{00000000-0000-0000-0000-000000000000}"/>
          </ac:spMkLst>
        </pc:spChg>
        <pc:spChg chg="mod">
          <ac:chgData name="Lin Liu" userId="09b4a868-7ce3-4fa0-87ff-7cacdef88f26" providerId="ADAL" clId="{3909C34B-7411-4504-A57E-F5FF903C2C66}" dt="2023-03-21T12:13:12.206" v="7" actId="14100"/>
          <ac:spMkLst>
            <pc:docMk/>
            <pc:sldMk cId="2257393281" sldId="771"/>
            <ac:spMk id="13" creationId="{00000000-0000-0000-0000-000000000000}"/>
          </ac:spMkLst>
        </pc:spChg>
        <pc:spChg chg="mod">
          <ac:chgData name="Lin Liu" userId="09b4a868-7ce3-4fa0-87ff-7cacdef88f26" providerId="ADAL" clId="{3909C34B-7411-4504-A57E-F5FF903C2C66}" dt="2023-03-21T12:13:12.206" v="7" actId="14100"/>
          <ac:spMkLst>
            <pc:docMk/>
            <pc:sldMk cId="2257393281" sldId="771"/>
            <ac:spMk id="15" creationId="{00000000-0000-0000-0000-000000000000}"/>
          </ac:spMkLst>
        </pc:spChg>
        <pc:spChg chg="mod">
          <ac:chgData name="Lin Liu" userId="09b4a868-7ce3-4fa0-87ff-7cacdef88f26" providerId="ADAL" clId="{3909C34B-7411-4504-A57E-F5FF903C2C66}" dt="2023-03-21T12:13:12.206" v="7" actId="14100"/>
          <ac:spMkLst>
            <pc:docMk/>
            <pc:sldMk cId="2257393281" sldId="771"/>
            <ac:spMk id="17" creationId="{00000000-0000-0000-0000-000000000000}"/>
          </ac:spMkLst>
        </pc:spChg>
        <pc:grpChg chg="mod">
          <ac:chgData name="Lin Liu" userId="09b4a868-7ce3-4fa0-87ff-7cacdef88f26" providerId="ADAL" clId="{3909C34B-7411-4504-A57E-F5FF903C2C66}" dt="2023-03-21T12:13:12.206" v="7" actId="14100"/>
          <ac:grpSpMkLst>
            <pc:docMk/>
            <pc:sldMk cId="2257393281" sldId="771"/>
            <ac:grpSpMk id="6" creationId="{00000000-0000-0000-0000-000000000000}"/>
          </ac:grpSpMkLst>
        </pc:grpChg>
        <pc:grpChg chg="mod">
          <ac:chgData name="Lin Liu" userId="09b4a868-7ce3-4fa0-87ff-7cacdef88f26" providerId="ADAL" clId="{3909C34B-7411-4504-A57E-F5FF903C2C66}" dt="2023-03-21T12:13:12.206" v="7" actId="14100"/>
          <ac:grpSpMkLst>
            <pc:docMk/>
            <pc:sldMk cId="2257393281" sldId="771"/>
            <ac:grpSpMk id="9" creationId="{00000000-0000-0000-0000-000000000000}"/>
          </ac:grpSpMkLst>
        </pc:grpChg>
        <pc:grpChg chg="mod">
          <ac:chgData name="Lin Liu" userId="09b4a868-7ce3-4fa0-87ff-7cacdef88f26" providerId="ADAL" clId="{3909C34B-7411-4504-A57E-F5FF903C2C66}" dt="2023-03-21T12:13:12.206" v="7" actId="14100"/>
          <ac:grpSpMkLst>
            <pc:docMk/>
            <pc:sldMk cId="2257393281" sldId="771"/>
            <ac:grpSpMk id="10" creationId="{00000000-0000-0000-0000-000000000000}"/>
          </ac:grpSpMkLst>
        </pc:grpChg>
        <pc:grpChg chg="mod">
          <ac:chgData name="Lin Liu" userId="09b4a868-7ce3-4fa0-87ff-7cacdef88f26" providerId="ADAL" clId="{3909C34B-7411-4504-A57E-F5FF903C2C66}" dt="2023-03-21T12:13:12.206" v="7" actId="14100"/>
          <ac:grpSpMkLst>
            <pc:docMk/>
            <pc:sldMk cId="2257393281" sldId="771"/>
            <ac:grpSpMk id="11" creationId="{00000000-0000-0000-0000-000000000000}"/>
          </ac:grpSpMkLst>
        </pc:grpChg>
        <pc:picChg chg="mod">
          <ac:chgData name="Lin Liu" userId="09b4a868-7ce3-4fa0-87ff-7cacdef88f26" providerId="ADAL" clId="{3909C34B-7411-4504-A57E-F5FF903C2C66}" dt="2023-03-21T12:13:12.206" v="7" actId="14100"/>
          <ac:picMkLst>
            <pc:docMk/>
            <pc:sldMk cId="2257393281" sldId="771"/>
            <ac:picMk id="7" creationId="{00000000-0000-0000-0000-000000000000}"/>
          </ac:picMkLst>
        </pc:picChg>
        <pc:picChg chg="mod">
          <ac:chgData name="Lin Liu" userId="09b4a868-7ce3-4fa0-87ff-7cacdef88f26" providerId="ADAL" clId="{3909C34B-7411-4504-A57E-F5FF903C2C66}" dt="2023-03-21T12:13:12.206" v="7" actId="14100"/>
          <ac:picMkLst>
            <pc:docMk/>
            <pc:sldMk cId="2257393281" sldId="771"/>
            <ac:picMk id="12" creationId="{00000000-0000-0000-0000-000000000000}"/>
          </ac:picMkLst>
        </pc:picChg>
        <pc:picChg chg="mod">
          <ac:chgData name="Lin Liu" userId="09b4a868-7ce3-4fa0-87ff-7cacdef88f26" providerId="ADAL" clId="{3909C34B-7411-4504-A57E-F5FF903C2C66}" dt="2023-03-21T12:13:12.206" v="7" actId="14100"/>
          <ac:picMkLst>
            <pc:docMk/>
            <pc:sldMk cId="2257393281" sldId="771"/>
            <ac:picMk id="14" creationId="{00000000-0000-0000-0000-000000000000}"/>
          </ac:picMkLst>
        </pc:picChg>
        <pc:picChg chg="mod">
          <ac:chgData name="Lin Liu" userId="09b4a868-7ce3-4fa0-87ff-7cacdef88f26" providerId="ADAL" clId="{3909C34B-7411-4504-A57E-F5FF903C2C66}" dt="2023-03-21T12:13:12.206" v="7" actId="14100"/>
          <ac:picMkLst>
            <pc:docMk/>
            <pc:sldMk cId="2257393281" sldId="771"/>
            <ac:picMk id="16" creationId="{00000000-0000-0000-0000-000000000000}"/>
          </ac:picMkLst>
        </pc:picChg>
      </pc:sldChg>
      <pc:sldChg chg="del">
        <pc:chgData name="Lin Liu" userId="09b4a868-7ce3-4fa0-87ff-7cacdef88f26" providerId="ADAL" clId="{3909C34B-7411-4504-A57E-F5FF903C2C66}" dt="2023-03-21T12:12:46.925" v="5" actId="47"/>
        <pc:sldMkLst>
          <pc:docMk/>
          <pc:sldMk cId="689467840" sldId="77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FF6F4C1-4114-4918-8993-473D0CD5DCE6}" type="slidenum">
              <a:rPr lang="en-US"/>
              <a:pPr>
                <a:defRPr/>
              </a:pPr>
              <a:t>‹#›</a:t>
            </a:fld>
            <a:endParaRPr lang="en-US"/>
          </a:p>
        </p:txBody>
      </p:sp>
    </p:spTree>
    <p:extLst>
      <p:ext uri="{BB962C8B-B14F-4D97-AF65-F5344CB8AC3E}">
        <p14:creationId xmlns:p14="http://schemas.microsoft.com/office/powerpoint/2010/main" val="7199173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1EDB437F-59FE-4A6C-A802-8DC82142699A}" type="slidenum">
              <a:rPr lang="en-US"/>
              <a:pPr>
                <a:defRPr/>
              </a:pPr>
              <a:t>‹#›</a:t>
            </a:fld>
            <a:endParaRPr lang="en-US"/>
          </a:p>
        </p:txBody>
      </p:sp>
    </p:spTree>
    <p:extLst>
      <p:ext uri="{BB962C8B-B14F-4D97-AF65-F5344CB8AC3E}">
        <p14:creationId xmlns:p14="http://schemas.microsoft.com/office/powerpoint/2010/main" val="352294353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0243"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559688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365238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871054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903732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268409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976211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497670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694919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190222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066358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400310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890284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038187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518574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635775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543481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874674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4157032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049977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705585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931257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4143264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836469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206560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406573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987973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6254468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D942E2-BAD8-FC47-AC93-B2BB6BCAFF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27728" y="590550"/>
            <a:ext cx="1288544" cy="1030835"/>
          </a:xfrm>
          <a:prstGeom prst="rect">
            <a:avLst/>
          </a:prstGeom>
        </p:spPr>
      </p:pic>
      <p:sp>
        <p:nvSpPr>
          <p:cNvPr id="4" name="Rectangle 8"/>
          <p:cNvSpPr>
            <a:spLocks noGrp="1" noChangeArrowheads="1"/>
          </p:cNvSpPr>
          <p:nvPr>
            <p:ph type="ctrTitle" sz="quarter" hasCustomPrompt="1"/>
          </p:nvPr>
        </p:nvSpPr>
        <p:spPr bwMode="auto">
          <a:xfrm>
            <a:off x="1358089" y="2184400"/>
            <a:ext cx="6437083" cy="84328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4400" b="1">
                <a:solidFill>
                  <a:schemeClr val="bg1"/>
                </a:solidFill>
                <a:latin typeface="+mj-lt"/>
              </a:defRPr>
            </a:lvl1pPr>
          </a:lstStyle>
          <a:p>
            <a:r>
              <a:rPr lang="en-US" dirty="0"/>
              <a:t>Insert title here</a:t>
            </a:r>
          </a:p>
        </p:txBody>
      </p:sp>
      <p:sp>
        <p:nvSpPr>
          <p:cNvPr id="5" name="Rectangle 11"/>
          <p:cNvSpPr>
            <a:spLocks noGrp="1" noChangeArrowheads="1"/>
          </p:cNvSpPr>
          <p:nvPr>
            <p:ph type="subTitle" sz="quarter" idx="1" hasCustomPrompt="1"/>
          </p:nvPr>
        </p:nvSpPr>
        <p:spPr bwMode="auto">
          <a:xfrm>
            <a:off x="1366353" y="3332829"/>
            <a:ext cx="6428827" cy="124933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defRPr>
            </a:lvl1pPr>
          </a:lstStyle>
          <a:p>
            <a:r>
              <a:rPr lang="en-US" dirty="0"/>
              <a:t>Insert text or delete if not required</a:t>
            </a:r>
          </a:p>
        </p:txBody>
      </p:sp>
    </p:spTree>
    <p:extLst>
      <p:ext uri="{BB962C8B-B14F-4D97-AF65-F5344CB8AC3E}">
        <p14:creationId xmlns:p14="http://schemas.microsoft.com/office/powerpoint/2010/main" val="16813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oter:heading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578" y="4504556"/>
            <a:ext cx="1416826" cy="421143"/>
          </a:xfrm>
          <a:prstGeom prst="rect">
            <a:avLst/>
          </a:prstGeom>
        </p:spPr>
      </p:pic>
      <p:sp>
        <p:nvSpPr>
          <p:cNvPr id="11" name="Text Placeholder 3"/>
          <p:cNvSpPr>
            <a:spLocks noGrp="1"/>
          </p:cNvSpPr>
          <p:nvPr>
            <p:ph type="body" sz="quarter" idx="11" hasCustomPrompt="1"/>
          </p:nvPr>
        </p:nvSpPr>
        <p:spPr>
          <a:xfrm>
            <a:off x="416217" y="428627"/>
            <a:ext cx="8290903" cy="505438"/>
          </a:xfrm>
          <a:prstGeom prst="rect">
            <a:avLst/>
          </a:prstGeom>
        </p:spPr>
        <p:txBody>
          <a:bodyPr anchor="t"/>
          <a:lstStyle>
            <a:lvl1pPr marL="0" indent="0">
              <a:lnSpc>
                <a:spcPct val="90000"/>
              </a:lnSpc>
              <a:buNone/>
              <a:defRPr sz="2800" b="1" baseline="0">
                <a:solidFill>
                  <a:srgbClr val="054A89"/>
                </a:solidFill>
              </a:defRPr>
            </a:lvl1pPr>
          </a:lstStyle>
          <a:p>
            <a:pPr lvl="0"/>
            <a:r>
              <a:rPr lang="en-US" dirty="0"/>
              <a:t>Type heading here</a:t>
            </a:r>
            <a:endParaRPr lang="en-AU" dirty="0"/>
          </a:p>
        </p:txBody>
      </p:sp>
      <p:sp>
        <p:nvSpPr>
          <p:cNvPr id="12" name="Text Placeholder 3"/>
          <p:cNvSpPr>
            <a:spLocks noGrp="1"/>
          </p:cNvSpPr>
          <p:nvPr>
            <p:ph type="body" sz="quarter" idx="12" hasCustomPrompt="1"/>
          </p:nvPr>
        </p:nvSpPr>
        <p:spPr>
          <a:xfrm>
            <a:off x="416217" y="954963"/>
            <a:ext cx="8280751" cy="2504435"/>
          </a:xfrm>
          <a:prstGeom prst="rect">
            <a:avLst/>
          </a:prstGeom>
        </p:spPr>
        <p:txBody>
          <a:bodyPr/>
          <a:lstStyle>
            <a:lvl1pPr marL="342900" indent="-342900">
              <a:lnSpc>
                <a:spcPct val="90000"/>
              </a:lnSpc>
              <a:spcBef>
                <a:spcPts val="0"/>
              </a:spcBef>
              <a:spcAft>
                <a:spcPts val="425"/>
              </a:spcAft>
              <a:buFont typeface="Arial" panose="020B0604020202020204" pitchFamily="34" charset="0"/>
              <a:buChar char="•"/>
              <a:defRPr sz="2400" b="0" baseline="0">
                <a:solidFill>
                  <a:schemeClr val="tx1"/>
                </a:solidFill>
              </a:defRPr>
            </a:lvl1pPr>
            <a:lvl2pPr marL="720000">
              <a:lnSpc>
                <a:spcPct val="90000"/>
              </a:lnSpc>
              <a:spcBef>
                <a:spcPts val="0"/>
              </a:spcBef>
              <a:spcAft>
                <a:spcPts val="425"/>
              </a:spcAft>
              <a:defRPr sz="2000"/>
            </a:lvl2pPr>
            <a:lvl3pPr marL="900000" indent="-228600">
              <a:lnSpc>
                <a:spcPct val="90000"/>
              </a:lnSpc>
              <a:spcBef>
                <a:spcPts val="0"/>
              </a:spcBef>
              <a:spcAft>
                <a:spcPts val="425"/>
              </a:spcAft>
              <a:buFont typeface="Arial" panose="020B0604020202020204" pitchFamily="34" charset="0"/>
              <a:buChar char="»"/>
              <a:defRPr sz="2000"/>
            </a:lvl3pPr>
          </a:lstStyle>
          <a:p>
            <a:pPr lvl="0"/>
            <a:r>
              <a:rPr lang="en-US" dirty="0"/>
              <a:t>Type text here</a:t>
            </a:r>
          </a:p>
          <a:p>
            <a:pPr lvl="1"/>
            <a:r>
              <a:rPr lang="en-US" dirty="0"/>
              <a:t>Second level if required</a:t>
            </a:r>
          </a:p>
          <a:p>
            <a:pPr lvl="2"/>
            <a:r>
              <a:rPr lang="en-US" dirty="0"/>
              <a:t>Third level if required</a:t>
            </a:r>
          </a:p>
          <a:p>
            <a:pPr lvl="0"/>
            <a:endParaRPr lang="en-AU" dirty="0"/>
          </a:p>
        </p:txBody>
      </p:sp>
      <p:pic>
        <p:nvPicPr>
          <p:cNvPr id="3" name="Picture 2">
            <a:extLst>
              <a:ext uri="{FF2B5EF4-FFF2-40B4-BE49-F238E27FC236}">
                <a16:creationId xmlns:a16="http://schemas.microsoft.com/office/drawing/2014/main" id="{1865B537-7036-2042-B50D-F890C1EE957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oter:Text left/Image righ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570413" y="-1"/>
            <a:ext cx="4573587" cy="4276725"/>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a:t>Drag or insert image/chart/table to placeholder. Or c</a:t>
            </a:r>
            <a:r>
              <a:rPr lang="en-AU" dirty="0"/>
              <a:t>lick </a:t>
            </a:r>
            <a:br>
              <a:rPr lang="en-AU" dirty="0"/>
            </a:br>
            <a:r>
              <a:rPr lang="en-AU" dirty="0"/>
              <a:t>icon to add.</a:t>
            </a:r>
          </a:p>
        </p:txBody>
      </p:sp>
      <p:sp>
        <p:nvSpPr>
          <p:cNvPr id="12" name="Text Placeholder 3"/>
          <p:cNvSpPr>
            <a:spLocks noGrp="1"/>
          </p:cNvSpPr>
          <p:nvPr>
            <p:ph type="body" sz="quarter" idx="11" hasCustomPrompt="1"/>
          </p:nvPr>
        </p:nvSpPr>
        <p:spPr>
          <a:xfrm>
            <a:off x="416217" y="428627"/>
            <a:ext cx="3820503" cy="647700"/>
          </a:xfrm>
          <a:prstGeom prst="rect">
            <a:avLst/>
          </a:prstGeom>
        </p:spPr>
        <p:txBody>
          <a:bodyPr anchor="t"/>
          <a:lstStyle>
            <a:lvl1pPr marL="0" indent="0">
              <a:lnSpc>
                <a:spcPct val="90000"/>
              </a:lnSpc>
              <a:buNone/>
              <a:defRPr sz="3600" b="1">
                <a:solidFill>
                  <a:srgbClr val="054A89"/>
                </a:solidFill>
              </a:defRPr>
            </a:lvl1pPr>
          </a:lstStyle>
          <a:p>
            <a:pPr lvl="0"/>
            <a:r>
              <a:rPr lang="en-US" dirty="0"/>
              <a:t>Type heading</a:t>
            </a:r>
            <a:endParaRPr lang="en-AU" dirty="0"/>
          </a:p>
        </p:txBody>
      </p:sp>
      <p:sp>
        <p:nvSpPr>
          <p:cNvPr id="13" name="Text Placeholder 3"/>
          <p:cNvSpPr>
            <a:spLocks noGrp="1"/>
          </p:cNvSpPr>
          <p:nvPr>
            <p:ph type="body" sz="quarter" idx="12" hasCustomPrompt="1"/>
          </p:nvPr>
        </p:nvSpPr>
        <p:spPr>
          <a:xfrm>
            <a:off x="416209" y="1295405"/>
            <a:ext cx="3810351" cy="2514595"/>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a:t>Type text here</a:t>
            </a:r>
            <a:endParaRPr lang="en-AU" dirty="0"/>
          </a:p>
        </p:txBody>
      </p:sp>
      <p:pic>
        <p:nvPicPr>
          <p:cNvPr id="9" name="Picture 8">
            <a:extLst>
              <a:ext uri="{FF2B5EF4-FFF2-40B4-BE49-F238E27FC236}">
                <a16:creationId xmlns:a16="http://schemas.microsoft.com/office/drawing/2014/main" id="{1905D9D5-D48F-4444-9C6D-30944DD8E39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oter:Text right/Image lef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1"/>
            <a:ext cx="4572000" cy="4273550"/>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a:t>Drag or insert image/chart/table to placeholder. Or c</a:t>
            </a:r>
            <a:r>
              <a:rPr lang="en-AU" dirty="0"/>
              <a:t>lick </a:t>
            </a:r>
            <a:br>
              <a:rPr lang="en-AU" dirty="0"/>
            </a:br>
            <a:r>
              <a:rPr lang="en-AU" dirty="0"/>
              <a:t>icon to add.</a:t>
            </a:r>
          </a:p>
        </p:txBody>
      </p:sp>
      <p:sp>
        <p:nvSpPr>
          <p:cNvPr id="12" name="Text Placeholder 3"/>
          <p:cNvSpPr>
            <a:spLocks noGrp="1"/>
          </p:cNvSpPr>
          <p:nvPr>
            <p:ph type="body" sz="quarter" idx="11" hasCustomPrompt="1"/>
          </p:nvPr>
        </p:nvSpPr>
        <p:spPr>
          <a:xfrm>
            <a:off x="4947577" y="428627"/>
            <a:ext cx="3820503" cy="647700"/>
          </a:xfrm>
          <a:prstGeom prst="rect">
            <a:avLst/>
          </a:prstGeom>
        </p:spPr>
        <p:txBody>
          <a:bodyPr anchor="t"/>
          <a:lstStyle>
            <a:lvl1pPr marL="0" indent="0">
              <a:lnSpc>
                <a:spcPct val="90000"/>
              </a:lnSpc>
              <a:buNone/>
              <a:defRPr sz="3600" b="1">
                <a:solidFill>
                  <a:srgbClr val="054A89"/>
                </a:solidFill>
              </a:defRPr>
            </a:lvl1pPr>
          </a:lstStyle>
          <a:p>
            <a:pPr lvl="0"/>
            <a:r>
              <a:rPr lang="en-US" dirty="0"/>
              <a:t>Type heading</a:t>
            </a:r>
            <a:endParaRPr lang="en-AU" dirty="0"/>
          </a:p>
        </p:txBody>
      </p:sp>
      <p:sp>
        <p:nvSpPr>
          <p:cNvPr id="13" name="Text Placeholder 3"/>
          <p:cNvSpPr>
            <a:spLocks noGrp="1"/>
          </p:cNvSpPr>
          <p:nvPr>
            <p:ph type="body" sz="quarter" idx="12" hasCustomPrompt="1"/>
          </p:nvPr>
        </p:nvSpPr>
        <p:spPr>
          <a:xfrm>
            <a:off x="4947569" y="1295405"/>
            <a:ext cx="3810351" cy="2514595"/>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a:t>Type text here</a:t>
            </a:r>
            <a:endParaRPr lang="en-AU" dirty="0"/>
          </a:p>
        </p:txBody>
      </p:sp>
      <p:pic>
        <p:nvPicPr>
          <p:cNvPr id="9" name="Picture 8">
            <a:extLst>
              <a:ext uri="{FF2B5EF4-FFF2-40B4-BE49-F238E27FC236}">
                <a16:creationId xmlns:a16="http://schemas.microsoft.com/office/drawing/2014/main" id="{825F60B5-CC36-E54D-BE26-62F792B5A6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1903362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oter: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1"/>
            <a:ext cx="9144000" cy="4264818"/>
          </a:xfrm>
          <a:prstGeom prst="rect">
            <a:avLst/>
          </a:prstGeom>
        </p:spPr>
        <p:txBody>
          <a:bodyPr vert="horz" anchor="ctr"/>
          <a:lstStyle>
            <a:lvl1pPr marL="0" indent="0" algn="ctr">
              <a:buNone/>
              <a:defRPr i="1" baseline="0">
                <a:solidFill>
                  <a:srgbClr val="E632C0"/>
                </a:solidFill>
              </a:defRPr>
            </a:lvl1pPr>
          </a:lstStyle>
          <a:p>
            <a:r>
              <a:rPr lang="en-US" dirty="0"/>
              <a:t>Drag or insert image/chart/table </a:t>
            </a:r>
          </a:p>
          <a:p>
            <a:r>
              <a:rPr lang="en-US" dirty="0"/>
              <a:t>to placeholder. </a:t>
            </a:r>
          </a:p>
          <a:p>
            <a:r>
              <a:rPr lang="en-US" dirty="0"/>
              <a:t>Or c</a:t>
            </a:r>
            <a:r>
              <a:rPr lang="en-AU" dirty="0"/>
              <a:t>lick icon to add.</a:t>
            </a:r>
          </a:p>
        </p:txBody>
      </p:sp>
      <p:pic>
        <p:nvPicPr>
          <p:cNvPr id="6" name="Picture 5">
            <a:extLst>
              <a:ext uri="{FF2B5EF4-FFF2-40B4-BE49-F238E27FC236}">
                <a16:creationId xmlns:a16="http://schemas.microsoft.com/office/drawing/2014/main" id="{99E93AA6-97AE-3E4D-ABE1-897755A9719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7682415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oter: heading and 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1247587"/>
            <a:ext cx="9144000" cy="3017231"/>
          </a:xfrm>
          <a:prstGeom prst="rect">
            <a:avLst/>
          </a:prstGeom>
        </p:spPr>
        <p:txBody>
          <a:bodyPr vert="horz" anchor="ctr"/>
          <a:lstStyle>
            <a:lvl1pPr marL="0" indent="0" algn="ctr">
              <a:buNone/>
              <a:defRPr i="1" baseline="0">
                <a:solidFill>
                  <a:srgbClr val="E632C0"/>
                </a:solidFill>
              </a:defRPr>
            </a:lvl1pPr>
          </a:lstStyle>
          <a:p>
            <a:r>
              <a:rPr lang="en-US" dirty="0"/>
              <a:t>Drag or insert image/chart/table </a:t>
            </a:r>
          </a:p>
          <a:p>
            <a:r>
              <a:rPr lang="en-US"/>
              <a:t>to </a:t>
            </a:r>
            <a:r>
              <a:rPr lang="en-US" dirty="0"/>
              <a:t>placeholder</a:t>
            </a:r>
            <a:r>
              <a:rPr lang="en-US"/>
              <a:t>. </a:t>
            </a:r>
          </a:p>
          <a:p>
            <a:r>
              <a:rPr lang="en-US"/>
              <a:t>Or </a:t>
            </a:r>
            <a:r>
              <a:rPr lang="en-US" dirty="0"/>
              <a:t>c</a:t>
            </a:r>
            <a:r>
              <a:rPr lang="en-AU" dirty="0"/>
              <a:t>lick icon to add.</a:t>
            </a:r>
          </a:p>
        </p:txBody>
      </p:sp>
      <p:sp>
        <p:nvSpPr>
          <p:cNvPr id="5" name="Text Placeholder 3"/>
          <p:cNvSpPr>
            <a:spLocks noGrp="1"/>
          </p:cNvSpPr>
          <p:nvPr>
            <p:ph type="body" sz="quarter" idx="11" hasCustomPrompt="1"/>
          </p:nvPr>
        </p:nvSpPr>
        <p:spPr>
          <a:xfrm>
            <a:off x="416217" y="428627"/>
            <a:ext cx="8290903" cy="647700"/>
          </a:xfrm>
          <a:prstGeom prst="rect">
            <a:avLst/>
          </a:prstGeom>
        </p:spPr>
        <p:txBody>
          <a:bodyPr anchor="t"/>
          <a:lstStyle>
            <a:lvl1pPr marL="0" indent="0">
              <a:lnSpc>
                <a:spcPct val="90000"/>
              </a:lnSpc>
              <a:buNone/>
              <a:defRPr sz="3600" b="1" baseline="0">
                <a:solidFill>
                  <a:srgbClr val="054A89"/>
                </a:solidFill>
                <a:latin typeface="Altis UniSA" panose="020B0603030000000003" pitchFamily="34" charset="77"/>
              </a:defRPr>
            </a:lvl1pPr>
          </a:lstStyle>
          <a:p>
            <a:pPr lvl="0"/>
            <a:r>
              <a:rPr lang="en-US" dirty="0"/>
              <a:t>Type heading here</a:t>
            </a:r>
            <a:endParaRPr lang="en-AU" dirty="0"/>
          </a:p>
        </p:txBody>
      </p:sp>
      <p:pic>
        <p:nvPicPr>
          <p:cNvPr id="8" name="Picture 7">
            <a:extLst>
              <a:ext uri="{FF2B5EF4-FFF2-40B4-BE49-F238E27FC236}">
                <a16:creationId xmlns:a16="http://schemas.microsoft.com/office/drawing/2014/main" id="{8F1F7B63-B665-4046-97B9-0C2624ABB3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5061071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8EBF3C-6C79-414F-B2F0-C45AE2BA79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4" name="Picture 3"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9784" y="904205"/>
            <a:ext cx="2084432" cy="1667545"/>
          </a:xfrm>
          <a:prstGeom prst="rect">
            <a:avLst/>
          </a:prstGeom>
        </p:spPr>
      </p:pic>
      <p:pic>
        <p:nvPicPr>
          <p:cNvPr id="6" name="Picture 5"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9784" y="904205"/>
            <a:ext cx="2084432" cy="1667545"/>
          </a:xfrm>
          <a:prstGeom prst="rect">
            <a:avLst/>
          </a:prstGeom>
        </p:spPr>
      </p:pic>
      <p:sp>
        <p:nvSpPr>
          <p:cNvPr id="9" name="Rectangle 11"/>
          <p:cNvSpPr>
            <a:spLocks noGrp="1" noChangeArrowheads="1"/>
          </p:cNvSpPr>
          <p:nvPr>
            <p:ph type="subTitle" sz="quarter" idx="1" hasCustomPrompt="1"/>
          </p:nvPr>
        </p:nvSpPr>
        <p:spPr bwMode="auto">
          <a:xfrm>
            <a:off x="0" y="3332829"/>
            <a:ext cx="9143999" cy="124933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latin typeface="Altis UniSA" panose="020B0603030000000003" pitchFamily="34" charset="77"/>
              </a:defRPr>
            </a:lvl1pPr>
          </a:lstStyle>
          <a:p>
            <a:r>
              <a:rPr lang="en-US" dirty="0"/>
              <a:t>Insert text or delete if not required</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4348" y="2196701"/>
            <a:ext cx="7772400" cy="1021556"/>
          </a:xfrm>
          <a:prstGeom prst="rect">
            <a:avLst/>
          </a:prstGeom>
        </p:spPr>
        <p:txBody>
          <a:bodyPr anchor="t"/>
          <a:lstStyle>
            <a:lvl1pPr algn="l">
              <a:defRPr sz="3000" b="1" cap="all" baseline="0">
                <a:solidFill>
                  <a:schemeClr val="accent2">
                    <a:lumMod val="75000"/>
                  </a:schemeClr>
                </a:solidFill>
              </a:defRPr>
            </a:lvl1pPr>
          </a:lstStyle>
          <a:p>
            <a:r>
              <a:rPr lang="en-US" dirty="0"/>
              <a:t>Click to edit Master title style</a:t>
            </a:r>
            <a:endParaRPr lang="en-AU" dirty="0"/>
          </a:p>
        </p:txBody>
      </p:sp>
    </p:spTree>
    <p:extLst>
      <p:ext uri="{BB962C8B-B14F-4D97-AF65-F5344CB8AC3E}">
        <p14:creationId xmlns:p14="http://schemas.microsoft.com/office/powerpoint/2010/main" val="376084087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8200" name="Rectangle 8"/>
          <p:cNvSpPr>
            <a:spLocks noGrp="1" noChangeArrowheads="1"/>
          </p:cNvSpPr>
          <p:nvPr>
            <p:ph type="ctrTitle" sz="quarter"/>
          </p:nvPr>
        </p:nvSpPr>
        <p:spPr bwMode="auto">
          <a:xfrm>
            <a:off x="1440000" y="2538414"/>
            <a:ext cx="5791200" cy="290513"/>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a:defRPr sz="2400">
                <a:solidFill>
                  <a:schemeClr val="bg1"/>
                </a:solidFill>
              </a:defRPr>
            </a:lvl1pPr>
          </a:lstStyle>
          <a:p>
            <a:r>
              <a:rPr lang="en-US" dirty="0"/>
              <a:t>Click to edit Master title style</a:t>
            </a:r>
          </a:p>
        </p:txBody>
      </p:sp>
      <p:sp>
        <p:nvSpPr>
          <p:cNvPr id="8203" name="Rectangle 11"/>
          <p:cNvSpPr>
            <a:spLocks noGrp="1" noChangeArrowheads="1"/>
          </p:cNvSpPr>
          <p:nvPr>
            <p:ph type="subTitle" sz="quarter" idx="1"/>
          </p:nvPr>
        </p:nvSpPr>
        <p:spPr bwMode="auto">
          <a:xfrm>
            <a:off x="1440000" y="2901553"/>
            <a:ext cx="6019800" cy="28932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l">
              <a:buFontTx/>
              <a:buNone/>
              <a:defRPr sz="1400">
                <a:solidFill>
                  <a:schemeClr val="bg1"/>
                </a:solidFill>
              </a:defRPr>
            </a:lvl1pPr>
          </a:lstStyle>
          <a:p>
            <a:r>
              <a:rPr lang="en-US" dirty="0"/>
              <a:t>Click to edit Master subtitle style</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6745" y="4297442"/>
            <a:ext cx="1462531" cy="434729"/>
          </a:xfrm>
          <a:prstGeom prst="rect">
            <a:avLst/>
          </a:prstGeom>
        </p:spPr>
      </p:pic>
    </p:spTree>
    <p:extLst>
      <p:ext uri="{BB962C8B-B14F-4D97-AF65-F5344CB8AC3E}">
        <p14:creationId xmlns:p14="http://schemas.microsoft.com/office/powerpoint/2010/main" val="41332040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290514"/>
            <a:ext cx="3200400" cy="461665"/>
          </a:xfrm>
          <a:prstGeom prst="rect">
            <a:avLst/>
          </a:prstGeom>
          <a:noFill/>
          <a:ln w="9525">
            <a:noFill/>
            <a:miter lim="800000"/>
            <a:headEnd/>
            <a:tailEnd/>
          </a:ln>
        </p:spPr>
        <p:txBody>
          <a:bodyPr>
            <a:spAutoFit/>
          </a:bodyPr>
          <a:lstStyle/>
          <a:p>
            <a:pPr algn="ctr">
              <a:spcBef>
                <a:spcPct val="50000"/>
              </a:spcBef>
              <a:defRPr/>
            </a:pPr>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0" r:id="rId2"/>
    <p:sldLayoutId id="2147483651" r:id="rId3"/>
    <p:sldLayoutId id="2147483654" r:id="rId4"/>
    <p:sldLayoutId id="2147483659" r:id="rId5"/>
    <p:sldLayoutId id="2147483660" r:id="rId6"/>
    <p:sldLayoutId id="2147483649" r:id="rId7"/>
    <p:sldLayoutId id="2147483663" r:id="rId8"/>
    <p:sldLayoutId id="2147483664" r:id="rId9"/>
  </p:sldLayoutIdLst>
  <p:transition/>
  <p:hf sldNum="0" hdr="0" ftr="0" dt="0"/>
  <p:txStyles>
    <p:titleStyle>
      <a:lvl1pPr algn="ctr" rtl="0" eaLnBrk="1" fontAlgn="base" hangingPunct="1">
        <a:spcBef>
          <a:spcPct val="0"/>
        </a:spcBef>
        <a:spcAft>
          <a:spcPct val="0"/>
        </a:spcAft>
        <a:defRPr sz="4400">
          <a:solidFill>
            <a:schemeClr val="tx2"/>
          </a:solidFill>
          <a:latin typeface="+mj-lt"/>
          <a:ea typeface="Arial" pitchFamily="-65" charset="0"/>
          <a:cs typeface="+mj-cs"/>
        </a:defRPr>
      </a:lvl1pPr>
      <a:lvl2pPr algn="ctr" rtl="0" eaLnBrk="1" fontAlgn="base" hangingPunct="1">
        <a:spcBef>
          <a:spcPct val="0"/>
        </a:spcBef>
        <a:spcAft>
          <a:spcPct val="0"/>
        </a:spcAft>
        <a:defRPr sz="4400">
          <a:solidFill>
            <a:schemeClr val="tx2"/>
          </a:solidFill>
          <a:latin typeface="Arial" charset="0"/>
          <a:ea typeface="Arial" pitchFamily="-65" charset="0"/>
          <a:cs typeface="Arial" charset="0"/>
        </a:defRPr>
      </a:lvl2pPr>
      <a:lvl3pPr algn="ctr" rtl="0" eaLnBrk="1" fontAlgn="base" hangingPunct="1">
        <a:spcBef>
          <a:spcPct val="0"/>
        </a:spcBef>
        <a:spcAft>
          <a:spcPct val="0"/>
        </a:spcAft>
        <a:defRPr sz="4400">
          <a:solidFill>
            <a:schemeClr val="tx2"/>
          </a:solidFill>
          <a:latin typeface="Arial" charset="0"/>
          <a:ea typeface="Arial" pitchFamily="-65" charset="0"/>
          <a:cs typeface="Arial" charset="0"/>
        </a:defRPr>
      </a:lvl3pPr>
      <a:lvl4pPr algn="ctr" rtl="0" eaLnBrk="1" fontAlgn="base" hangingPunct="1">
        <a:spcBef>
          <a:spcPct val="0"/>
        </a:spcBef>
        <a:spcAft>
          <a:spcPct val="0"/>
        </a:spcAft>
        <a:defRPr sz="4400">
          <a:solidFill>
            <a:schemeClr val="tx2"/>
          </a:solidFill>
          <a:latin typeface="Arial" charset="0"/>
          <a:ea typeface="Arial" pitchFamily="-65" charset="0"/>
          <a:cs typeface="Arial" charset="0"/>
        </a:defRPr>
      </a:lvl4pPr>
      <a:lvl5pPr algn="ctr" rtl="0" eaLnBrk="1" fontAlgn="base" hangingPunct="1">
        <a:spcBef>
          <a:spcPct val="0"/>
        </a:spcBef>
        <a:spcAft>
          <a:spcPct val="0"/>
        </a:spcAft>
        <a:defRPr sz="4400">
          <a:solidFill>
            <a:schemeClr val="tx2"/>
          </a:solidFill>
          <a:latin typeface="Arial" charset="0"/>
          <a:ea typeface="Arial" pitchFamily="-65"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Arial" pitchFamily="-65"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pitchFamily="-65"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pitchFamily="-65"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1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1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1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2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users.cs.umn.edu/~kumar001/dmbook/firsted.php"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web.engr.illinois.edu/~hanj/bk3/" TargetMode="External"/><Relationship Id="rId4" Type="http://schemas.openxmlformats.org/officeDocument/2006/relationships/hyperlink" Target="https://www-users.cs.umn.edu/~kumar001/dmbook/index.ph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1.bin"/><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5.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ctrTitle" sz="quarter"/>
          </p:nvPr>
        </p:nvSpPr>
        <p:spPr>
          <a:xfrm>
            <a:off x="1165741" y="1831788"/>
            <a:ext cx="6812518" cy="843280"/>
          </a:xfrm>
        </p:spPr>
        <p:txBody>
          <a:bodyPr anchor="ctr"/>
          <a:lstStyle/>
          <a:p>
            <a:pPr eaLnBrk="1" hangingPunct="1"/>
            <a:br>
              <a:rPr lang="en-AU" dirty="0"/>
            </a:br>
            <a:r>
              <a:rPr lang="en-AU" sz="2400" b="0" dirty="0">
                <a:solidFill>
                  <a:srgbClr val="FFFF00"/>
                </a:solidFill>
              </a:rPr>
              <a:t>INFS 5102</a:t>
            </a:r>
            <a:br>
              <a:rPr lang="en-AU" sz="2400" dirty="0">
                <a:solidFill>
                  <a:srgbClr val="FFFF00"/>
                </a:solidFill>
              </a:rPr>
            </a:br>
            <a:r>
              <a:rPr lang="en-AU" sz="2400" b="0" dirty="0"/>
              <a:t>Unsupervised Methods in Analytics</a:t>
            </a:r>
            <a:br>
              <a:rPr lang="en-AU" dirty="0"/>
            </a:br>
            <a:endParaRPr lang="en-AU" dirty="0"/>
          </a:p>
        </p:txBody>
      </p:sp>
      <p:sp>
        <p:nvSpPr>
          <p:cNvPr id="3" name="Subtitle 2">
            <a:extLst>
              <a:ext uri="{FF2B5EF4-FFF2-40B4-BE49-F238E27FC236}">
                <a16:creationId xmlns:a16="http://schemas.microsoft.com/office/drawing/2014/main" id="{E2D08A4A-33F3-441F-B696-A104FCE0958A}"/>
              </a:ext>
            </a:extLst>
          </p:cNvPr>
          <p:cNvSpPr>
            <a:spLocks noGrp="1"/>
          </p:cNvSpPr>
          <p:nvPr>
            <p:ph type="subTitle" sz="quarter" idx="1"/>
          </p:nvPr>
        </p:nvSpPr>
        <p:spPr>
          <a:xfrm>
            <a:off x="1481136" y="3066499"/>
            <a:ext cx="6428827" cy="1249331"/>
          </a:xfrm>
        </p:spPr>
        <p:txBody>
          <a:bodyPr/>
          <a:lstStyle/>
          <a:p>
            <a:pPr eaLnBrk="1" hangingPunct="1"/>
            <a:r>
              <a:rPr lang="en-AU" sz="3200" dirty="0"/>
              <a:t>Module 3 – Cluster Analysis </a:t>
            </a:r>
          </a:p>
          <a:p>
            <a:r>
              <a:rPr lang="en-AU" sz="2400" dirty="0"/>
              <a:t>Part 3: Validation</a:t>
            </a:r>
            <a:endParaRPr lang="en-US" dirty="0"/>
          </a:p>
        </p:txBody>
      </p:sp>
    </p:spTree>
    <p:extLst>
      <p:ext uri="{BB962C8B-B14F-4D97-AF65-F5344CB8AC3E}">
        <p14:creationId xmlns:p14="http://schemas.microsoft.com/office/powerpoint/2010/main" val="147372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Measuring Cluster Validity via Correlation</a:t>
            </a:r>
            <a:endParaRPr lang="en-US" dirty="0"/>
          </a:p>
        </p:txBody>
      </p:sp>
      <p:sp>
        <p:nvSpPr>
          <p:cNvPr id="5" name="Text Placeholder 4"/>
          <p:cNvSpPr>
            <a:spLocks noGrp="1"/>
          </p:cNvSpPr>
          <p:nvPr>
            <p:ph type="body" sz="quarter" idx="12"/>
          </p:nvPr>
        </p:nvSpPr>
        <p:spPr>
          <a:xfrm>
            <a:off x="436880" y="934065"/>
            <a:ext cx="8285828" cy="3010289"/>
          </a:xfrm>
        </p:spPr>
        <p:txBody>
          <a:bodyPr/>
          <a:lstStyle/>
          <a:p>
            <a:pPr marL="400050" indent="-400050"/>
            <a:r>
              <a:rPr lang="en-US" altLang="en-US" sz="2000" dirty="0"/>
              <a:t>Two matrices </a:t>
            </a:r>
          </a:p>
          <a:p>
            <a:pPr marL="742950" lvl="1" indent="-400050"/>
            <a:r>
              <a:rPr lang="en-US" altLang="en-US" sz="1600" dirty="0"/>
              <a:t>Proximity Matrix</a:t>
            </a:r>
          </a:p>
          <a:p>
            <a:pPr marL="742950" lvl="1" indent="-400050"/>
            <a:r>
              <a:rPr lang="en-US" altLang="en-US" sz="1600" dirty="0"/>
              <a:t>“Incidence” Matrix</a:t>
            </a:r>
          </a:p>
          <a:p>
            <a:pPr marL="1028700" lvl="2" indent="-342900"/>
            <a:r>
              <a:rPr lang="en-US" altLang="en-US" sz="1200" dirty="0"/>
              <a:t>One row and one column for each data point</a:t>
            </a:r>
          </a:p>
          <a:p>
            <a:pPr marL="1028700" lvl="2" indent="-342900"/>
            <a:r>
              <a:rPr lang="en-US" altLang="en-US" sz="1200" dirty="0"/>
              <a:t>An entry is 1 if the associated pair of points belong to the same cluster</a:t>
            </a:r>
          </a:p>
          <a:p>
            <a:pPr marL="1028700" lvl="2" indent="-342900"/>
            <a:r>
              <a:rPr lang="en-US" altLang="en-US" sz="1200" dirty="0"/>
              <a:t>An entry is 0 if the associated pair of points belongs to different clusters</a:t>
            </a:r>
          </a:p>
          <a:p>
            <a:pPr marL="400050" indent="-400050"/>
            <a:r>
              <a:rPr lang="en-US" altLang="en-US" sz="2000" dirty="0"/>
              <a:t>Compute the correlation between the two matrices</a:t>
            </a:r>
          </a:p>
          <a:p>
            <a:pPr marL="742950" lvl="1" indent="-400050"/>
            <a:r>
              <a:rPr lang="en-US" altLang="en-US" sz="1600" dirty="0"/>
              <a:t>Since the matrices are symmetric, only the correlation between n(n-1)/2 entries needs to be calculated</a:t>
            </a:r>
          </a:p>
          <a:p>
            <a:pPr marL="400050" indent="-400050"/>
            <a:r>
              <a:rPr lang="en-US" altLang="en-US" sz="2000" dirty="0"/>
              <a:t>High correlation indicates that points that belong to the same cluster are close to each other</a:t>
            </a:r>
          </a:p>
          <a:p>
            <a:pPr marL="400050" indent="-400050"/>
            <a:r>
              <a:rPr lang="en-US" altLang="en-US" sz="2000" dirty="0"/>
              <a:t>Not a good measure for some density or contiguity based clusters</a:t>
            </a:r>
          </a:p>
          <a:p>
            <a:endParaRPr lang="en-US" dirty="0"/>
          </a:p>
        </p:txBody>
      </p:sp>
    </p:spTree>
    <p:extLst>
      <p:ext uri="{BB962C8B-B14F-4D97-AF65-F5344CB8AC3E}">
        <p14:creationId xmlns:p14="http://schemas.microsoft.com/office/powerpoint/2010/main" val="306829479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Measuring Cluster Validity Via Correlation</a:t>
            </a:r>
            <a:endParaRPr lang="en-US" dirty="0"/>
          </a:p>
        </p:txBody>
      </p:sp>
      <p:sp>
        <p:nvSpPr>
          <p:cNvPr id="5" name="Text Placeholder 4"/>
          <p:cNvSpPr>
            <a:spLocks noGrp="1"/>
          </p:cNvSpPr>
          <p:nvPr>
            <p:ph type="body" sz="quarter" idx="12"/>
          </p:nvPr>
        </p:nvSpPr>
        <p:spPr>
          <a:xfrm>
            <a:off x="346567" y="855590"/>
            <a:ext cx="3885191" cy="1334717"/>
          </a:xfrm>
        </p:spPr>
        <p:txBody>
          <a:bodyPr/>
          <a:lstStyle/>
          <a:p>
            <a:pPr marL="428625"/>
            <a:r>
              <a:rPr lang="en-US" altLang="en-US" sz="2000" dirty="0"/>
              <a:t>Example:</a:t>
            </a:r>
          </a:p>
          <a:p>
            <a:pPr marL="728663" lvl="1" indent="-342900">
              <a:spcAft>
                <a:spcPts val="0"/>
              </a:spcAft>
            </a:pPr>
            <a:r>
              <a:rPr lang="en-US" altLang="en-US" sz="1600" dirty="0"/>
              <a:t>Proximity matrix (similarity)</a:t>
            </a:r>
          </a:p>
          <a:p>
            <a:pPr marL="385763" lvl="1" indent="0">
              <a:spcAft>
                <a:spcPts val="0"/>
              </a:spcAft>
              <a:buNone/>
            </a:pPr>
            <a:r>
              <a:rPr lang="en-US" altLang="en-US" sz="1400" dirty="0"/>
              <a:t>                                                                         </a:t>
            </a:r>
            <a:endParaRPr lang="en-US" altLang="en-US" sz="600" dirty="0"/>
          </a:p>
          <a:p>
            <a:pPr marL="385763" lvl="1" indent="0">
              <a:buNone/>
            </a:pPr>
            <a:endParaRPr lang="en-US" altLang="en-US" sz="600" dirty="0"/>
          </a:p>
          <a:p>
            <a:pPr marL="385763" lvl="1" indent="0">
              <a:buNone/>
            </a:pPr>
            <a:endParaRPr lang="en-US" altLang="en-US" dirty="0"/>
          </a:p>
          <a:p>
            <a:pPr marL="385763" lvl="1" indent="0">
              <a:buNone/>
            </a:pPr>
            <a:endParaRPr lang="en-US" altLang="en-US" dirty="0"/>
          </a:p>
          <a:p>
            <a:pPr marL="385763" lvl="1" indent="0">
              <a:buNone/>
            </a:pPr>
            <a:endParaRPr lang="en-US" altLang="en-US" dirty="0"/>
          </a:p>
          <a:p>
            <a:endParaRPr lang="en-US" dirty="0"/>
          </a:p>
        </p:txBody>
      </p:sp>
      <p:pic>
        <p:nvPicPr>
          <p:cNvPr id="2" name="Picture 1"/>
          <p:cNvPicPr>
            <a:picLocks noChangeAspect="1"/>
          </p:cNvPicPr>
          <p:nvPr/>
        </p:nvPicPr>
        <p:blipFill>
          <a:blip r:embed="rId3"/>
          <a:stretch>
            <a:fillRect/>
          </a:stretch>
        </p:blipFill>
        <p:spPr>
          <a:xfrm>
            <a:off x="1290240" y="1570716"/>
            <a:ext cx="1829093" cy="1238213"/>
          </a:xfrm>
          <a:prstGeom prst="rect">
            <a:avLst/>
          </a:prstGeom>
        </p:spPr>
      </p:pic>
      <p:pic>
        <p:nvPicPr>
          <p:cNvPr id="3" name="Picture 2"/>
          <p:cNvPicPr>
            <a:picLocks noChangeAspect="1"/>
          </p:cNvPicPr>
          <p:nvPr/>
        </p:nvPicPr>
        <p:blipFill>
          <a:blip r:embed="rId4"/>
          <a:stretch>
            <a:fillRect/>
          </a:stretch>
        </p:blipFill>
        <p:spPr>
          <a:xfrm>
            <a:off x="5337562" y="1569224"/>
            <a:ext cx="2028634" cy="1206523"/>
          </a:xfrm>
          <a:prstGeom prst="rect">
            <a:avLst/>
          </a:prstGeom>
        </p:spPr>
      </p:pic>
      <p:pic>
        <p:nvPicPr>
          <p:cNvPr id="8" name="Picture 7"/>
          <p:cNvPicPr>
            <a:picLocks noChangeAspect="1"/>
          </p:cNvPicPr>
          <p:nvPr/>
        </p:nvPicPr>
        <p:blipFill>
          <a:blip r:embed="rId5"/>
          <a:stretch>
            <a:fillRect/>
          </a:stretch>
        </p:blipFill>
        <p:spPr>
          <a:xfrm>
            <a:off x="1969445" y="3309956"/>
            <a:ext cx="5184446" cy="483882"/>
          </a:xfrm>
          <a:prstGeom prst="rect">
            <a:avLst/>
          </a:prstGeom>
        </p:spPr>
      </p:pic>
      <p:sp>
        <p:nvSpPr>
          <p:cNvPr id="7" name="Text Placeholder 4">
            <a:extLst>
              <a:ext uri="{FF2B5EF4-FFF2-40B4-BE49-F238E27FC236}">
                <a16:creationId xmlns:a16="http://schemas.microsoft.com/office/drawing/2014/main" id="{4BFFB16C-735F-CE46-B649-5315A897165E}"/>
              </a:ext>
            </a:extLst>
          </p:cNvPr>
          <p:cNvSpPr txBox="1">
            <a:spLocks/>
          </p:cNvSpPr>
          <p:nvPr/>
        </p:nvSpPr>
        <p:spPr>
          <a:xfrm>
            <a:off x="4114198" y="549054"/>
            <a:ext cx="4475362" cy="1065314"/>
          </a:xfrm>
          <a:prstGeom prst="rect">
            <a:avLst/>
          </a:prstGeom>
        </p:spPr>
        <p:txBody>
          <a:bodyPr/>
          <a:lstStyle>
            <a:lvl1pPr marL="342900" indent="-342900" algn="l" rtl="0" eaLnBrk="1" fontAlgn="base" hangingPunct="1">
              <a:lnSpc>
                <a:spcPct val="90000"/>
              </a:lnSpc>
              <a:spcBef>
                <a:spcPts val="0"/>
              </a:spcBef>
              <a:spcAft>
                <a:spcPts val="425"/>
              </a:spcAft>
              <a:buFont typeface="Arial" panose="020B0604020202020204" pitchFamily="34" charset="0"/>
              <a:buChar char="•"/>
              <a:defRPr sz="2400" b="0" baseline="0">
                <a:solidFill>
                  <a:schemeClr val="tx1"/>
                </a:solidFill>
                <a:latin typeface="+mn-lt"/>
                <a:ea typeface="Arial" pitchFamily="-65" charset="0"/>
                <a:cs typeface="+mn-cs"/>
              </a:defRPr>
            </a:lvl1pPr>
            <a:lvl2pPr marL="720000" indent="-285750" algn="l" rtl="0" eaLnBrk="1" fontAlgn="base" hangingPunct="1">
              <a:lnSpc>
                <a:spcPct val="90000"/>
              </a:lnSpc>
              <a:spcBef>
                <a:spcPts val="0"/>
              </a:spcBef>
              <a:spcAft>
                <a:spcPts val="425"/>
              </a:spcAft>
              <a:buChar char="–"/>
              <a:defRPr sz="2000">
                <a:solidFill>
                  <a:schemeClr val="tx1"/>
                </a:solidFill>
                <a:latin typeface="+mn-lt"/>
                <a:ea typeface="Arial" pitchFamily="-65" charset="0"/>
                <a:cs typeface="+mn-cs"/>
              </a:defRPr>
            </a:lvl2pPr>
            <a:lvl3pPr marL="900000" indent="-228600" algn="l" rtl="0" eaLnBrk="1" fontAlgn="base" hangingPunct="1">
              <a:lnSpc>
                <a:spcPct val="90000"/>
              </a:lnSpc>
              <a:spcBef>
                <a:spcPts val="0"/>
              </a:spcBef>
              <a:spcAft>
                <a:spcPts val="425"/>
              </a:spcAft>
              <a:buFont typeface="Arial" panose="020B0604020202020204" pitchFamily="34" charset="0"/>
              <a:buChar char="»"/>
              <a:defRPr sz="2000">
                <a:solidFill>
                  <a:schemeClr val="tx1"/>
                </a:solidFill>
                <a:latin typeface="+mn-lt"/>
                <a:ea typeface="Arial" pitchFamily="-65"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428625"/>
            <a:endParaRPr lang="en-US" altLang="en-US" sz="2000" kern="0" dirty="0"/>
          </a:p>
          <a:p>
            <a:pPr marL="728663" lvl="1" indent="-342900">
              <a:spcAft>
                <a:spcPts val="0"/>
              </a:spcAft>
            </a:pPr>
            <a:r>
              <a:rPr lang="en-US" altLang="en-US" sz="1600" kern="0" dirty="0"/>
              <a:t>Clustering results: two clusters {P1, P2, P3}, {P4, P5}, represented using the incidence matrix: </a:t>
            </a:r>
          </a:p>
          <a:p>
            <a:pPr marL="385763" lvl="1" indent="0">
              <a:buFontTx/>
              <a:buNone/>
            </a:pPr>
            <a:endParaRPr lang="en-US" altLang="en-US" sz="600" kern="0" dirty="0"/>
          </a:p>
          <a:p>
            <a:pPr marL="385763" lvl="1" indent="0">
              <a:buFontTx/>
              <a:buNone/>
            </a:pPr>
            <a:endParaRPr lang="en-US" altLang="en-US" sz="600" kern="0" dirty="0"/>
          </a:p>
          <a:p>
            <a:pPr marL="385763" lvl="1" indent="0">
              <a:buFontTx/>
              <a:buNone/>
            </a:pPr>
            <a:endParaRPr lang="en-US" altLang="en-US" kern="0" dirty="0"/>
          </a:p>
          <a:p>
            <a:pPr marL="385763" lvl="1" indent="0">
              <a:buFontTx/>
              <a:buNone/>
            </a:pPr>
            <a:endParaRPr lang="en-US" altLang="en-US" kern="0" dirty="0"/>
          </a:p>
          <a:p>
            <a:pPr marL="385763" lvl="1" indent="0">
              <a:buFontTx/>
              <a:buNone/>
            </a:pPr>
            <a:endParaRPr lang="en-US" altLang="en-US" kern="0" dirty="0"/>
          </a:p>
          <a:p>
            <a:endParaRPr lang="en-US" kern="0" dirty="0"/>
          </a:p>
        </p:txBody>
      </p:sp>
      <p:sp>
        <p:nvSpPr>
          <p:cNvPr id="9" name="Text Placeholder 4">
            <a:extLst>
              <a:ext uri="{FF2B5EF4-FFF2-40B4-BE49-F238E27FC236}">
                <a16:creationId xmlns:a16="http://schemas.microsoft.com/office/drawing/2014/main" id="{138B62A5-8E2A-E84D-B879-223EE22B5A61}"/>
              </a:ext>
            </a:extLst>
          </p:cNvPr>
          <p:cNvSpPr txBox="1">
            <a:spLocks/>
          </p:cNvSpPr>
          <p:nvPr/>
        </p:nvSpPr>
        <p:spPr>
          <a:xfrm>
            <a:off x="558381" y="2884538"/>
            <a:ext cx="7111634" cy="1334717"/>
          </a:xfrm>
          <a:prstGeom prst="rect">
            <a:avLst/>
          </a:prstGeom>
        </p:spPr>
        <p:txBody>
          <a:bodyPr/>
          <a:lstStyle>
            <a:lvl1pPr marL="342900" indent="-342900" algn="l" rtl="0" eaLnBrk="1" fontAlgn="base" hangingPunct="1">
              <a:lnSpc>
                <a:spcPct val="90000"/>
              </a:lnSpc>
              <a:spcBef>
                <a:spcPts val="0"/>
              </a:spcBef>
              <a:spcAft>
                <a:spcPts val="425"/>
              </a:spcAft>
              <a:buFont typeface="Arial" panose="020B0604020202020204" pitchFamily="34" charset="0"/>
              <a:buChar char="•"/>
              <a:defRPr sz="2400" b="0" baseline="0">
                <a:solidFill>
                  <a:schemeClr val="tx1"/>
                </a:solidFill>
                <a:latin typeface="+mn-lt"/>
                <a:ea typeface="Arial" pitchFamily="-65" charset="0"/>
                <a:cs typeface="+mn-cs"/>
              </a:defRPr>
            </a:lvl1pPr>
            <a:lvl2pPr marL="720000" indent="-285750" algn="l" rtl="0" eaLnBrk="1" fontAlgn="base" hangingPunct="1">
              <a:lnSpc>
                <a:spcPct val="90000"/>
              </a:lnSpc>
              <a:spcBef>
                <a:spcPts val="0"/>
              </a:spcBef>
              <a:spcAft>
                <a:spcPts val="425"/>
              </a:spcAft>
              <a:buChar char="–"/>
              <a:defRPr sz="2000">
                <a:solidFill>
                  <a:schemeClr val="tx1"/>
                </a:solidFill>
                <a:latin typeface="+mn-lt"/>
                <a:ea typeface="Arial" pitchFamily="-65" charset="0"/>
                <a:cs typeface="+mn-cs"/>
              </a:defRPr>
            </a:lvl2pPr>
            <a:lvl3pPr marL="900000" indent="-228600" algn="l" rtl="0" eaLnBrk="1" fontAlgn="base" hangingPunct="1">
              <a:lnSpc>
                <a:spcPct val="90000"/>
              </a:lnSpc>
              <a:spcBef>
                <a:spcPts val="0"/>
              </a:spcBef>
              <a:spcAft>
                <a:spcPts val="425"/>
              </a:spcAft>
              <a:buFont typeface="Arial" panose="020B0604020202020204" pitchFamily="34" charset="0"/>
              <a:buChar char="»"/>
              <a:defRPr sz="2000">
                <a:solidFill>
                  <a:schemeClr val="tx1"/>
                </a:solidFill>
                <a:latin typeface="+mn-lt"/>
                <a:ea typeface="Arial" pitchFamily="-65"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642938" lvl="1" indent="-257175"/>
            <a:r>
              <a:rPr lang="en-US" altLang="en-US" sz="1800" kern="0" dirty="0"/>
              <a:t>Calculate the correlation between the two matrices</a:t>
            </a:r>
          </a:p>
          <a:p>
            <a:pPr marL="642938" lvl="1" indent="-257175"/>
            <a:endParaRPr lang="en-US" altLang="en-US" kern="0" dirty="0"/>
          </a:p>
          <a:p>
            <a:pPr marL="642938" lvl="1" indent="-257175"/>
            <a:endParaRPr lang="en-US" altLang="en-US" kern="0" dirty="0"/>
          </a:p>
          <a:p>
            <a:pPr marL="642938" lvl="1" indent="-257175"/>
            <a:r>
              <a:rPr lang="en-US" altLang="en-US" sz="1200" kern="0" dirty="0">
                <a:solidFill>
                  <a:srgbClr val="FF0000"/>
                </a:solidFill>
              </a:rPr>
              <a:t>As each of the matrices is symmetric, we only use the values above or below the diagonal of the matrix. i.e., the correlation between the two vectors shown below, which is 0.9698</a:t>
            </a:r>
            <a:endParaRPr lang="en-US" altLang="en-US" kern="0" dirty="0"/>
          </a:p>
          <a:p>
            <a:pPr marL="642938" lvl="1" indent="-257175">
              <a:spcBef>
                <a:spcPts val="900"/>
              </a:spcBef>
            </a:pPr>
            <a:r>
              <a:rPr lang="en-US" sz="1800" kern="0" dirty="0"/>
              <a:t>The higher the correlation (in absolute value), the better is the clustering</a:t>
            </a:r>
          </a:p>
          <a:p>
            <a:endParaRPr lang="en-US" kern="0" dirty="0"/>
          </a:p>
        </p:txBody>
      </p:sp>
    </p:spTree>
    <p:extLst>
      <p:ext uri="{BB962C8B-B14F-4D97-AF65-F5344CB8AC3E}">
        <p14:creationId xmlns:p14="http://schemas.microsoft.com/office/powerpoint/2010/main" val="217052362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Measuring Cluster Validity Via Correlation</a:t>
            </a:r>
            <a:endParaRPr lang="en-US" dirty="0"/>
          </a:p>
        </p:txBody>
      </p:sp>
      <p:sp>
        <p:nvSpPr>
          <p:cNvPr id="5" name="Text Placeholder 4"/>
          <p:cNvSpPr>
            <a:spLocks noGrp="1"/>
          </p:cNvSpPr>
          <p:nvPr>
            <p:ph type="body" sz="quarter" idx="12"/>
          </p:nvPr>
        </p:nvSpPr>
        <p:spPr>
          <a:xfrm>
            <a:off x="429086" y="934065"/>
            <a:ext cx="8066328" cy="3010289"/>
          </a:xfrm>
        </p:spPr>
        <p:txBody>
          <a:bodyPr/>
          <a:lstStyle/>
          <a:p>
            <a:r>
              <a:rPr lang="en-US" altLang="en-US" sz="2000" dirty="0"/>
              <a:t>Correlation of incidence and proximity (distance) matrices for the K-means </a:t>
            </a:r>
            <a:r>
              <a:rPr lang="en-US" altLang="en-US" sz="2000" dirty="0" err="1"/>
              <a:t>clusterings</a:t>
            </a:r>
            <a:r>
              <a:rPr lang="en-US" altLang="en-US" sz="2000" dirty="0"/>
              <a:t> of the following two data sets</a:t>
            </a:r>
          </a:p>
          <a:p>
            <a:pPr marL="385763" lvl="1" indent="0">
              <a:buNone/>
            </a:pPr>
            <a:endParaRPr lang="en-US" altLang="en-US" sz="600" dirty="0"/>
          </a:p>
          <a:p>
            <a:pPr marL="385763" lvl="1" indent="0">
              <a:buNone/>
            </a:pPr>
            <a:endParaRPr lang="en-US" altLang="en-US" sz="600" dirty="0"/>
          </a:p>
          <a:p>
            <a:pPr marL="385763" lvl="1" indent="0">
              <a:buNone/>
            </a:pPr>
            <a:endParaRPr lang="en-US" altLang="en-US" sz="600" dirty="0"/>
          </a:p>
          <a:p>
            <a:pPr marL="385763" lvl="1" indent="0">
              <a:buNone/>
            </a:pPr>
            <a:endParaRPr lang="en-US" altLang="en-US" sz="600" dirty="0"/>
          </a:p>
          <a:p>
            <a:pPr marL="385763" lvl="1" indent="0">
              <a:buNone/>
            </a:pPr>
            <a:endParaRPr lang="en-US" altLang="en-US" dirty="0"/>
          </a:p>
          <a:p>
            <a:endParaRPr lang="en-US" dirty="0"/>
          </a:p>
        </p:txBody>
      </p:sp>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4923" y="1841661"/>
            <a:ext cx="274200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2423" y="1841661"/>
            <a:ext cx="274200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6"/>
          <p:cNvSpPr txBox="1">
            <a:spLocks noChangeArrowheads="1"/>
          </p:cNvSpPr>
          <p:nvPr/>
        </p:nvSpPr>
        <p:spPr bwMode="auto">
          <a:xfrm>
            <a:off x="2200723" y="4241962"/>
            <a:ext cx="1771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Corr = -0.9235</a:t>
            </a:r>
          </a:p>
        </p:txBody>
      </p:sp>
      <p:sp>
        <p:nvSpPr>
          <p:cNvPr id="12" name="Text Box 7"/>
          <p:cNvSpPr txBox="1">
            <a:spLocks noChangeArrowheads="1"/>
          </p:cNvSpPr>
          <p:nvPr/>
        </p:nvSpPr>
        <p:spPr bwMode="auto">
          <a:xfrm>
            <a:off x="4943923" y="4241962"/>
            <a:ext cx="1771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Corr = -0.5810</a:t>
            </a:r>
          </a:p>
        </p:txBody>
      </p:sp>
    </p:spTree>
    <p:extLst>
      <p:ext uri="{BB962C8B-B14F-4D97-AF65-F5344CB8AC3E}">
        <p14:creationId xmlns:p14="http://schemas.microsoft.com/office/powerpoint/2010/main" val="2732460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Using Similarity Matrix for Cluster Validation</a:t>
            </a:r>
            <a:endParaRPr lang="en-US" dirty="0"/>
          </a:p>
        </p:txBody>
      </p:sp>
      <p:sp>
        <p:nvSpPr>
          <p:cNvPr id="5" name="Text Placeholder 4"/>
          <p:cNvSpPr>
            <a:spLocks noGrp="1"/>
          </p:cNvSpPr>
          <p:nvPr>
            <p:ph type="body" sz="quarter" idx="12"/>
          </p:nvPr>
        </p:nvSpPr>
        <p:spPr>
          <a:xfrm>
            <a:off x="416217" y="934065"/>
            <a:ext cx="8285828" cy="3010289"/>
          </a:xfrm>
        </p:spPr>
        <p:txBody>
          <a:bodyPr/>
          <a:lstStyle/>
          <a:p>
            <a:pPr marL="257175" indent="-257175"/>
            <a:r>
              <a:rPr lang="en-US" altLang="en-US" sz="2000" dirty="0"/>
              <a:t>Order the </a:t>
            </a:r>
            <a:r>
              <a:rPr lang="en-US" altLang="en-US" sz="2000" b="1" dirty="0"/>
              <a:t>similarity</a:t>
            </a:r>
            <a:r>
              <a:rPr lang="en-US" altLang="en-US" sz="2000" dirty="0"/>
              <a:t> matrix with respect to cluster labels, and different colors indicate different similarity. </a:t>
            </a:r>
          </a:p>
          <a:p>
            <a:pPr marL="257175" indent="-257175"/>
            <a:r>
              <a:rPr lang="en-US" altLang="en-US" sz="2000" dirty="0"/>
              <a:t>For well-separated clusters, the ordered matrix should be roughly block-diagonal</a:t>
            </a:r>
          </a:p>
          <a:p>
            <a:pPr marL="257175" indent="-257175"/>
            <a:r>
              <a:rPr lang="en-US" altLang="en-US" sz="2000" dirty="0"/>
              <a:t>Example: </a:t>
            </a:r>
            <a:r>
              <a:rPr lang="en-US" sz="2000" dirty="0"/>
              <a:t>C1={P1, P3}, C2={P2,P4}</a:t>
            </a:r>
          </a:p>
          <a:p>
            <a:pPr marL="385763" lvl="1" indent="0">
              <a:buNone/>
            </a:pPr>
            <a:endParaRPr lang="en-US" altLang="en-US" sz="600" dirty="0"/>
          </a:p>
          <a:p>
            <a:pPr marL="385763" lvl="1" indent="0">
              <a:buNone/>
            </a:pPr>
            <a:endParaRPr lang="en-US" altLang="en-US" sz="600" dirty="0"/>
          </a:p>
          <a:p>
            <a:pPr marL="385763" lvl="1" indent="0">
              <a:buNone/>
            </a:pPr>
            <a:endParaRPr lang="en-US" altLang="en-US" sz="600" dirty="0"/>
          </a:p>
          <a:p>
            <a:pPr marL="385763" lvl="1" indent="0">
              <a:buNone/>
            </a:pPr>
            <a:endParaRPr lang="en-US" altLang="en-US" sz="600" dirty="0"/>
          </a:p>
          <a:p>
            <a:pPr marL="385763" lvl="1" indent="0">
              <a:buNone/>
            </a:pPr>
            <a:endParaRPr lang="en-US" altLang="en-US" dirty="0"/>
          </a:p>
          <a:p>
            <a:endParaRPr lang="en-US" dirty="0"/>
          </a:p>
        </p:txBody>
      </p:sp>
      <p:pic>
        <p:nvPicPr>
          <p:cNvPr id="2" name="Picture 1"/>
          <p:cNvPicPr>
            <a:picLocks noChangeAspect="1"/>
          </p:cNvPicPr>
          <p:nvPr/>
        </p:nvPicPr>
        <p:blipFill>
          <a:blip r:embed="rId3"/>
          <a:stretch>
            <a:fillRect/>
          </a:stretch>
        </p:blipFill>
        <p:spPr>
          <a:xfrm>
            <a:off x="758839" y="2815758"/>
            <a:ext cx="2930238" cy="1372608"/>
          </a:xfrm>
          <a:prstGeom prst="rect">
            <a:avLst/>
          </a:prstGeom>
        </p:spPr>
      </p:pic>
      <p:pic>
        <p:nvPicPr>
          <p:cNvPr id="3" name="Picture 2"/>
          <p:cNvPicPr>
            <a:picLocks noChangeAspect="1"/>
          </p:cNvPicPr>
          <p:nvPr/>
        </p:nvPicPr>
        <p:blipFill>
          <a:blip r:embed="rId4"/>
          <a:stretch>
            <a:fillRect/>
          </a:stretch>
        </p:blipFill>
        <p:spPr>
          <a:xfrm>
            <a:off x="4617018" y="2729771"/>
            <a:ext cx="3113802" cy="1458595"/>
          </a:xfrm>
          <a:prstGeom prst="rect">
            <a:avLst/>
          </a:prstGeom>
        </p:spPr>
      </p:pic>
      <p:sp>
        <p:nvSpPr>
          <p:cNvPr id="4" name="Right Arrow 3"/>
          <p:cNvSpPr/>
          <p:nvPr/>
        </p:nvSpPr>
        <p:spPr bwMode="auto">
          <a:xfrm>
            <a:off x="4107212" y="3459068"/>
            <a:ext cx="617819" cy="10801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800"/>
          </a:p>
        </p:txBody>
      </p:sp>
    </p:spTree>
    <p:extLst>
      <p:ext uri="{BB962C8B-B14F-4D97-AF65-F5344CB8AC3E}">
        <p14:creationId xmlns:p14="http://schemas.microsoft.com/office/powerpoint/2010/main" val="32246486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Using Similarity Matrix for Cluster Validation</a:t>
            </a:r>
            <a:endParaRPr lang="en-US" dirty="0"/>
          </a:p>
        </p:txBody>
      </p:sp>
      <p:sp>
        <p:nvSpPr>
          <p:cNvPr id="5" name="Text Placeholder 4"/>
          <p:cNvSpPr>
            <a:spLocks noGrp="1"/>
          </p:cNvSpPr>
          <p:nvPr>
            <p:ph type="body" sz="quarter" idx="12"/>
          </p:nvPr>
        </p:nvSpPr>
        <p:spPr>
          <a:xfrm>
            <a:off x="429086" y="882832"/>
            <a:ext cx="7978133" cy="3010289"/>
          </a:xfrm>
        </p:spPr>
        <p:txBody>
          <a:bodyPr/>
          <a:lstStyle/>
          <a:p>
            <a:r>
              <a:rPr lang="en-US" altLang="en-US" sz="2000" dirty="0"/>
              <a:t>Order the similarity matrix with respect to cluster labels and inspect visually</a:t>
            </a:r>
          </a:p>
          <a:p>
            <a:pPr marL="385763" lvl="1" indent="0">
              <a:buNone/>
            </a:pPr>
            <a:endParaRPr lang="en-US" altLang="en-US" sz="600" dirty="0"/>
          </a:p>
          <a:p>
            <a:pPr marL="385763" lvl="1" indent="0">
              <a:buNone/>
            </a:pPr>
            <a:endParaRPr lang="en-US" altLang="en-US" sz="600" dirty="0"/>
          </a:p>
          <a:p>
            <a:pPr marL="385763" lvl="1" indent="0">
              <a:buNone/>
            </a:pPr>
            <a:endParaRPr lang="en-US" altLang="en-US" sz="600" dirty="0"/>
          </a:p>
          <a:p>
            <a:pPr marL="385763" lvl="1" indent="0">
              <a:buNone/>
            </a:pPr>
            <a:endParaRPr lang="en-US" altLang="en-US" sz="600" dirty="0"/>
          </a:p>
          <a:p>
            <a:pPr marL="385763" lvl="1" indent="0">
              <a:buNone/>
            </a:pPr>
            <a:endParaRPr lang="en-US" altLang="en-US" dirty="0"/>
          </a:p>
          <a:p>
            <a:endParaRPr 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623" y="1608589"/>
            <a:ext cx="3201591" cy="240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668" y="1491631"/>
            <a:ext cx="3201591" cy="240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89289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Using Similarity Matrix for Cluster Validation</a:t>
            </a:r>
            <a:endParaRPr lang="en-US" dirty="0"/>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14105" t="18518" r="12798" b="20370"/>
          <a:stretch>
            <a:fillRect/>
          </a:stretch>
        </p:blipFill>
        <p:spPr bwMode="auto">
          <a:xfrm>
            <a:off x="819923" y="1275587"/>
            <a:ext cx="3600450" cy="2084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4"/>
          <p:cNvSpPr txBox="1">
            <a:spLocks noChangeArrowheads="1"/>
          </p:cNvSpPr>
          <p:nvPr/>
        </p:nvSpPr>
        <p:spPr bwMode="auto">
          <a:xfrm>
            <a:off x="3738228" y="3677243"/>
            <a:ext cx="21717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50" dirty="0"/>
              <a:t>DBSCAN</a:t>
            </a:r>
          </a:p>
        </p:txBody>
      </p:sp>
      <p:pic>
        <p:nvPicPr>
          <p:cNvPr id="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078" y="1120008"/>
            <a:ext cx="3194447" cy="2396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1616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Using Similarity Matrix for Cluster Validation</a:t>
            </a:r>
            <a:endParaRPr lang="en-US" dirty="0"/>
          </a:p>
        </p:txBody>
      </p:sp>
      <p:sp>
        <p:nvSpPr>
          <p:cNvPr id="5" name="Text Placeholder 4"/>
          <p:cNvSpPr>
            <a:spLocks noGrp="1"/>
          </p:cNvSpPr>
          <p:nvPr>
            <p:ph type="body" sz="quarter" idx="12"/>
          </p:nvPr>
        </p:nvSpPr>
        <p:spPr>
          <a:xfrm>
            <a:off x="429086" y="934065"/>
            <a:ext cx="8285828" cy="3010289"/>
          </a:xfrm>
        </p:spPr>
        <p:txBody>
          <a:bodyPr/>
          <a:lstStyle/>
          <a:p>
            <a:r>
              <a:rPr lang="en-US" altLang="en-US" sz="2000" dirty="0"/>
              <a:t>Clusters in random data are not so crisp</a:t>
            </a:r>
          </a:p>
          <a:p>
            <a:pPr marL="385763" lvl="1" indent="0">
              <a:buNone/>
            </a:pPr>
            <a:endParaRPr lang="en-US" altLang="en-US" sz="600" dirty="0"/>
          </a:p>
          <a:p>
            <a:pPr marL="385763" lvl="1" indent="0">
              <a:buNone/>
            </a:pPr>
            <a:endParaRPr lang="en-US" altLang="en-US" sz="600" dirty="0"/>
          </a:p>
          <a:p>
            <a:pPr marL="385763" lvl="1" indent="0">
              <a:buNone/>
            </a:pPr>
            <a:endParaRPr lang="en-US" altLang="en-US" sz="600" dirty="0"/>
          </a:p>
          <a:p>
            <a:pPr marL="385763" lvl="1" indent="0">
              <a:buNone/>
            </a:pPr>
            <a:endParaRPr lang="en-US" altLang="en-US" dirty="0"/>
          </a:p>
          <a:p>
            <a:endParaRPr lang="en-US" dirty="0"/>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8588" y="1473563"/>
            <a:ext cx="274201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5"/>
          <p:cNvSpPr txBox="1">
            <a:spLocks noChangeArrowheads="1"/>
          </p:cNvSpPr>
          <p:nvPr/>
        </p:nvSpPr>
        <p:spPr bwMode="auto">
          <a:xfrm>
            <a:off x="3717893" y="3675907"/>
            <a:ext cx="21717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50" dirty="0"/>
              <a:t>DBSCAN</a:t>
            </a:r>
          </a:p>
        </p:txBody>
      </p:sp>
      <p:pic>
        <p:nvPicPr>
          <p:cNvPr id="1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7634" y="1487529"/>
            <a:ext cx="2750631" cy="2063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110863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Using Similarity Matrix for Cluster Validation</a:t>
            </a:r>
            <a:endParaRPr lang="en-US" dirty="0"/>
          </a:p>
        </p:txBody>
      </p:sp>
      <p:sp>
        <p:nvSpPr>
          <p:cNvPr id="5" name="Text Placeholder 4"/>
          <p:cNvSpPr>
            <a:spLocks noGrp="1"/>
          </p:cNvSpPr>
          <p:nvPr>
            <p:ph type="body" sz="quarter" idx="12"/>
          </p:nvPr>
        </p:nvSpPr>
        <p:spPr>
          <a:xfrm>
            <a:off x="416217" y="927200"/>
            <a:ext cx="8285828" cy="3010289"/>
          </a:xfrm>
        </p:spPr>
        <p:txBody>
          <a:bodyPr/>
          <a:lstStyle/>
          <a:p>
            <a:r>
              <a:rPr lang="en-US" altLang="en-US" sz="2000" dirty="0"/>
              <a:t>Clusters in random data are not so crisp</a:t>
            </a:r>
          </a:p>
          <a:p>
            <a:pPr marL="385763" lvl="1" indent="0">
              <a:buNone/>
            </a:pPr>
            <a:endParaRPr lang="en-US" altLang="en-US" sz="600" dirty="0"/>
          </a:p>
          <a:p>
            <a:pPr marL="385763" lvl="1" indent="0">
              <a:buNone/>
            </a:pPr>
            <a:endParaRPr lang="en-US" altLang="en-US" sz="600" dirty="0"/>
          </a:p>
          <a:p>
            <a:pPr marL="385763" lvl="1" indent="0">
              <a:buNone/>
            </a:pPr>
            <a:endParaRPr lang="en-US" altLang="en-US" sz="600" dirty="0"/>
          </a:p>
          <a:p>
            <a:pPr marL="385763" lvl="1" indent="0">
              <a:buNone/>
            </a:pPr>
            <a:endParaRPr lang="en-US" altLang="en-US" dirty="0"/>
          </a:p>
          <a:p>
            <a:endParaRPr lang="en-US"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4541" y="1432638"/>
            <a:ext cx="274200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5"/>
          <p:cNvSpPr txBox="1">
            <a:spLocks noChangeArrowheads="1"/>
          </p:cNvSpPr>
          <p:nvPr/>
        </p:nvSpPr>
        <p:spPr bwMode="auto">
          <a:xfrm>
            <a:off x="3608691" y="3591240"/>
            <a:ext cx="21717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50"/>
              <a:t>K-means</a:t>
            </a:r>
          </a:p>
        </p:txBody>
      </p:sp>
      <p:pic>
        <p:nvPicPr>
          <p:cNvPr id="11"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7001" y="1432638"/>
            <a:ext cx="274200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74552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Using Similarity Matrix for Cluster Validation</a:t>
            </a:r>
            <a:endParaRPr lang="en-US" dirty="0"/>
          </a:p>
        </p:txBody>
      </p:sp>
      <p:sp>
        <p:nvSpPr>
          <p:cNvPr id="5" name="Text Placeholder 4"/>
          <p:cNvSpPr>
            <a:spLocks noGrp="1"/>
          </p:cNvSpPr>
          <p:nvPr>
            <p:ph type="body" sz="quarter" idx="12"/>
          </p:nvPr>
        </p:nvSpPr>
        <p:spPr>
          <a:xfrm>
            <a:off x="416217" y="896320"/>
            <a:ext cx="8285828" cy="3010289"/>
          </a:xfrm>
        </p:spPr>
        <p:txBody>
          <a:bodyPr/>
          <a:lstStyle/>
          <a:p>
            <a:r>
              <a:rPr lang="en-US" altLang="en-US" sz="2000" dirty="0"/>
              <a:t>Clusters in random data are not so crisp</a:t>
            </a:r>
          </a:p>
          <a:p>
            <a:pPr marL="385763" lvl="1" indent="0">
              <a:buNone/>
            </a:pPr>
            <a:endParaRPr lang="en-US" altLang="en-US" sz="600" dirty="0"/>
          </a:p>
          <a:p>
            <a:pPr marL="385763" lvl="1" indent="0">
              <a:buNone/>
            </a:pPr>
            <a:endParaRPr lang="en-US" altLang="en-US" sz="600" dirty="0"/>
          </a:p>
          <a:p>
            <a:pPr marL="385763" lvl="1" indent="0">
              <a:buNone/>
            </a:pPr>
            <a:endParaRPr lang="en-US" altLang="en-US" sz="600" dirty="0"/>
          </a:p>
          <a:p>
            <a:pPr marL="385763" lvl="1" indent="0">
              <a:buNone/>
            </a:pPr>
            <a:endParaRPr lang="en-US" altLang="en-US" dirty="0"/>
          </a:p>
          <a:p>
            <a:endParaRPr lang="en-US" dirty="0"/>
          </a:p>
        </p:txBody>
      </p:sp>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5013" y="1372764"/>
            <a:ext cx="274200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0311" y="1376623"/>
            <a:ext cx="274200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6"/>
          <p:cNvSpPr txBox="1">
            <a:spLocks noChangeArrowheads="1"/>
          </p:cNvSpPr>
          <p:nvPr/>
        </p:nvSpPr>
        <p:spPr bwMode="auto">
          <a:xfrm>
            <a:off x="3724461" y="3733485"/>
            <a:ext cx="21717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50"/>
              <a:t>Complete Link</a:t>
            </a:r>
          </a:p>
        </p:txBody>
      </p:sp>
    </p:spTree>
    <p:extLst>
      <p:ext uri="{BB962C8B-B14F-4D97-AF65-F5344CB8AC3E}">
        <p14:creationId xmlns:p14="http://schemas.microsoft.com/office/powerpoint/2010/main" val="95423899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Internal Measures: SSE</a:t>
            </a:r>
            <a:endParaRPr lang="en-US" dirty="0"/>
          </a:p>
        </p:txBody>
      </p:sp>
      <p:sp>
        <p:nvSpPr>
          <p:cNvPr id="5" name="Text Placeholder 4"/>
          <p:cNvSpPr>
            <a:spLocks noGrp="1"/>
          </p:cNvSpPr>
          <p:nvPr>
            <p:ph type="body" sz="quarter" idx="12"/>
          </p:nvPr>
        </p:nvSpPr>
        <p:spPr>
          <a:xfrm>
            <a:off x="416217" y="922833"/>
            <a:ext cx="8285828" cy="3010289"/>
          </a:xfrm>
        </p:spPr>
        <p:txBody>
          <a:bodyPr/>
          <a:lstStyle/>
          <a:p>
            <a:r>
              <a:rPr lang="en-US" altLang="en-US" sz="2000" dirty="0"/>
              <a:t>SSE is good for comparing two </a:t>
            </a:r>
            <a:r>
              <a:rPr lang="en-US" altLang="en-US" sz="2000" dirty="0" err="1"/>
              <a:t>clusterings</a:t>
            </a:r>
            <a:r>
              <a:rPr lang="en-US" altLang="en-US" sz="2000" dirty="0"/>
              <a:t> or two clusters </a:t>
            </a:r>
          </a:p>
          <a:p>
            <a:r>
              <a:rPr lang="en-US" altLang="en-US" sz="2000" dirty="0"/>
              <a:t>Can also be used to estimate the number of clusters – look for distinct knee in the SSE plot vs. different number of K </a:t>
            </a:r>
          </a:p>
          <a:p>
            <a:endParaRPr lang="en-AU" altLang="en-US" sz="1800" dirty="0"/>
          </a:p>
          <a:p>
            <a:endParaRPr lang="en-AU" altLang="en-US" sz="1800" dirty="0"/>
          </a:p>
          <a:p>
            <a:endParaRPr lang="en-AU" altLang="en-US" sz="1800" dirty="0"/>
          </a:p>
          <a:p>
            <a:endParaRPr lang="en-AU" altLang="en-US" sz="1800" dirty="0"/>
          </a:p>
          <a:p>
            <a:endParaRPr lang="en-AU" altLang="en-US" sz="1800" dirty="0"/>
          </a:p>
          <a:p>
            <a:pPr marL="0" indent="0">
              <a:buNone/>
            </a:pPr>
            <a:endParaRPr lang="en-AU" altLang="en-US" sz="1800" dirty="0"/>
          </a:p>
          <a:p>
            <a:pPr marL="0" indent="0">
              <a:buNone/>
            </a:pPr>
            <a:r>
              <a:rPr lang="en-AU" altLang="en-US" sz="1800" dirty="0"/>
              <a:t>                                                                                   </a:t>
            </a:r>
          </a:p>
          <a:p>
            <a:pPr marL="0" indent="0">
              <a:buNone/>
            </a:pPr>
            <a:r>
              <a:rPr lang="en-AU" altLang="en-US" sz="1800" dirty="0"/>
              <a:t>                                                                    a distinct keen at K=10 </a:t>
            </a:r>
            <a:endParaRPr lang="en-US" altLang="en-US" sz="1800" dirty="0"/>
          </a:p>
          <a:p>
            <a:pPr marL="385763" lvl="1" indent="0">
              <a:buNone/>
            </a:pPr>
            <a:endParaRPr lang="en-US" altLang="en-US" sz="600" dirty="0"/>
          </a:p>
          <a:p>
            <a:pPr marL="385763" lvl="1" indent="0">
              <a:buNone/>
            </a:pPr>
            <a:endParaRPr lang="en-US" altLang="en-US" sz="600" dirty="0"/>
          </a:p>
          <a:p>
            <a:pPr marL="385763" lvl="1" indent="0">
              <a:buNone/>
            </a:pPr>
            <a:endParaRPr lang="en-US" altLang="en-US" sz="600" dirty="0"/>
          </a:p>
          <a:p>
            <a:pPr marL="385763" lvl="1" indent="0">
              <a:buNone/>
            </a:pPr>
            <a:endParaRPr lang="en-US" altLang="en-US" dirty="0"/>
          </a:p>
          <a:p>
            <a:endParaRPr lang="en-US" dirty="0"/>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t="5556"/>
          <a:stretch>
            <a:fillRect/>
          </a:stretch>
        </p:blipFill>
        <p:spPr bwMode="auto">
          <a:xfrm>
            <a:off x="4571999" y="2031690"/>
            <a:ext cx="2742009"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t="5556" b="5556"/>
          <a:stretch>
            <a:fillRect/>
          </a:stretch>
        </p:blipFill>
        <p:spPr bwMode="auto">
          <a:xfrm>
            <a:off x="1385646" y="2031690"/>
            <a:ext cx="274201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576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pPr eaLnBrk="1" hangingPunct="1"/>
            <a:r>
              <a:rPr lang="en-AU" dirty="0"/>
              <a:t>Outline</a:t>
            </a:r>
            <a:endParaRPr lang="en-US" dirty="0"/>
          </a:p>
        </p:txBody>
      </p:sp>
      <p:sp>
        <p:nvSpPr>
          <p:cNvPr id="5" name="Text Placeholder 4"/>
          <p:cNvSpPr>
            <a:spLocks noGrp="1"/>
          </p:cNvSpPr>
          <p:nvPr>
            <p:ph type="body" sz="quarter" idx="12"/>
          </p:nvPr>
        </p:nvSpPr>
        <p:spPr/>
        <p:txBody>
          <a:bodyPr/>
          <a:lstStyle/>
          <a:p>
            <a:r>
              <a:rPr lang="en-AU" dirty="0">
                <a:solidFill>
                  <a:schemeClr val="bg1">
                    <a:lumMod val="75000"/>
                  </a:schemeClr>
                </a:solidFill>
              </a:rPr>
              <a:t>Concepts</a:t>
            </a:r>
          </a:p>
          <a:p>
            <a:pPr lvl="1"/>
            <a:r>
              <a:rPr lang="en-AU" dirty="0">
                <a:solidFill>
                  <a:schemeClr val="bg1">
                    <a:lumMod val="75000"/>
                  </a:schemeClr>
                </a:solidFill>
              </a:rPr>
              <a:t>What is cluster analysis</a:t>
            </a:r>
          </a:p>
          <a:p>
            <a:pPr lvl="1"/>
            <a:r>
              <a:rPr lang="en-AU" dirty="0">
                <a:solidFill>
                  <a:schemeClr val="bg1">
                    <a:lumMod val="75000"/>
                  </a:schemeClr>
                </a:solidFill>
              </a:rPr>
              <a:t>Types of clustering and types of clusters</a:t>
            </a:r>
          </a:p>
          <a:p>
            <a:pPr lvl="1"/>
            <a:r>
              <a:rPr lang="en-AU" dirty="0">
                <a:solidFill>
                  <a:schemeClr val="bg1">
                    <a:lumMod val="75000"/>
                  </a:schemeClr>
                </a:solidFill>
              </a:rPr>
              <a:t>Major clustering approaches</a:t>
            </a:r>
          </a:p>
          <a:p>
            <a:r>
              <a:rPr lang="en-AU" dirty="0">
                <a:solidFill>
                  <a:schemeClr val="bg1">
                    <a:lumMod val="75000"/>
                  </a:schemeClr>
                </a:solidFill>
              </a:rPr>
              <a:t>Similarity/dissimilarity measures</a:t>
            </a:r>
          </a:p>
          <a:p>
            <a:r>
              <a:rPr lang="en-AU" dirty="0">
                <a:solidFill>
                  <a:schemeClr val="bg1">
                    <a:lumMod val="75000"/>
                  </a:schemeClr>
                </a:solidFill>
              </a:rPr>
              <a:t>Methods</a:t>
            </a:r>
          </a:p>
          <a:p>
            <a:pPr lvl="1"/>
            <a:r>
              <a:rPr lang="en-AU" dirty="0">
                <a:solidFill>
                  <a:schemeClr val="bg1">
                    <a:lumMod val="75000"/>
                  </a:schemeClr>
                </a:solidFill>
              </a:rPr>
              <a:t>Partition based method – K-means</a:t>
            </a:r>
          </a:p>
          <a:p>
            <a:pPr lvl="1"/>
            <a:r>
              <a:rPr lang="en-AU" dirty="0">
                <a:solidFill>
                  <a:schemeClr val="bg1">
                    <a:lumMod val="75000"/>
                  </a:schemeClr>
                </a:solidFill>
              </a:rPr>
              <a:t>Hierarchical clustering</a:t>
            </a:r>
          </a:p>
          <a:p>
            <a:pPr lvl="1"/>
            <a:r>
              <a:rPr lang="en-AU" dirty="0">
                <a:solidFill>
                  <a:schemeClr val="bg1">
                    <a:lumMod val="75000"/>
                  </a:schemeClr>
                </a:solidFill>
              </a:rPr>
              <a:t>Density based method</a:t>
            </a:r>
          </a:p>
          <a:p>
            <a:r>
              <a:rPr lang="en-AU" dirty="0"/>
              <a:t>Validation</a:t>
            </a:r>
          </a:p>
          <a:p>
            <a:endParaRPr lang="en-US" dirty="0"/>
          </a:p>
        </p:txBody>
      </p:sp>
    </p:spTree>
    <p:extLst>
      <p:ext uri="{BB962C8B-B14F-4D97-AF65-F5344CB8AC3E}">
        <p14:creationId xmlns:p14="http://schemas.microsoft.com/office/powerpoint/2010/main" val="39638443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Internal Measures: SSE</a:t>
            </a:r>
            <a:endParaRPr lang="en-US" dirty="0"/>
          </a:p>
        </p:txBody>
      </p:sp>
      <p:sp>
        <p:nvSpPr>
          <p:cNvPr id="5" name="Text Placeholder 4"/>
          <p:cNvSpPr>
            <a:spLocks noGrp="1"/>
          </p:cNvSpPr>
          <p:nvPr>
            <p:ph type="body" sz="quarter" idx="12"/>
          </p:nvPr>
        </p:nvSpPr>
        <p:spPr>
          <a:xfrm>
            <a:off x="416217" y="934065"/>
            <a:ext cx="8285828" cy="3010289"/>
          </a:xfrm>
        </p:spPr>
        <p:txBody>
          <a:bodyPr/>
          <a:lstStyle/>
          <a:p>
            <a:r>
              <a:rPr lang="en-US" altLang="en-US" sz="2000" dirty="0"/>
              <a:t>SSE curve for a more complicated data set</a:t>
            </a:r>
          </a:p>
          <a:p>
            <a:endParaRPr lang="en-AU" altLang="en-US" sz="1800" dirty="0"/>
          </a:p>
          <a:p>
            <a:endParaRPr lang="en-AU" altLang="en-US" sz="1800" dirty="0"/>
          </a:p>
          <a:p>
            <a:endParaRPr lang="en-AU" altLang="en-US" sz="1800" dirty="0"/>
          </a:p>
          <a:p>
            <a:endParaRPr lang="en-AU" altLang="en-US" sz="1800" dirty="0"/>
          </a:p>
          <a:p>
            <a:endParaRPr lang="en-AU" altLang="en-US" sz="1800" dirty="0"/>
          </a:p>
          <a:p>
            <a:endParaRPr lang="en-AU" altLang="en-US" sz="1800" dirty="0"/>
          </a:p>
          <a:p>
            <a:endParaRPr lang="en-AU" altLang="en-US" sz="1800" dirty="0"/>
          </a:p>
          <a:p>
            <a:endParaRPr lang="en-AU" altLang="en-US" sz="1800" dirty="0"/>
          </a:p>
          <a:p>
            <a:pPr marL="0" indent="0">
              <a:buNone/>
            </a:pPr>
            <a:r>
              <a:rPr lang="en-AU" altLang="en-US" sz="1800" dirty="0"/>
              <a:t>                                                                                   </a:t>
            </a:r>
          </a:p>
          <a:p>
            <a:pPr marL="0" indent="0">
              <a:buNone/>
            </a:pPr>
            <a:r>
              <a:rPr lang="en-AU" altLang="en-US" sz="1800" dirty="0"/>
              <a:t>                                                                                 </a:t>
            </a:r>
            <a:endParaRPr lang="en-US" altLang="en-US" sz="600" dirty="0"/>
          </a:p>
          <a:p>
            <a:pPr marL="385763" lvl="1" indent="0">
              <a:buNone/>
            </a:pPr>
            <a:endParaRPr lang="en-US" altLang="en-US" sz="600" dirty="0"/>
          </a:p>
          <a:p>
            <a:pPr marL="385763" lvl="1" indent="0">
              <a:buNone/>
            </a:pPr>
            <a:endParaRPr lang="en-US" altLang="en-US" sz="600" dirty="0"/>
          </a:p>
          <a:p>
            <a:pPr marL="385763" lvl="1" indent="0">
              <a:buNone/>
            </a:pPr>
            <a:endParaRPr lang="en-US" altLang="en-US" dirty="0"/>
          </a:p>
          <a:p>
            <a:endParaRPr lang="en-US" dirty="0"/>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4105" t="18518" r="12798" b="20370"/>
          <a:stretch>
            <a:fillRect/>
          </a:stretch>
        </p:blipFill>
        <p:spPr bwMode="auto">
          <a:xfrm>
            <a:off x="932472" y="1545636"/>
            <a:ext cx="325755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5"/>
          <p:cNvSpPr txBox="1">
            <a:spLocks noChangeArrowheads="1"/>
          </p:cNvSpPr>
          <p:nvPr/>
        </p:nvSpPr>
        <p:spPr bwMode="auto">
          <a:xfrm>
            <a:off x="4896036" y="3724987"/>
            <a:ext cx="32004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dirty="0"/>
              <a:t>SSE of clusters found using K-means</a:t>
            </a:r>
          </a:p>
        </p:txBody>
      </p:sp>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017" y="1328259"/>
            <a:ext cx="3194447" cy="2396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867742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sz="2400" dirty="0"/>
              <a:t>Assessing the Significance of Cluster Validity Measures</a:t>
            </a:r>
            <a:endParaRPr lang="en-US" sz="2400" dirty="0"/>
          </a:p>
        </p:txBody>
      </p:sp>
      <p:sp>
        <p:nvSpPr>
          <p:cNvPr id="5" name="Text Placeholder 4"/>
          <p:cNvSpPr>
            <a:spLocks noGrp="1"/>
          </p:cNvSpPr>
          <p:nvPr>
            <p:ph type="body" sz="quarter" idx="12"/>
          </p:nvPr>
        </p:nvSpPr>
        <p:spPr>
          <a:xfrm>
            <a:off x="426369" y="816740"/>
            <a:ext cx="8280751" cy="2504435"/>
          </a:xfrm>
        </p:spPr>
        <p:txBody>
          <a:bodyPr/>
          <a:lstStyle/>
          <a:p>
            <a:pPr marL="400050" indent="-400050" eaLnBrk="0" hangingPunct="0">
              <a:buFontTx/>
              <a:buChar char="•"/>
            </a:pPr>
            <a:r>
              <a:rPr lang="en-US" altLang="en-US" sz="2000" dirty="0">
                <a:solidFill>
                  <a:srgbClr val="2C2C2C"/>
                </a:solidFill>
                <a:ea typeface="+mn-ea"/>
              </a:rPr>
              <a:t>Need a framework to interpret any measure</a:t>
            </a:r>
          </a:p>
          <a:p>
            <a:pPr marL="742950" lvl="1" indent="-216000" eaLnBrk="0" hangingPunct="0"/>
            <a:r>
              <a:rPr lang="en-US" altLang="en-US" sz="1600" dirty="0">
                <a:solidFill>
                  <a:srgbClr val="2C2C2C"/>
                </a:solidFill>
              </a:rPr>
              <a:t>For example, if our measure of evaluation has the value, 10, is that good, fair, or poor?</a:t>
            </a:r>
          </a:p>
          <a:p>
            <a:pPr marL="400050" indent="-400050" eaLnBrk="0" hangingPunct="0">
              <a:buFontTx/>
              <a:buChar char="•"/>
            </a:pPr>
            <a:r>
              <a:rPr lang="en-US" altLang="en-US" sz="2000" dirty="0">
                <a:solidFill>
                  <a:srgbClr val="2C2C2C"/>
                </a:solidFill>
                <a:ea typeface="+mn-ea"/>
              </a:rPr>
              <a:t>Statistics provide a framework for cluster validity</a:t>
            </a:r>
          </a:p>
          <a:p>
            <a:pPr marL="742950" lvl="1" indent="-216000" eaLnBrk="0" hangingPunct="0"/>
            <a:r>
              <a:rPr lang="en-US" altLang="en-US" sz="1600" dirty="0">
                <a:solidFill>
                  <a:srgbClr val="2C2C2C"/>
                </a:solidFill>
              </a:rPr>
              <a:t>The more “atypical” a clustering result is, the more likely it represents valid structure in the data</a:t>
            </a:r>
          </a:p>
          <a:p>
            <a:pPr marL="742950" lvl="1" indent="-216000" eaLnBrk="0" hangingPunct="0"/>
            <a:r>
              <a:rPr lang="en-US" altLang="en-US" sz="1600" dirty="0">
                <a:solidFill>
                  <a:srgbClr val="2C2C2C"/>
                </a:solidFill>
              </a:rPr>
              <a:t>Can compare the values of a measure that result from random data or </a:t>
            </a:r>
            <a:r>
              <a:rPr lang="en-US" altLang="en-US" sz="1600" dirty="0" err="1">
                <a:solidFill>
                  <a:srgbClr val="2C2C2C"/>
                </a:solidFill>
              </a:rPr>
              <a:t>clusterings</a:t>
            </a:r>
            <a:r>
              <a:rPr lang="en-US" altLang="en-US" sz="1600" dirty="0">
                <a:solidFill>
                  <a:srgbClr val="2C2C2C"/>
                </a:solidFill>
              </a:rPr>
              <a:t> to those of a clustering result.</a:t>
            </a:r>
          </a:p>
          <a:p>
            <a:pPr marL="1080000" lvl="2" indent="-216000"/>
            <a:r>
              <a:rPr lang="en-US" altLang="en-US" sz="1400" dirty="0">
                <a:solidFill>
                  <a:srgbClr val="2C2C2C"/>
                </a:solidFill>
              </a:rPr>
              <a:t>If the value of the measure is unlikely (obtained from random data or clustering), then the clustering results are valid</a:t>
            </a:r>
          </a:p>
          <a:p>
            <a:pPr marL="742950" lvl="1" indent="-216000" eaLnBrk="0" hangingPunct="0"/>
            <a:r>
              <a:rPr lang="en-US" altLang="en-US" sz="1600" dirty="0">
                <a:solidFill>
                  <a:srgbClr val="2C2C2C"/>
                </a:solidFill>
              </a:rPr>
              <a:t>These approaches are more complicated and harder to understand.</a:t>
            </a:r>
          </a:p>
          <a:p>
            <a:pPr marL="400050" indent="-400050" eaLnBrk="0" hangingPunct="0">
              <a:buFontTx/>
              <a:buChar char="•"/>
            </a:pPr>
            <a:r>
              <a:rPr lang="en-US" altLang="en-US" sz="2000" dirty="0">
                <a:solidFill>
                  <a:srgbClr val="2C2C2C"/>
                </a:solidFill>
                <a:ea typeface="+mn-ea"/>
              </a:rPr>
              <a:t>For comparing the results of two different sets of cluster analyses, a framework is less necessary.</a:t>
            </a:r>
          </a:p>
          <a:p>
            <a:pPr marL="742950" lvl="1" indent="-216000" eaLnBrk="0" hangingPunct="0"/>
            <a:r>
              <a:rPr lang="en-US" altLang="en-US" sz="1600" dirty="0">
                <a:solidFill>
                  <a:srgbClr val="2C2C2C"/>
                </a:solidFill>
              </a:rPr>
              <a:t>However, there is the question of whether the difference between two values of a measure is significant</a:t>
            </a:r>
          </a:p>
          <a:p>
            <a:endParaRPr lang="en-AU" altLang="en-US" sz="1800" dirty="0"/>
          </a:p>
          <a:p>
            <a:endParaRPr lang="en-AU" altLang="en-US" sz="1800" dirty="0"/>
          </a:p>
          <a:p>
            <a:endParaRPr lang="en-AU" altLang="en-US" sz="1800" dirty="0"/>
          </a:p>
          <a:p>
            <a:endParaRPr lang="en-AU" altLang="en-US" sz="1800" dirty="0"/>
          </a:p>
          <a:p>
            <a:endParaRPr lang="en-AU" altLang="en-US" sz="1800" dirty="0"/>
          </a:p>
          <a:p>
            <a:endParaRPr lang="en-AU" altLang="en-US" sz="1800" dirty="0"/>
          </a:p>
          <a:p>
            <a:endParaRPr lang="en-AU" altLang="en-US" sz="1800" dirty="0"/>
          </a:p>
          <a:p>
            <a:endParaRPr lang="en-AU" altLang="en-US" sz="1800" dirty="0"/>
          </a:p>
          <a:p>
            <a:pPr marL="0" indent="0">
              <a:buNone/>
            </a:pPr>
            <a:r>
              <a:rPr lang="en-AU" altLang="en-US" sz="1800" dirty="0"/>
              <a:t>                                                                                   </a:t>
            </a:r>
          </a:p>
          <a:p>
            <a:pPr marL="0" indent="0">
              <a:buNone/>
            </a:pPr>
            <a:r>
              <a:rPr lang="en-AU" altLang="en-US" sz="1800" dirty="0"/>
              <a:t>                                                                                 </a:t>
            </a:r>
            <a:endParaRPr lang="en-US" altLang="en-US" sz="600" dirty="0"/>
          </a:p>
          <a:p>
            <a:pPr marL="385763" lvl="1" indent="0">
              <a:buNone/>
            </a:pPr>
            <a:endParaRPr lang="en-US" altLang="en-US" sz="600" dirty="0"/>
          </a:p>
          <a:p>
            <a:pPr marL="385763" lvl="1" indent="0">
              <a:buNone/>
            </a:pPr>
            <a:endParaRPr lang="en-US" altLang="en-US" sz="600" dirty="0"/>
          </a:p>
          <a:p>
            <a:pPr marL="385763" lvl="1" indent="0">
              <a:buNone/>
            </a:pPr>
            <a:endParaRPr lang="en-US" altLang="en-US" dirty="0"/>
          </a:p>
          <a:p>
            <a:endParaRPr lang="en-US" dirty="0"/>
          </a:p>
        </p:txBody>
      </p:sp>
    </p:spTree>
    <p:extLst>
      <p:ext uri="{BB962C8B-B14F-4D97-AF65-F5344CB8AC3E}">
        <p14:creationId xmlns:p14="http://schemas.microsoft.com/office/powerpoint/2010/main" val="171474590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altLang="en-US" sz="2200" dirty="0"/>
              <a:t>Example</a:t>
            </a:r>
          </a:p>
          <a:p>
            <a:pPr lvl="1"/>
            <a:r>
              <a:rPr lang="en-US" altLang="en-US" sz="1800" dirty="0"/>
              <a:t>Histogram shows SSE of three clusters in 500 sets of random data points of size 100 distributed over the range 0.2 – 0.8 for x and y values</a:t>
            </a:r>
          </a:p>
          <a:p>
            <a:pPr lvl="1"/>
            <a:r>
              <a:rPr lang="en-US" altLang="en-US" sz="1800" dirty="0"/>
              <a:t>Compare SSE of 0.005 of the clustering result on the right against three clusters in random data</a:t>
            </a:r>
          </a:p>
          <a:p>
            <a:pPr lvl="2"/>
            <a:r>
              <a:rPr lang="en-AU" altLang="en-US" sz="1400" dirty="0"/>
              <a:t>0.005 is not in the range covered by the histogram, indicating that it is unlikely for the clustering on the right to happen by chance</a:t>
            </a:r>
            <a:endParaRPr lang="en-US" altLang="en-US" sz="1400" dirty="0"/>
          </a:p>
          <a:p>
            <a:endParaRPr lang="en-AU" altLang="en-US" sz="1800" dirty="0"/>
          </a:p>
          <a:p>
            <a:endParaRPr lang="en-AU" altLang="en-US" sz="1800" dirty="0"/>
          </a:p>
          <a:p>
            <a:endParaRPr lang="en-AU" altLang="en-US" sz="1800" dirty="0"/>
          </a:p>
          <a:p>
            <a:endParaRPr lang="en-AU" altLang="en-US" sz="1800" dirty="0"/>
          </a:p>
          <a:p>
            <a:endParaRPr lang="en-AU" altLang="en-US" sz="1800" dirty="0"/>
          </a:p>
          <a:p>
            <a:endParaRPr lang="en-AU" altLang="en-US" sz="1800" dirty="0"/>
          </a:p>
          <a:p>
            <a:endParaRPr lang="en-AU" altLang="en-US" sz="1800" dirty="0"/>
          </a:p>
          <a:p>
            <a:endParaRPr lang="en-AU" altLang="en-US" sz="1800" dirty="0"/>
          </a:p>
          <a:p>
            <a:pPr marL="0" indent="0">
              <a:buNone/>
            </a:pPr>
            <a:r>
              <a:rPr lang="en-AU" altLang="en-US" sz="1800" dirty="0"/>
              <a:t>                                                                                   </a:t>
            </a:r>
          </a:p>
          <a:p>
            <a:pPr marL="0" indent="0">
              <a:buNone/>
            </a:pPr>
            <a:r>
              <a:rPr lang="en-AU" altLang="en-US" sz="1800" dirty="0"/>
              <a:t>                                                                                 </a:t>
            </a:r>
            <a:endParaRPr lang="en-US" altLang="en-US" sz="600" dirty="0"/>
          </a:p>
          <a:p>
            <a:pPr marL="385763" lvl="1" indent="0">
              <a:buNone/>
            </a:pPr>
            <a:endParaRPr lang="en-US" altLang="en-US" sz="600" dirty="0"/>
          </a:p>
          <a:p>
            <a:pPr marL="385763" lvl="1" indent="0">
              <a:buNone/>
            </a:pPr>
            <a:endParaRPr lang="en-US" altLang="en-US" sz="600" dirty="0"/>
          </a:p>
          <a:p>
            <a:pPr marL="385763" lvl="1" indent="0">
              <a:buNone/>
            </a:pPr>
            <a:endParaRPr lang="en-US" altLang="en-US" dirty="0"/>
          </a:p>
          <a:p>
            <a:endParaRPr lang="en-US" dirty="0"/>
          </a:p>
        </p:txBody>
      </p: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10710" t="4759"/>
          <a:stretch>
            <a:fillRect/>
          </a:stretch>
        </p:blipFill>
        <p:spPr bwMode="auto">
          <a:xfrm>
            <a:off x="5139006" y="3031452"/>
            <a:ext cx="2334793" cy="1637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Statistical Significance of SSE</a:t>
            </a:r>
            <a:endParaRPr lang="en-US" dirty="0"/>
          </a:p>
        </p:txBody>
      </p:sp>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t="4810"/>
          <a:stretch>
            <a:fillRect/>
          </a:stretch>
        </p:blipFill>
        <p:spPr bwMode="auto">
          <a:xfrm>
            <a:off x="2150620" y="2985959"/>
            <a:ext cx="2421380" cy="172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17071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altLang="en-US" sz="2000" dirty="0"/>
              <a:t>Correlation of incidence and proximity matrices for the K-means </a:t>
            </a:r>
            <a:r>
              <a:rPr lang="en-US" altLang="en-US" sz="2000" dirty="0" err="1"/>
              <a:t>clusterings</a:t>
            </a:r>
            <a:r>
              <a:rPr lang="en-US" altLang="en-US" sz="2000" dirty="0"/>
              <a:t> of the following two data sets</a:t>
            </a:r>
          </a:p>
          <a:p>
            <a:endParaRPr lang="en-AU" altLang="en-US" sz="1800" dirty="0"/>
          </a:p>
          <a:p>
            <a:endParaRPr lang="en-AU" altLang="en-US" sz="1800" dirty="0"/>
          </a:p>
          <a:p>
            <a:endParaRPr lang="en-AU" altLang="en-US" sz="1800" dirty="0"/>
          </a:p>
          <a:p>
            <a:endParaRPr lang="en-AU" altLang="en-US" sz="1800" dirty="0"/>
          </a:p>
          <a:p>
            <a:endParaRPr lang="en-AU" altLang="en-US" sz="1800" dirty="0"/>
          </a:p>
          <a:p>
            <a:endParaRPr lang="en-AU" altLang="en-US" sz="1800" dirty="0"/>
          </a:p>
          <a:p>
            <a:endParaRPr lang="en-AU" altLang="en-US" sz="1800" dirty="0"/>
          </a:p>
          <a:p>
            <a:endParaRPr lang="en-AU" altLang="en-US" sz="1800" dirty="0"/>
          </a:p>
          <a:p>
            <a:pPr marL="0" indent="0">
              <a:buNone/>
            </a:pPr>
            <a:r>
              <a:rPr lang="en-AU" altLang="en-US" sz="1800" dirty="0"/>
              <a:t>                                                                                   </a:t>
            </a:r>
          </a:p>
          <a:p>
            <a:pPr marL="0" indent="0">
              <a:buNone/>
            </a:pPr>
            <a:r>
              <a:rPr lang="en-AU" altLang="en-US" sz="1800" dirty="0"/>
              <a:t>                                                                                 </a:t>
            </a:r>
            <a:endParaRPr lang="en-US" altLang="en-US" sz="600" dirty="0"/>
          </a:p>
          <a:p>
            <a:pPr marL="385763" lvl="1" indent="0">
              <a:buNone/>
            </a:pPr>
            <a:endParaRPr lang="en-US" altLang="en-US" sz="600" dirty="0"/>
          </a:p>
          <a:p>
            <a:pPr marL="385763" lvl="1" indent="0">
              <a:buNone/>
            </a:pPr>
            <a:endParaRPr lang="en-US" altLang="en-US" sz="600" dirty="0"/>
          </a:p>
          <a:p>
            <a:pPr marL="385763" lvl="1" indent="0">
              <a:buNone/>
            </a:pPr>
            <a:endParaRPr lang="en-US" altLang="en-US" dirty="0"/>
          </a:p>
          <a:p>
            <a:endParaRPr lang="en-US" dirty="0"/>
          </a:p>
        </p:txBody>
      </p:sp>
      <p:sp>
        <p:nvSpPr>
          <p:cNvPr id="7172" name="Rectangle 3"/>
          <p:cNvSpPr>
            <a:spLocks noGrp="1" noChangeArrowheads="1"/>
          </p:cNvSpPr>
          <p:nvPr>
            <p:ph type="body" sz="quarter" idx="11"/>
          </p:nvPr>
        </p:nvSpPr>
        <p:spPr>
          <a:noFill/>
        </p:spPr>
        <p:txBody>
          <a:bodyPr lIns="51792" tIns="25897" rIns="51792" bIns="25897" anchor="t"/>
          <a:lstStyle/>
          <a:p>
            <a:r>
              <a:rPr lang="en-US" altLang="en-US" sz="2400" dirty="0"/>
              <a:t>Statistical Significance of the Correlation based Method</a:t>
            </a:r>
            <a:endParaRPr lang="en-US" sz="2400" dirty="0"/>
          </a:p>
        </p:txBody>
      </p:sp>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4231" y="1761658"/>
            <a:ext cx="2546313" cy="191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2150" y="1761658"/>
            <a:ext cx="2492614" cy="1869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6"/>
          <p:cNvSpPr txBox="1">
            <a:spLocks noChangeArrowheads="1"/>
          </p:cNvSpPr>
          <p:nvPr/>
        </p:nvSpPr>
        <p:spPr bwMode="auto">
          <a:xfrm>
            <a:off x="4180184" y="3645823"/>
            <a:ext cx="1771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dirty="0" err="1"/>
              <a:t>Corr</a:t>
            </a:r>
            <a:r>
              <a:rPr lang="en-US" altLang="en-US" sz="1800" dirty="0"/>
              <a:t> = -0.9235</a:t>
            </a:r>
          </a:p>
        </p:txBody>
      </p:sp>
      <p:sp>
        <p:nvSpPr>
          <p:cNvPr id="12" name="Text Box 7"/>
          <p:cNvSpPr txBox="1">
            <a:spLocks noChangeArrowheads="1"/>
          </p:cNvSpPr>
          <p:nvPr/>
        </p:nvSpPr>
        <p:spPr bwMode="auto">
          <a:xfrm>
            <a:off x="6355314" y="3636630"/>
            <a:ext cx="1771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dirty="0" err="1"/>
              <a:t>Corr</a:t>
            </a:r>
            <a:r>
              <a:rPr lang="en-US" altLang="en-US" sz="1800" dirty="0"/>
              <a:t> = -0.5810</a:t>
            </a:r>
          </a:p>
        </p:txBody>
      </p:sp>
      <p:pic>
        <p:nvPicPr>
          <p:cNvPr id="13"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2221" y="1589613"/>
            <a:ext cx="2742010" cy="205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522795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6217" y="428627"/>
            <a:ext cx="8398174" cy="505438"/>
          </a:xfrm>
          <a:noFill/>
        </p:spPr>
        <p:txBody>
          <a:bodyPr lIns="51792" tIns="25897" rIns="51792" bIns="25897" anchor="t"/>
          <a:lstStyle/>
          <a:p>
            <a:r>
              <a:rPr lang="en-US" altLang="en-US" sz="2400" dirty="0"/>
              <a:t>External Measures of Cluster Validity: Entropy and Purity</a:t>
            </a:r>
            <a:endParaRPr lang="en-US" sz="2400" dirty="0"/>
          </a:p>
        </p:txBody>
      </p:sp>
      <p:pic>
        <p:nvPicPr>
          <p:cNvPr id="2" name="Picture 1"/>
          <p:cNvPicPr>
            <a:picLocks noChangeAspect="1"/>
          </p:cNvPicPr>
          <p:nvPr/>
        </p:nvPicPr>
        <p:blipFill>
          <a:blip r:embed="rId3"/>
          <a:stretch>
            <a:fillRect/>
          </a:stretch>
        </p:blipFill>
        <p:spPr>
          <a:xfrm>
            <a:off x="1471142" y="934065"/>
            <a:ext cx="5962277" cy="3571964"/>
          </a:xfrm>
          <a:prstGeom prst="rect">
            <a:avLst/>
          </a:prstGeom>
        </p:spPr>
      </p:pic>
    </p:spTree>
    <p:extLst>
      <p:ext uri="{BB962C8B-B14F-4D97-AF65-F5344CB8AC3E}">
        <p14:creationId xmlns:p14="http://schemas.microsoft.com/office/powerpoint/2010/main" val="12058179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Final Comment on Cluster Validity</a:t>
            </a:r>
            <a:endParaRPr lang="en-US" dirty="0"/>
          </a:p>
        </p:txBody>
      </p:sp>
      <p:sp>
        <p:nvSpPr>
          <p:cNvPr id="4" name="Rectangle 2"/>
          <p:cNvSpPr txBox="1">
            <a:spLocks noChangeArrowheads="1"/>
          </p:cNvSpPr>
          <p:nvPr/>
        </p:nvSpPr>
        <p:spPr>
          <a:xfrm>
            <a:off x="1485900" y="914400"/>
            <a:ext cx="6343650" cy="4000500"/>
          </a:xfrm>
          <a:prstGeom prst="rect">
            <a:avLst/>
          </a:prstGeom>
        </p:spPr>
        <p:txBody>
          <a:bodyPr/>
          <a:lstStyle>
            <a:lvl1pPr marL="342900" indent="-342900" algn="l" rtl="0" eaLnBrk="0" fontAlgn="base" hangingPunct="0">
              <a:spcBef>
                <a:spcPct val="20000"/>
              </a:spcBef>
              <a:spcAft>
                <a:spcPct val="0"/>
              </a:spcAft>
              <a:buChar char="•"/>
              <a:defRPr sz="2400" baseline="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baseline="0">
                <a:solidFill>
                  <a:schemeClr val="tx1"/>
                </a:solidFill>
                <a:latin typeface="+mn-lt"/>
                <a:cs typeface="+mn-cs"/>
              </a:defRPr>
            </a:lvl2pPr>
            <a:lvl3pPr marL="1143000" indent="-228600" algn="l" rtl="0" eaLnBrk="0" fontAlgn="base" hangingPunct="0">
              <a:spcBef>
                <a:spcPct val="20000"/>
              </a:spcBef>
              <a:spcAft>
                <a:spcPct val="0"/>
              </a:spcAft>
              <a:buChar char="•"/>
              <a:defRPr sz="1600" baseline="0">
                <a:solidFill>
                  <a:schemeClr val="tx1"/>
                </a:solidFill>
                <a:latin typeface="+mn-lt"/>
                <a:cs typeface="+mn-cs"/>
              </a:defRPr>
            </a:lvl3pPr>
            <a:lvl4pPr marL="1600200" indent="-228600" algn="l" rtl="0" eaLnBrk="0" fontAlgn="base" hangingPunct="0">
              <a:spcBef>
                <a:spcPct val="20000"/>
              </a:spcBef>
              <a:spcAft>
                <a:spcPct val="0"/>
              </a:spcAft>
              <a:buChar char="–"/>
              <a:defRPr sz="1200" baseline="0">
                <a:solidFill>
                  <a:schemeClr val="tx1"/>
                </a:solidFill>
                <a:latin typeface="+mn-lt"/>
                <a:cs typeface="+mn-cs"/>
              </a:defRPr>
            </a:lvl4pPr>
            <a:lvl5pPr marL="2057400" indent="-228600" algn="l" rtl="0" eaLnBrk="0" fontAlgn="base" hangingPunct="0">
              <a:spcBef>
                <a:spcPct val="20000"/>
              </a:spcBef>
              <a:spcAft>
                <a:spcPct val="0"/>
              </a:spcAft>
              <a:buChar char="»"/>
              <a:defRPr sz="1000" baseline="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257175" indent="-257175" defTabSz="685800">
              <a:lnSpc>
                <a:spcPts val="2400"/>
              </a:lnSpc>
              <a:spcBef>
                <a:spcPts val="600"/>
              </a:spcBef>
              <a:spcAft>
                <a:spcPts val="600"/>
              </a:spcAft>
              <a:buSzPct val="85000"/>
              <a:buNone/>
              <a:defRPr/>
            </a:pPr>
            <a:r>
              <a:rPr lang="en-US" altLang="en-US" sz="1800" kern="0" dirty="0">
                <a:solidFill>
                  <a:srgbClr val="2C2C2C"/>
                </a:solidFill>
                <a:latin typeface="Arial"/>
                <a:cs typeface="Arial"/>
              </a:rPr>
              <a:t>   “The validation of clustering structures is the most difficult and frustrating part of cluster analysis. </a:t>
            </a:r>
          </a:p>
          <a:p>
            <a:pPr marL="257175" indent="-257175" defTabSz="685800">
              <a:lnSpc>
                <a:spcPts val="2400"/>
              </a:lnSpc>
              <a:spcBef>
                <a:spcPts val="600"/>
              </a:spcBef>
              <a:spcAft>
                <a:spcPts val="600"/>
              </a:spcAft>
              <a:buSzPct val="85000"/>
              <a:buNone/>
              <a:defRPr/>
            </a:pPr>
            <a:r>
              <a:rPr lang="en-US" altLang="en-US" sz="1800" kern="0" dirty="0">
                <a:solidFill>
                  <a:srgbClr val="2C2C2C"/>
                </a:solidFill>
                <a:latin typeface="Arial"/>
                <a:cs typeface="Arial"/>
              </a:rPr>
              <a:t>   Without a strong effort in this direction, cluster analysis will remain a black art accessible only to those true believers who have experience and great courage.”</a:t>
            </a:r>
          </a:p>
          <a:p>
            <a:pPr marL="257175" indent="-257175" defTabSz="685800">
              <a:spcBef>
                <a:spcPct val="0"/>
              </a:spcBef>
              <a:buSzPct val="85000"/>
              <a:defRPr/>
            </a:pPr>
            <a:endParaRPr lang="en-US" altLang="en-US" sz="1800" kern="0" dirty="0">
              <a:solidFill>
                <a:srgbClr val="2C2C2C"/>
              </a:solidFill>
              <a:latin typeface="Arial"/>
              <a:cs typeface="Arial"/>
            </a:endParaRPr>
          </a:p>
          <a:p>
            <a:pPr marL="257175" indent="-257175" defTabSz="685800">
              <a:spcBef>
                <a:spcPct val="0"/>
              </a:spcBef>
              <a:buSzPct val="85000"/>
              <a:buNone/>
              <a:defRPr/>
            </a:pPr>
            <a:r>
              <a:rPr lang="en-US" altLang="en-US" sz="1800" i="1" kern="0" dirty="0">
                <a:solidFill>
                  <a:srgbClr val="2C2C2C"/>
                </a:solidFill>
                <a:latin typeface="Arial"/>
                <a:cs typeface="Arial"/>
              </a:rPr>
              <a:t>     ---Algorithms for Clustering Data</a:t>
            </a:r>
            <a:r>
              <a:rPr lang="en-US" altLang="en-US" sz="1800" kern="0" dirty="0">
                <a:solidFill>
                  <a:srgbClr val="2C2C2C"/>
                </a:solidFill>
                <a:latin typeface="Arial"/>
                <a:cs typeface="Arial"/>
              </a:rPr>
              <a:t>, Jain and </a:t>
            </a:r>
            <a:r>
              <a:rPr lang="en-US" altLang="en-US" sz="1800" kern="0" dirty="0" err="1">
                <a:solidFill>
                  <a:srgbClr val="2C2C2C"/>
                </a:solidFill>
                <a:latin typeface="Arial"/>
                <a:cs typeface="Arial"/>
              </a:rPr>
              <a:t>Dubes</a:t>
            </a:r>
            <a:endParaRPr lang="en-US" altLang="en-US" sz="1800" kern="0" dirty="0">
              <a:solidFill>
                <a:srgbClr val="2C2C2C"/>
              </a:solidFill>
              <a:latin typeface="Arial"/>
              <a:cs typeface="Arial"/>
            </a:endParaRPr>
          </a:p>
        </p:txBody>
      </p:sp>
    </p:spTree>
    <p:extLst>
      <p:ext uri="{BB962C8B-B14F-4D97-AF65-F5344CB8AC3E}">
        <p14:creationId xmlns:p14="http://schemas.microsoft.com/office/powerpoint/2010/main" val="4328241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Basic Steps to Develop a Clustering Task</a:t>
            </a:r>
            <a:endParaRPr lang="en-US" dirty="0"/>
          </a:p>
        </p:txBody>
      </p:sp>
      <p:sp>
        <p:nvSpPr>
          <p:cNvPr id="5" name="Text Placeholder 4"/>
          <p:cNvSpPr>
            <a:spLocks noGrp="1"/>
          </p:cNvSpPr>
          <p:nvPr>
            <p:ph type="body" sz="quarter" idx="12"/>
          </p:nvPr>
        </p:nvSpPr>
        <p:spPr>
          <a:xfrm>
            <a:off x="421292" y="849761"/>
            <a:ext cx="8280751" cy="3010289"/>
          </a:xfrm>
        </p:spPr>
        <p:txBody>
          <a:bodyPr/>
          <a:lstStyle/>
          <a:p>
            <a:pPr>
              <a:spcAft>
                <a:spcPts val="225"/>
              </a:spcAft>
            </a:pPr>
            <a:r>
              <a:rPr lang="en-US" altLang="en-US" sz="2000" dirty="0"/>
              <a:t>Feature selection</a:t>
            </a:r>
          </a:p>
          <a:p>
            <a:pPr lvl="1">
              <a:spcAft>
                <a:spcPts val="225"/>
              </a:spcAft>
            </a:pPr>
            <a:r>
              <a:rPr lang="en-US" altLang="en-US" sz="1600" dirty="0"/>
              <a:t>Select info concerning the task of interest</a:t>
            </a:r>
          </a:p>
          <a:p>
            <a:pPr lvl="1">
              <a:spcAft>
                <a:spcPts val="225"/>
              </a:spcAft>
            </a:pPr>
            <a:r>
              <a:rPr lang="en-US" altLang="en-US" sz="1600" dirty="0"/>
              <a:t>Minimal information redundancy</a:t>
            </a:r>
          </a:p>
          <a:p>
            <a:pPr>
              <a:spcAft>
                <a:spcPts val="225"/>
              </a:spcAft>
            </a:pPr>
            <a:r>
              <a:rPr lang="en-US" altLang="en-US" sz="2000" dirty="0"/>
              <a:t>Proximity measure</a:t>
            </a:r>
          </a:p>
          <a:p>
            <a:pPr lvl="1">
              <a:spcAft>
                <a:spcPts val="225"/>
              </a:spcAft>
            </a:pPr>
            <a:r>
              <a:rPr lang="en-US" altLang="en-US" sz="1600" dirty="0"/>
              <a:t>Similarity of two feature vectors</a:t>
            </a:r>
          </a:p>
          <a:p>
            <a:pPr>
              <a:spcAft>
                <a:spcPts val="225"/>
              </a:spcAft>
            </a:pPr>
            <a:r>
              <a:rPr lang="en-US" altLang="en-US" sz="2000" dirty="0"/>
              <a:t>Clustering criterion/objective function</a:t>
            </a:r>
          </a:p>
          <a:p>
            <a:pPr lvl="1">
              <a:spcAft>
                <a:spcPts val="225"/>
              </a:spcAft>
            </a:pPr>
            <a:r>
              <a:rPr lang="en-US" altLang="en-US" sz="1600" dirty="0"/>
              <a:t>Expressed via a cost function or some rules</a:t>
            </a:r>
          </a:p>
          <a:p>
            <a:pPr>
              <a:spcAft>
                <a:spcPts val="225"/>
              </a:spcAft>
            </a:pPr>
            <a:r>
              <a:rPr lang="en-US" altLang="en-US" sz="2000" dirty="0"/>
              <a:t>Clustering algorithms</a:t>
            </a:r>
          </a:p>
          <a:p>
            <a:pPr lvl="1">
              <a:spcAft>
                <a:spcPts val="225"/>
              </a:spcAft>
            </a:pPr>
            <a:r>
              <a:rPr lang="en-US" altLang="en-US" sz="1600" dirty="0"/>
              <a:t>Choice of algorithms</a:t>
            </a:r>
          </a:p>
          <a:p>
            <a:pPr>
              <a:spcAft>
                <a:spcPts val="225"/>
              </a:spcAft>
            </a:pPr>
            <a:r>
              <a:rPr lang="en-US" altLang="en-US" sz="2000" dirty="0"/>
              <a:t>Validation of the results</a:t>
            </a:r>
          </a:p>
          <a:p>
            <a:pPr lvl="1">
              <a:spcAft>
                <a:spcPts val="225"/>
              </a:spcAft>
            </a:pPr>
            <a:r>
              <a:rPr lang="en-US" altLang="en-US" sz="1600" dirty="0"/>
              <a:t>Choice of measures</a:t>
            </a:r>
          </a:p>
          <a:p>
            <a:pPr>
              <a:spcAft>
                <a:spcPts val="225"/>
              </a:spcAft>
            </a:pPr>
            <a:r>
              <a:rPr lang="en-US" altLang="en-US" sz="2000" dirty="0"/>
              <a:t>Interpretation of the results</a:t>
            </a:r>
          </a:p>
          <a:p>
            <a:pPr lvl="1">
              <a:spcAft>
                <a:spcPts val="225"/>
              </a:spcAft>
            </a:pPr>
            <a:r>
              <a:rPr lang="en-US" altLang="en-US" sz="1600" dirty="0"/>
              <a:t>Integration with applications</a:t>
            </a:r>
            <a:endParaRPr lang="en-AU" altLang="en-US" sz="1600" dirty="0"/>
          </a:p>
          <a:p>
            <a:endParaRPr lang="en-AU" altLang="en-US" sz="1800" dirty="0"/>
          </a:p>
          <a:p>
            <a:endParaRPr lang="en-AU" altLang="en-US" sz="1800" dirty="0"/>
          </a:p>
          <a:p>
            <a:pPr marL="0" indent="0">
              <a:buNone/>
            </a:pPr>
            <a:r>
              <a:rPr lang="en-AU" altLang="en-US" sz="1800" dirty="0"/>
              <a:t>                                                                                   </a:t>
            </a:r>
          </a:p>
          <a:p>
            <a:pPr marL="0" indent="0">
              <a:buNone/>
            </a:pPr>
            <a:r>
              <a:rPr lang="en-AU" altLang="en-US" sz="1800" dirty="0"/>
              <a:t>                                                                                 </a:t>
            </a:r>
            <a:endParaRPr lang="en-US" altLang="en-US" sz="600" dirty="0"/>
          </a:p>
          <a:p>
            <a:pPr marL="385763" lvl="1" indent="0">
              <a:buNone/>
            </a:pPr>
            <a:endParaRPr lang="en-US" altLang="en-US" sz="600" dirty="0"/>
          </a:p>
          <a:p>
            <a:pPr marL="385763" lvl="1" indent="0">
              <a:buNone/>
            </a:pPr>
            <a:endParaRPr lang="en-US" altLang="en-US" sz="600" dirty="0"/>
          </a:p>
          <a:p>
            <a:pPr marL="385763" lvl="1" indent="0">
              <a:buNone/>
            </a:pPr>
            <a:endParaRPr lang="en-US" altLang="en-US" dirty="0"/>
          </a:p>
          <a:p>
            <a:endParaRPr lang="en-US" dirty="0"/>
          </a:p>
        </p:txBody>
      </p:sp>
    </p:spTree>
    <p:extLst>
      <p:ext uri="{BB962C8B-B14F-4D97-AF65-F5344CB8AC3E}">
        <p14:creationId xmlns:p14="http://schemas.microsoft.com/office/powerpoint/2010/main" val="134318325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nchor="t"/>
          <a:lstStyle/>
          <a:p>
            <a:r>
              <a:rPr lang="en-AU" dirty="0"/>
              <a:t>References</a:t>
            </a:r>
            <a:endParaRPr lang="en-US" dirty="0"/>
          </a:p>
        </p:txBody>
      </p:sp>
      <p:sp>
        <p:nvSpPr>
          <p:cNvPr id="2" name="Rectangle 1"/>
          <p:cNvSpPr/>
          <p:nvPr/>
        </p:nvSpPr>
        <p:spPr>
          <a:xfrm>
            <a:off x="575556" y="951570"/>
            <a:ext cx="7776864" cy="1477328"/>
          </a:xfrm>
          <a:prstGeom prst="rect">
            <a:avLst/>
          </a:prstGeom>
        </p:spPr>
        <p:txBody>
          <a:bodyPr wrap="square">
            <a:spAutoFit/>
          </a:bodyPr>
          <a:lstStyle/>
          <a:p>
            <a:pPr marL="42863"/>
            <a:r>
              <a:rPr lang="en-US" sz="1800" dirty="0">
                <a:solidFill>
                  <a:srgbClr val="333333"/>
                </a:solidFill>
              </a:rPr>
              <a:t>Most of the slides are from or have their materials taken from the following sources (unless otherwise indicated):</a:t>
            </a:r>
          </a:p>
          <a:p>
            <a:pPr lvl="2"/>
            <a:r>
              <a:rPr lang="en-US" sz="1800" dirty="0">
                <a:solidFill>
                  <a:srgbClr val="333333"/>
                </a:solidFill>
                <a:hlinkClick r:id="rId3"/>
              </a:rPr>
              <a:t>https://www-users.cs.umn.edu/~kumar001/dmbook/firsted.php</a:t>
            </a:r>
            <a:endParaRPr lang="en-US" sz="1800" dirty="0">
              <a:solidFill>
                <a:srgbClr val="333333"/>
              </a:solidFill>
            </a:endParaRPr>
          </a:p>
          <a:p>
            <a:pPr lvl="2"/>
            <a:r>
              <a:rPr lang="en-US" sz="1800" dirty="0">
                <a:solidFill>
                  <a:srgbClr val="333333"/>
                </a:solidFill>
                <a:hlinkClick r:id="rId4"/>
              </a:rPr>
              <a:t>https://www-users.cs.umn.edu/~kumar001/dmbook/index.php</a:t>
            </a:r>
            <a:r>
              <a:rPr lang="en-US" sz="1800" dirty="0">
                <a:solidFill>
                  <a:srgbClr val="333333"/>
                </a:solidFill>
              </a:rPr>
              <a:t> </a:t>
            </a:r>
          </a:p>
          <a:p>
            <a:pPr lvl="2"/>
            <a:r>
              <a:rPr lang="en-US" sz="1800" dirty="0">
                <a:solidFill>
                  <a:srgbClr val="333333"/>
                </a:solidFill>
                <a:hlinkClick r:id="rId5"/>
              </a:rPr>
              <a:t>http://web.engr.illinois.edu/~hanj/bk3/</a:t>
            </a:r>
            <a:endParaRPr lang="en-US" sz="1800" dirty="0">
              <a:solidFill>
                <a:srgbClr val="333333"/>
              </a:solidFill>
            </a:endParaRPr>
          </a:p>
        </p:txBody>
      </p:sp>
    </p:spTree>
    <p:extLst>
      <p:ext uri="{BB962C8B-B14F-4D97-AF65-F5344CB8AC3E}">
        <p14:creationId xmlns:p14="http://schemas.microsoft.com/office/powerpoint/2010/main" val="32929955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Cluster Validity </a:t>
            </a:r>
            <a:endParaRPr lang="en-US" dirty="0"/>
          </a:p>
        </p:txBody>
      </p:sp>
      <p:sp>
        <p:nvSpPr>
          <p:cNvPr id="5" name="Text Placeholder 4"/>
          <p:cNvSpPr>
            <a:spLocks noGrp="1"/>
          </p:cNvSpPr>
          <p:nvPr>
            <p:ph type="body" sz="quarter" idx="12"/>
          </p:nvPr>
        </p:nvSpPr>
        <p:spPr/>
        <p:txBody>
          <a:bodyPr/>
          <a:lstStyle/>
          <a:p>
            <a:r>
              <a:rPr lang="en-US" altLang="en-US" sz="2000" dirty="0"/>
              <a:t>For supervised classification we have a variety of measures to evaluate how good our model is, e.g.</a:t>
            </a:r>
          </a:p>
          <a:p>
            <a:pPr lvl="1"/>
            <a:r>
              <a:rPr lang="en-US" altLang="en-US" sz="1600" dirty="0"/>
              <a:t>accuracy, precision, recall</a:t>
            </a:r>
          </a:p>
          <a:p>
            <a:r>
              <a:rPr lang="en-US" altLang="en-US" sz="2000" dirty="0"/>
              <a:t>For cluster analysis, the analogous question is how to evaluate the “goodness” of the resulting clusters?</a:t>
            </a:r>
          </a:p>
          <a:p>
            <a:r>
              <a:rPr lang="en-US" altLang="en-US" sz="2000" dirty="0"/>
              <a:t>But “clusters are in the eye of the beholder”! </a:t>
            </a:r>
          </a:p>
          <a:p>
            <a:r>
              <a:rPr lang="en-US" altLang="en-US" sz="2000" dirty="0"/>
              <a:t>Then why do we want to evaluate them?</a:t>
            </a:r>
          </a:p>
          <a:p>
            <a:pPr lvl="1"/>
            <a:r>
              <a:rPr lang="en-US" altLang="en-US" sz="1600" dirty="0"/>
              <a:t>To avoid finding patterns in noise</a:t>
            </a:r>
          </a:p>
          <a:p>
            <a:pPr lvl="1"/>
            <a:r>
              <a:rPr lang="en-US" altLang="en-US" sz="1600" dirty="0"/>
              <a:t>To compare clustering algorithms</a:t>
            </a:r>
          </a:p>
          <a:p>
            <a:pPr lvl="1"/>
            <a:r>
              <a:rPr lang="en-US" altLang="en-US" sz="1600" dirty="0"/>
              <a:t>To compare two sets of clusters</a:t>
            </a:r>
          </a:p>
          <a:p>
            <a:pPr lvl="1"/>
            <a:r>
              <a:rPr lang="en-US" altLang="en-US" sz="1600" dirty="0"/>
              <a:t>To compare two clusters</a:t>
            </a:r>
          </a:p>
          <a:p>
            <a:endParaRPr lang="en-US" dirty="0"/>
          </a:p>
        </p:txBody>
      </p:sp>
    </p:spTree>
    <p:extLst>
      <p:ext uri="{BB962C8B-B14F-4D97-AF65-F5344CB8AC3E}">
        <p14:creationId xmlns:p14="http://schemas.microsoft.com/office/powerpoint/2010/main" val="283743856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Clusters Found in Random Data</a:t>
            </a:r>
            <a:endParaRPr lang="en-US" dirty="0"/>
          </a:p>
        </p:txBody>
      </p:sp>
      <p:grpSp>
        <p:nvGrpSpPr>
          <p:cNvPr id="6" name="Group 5"/>
          <p:cNvGrpSpPr/>
          <p:nvPr/>
        </p:nvGrpSpPr>
        <p:grpSpPr>
          <a:xfrm>
            <a:off x="1194554" y="934065"/>
            <a:ext cx="6383610" cy="3579000"/>
            <a:chOff x="152400" y="990600"/>
            <a:chExt cx="8610600" cy="5410200"/>
          </a:xfrm>
        </p:grpSpPr>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990600"/>
              <a:ext cx="3648075"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p:cNvSpPr txBox="1">
              <a:spLocks noChangeArrowheads="1"/>
            </p:cNvSpPr>
            <p:nvPr/>
          </p:nvSpPr>
          <p:spPr bwMode="auto">
            <a:xfrm>
              <a:off x="152400" y="1904999"/>
              <a:ext cx="990601" cy="62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50" b="1">
                  <a:solidFill>
                    <a:srgbClr val="000000"/>
                  </a:solidFill>
                  <a:latin typeface="Arial" pitchFamily="34" charset="0"/>
                  <a:cs typeface="+mn-cs"/>
                </a:rPr>
                <a:t>Random Points</a:t>
              </a:r>
            </a:p>
          </p:txBody>
        </p:sp>
        <p:grpSp>
          <p:nvGrpSpPr>
            <p:cNvPr id="9" name="Group 5"/>
            <p:cNvGrpSpPr>
              <a:grpSpLocks/>
            </p:cNvGrpSpPr>
            <p:nvPr/>
          </p:nvGrpSpPr>
          <p:grpSpPr bwMode="auto">
            <a:xfrm>
              <a:off x="152400" y="3657600"/>
              <a:ext cx="4113213" cy="2743200"/>
              <a:chOff x="96" y="2304"/>
              <a:chExt cx="2591" cy="1728"/>
            </a:xfrm>
          </p:grpSpPr>
          <p:pic>
            <p:nvPicPr>
              <p:cNvPr id="1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 y="2304"/>
                <a:ext cx="2303"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7"/>
              <p:cNvSpPr txBox="1">
                <a:spLocks noChangeArrowheads="1"/>
              </p:cNvSpPr>
              <p:nvPr/>
            </p:nvSpPr>
            <p:spPr bwMode="auto">
              <a:xfrm>
                <a:off x="96" y="2640"/>
                <a:ext cx="68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050" b="1" dirty="0">
                    <a:solidFill>
                      <a:srgbClr val="000000"/>
                    </a:solidFill>
                    <a:latin typeface="Arial" pitchFamily="34" charset="0"/>
                    <a:cs typeface="+mn-cs"/>
                  </a:rPr>
                  <a:t>K-means</a:t>
                </a:r>
              </a:p>
            </p:txBody>
          </p:sp>
        </p:grpSp>
        <p:grpSp>
          <p:nvGrpSpPr>
            <p:cNvPr id="10" name="Group 8"/>
            <p:cNvGrpSpPr>
              <a:grpSpLocks/>
            </p:cNvGrpSpPr>
            <p:nvPr/>
          </p:nvGrpSpPr>
          <p:grpSpPr bwMode="auto">
            <a:xfrm>
              <a:off x="4116388" y="990600"/>
              <a:ext cx="4494212" cy="2743200"/>
              <a:chOff x="2593" y="624"/>
              <a:chExt cx="2831" cy="1728"/>
            </a:xfrm>
          </p:grpSpPr>
          <p:pic>
            <p:nvPicPr>
              <p:cNvPr id="14"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3" y="624"/>
                <a:ext cx="2303"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 Box 10"/>
              <p:cNvSpPr txBox="1">
                <a:spLocks noChangeArrowheads="1"/>
              </p:cNvSpPr>
              <p:nvPr/>
            </p:nvSpPr>
            <p:spPr bwMode="auto">
              <a:xfrm>
                <a:off x="4704" y="1200"/>
                <a:ext cx="72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050" b="1" dirty="0">
                    <a:solidFill>
                      <a:srgbClr val="000000"/>
                    </a:solidFill>
                    <a:latin typeface="Arial" pitchFamily="34" charset="0"/>
                    <a:cs typeface="+mn-cs"/>
                  </a:rPr>
                  <a:t>DBSCAN</a:t>
                </a:r>
              </a:p>
            </p:txBody>
          </p:sp>
        </p:grpSp>
        <p:grpSp>
          <p:nvGrpSpPr>
            <p:cNvPr id="11" name="Group 11"/>
            <p:cNvGrpSpPr>
              <a:grpSpLocks/>
            </p:cNvGrpSpPr>
            <p:nvPr/>
          </p:nvGrpSpPr>
          <p:grpSpPr bwMode="auto">
            <a:xfrm>
              <a:off x="4116388" y="3657600"/>
              <a:ext cx="4646612" cy="2743200"/>
              <a:chOff x="2593" y="2304"/>
              <a:chExt cx="2927" cy="1728"/>
            </a:xfrm>
          </p:grpSpPr>
          <p:pic>
            <p:nvPicPr>
              <p:cNvPr id="12"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93" y="2304"/>
                <a:ext cx="2303"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13"/>
              <p:cNvSpPr txBox="1">
                <a:spLocks noChangeArrowheads="1"/>
              </p:cNvSpPr>
              <p:nvPr/>
            </p:nvSpPr>
            <p:spPr bwMode="auto">
              <a:xfrm>
                <a:off x="4800" y="2640"/>
                <a:ext cx="720"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50" b="1">
                    <a:solidFill>
                      <a:srgbClr val="000000"/>
                    </a:solidFill>
                    <a:latin typeface="Arial" pitchFamily="34" charset="0"/>
                    <a:cs typeface="+mn-cs"/>
                  </a:rPr>
                  <a:t>Complete Link</a:t>
                </a:r>
              </a:p>
            </p:txBody>
          </p:sp>
        </p:grpSp>
      </p:grpSp>
    </p:spTree>
    <p:extLst>
      <p:ext uri="{BB962C8B-B14F-4D97-AF65-F5344CB8AC3E}">
        <p14:creationId xmlns:p14="http://schemas.microsoft.com/office/powerpoint/2010/main" val="22573932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zh-CN" dirty="0">
                <a:ea typeface="SimSun" panose="02010600030101010101" pitchFamily="2" charset="-122"/>
              </a:rPr>
              <a:t>Measuring Clustering Quality/Validity</a:t>
            </a:r>
            <a:endParaRPr lang="en-US" dirty="0"/>
          </a:p>
        </p:txBody>
      </p:sp>
      <p:sp>
        <p:nvSpPr>
          <p:cNvPr id="5" name="Text Placeholder 4"/>
          <p:cNvSpPr>
            <a:spLocks noGrp="1"/>
          </p:cNvSpPr>
          <p:nvPr>
            <p:ph type="body" sz="quarter" idx="12"/>
          </p:nvPr>
        </p:nvSpPr>
        <p:spPr>
          <a:xfrm>
            <a:off x="436881" y="934065"/>
            <a:ext cx="8085328" cy="3010289"/>
          </a:xfrm>
        </p:spPr>
        <p:txBody>
          <a:bodyPr/>
          <a:lstStyle/>
          <a:p>
            <a:r>
              <a:rPr lang="en-US" altLang="zh-CN" sz="2000" dirty="0">
                <a:ea typeface="SimSun" panose="02010600030101010101" pitchFamily="2" charset="-122"/>
              </a:rPr>
              <a:t>Two kinds of measures: External &amp;  internal</a:t>
            </a:r>
          </a:p>
          <a:p>
            <a:pPr lvl="1"/>
            <a:r>
              <a:rPr lang="en-US" altLang="zh-CN" sz="1600" b="1" dirty="0">
                <a:ea typeface="SimSun" panose="02010600030101010101" pitchFamily="2" charset="-122"/>
              </a:rPr>
              <a:t>Internal: unsupervised</a:t>
            </a:r>
            <a:r>
              <a:rPr lang="en-US" altLang="zh-CN" sz="1600" dirty="0">
                <a:ea typeface="SimSun" panose="02010600030101010101" pitchFamily="2" charset="-122"/>
              </a:rPr>
              <a:t>, criteria derived from data itself</a:t>
            </a:r>
          </a:p>
          <a:p>
            <a:pPr lvl="2"/>
            <a:r>
              <a:rPr lang="en-US" altLang="zh-CN" sz="1275" dirty="0">
                <a:ea typeface="SimSun" panose="02010600030101010101" pitchFamily="2" charset="-122"/>
              </a:rPr>
              <a:t>Evaluate the goodness of a clustering by considering how well the clusters are </a:t>
            </a:r>
            <a:r>
              <a:rPr lang="en-US" altLang="zh-CN" sz="1275" b="1" dirty="0">
                <a:ea typeface="SimSun" panose="02010600030101010101" pitchFamily="2" charset="-122"/>
              </a:rPr>
              <a:t>separated</a:t>
            </a:r>
            <a:r>
              <a:rPr lang="en-US" altLang="zh-CN" sz="1275" dirty="0">
                <a:ea typeface="SimSun" panose="02010600030101010101" pitchFamily="2" charset="-122"/>
              </a:rPr>
              <a:t>, and how </a:t>
            </a:r>
            <a:r>
              <a:rPr lang="en-US" altLang="zh-CN" sz="1275" b="1" dirty="0">
                <a:ea typeface="SimSun" panose="02010600030101010101" pitchFamily="2" charset="-122"/>
              </a:rPr>
              <a:t>compact</a:t>
            </a:r>
            <a:r>
              <a:rPr lang="en-US" altLang="zh-CN" sz="1275" dirty="0">
                <a:ea typeface="SimSun" panose="02010600030101010101" pitchFamily="2" charset="-122"/>
              </a:rPr>
              <a:t> the clusters are, </a:t>
            </a:r>
          </a:p>
          <a:p>
            <a:pPr lvl="2"/>
            <a:r>
              <a:rPr lang="en-US" altLang="zh-CN" sz="1275" dirty="0">
                <a:ea typeface="SimSun" panose="02010600030101010101" pitchFamily="2" charset="-122"/>
              </a:rPr>
              <a:t>Example:  SSE</a:t>
            </a:r>
          </a:p>
          <a:p>
            <a:pPr lvl="1"/>
            <a:r>
              <a:rPr lang="en-US" altLang="zh-CN" sz="1575" b="1" dirty="0">
                <a:ea typeface="SimSun" panose="02010600030101010101" pitchFamily="2" charset="-122"/>
              </a:rPr>
              <a:t>External: </a:t>
            </a:r>
            <a:r>
              <a:rPr lang="en-US" altLang="zh-CN" sz="1600" b="1" dirty="0">
                <a:ea typeface="SimSun" panose="02010600030101010101" pitchFamily="2" charset="-122"/>
              </a:rPr>
              <a:t>supervised</a:t>
            </a:r>
            <a:r>
              <a:rPr lang="en-US" altLang="zh-CN" sz="1575" dirty="0">
                <a:ea typeface="SimSun" panose="02010600030101010101" pitchFamily="2" charset="-122"/>
              </a:rPr>
              <a:t>, employ criteria not inherent to the dataset</a:t>
            </a:r>
          </a:p>
          <a:p>
            <a:pPr lvl="2"/>
            <a:r>
              <a:rPr lang="en-US" altLang="zh-CN" sz="1275" dirty="0">
                <a:ea typeface="SimSun" panose="02010600030101010101" pitchFamily="2" charset="-122"/>
              </a:rPr>
              <a:t>Compare a clustering against prior or expert-specified knowledge (i.e., the ground truth) using certain clustering quality measure</a:t>
            </a:r>
          </a:p>
          <a:p>
            <a:pPr lvl="2"/>
            <a:r>
              <a:rPr lang="en-US" altLang="zh-CN" sz="1275" dirty="0">
                <a:ea typeface="SimSun" panose="02010600030101010101" pitchFamily="2" charset="-122"/>
              </a:rPr>
              <a:t>Example: Entropy, which measures how well cluster labels match externally supplied class labels</a:t>
            </a:r>
          </a:p>
          <a:p>
            <a:r>
              <a:rPr lang="en-US" altLang="zh-CN" sz="2000" b="1" dirty="0">
                <a:ea typeface="SimSun" panose="02010600030101010101" pitchFamily="2" charset="-122"/>
              </a:rPr>
              <a:t>Relative</a:t>
            </a:r>
            <a:r>
              <a:rPr lang="en-US" altLang="zh-CN" sz="2000" dirty="0">
                <a:ea typeface="SimSun" panose="02010600030101010101" pitchFamily="2" charset="-122"/>
              </a:rPr>
              <a:t>: use either supervised or unsupervised measures to directly </a:t>
            </a:r>
            <a:r>
              <a:rPr lang="en-US" altLang="zh-CN" sz="2000" b="1" dirty="0">
                <a:ea typeface="SimSun" panose="02010600030101010101" pitchFamily="2" charset="-122"/>
              </a:rPr>
              <a:t>compare</a:t>
            </a:r>
            <a:r>
              <a:rPr lang="en-US" altLang="zh-CN" sz="2000" dirty="0">
                <a:ea typeface="SimSun" panose="02010600030101010101" pitchFamily="2" charset="-122"/>
              </a:rPr>
              <a:t> different </a:t>
            </a:r>
            <a:r>
              <a:rPr lang="en-US" altLang="zh-CN" sz="2000" dirty="0" err="1">
                <a:ea typeface="SimSun" panose="02010600030101010101" pitchFamily="2" charset="-122"/>
              </a:rPr>
              <a:t>clusterings</a:t>
            </a:r>
            <a:r>
              <a:rPr lang="en-US" altLang="zh-CN" sz="2000" dirty="0">
                <a:ea typeface="SimSun" panose="02010600030101010101" pitchFamily="2" charset="-122"/>
              </a:rPr>
              <a:t> or clusters, usually those obtained via different parameter settings for the same algorithm</a:t>
            </a:r>
          </a:p>
          <a:p>
            <a:endParaRPr lang="en-US" dirty="0"/>
          </a:p>
        </p:txBody>
      </p:sp>
    </p:spTree>
    <p:extLst>
      <p:ext uri="{BB962C8B-B14F-4D97-AF65-F5344CB8AC3E}">
        <p14:creationId xmlns:p14="http://schemas.microsoft.com/office/powerpoint/2010/main" val="26540764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7009" y="627534"/>
            <a:ext cx="4057459" cy="3808735"/>
          </a:xfrm>
          <a:prstGeom prst="rect">
            <a:avLst/>
          </a:prstGeom>
        </p:spPr>
        <p:txBody>
          <a:bodyPr wrap="square">
            <a:spAutoFit/>
          </a:bodyPr>
          <a:lstStyle/>
          <a:p>
            <a:pPr marL="257175" indent="-257175">
              <a:buFont typeface="Arial" panose="020B0604020202020204" pitchFamily="34" charset="0"/>
              <a:buChar char="•"/>
            </a:pPr>
            <a:r>
              <a:rPr lang="en-US" altLang="en-US" sz="1800" dirty="0"/>
              <a:t>Example: Squared Error</a:t>
            </a:r>
          </a:p>
          <a:p>
            <a:pPr marL="600075" lvl="1" indent="-257175">
              <a:buFont typeface="Arial" panose="020B0604020202020204" pitchFamily="34" charset="0"/>
              <a:buChar char="̶"/>
            </a:pPr>
            <a:r>
              <a:rPr lang="en-US" altLang="en-US" sz="1200" dirty="0"/>
              <a:t>Cohesion is measured by the within cluster </a:t>
            </a:r>
            <a:r>
              <a:rPr lang="en-US" altLang="en-US" sz="1200" u="sng" dirty="0"/>
              <a:t>S</a:t>
            </a:r>
            <a:r>
              <a:rPr lang="en-US" altLang="en-US" sz="1200" dirty="0"/>
              <a:t>um of </a:t>
            </a:r>
            <a:r>
              <a:rPr lang="en-US" altLang="en-US" sz="1200" u="sng" dirty="0"/>
              <a:t>S</a:t>
            </a:r>
            <a:r>
              <a:rPr lang="en-US" altLang="en-US" sz="1200" dirty="0"/>
              <a:t>quare </a:t>
            </a:r>
            <a:r>
              <a:rPr lang="en-US" altLang="en-US" sz="1200" u="sng" dirty="0"/>
              <a:t>E</a:t>
            </a:r>
            <a:r>
              <a:rPr lang="en-US" altLang="en-US" sz="1200" dirty="0"/>
              <a:t>rrors (SSE)</a:t>
            </a:r>
          </a:p>
          <a:p>
            <a:pPr lvl="1"/>
            <a:endParaRPr lang="en-US" altLang="en-US" sz="1800" dirty="0"/>
          </a:p>
          <a:p>
            <a:pPr lvl="1"/>
            <a:endParaRPr lang="en-US" altLang="en-US" sz="1800" dirty="0"/>
          </a:p>
          <a:p>
            <a:pPr marL="600075" lvl="1" indent="-257175">
              <a:buFont typeface="Arial" panose="020B0604020202020204" pitchFamily="34" charset="0"/>
              <a:buChar char="̶"/>
            </a:pPr>
            <a:r>
              <a:rPr lang="en-US" altLang="en-US" sz="1200" dirty="0"/>
              <a:t>Separation is measured by the </a:t>
            </a:r>
            <a:r>
              <a:rPr lang="en-US" altLang="en-US" sz="1200" u="sng" dirty="0"/>
              <a:t>B</a:t>
            </a:r>
            <a:r>
              <a:rPr lang="en-US" altLang="en-US" sz="1200" dirty="0"/>
              <a:t>etween cluster </a:t>
            </a:r>
            <a:r>
              <a:rPr lang="en-US" altLang="en-US" sz="1200" u="sng" dirty="0"/>
              <a:t>S</a:t>
            </a:r>
            <a:r>
              <a:rPr lang="en-US" altLang="en-US" sz="1200" dirty="0"/>
              <a:t>um of </a:t>
            </a:r>
            <a:r>
              <a:rPr lang="en-US" altLang="en-US" sz="1200" u="sng" dirty="0"/>
              <a:t>S</a:t>
            </a:r>
            <a:r>
              <a:rPr lang="en-US" altLang="en-US" sz="1200" dirty="0"/>
              <a:t>quares</a:t>
            </a:r>
          </a:p>
          <a:p>
            <a:pPr marL="685784" lvl="2"/>
            <a:endParaRPr lang="en-US" altLang="en-US" sz="1800" dirty="0"/>
          </a:p>
          <a:p>
            <a:pPr marL="1028675" lvl="3"/>
            <a:endParaRPr lang="en-US" altLang="en-US" sz="1350" dirty="0"/>
          </a:p>
          <a:p>
            <a:pPr marL="685775" lvl="2"/>
            <a:r>
              <a:rPr lang="en-US" altLang="en-US" sz="1200" dirty="0"/>
              <a:t>where </a:t>
            </a:r>
            <a:r>
              <a:rPr lang="en-US" altLang="en-US" sz="1200" i="1" dirty="0">
                <a:latin typeface="Times New Roman" panose="02020603050405020304" pitchFamily="18" charset="0"/>
                <a:cs typeface="Times New Roman" panose="02020603050405020304" pitchFamily="18" charset="0"/>
              </a:rPr>
              <a:t>|C</a:t>
            </a:r>
            <a:r>
              <a:rPr lang="en-US" altLang="en-US" sz="1200" i="1" baseline="-25000" dirty="0">
                <a:latin typeface="Times New Roman" panose="02020603050405020304" pitchFamily="18" charset="0"/>
                <a:cs typeface="Times New Roman" panose="02020603050405020304" pitchFamily="18" charset="0"/>
              </a:rPr>
              <a:t>i</a:t>
            </a:r>
            <a:r>
              <a:rPr lang="en-US" altLang="en-US" sz="1200" i="1" dirty="0">
                <a:latin typeface="Times New Roman" panose="02020603050405020304" pitchFamily="18" charset="0"/>
                <a:cs typeface="Times New Roman" panose="02020603050405020304" pitchFamily="18" charset="0"/>
              </a:rPr>
              <a:t>| </a:t>
            </a:r>
            <a:r>
              <a:rPr lang="en-US" altLang="en-US" sz="1200" dirty="0"/>
              <a:t>is the size of cluster </a:t>
            </a:r>
            <a:r>
              <a:rPr lang="en-US" altLang="en-US" sz="1200" i="1" dirty="0" err="1">
                <a:latin typeface="Times New Roman" panose="02020603050405020304" pitchFamily="18" charset="0"/>
                <a:cs typeface="Times New Roman" panose="02020603050405020304" pitchFamily="18" charset="0"/>
              </a:rPr>
              <a:t>i</a:t>
            </a:r>
            <a:r>
              <a:rPr lang="en-US" altLang="en-US" sz="1200" i="1" dirty="0">
                <a:latin typeface="Times New Roman" panose="02020603050405020304" pitchFamily="18" charset="0"/>
                <a:cs typeface="Times New Roman" panose="02020603050405020304" pitchFamily="18" charset="0"/>
              </a:rPr>
              <a:t> , m </a:t>
            </a:r>
            <a:r>
              <a:rPr lang="en-US" altLang="en-US" sz="1200" dirty="0">
                <a:latin typeface="+mn-lt"/>
                <a:cs typeface="Times New Roman" panose="02020603050405020304" pitchFamily="18" charset="0"/>
              </a:rPr>
              <a:t>is the overall mean, and </a:t>
            </a:r>
            <a:r>
              <a:rPr lang="en-US" altLang="en-US" sz="1200" i="1" dirty="0">
                <a:latin typeface="Times New Roman" panose="02020603050405020304" pitchFamily="18" charset="0"/>
                <a:cs typeface="Times New Roman" panose="02020603050405020304" pitchFamily="18" charset="0"/>
              </a:rPr>
              <a:t>m</a:t>
            </a:r>
            <a:r>
              <a:rPr lang="en-US" altLang="en-US" sz="1200" i="1" baseline="-25000" dirty="0">
                <a:latin typeface="Times New Roman" panose="02020603050405020304" pitchFamily="18" charset="0"/>
                <a:cs typeface="Times New Roman" panose="02020603050405020304" pitchFamily="18" charset="0"/>
              </a:rPr>
              <a:t>i</a:t>
            </a:r>
            <a:r>
              <a:rPr lang="en-US" altLang="en-US" sz="1200" i="1" dirty="0">
                <a:latin typeface="Times New Roman" panose="02020603050405020304" pitchFamily="18" charset="0"/>
                <a:cs typeface="Times New Roman" panose="02020603050405020304" pitchFamily="18" charset="0"/>
              </a:rPr>
              <a:t> </a:t>
            </a:r>
            <a:r>
              <a:rPr lang="en-US" altLang="en-US" sz="1200" dirty="0">
                <a:latin typeface="+mn-lt"/>
                <a:cs typeface="Times New Roman" panose="02020603050405020304" pitchFamily="18" charset="0"/>
              </a:rPr>
              <a:t>is the centroid of cluster </a:t>
            </a:r>
            <a:r>
              <a:rPr lang="en-US" altLang="en-US" sz="1200" i="1" dirty="0">
                <a:latin typeface="Times New Roman" panose="02020603050405020304" pitchFamily="18" charset="0"/>
                <a:cs typeface="Times New Roman" panose="02020603050405020304" pitchFamily="18" charset="0"/>
              </a:rPr>
              <a:t>C</a:t>
            </a:r>
            <a:r>
              <a:rPr lang="en-US" altLang="en-US" sz="1200" i="1" baseline="-25000" dirty="0">
                <a:latin typeface="Times New Roman" panose="02020603050405020304" pitchFamily="18" charset="0"/>
                <a:cs typeface="Times New Roman" panose="02020603050405020304" pitchFamily="18" charset="0"/>
              </a:rPr>
              <a:t>i</a:t>
            </a:r>
          </a:p>
          <a:p>
            <a:pPr marL="557187" lvl="1" indent="-214313">
              <a:buFont typeface="Times New Roman" panose="02020603050405020304" pitchFamily="18" charset="0"/>
              <a:buChar char="̶"/>
            </a:pPr>
            <a:r>
              <a:rPr lang="en-AU" altLang="en-US" sz="1200" dirty="0">
                <a:latin typeface="+mn-lt"/>
                <a:cs typeface="Times New Roman" panose="02020603050405020304" pitchFamily="18" charset="0"/>
              </a:rPr>
              <a:t>It can be shown that the sum of SSE and SSB is a constant given a dataset </a:t>
            </a:r>
          </a:p>
          <a:p>
            <a:pPr marL="557187" lvl="1" indent="-214313">
              <a:buFont typeface="Times New Roman" panose="02020603050405020304" pitchFamily="18" charset="0"/>
              <a:buChar char="̶"/>
            </a:pPr>
            <a:endParaRPr lang="en-US" altLang="en-US" sz="1200" dirty="0">
              <a:latin typeface="+mn-lt"/>
              <a:cs typeface="Times New Roman" panose="02020603050405020304" pitchFamily="18" charset="0"/>
            </a:endParaRPr>
          </a:p>
          <a:p>
            <a:pPr indent="-26"/>
            <a:r>
              <a:rPr lang="en-AU" altLang="en-US" sz="1200" dirty="0">
                <a:solidFill>
                  <a:srgbClr val="FF0000"/>
                </a:solidFill>
                <a:latin typeface="+mn-lt"/>
                <a:cs typeface="Times New Roman" panose="02020603050405020304" pitchFamily="18" charset="0"/>
              </a:rPr>
              <a:t>Note</a:t>
            </a:r>
            <a:r>
              <a:rPr lang="en-AU" altLang="en-US" sz="1200" dirty="0">
                <a:latin typeface="+mn-lt"/>
                <a:cs typeface="Times New Roman" panose="02020603050405020304" pitchFamily="18" charset="0"/>
              </a:rPr>
              <a:t>: the above evaluates the whole clustering results. Can also evaluate individual clusters obtained (without doing the outer sum)</a:t>
            </a:r>
          </a:p>
        </p:txBody>
      </p:sp>
      <p:sp>
        <p:nvSpPr>
          <p:cNvPr id="7172" name="Rectangle 3"/>
          <p:cNvSpPr>
            <a:spLocks noGrp="1" noChangeArrowheads="1"/>
          </p:cNvSpPr>
          <p:nvPr>
            <p:ph type="body" sz="quarter" idx="11"/>
          </p:nvPr>
        </p:nvSpPr>
        <p:spPr>
          <a:xfrm>
            <a:off x="423787" y="249494"/>
            <a:ext cx="8576705" cy="468937"/>
          </a:xfrm>
          <a:noFill/>
        </p:spPr>
        <p:txBody>
          <a:bodyPr lIns="51792" tIns="25897" rIns="51792" bIns="25897" anchor="t"/>
          <a:lstStyle/>
          <a:p>
            <a:r>
              <a:rPr lang="en-US" altLang="en-US" sz="2100" dirty="0"/>
              <a:t>Internal Measures: Cohesion &amp; Separation – </a:t>
            </a:r>
            <a:r>
              <a:rPr lang="en-US" altLang="en-US" sz="2100" dirty="0">
                <a:solidFill>
                  <a:srgbClr val="FF0000"/>
                </a:solidFill>
              </a:rPr>
              <a:t>Centroid-based</a:t>
            </a:r>
            <a:r>
              <a:rPr lang="en-US" altLang="en-US" sz="2100" dirty="0"/>
              <a:t> </a:t>
            </a:r>
            <a:r>
              <a:rPr lang="en-US" altLang="en-US" sz="2100" dirty="0">
                <a:solidFill>
                  <a:srgbClr val="FF0000"/>
                </a:solidFill>
              </a:rPr>
              <a:t>view</a:t>
            </a:r>
            <a:endParaRPr lang="en-US" dirty="0">
              <a:solidFill>
                <a:srgbClr val="FF0000"/>
              </a:solidFill>
            </a:endParaRPr>
          </a:p>
        </p:txBody>
      </p:sp>
      <p:sp>
        <p:nvSpPr>
          <p:cNvPr id="5" name="Text Placeholder 4"/>
          <p:cNvSpPr>
            <a:spLocks noGrp="1"/>
          </p:cNvSpPr>
          <p:nvPr>
            <p:ph type="body" sz="quarter" idx="12"/>
          </p:nvPr>
        </p:nvSpPr>
        <p:spPr>
          <a:xfrm>
            <a:off x="428863" y="718430"/>
            <a:ext cx="4035125" cy="3010289"/>
          </a:xfrm>
        </p:spPr>
        <p:txBody>
          <a:bodyPr/>
          <a:lstStyle/>
          <a:p>
            <a:pPr>
              <a:spcBef>
                <a:spcPct val="0"/>
              </a:spcBef>
              <a:buClr>
                <a:schemeClr val="tx1"/>
              </a:buClr>
            </a:pPr>
            <a:r>
              <a:rPr lang="en-US" altLang="en-US" sz="1800" dirty="0">
                <a:solidFill>
                  <a:srgbClr val="FF0000"/>
                </a:solidFill>
              </a:rPr>
              <a:t>Cluster Cohesion</a:t>
            </a:r>
            <a:r>
              <a:rPr lang="en-US" altLang="en-US" sz="1800" dirty="0">
                <a:solidFill>
                  <a:srgbClr val="FF9900"/>
                </a:solidFill>
              </a:rPr>
              <a:t>:</a:t>
            </a:r>
            <a:r>
              <a:rPr lang="en-US" altLang="en-US" sz="1800" dirty="0"/>
              <a:t> Measures how closely objects are related in a cluster</a:t>
            </a:r>
          </a:p>
          <a:p>
            <a:pPr>
              <a:spcBef>
                <a:spcPct val="0"/>
              </a:spcBef>
            </a:pPr>
            <a:endParaRPr lang="en-AU" altLang="en-US" sz="1800" dirty="0"/>
          </a:p>
          <a:p>
            <a:pPr>
              <a:spcBef>
                <a:spcPct val="0"/>
              </a:spcBef>
            </a:pPr>
            <a:endParaRPr lang="en-AU" altLang="en-US" sz="1800" dirty="0"/>
          </a:p>
          <a:p>
            <a:pPr>
              <a:spcBef>
                <a:spcPct val="0"/>
              </a:spcBef>
            </a:pPr>
            <a:endParaRPr lang="en-US" altLang="en-US" sz="1800" dirty="0"/>
          </a:p>
          <a:p>
            <a:pPr>
              <a:spcBef>
                <a:spcPct val="0"/>
              </a:spcBef>
              <a:buClr>
                <a:schemeClr val="tx1"/>
              </a:buClr>
            </a:pPr>
            <a:r>
              <a:rPr lang="en-US" altLang="en-US" sz="1800" dirty="0">
                <a:solidFill>
                  <a:srgbClr val="FF0000"/>
                </a:solidFill>
              </a:rPr>
              <a:t>Cluster Separation</a:t>
            </a:r>
            <a:r>
              <a:rPr lang="en-US" altLang="en-US" sz="1800" dirty="0"/>
              <a:t>: Measure how distinct or well-separated a cluster is from other clusters</a:t>
            </a:r>
          </a:p>
          <a:p>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3481132905"/>
              </p:ext>
            </p:extLst>
          </p:nvPr>
        </p:nvGraphicFramePr>
        <p:xfrm>
          <a:off x="5795203" y="1383618"/>
          <a:ext cx="1625720" cy="436441"/>
        </p:xfrm>
        <a:graphic>
          <a:graphicData uri="http://schemas.openxmlformats.org/presentationml/2006/ole">
            <mc:AlternateContent xmlns:mc="http://schemas.openxmlformats.org/markup-compatibility/2006">
              <mc:Choice xmlns:v="urn:schemas-microsoft-com:vml" Requires="v">
                <p:oleObj name="Equation" r:id="rId3" imgW="1371600" imgH="368280" progId="Equation.3">
                  <p:embed/>
                </p:oleObj>
              </mc:Choice>
              <mc:Fallback>
                <p:oleObj name="Equation" r:id="rId3" imgW="1371600" imgH="368280" progId="Equation.3">
                  <p:embed/>
                  <p:pic>
                    <p:nvPicPr>
                      <p:cNvPr id="4" name="Object 4"/>
                      <p:cNvPicPr>
                        <a:picLocks noChangeAspect="1" noChangeArrowheads="1"/>
                      </p:cNvPicPr>
                      <p:nvPr/>
                    </p:nvPicPr>
                    <p:blipFill>
                      <a:blip r:embed="rId4"/>
                      <a:srcRect/>
                      <a:stretch>
                        <a:fillRect/>
                      </a:stretch>
                    </p:blipFill>
                    <p:spPr bwMode="auto">
                      <a:xfrm>
                        <a:off x="5795203" y="1383618"/>
                        <a:ext cx="1625720" cy="436441"/>
                      </a:xfrm>
                      <a:prstGeom prst="rect">
                        <a:avLst/>
                      </a:prstGeom>
                      <a:noFill/>
                      <a:ln>
                        <a:noFill/>
                      </a:ln>
                      <a:effec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26359623"/>
              </p:ext>
            </p:extLst>
          </p:nvPr>
        </p:nvGraphicFramePr>
        <p:xfrm>
          <a:off x="5788819" y="2252663"/>
          <a:ext cx="1521619" cy="372666"/>
        </p:xfrm>
        <a:graphic>
          <a:graphicData uri="http://schemas.openxmlformats.org/presentationml/2006/ole">
            <mc:AlternateContent xmlns:mc="http://schemas.openxmlformats.org/markup-compatibility/2006">
              <mc:Choice xmlns:v="urn:schemas-microsoft-com:vml" Requires="v">
                <p:oleObj name="Equation" r:id="rId5" imgW="1396800" imgH="342720" progId="Equation.3">
                  <p:embed/>
                </p:oleObj>
              </mc:Choice>
              <mc:Fallback>
                <p:oleObj name="Equation" r:id="rId5" imgW="1396800" imgH="342720" progId="Equation.3">
                  <p:embed/>
                  <p:pic>
                    <p:nvPicPr>
                      <p:cNvPr id="6" name="Object 5"/>
                      <p:cNvPicPr>
                        <a:picLocks noChangeAspect="1" noChangeArrowheads="1"/>
                      </p:cNvPicPr>
                      <p:nvPr/>
                    </p:nvPicPr>
                    <p:blipFill>
                      <a:blip r:embed="rId6"/>
                      <a:srcRect/>
                      <a:stretch>
                        <a:fillRect/>
                      </a:stretch>
                    </p:blipFill>
                    <p:spPr bwMode="auto">
                      <a:xfrm>
                        <a:off x="5788819" y="2252663"/>
                        <a:ext cx="1521619" cy="372666"/>
                      </a:xfrm>
                      <a:prstGeom prst="rect">
                        <a:avLst/>
                      </a:prstGeom>
                      <a:noFill/>
                      <a:ln>
                        <a:noFill/>
                      </a:ln>
                      <a:effectLst/>
                    </p:spPr>
                  </p:pic>
                </p:oleObj>
              </mc:Fallback>
            </mc:AlternateContent>
          </a:graphicData>
        </a:graphic>
      </p:graphicFrame>
      <p:pic>
        <p:nvPicPr>
          <p:cNvPr id="3" name="Picture 2"/>
          <p:cNvPicPr>
            <a:picLocks noChangeAspect="1"/>
          </p:cNvPicPr>
          <p:nvPr/>
        </p:nvPicPr>
        <p:blipFill>
          <a:blip r:embed="rId7"/>
          <a:stretch>
            <a:fillRect/>
          </a:stretch>
        </p:blipFill>
        <p:spPr>
          <a:xfrm>
            <a:off x="1979712" y="1383618"/>
            <a:ext cx="833131" cy="993024"/>
          </a:xfrm>
          <a:prstGeom prst="rect">
            <a:avLst/>
          </a:prstGeom>
        </p:spPr>
      </p:pic>
      <p:pic>
        <p:nvPicPr>
          <p:cNvPr id="7" name="Picture 6"/>
          <p:cNvPicPr>
            <a:picLocks noChangeAspect="1"/>
          </p:cNvPicPr>
          <p:nvPr/>
        </p:nvPicPr>
        <p:blipFill>
          <a:blip r:embed="rId8"/>
          <a:stretch>
            <a:fillRect/>
          </a:stretch>
        </p:blipFill>
        <p:spPr>
          <a:xfrm>
            <a:off x="1385646" y="3206766"/>
            <a:ext cx="2384580" cy="990890"/>
          </a:xfrm>
          <a:prstGeom prst="rect">
            <a:avLst/>
          </a:prstGeom>
        </p:spPr>
      </p:pic>
    </p:spTree>
    <p:extLst>
      <p:ext uri="{BB962C8B-B14F-4D97-AF65-F5344CB8AC3E}">
        <p14:creationId xmlns:p14="http://schemas.microsoft.com/office/powerpoint/2010/main" val="405681482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Internal Measures: Cohesion and Separation</a:t>
            </a:r>
            <a:endParaRPr lang="en-US" dirty="0"/>
          </a:p>
        </p:txBody>
      </p:sp>
      <p:sp>
        <p:nvSpPr>
          <p:cNvPr id="8" name="Text Placeholder 7"/>
          <p:cNvSpPr>
            <a:spLocks noGrp="1"/>
          </p:cNvSpPr>
          <p:nvPr>
            <p:ph type="body" sz="quarter" idx="12"/>
          </p:nvPr>
        </p:nvSpPr>
        <p:spPr/>
        <p:txBody>
          <a:bodyPr/>
          <a:lstStyle/>
          <a:p>
            <a:r>
              <a:rPr lang="en-US" altLang="en-US" sz="1800" dirty="0"/>
              <a:t>Example: Squared error</a:t>
            </a:r>
          </a:p>
          <a:p>
            <a:pPr lvl="1"/>
            <a:r>
              <a:rPr lang="en-US" altLang="en-US" sz="1500" dirty="0"/>
              <a:t>BSS + SSE = constant</a:t>
            </a:r>
          </a:p>
          <a:p>
            <a:endParaRPr lang="en-US" dirty="0"/>
          </a:p>
        </p:txBody>
      </p:sp>
      <p:pic>
        <p:nvPicPr>
          <p:cNvPr id="9" name="Picture 8"/>
          <p:cNvPicPr>
            <a:picLocks noChangeAspect="1"/>
          </p:cNvPicPr>
          <p:nvPr/>
        </p:nvPicPr>
        <p:blipFill>
          <a:blip r:embed="rId3"/>
          <a:stretch>
            <a:fillRect/>
          </a:stretch>
        </p:blipFill>
        <p:spPr>
          <a:xfrm>
            <a:off x="1899691" y="1483551"/>
            <a:ext cx="4230521" cy="628060"/>
          </a:xfrm>
          <a:prstGeom prst="rect">
            <a:avLst/>
          </a:prstGeom>
        </p:spPr>
      </p:pic>
      <p:graphicFrame>
        <p:nvGraphicFramePr>
          <p:cNvPr id="11" name="Object 25"/>
          <p:cNvGraphicFramePr>
            <a:graphicFrameLocks noChangeAspect="1"/>
          </p:cNvGraphicFramePr>
          <p:nvPr>
            <p:extLst>
              <p:ext uri="{D42A27DB-BD31-4B8C-83A1-F6EECF244321}">
                <p14:modId xmlns:p14="http://schemas.microsoft.com/office/powerpoint/2010/main" val="2122654366"/>
              </p:ext>
            </p:extLst>
          </p:nvPr>
        </p:nvGraphicFramePr>
        <p:xfrm>
          <a:off x="2706291" y="3283744"/>
          <a:ext cx="4314825" cy="916781"/>
        </p:xfrm>
        <a:graphic>
          <a:graphicData uri="http://schemas.openxmlformats.org/presentationml/2006/ole">
            <mc:AlternateContent xmlns:mc="http://schemas.openxmlformats.org/markup-compatibility/2006">
              <mc:Choice xmlns:v="urn:schemas-microsoft-com:vml" Requires="v">
                <p:oleObj name="Equation" r:id="rId4" imgW="3225600" imgH="685800" progId="Equation.3">
                  <p:embed/>
                </p:oleObj>
              </mc:Choice>
              <mc:Fallback>
                <p:oleObj name="Equation" r:id="rId4" imgW="3225600" imgH="685800" progId="Equation.3">
                  <p:embed/>
                  <p:pic>
                    <p:nvPicPr>
                      <p:cNvPr id="11" name="Object 25"/>
                      <p:cNvPicPr>
                        <a:picLocks noChangeAspect="1" noChangeArrowheads="1"/>
                      </p:cNvPicPr>
                      <p:nvPr/>
                    </p:nvPicPr>
                    <p:blipFill>
                      <a:blip r:embed="rId5"/>
                      <a:srcRect/>
                      <a:stretch>
                        <a:fillRect/>
                      </a:stretch>
                    </p:blipFill>
                    <p:spPr bwMode="auto">
                      <a:xfrm>
                        <a:off x="2706291" y="3283744"/>
                        <a:ext cx="4314825" cy="916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26"/>
          <p:cNvSpPr txBox="1">
            <a:spLocks noChangeArrowheads="1"/>
          </p:cNvSpPr>
          <p:nvPr/>
        </p:nvSpPr>
        <p:spPr bwMode="auto">
          <a:xfrm>
            <a:off x="949430" y="3283672"/>
            <a:ext cx="154305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K=2 clusters:</a:t>
            </a:r>
          </a:p>
        </p:txBody>
      </p:sp>
      <p:graphicFrame>
        <p:nvGraphicFramePr>
          <p:cNvPr id="13" name="Object 27"/>
          <p:cNvGraphicFramePr>
            <a:graphicFrameLocks noChangeAspect="1"/>
          </p:cNvGraphicFramePr>
          <p:nvPr>
            <p:extLst>
              <p:ext uri="{D42A27DB-BD31-4B8C-83A1-F6EECF244321}">
                <p14:modId xmlns:p14="http://schemas.microsoft.com/office/powerpoint/2010/main" val="2335030097"/>
              </p:ext>
            </p:extLst>
          </p:nvPr>
        </p:nvGraphicFramePr>
        <p:xfrm>
          <a:off x="2722960" y="2138363"/>
          <a:ext cx="3840956" cy="916781"/>
        </p:xfrm>
        <a:graphic>
          <a:graphicData uri="http://schemas.openxmlformats.org/presentationml/2006/ole">
            <mc:AlternateContent xmlns:mc="http://schemas.openxmlformats.org/markup-compatibility/2006">
              <mc:Choice xmlns:v="urn:schemas-microsoft-com:vml" Requires="v">
                <p:oleObj name="Equation" r:id="rId6" imgW="2869920" imgH="685800" progId="Equation.3">
                  <p:embed/>
                </p:oleObj>
              </mc:Choice>
              <mc:Fallback>
                <p:oleObj name="Equation" r:id="rId6" imgW="2869920" imgH="685800" progId="Equation.3">
                  <p:embed/>
                  <p:pic>
                    <p:nvPicPr>
                      <p:cNvPr id="13" name="Object 27"/>
                      <p:cNvPicPr>
                        <a:picLocks noChangeAspect="1" noChangeArrowheads="1"/>
                      </p:cNvPicPr>
                      <p:nvPr/>
                    </p:nvPicPr>
                    <p:blipFill>
                      <a:blip r:embed="rId7"/>
                      <a:srcRect/>
                      <a:stretch>
                        <a:fillRect/>
                      </a:stretch>
                    </p:blipFill>
                    <p:spPr bwMode="auto">
                      <a:xfrm>
                        <a:off x="2722960" y="2138363"/>
                        <a:ext cx="3840956" cy="916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28"/>
          <p:cNvSpPr txBox="1">
            <a:spLocks noChangeArrowheads="1"/>
          </p:cNvSpPr>
          <p:nvPr/>
        </p:nvSpPr>
        <p:spPr bwMode="auto">
          <a:xfrm>
            <a:off x="949430" y="2135910"/>
            <a:ext cx="154305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dirty="0"/>
              <a:t>K=1 cluster:</a:t>
            </a:r>
          </a:p>
        </p:txBody>
      </p:sp>
    </p:spTree>
    <p:extLst>
      <p:ext uri="{BB962C8B-B14F-4D97-AF65-F5344CB8AC3E}">
        <p14:creationId xmlns:p14="http://schemas.microsoft.com/office/powerpoint/2010/main" val="176027940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sz="2100" dirty="0"/>
              <a:t>Internal Measures: Cohesion &amp; Separation – </a:t>
            </a:r>
            <a:r>
              <a:rPr lang="en-US" altLang="en-US" sz="2100" dirty="0">
                <a:solidFill>
                  <a:srgbClr val="FF0000"/>
                </a:solidFill>
              </a:rPr>
              <a:t>Graph-based view</a:t>
            </a:r>
            <a:endParaRPr lang="en-US" dirty="0">
              <a:solidFill>
                <a:srgbClr val="FF0000"/>
              </a:solidFill>
            </a:endParaRPr>
          </a:p>
        </p:txBody>
      </p:sp>
      <p:sp>
        <p:nvSpPr>
          <p:cNvPr id="5" name="Text Placeholder 4"/>
          <p:cNvSpPr>
            <a:spLocks noGrp="1"/>
          </p:cNvSpPr>
          <p:nvPr>
            <p:ph type="body" sz="quarter" idx="12"/>
          </p:nvPr>
        </p:nvSpPr>
        <p:spPr>
          <a:xfrm>
            <a:off x="416217" y="809870"/>
            <a:ext cx="8280751" cy="3010289"/>
          </a:xfrm>
        </p:spPr>
        <p:txBody>
          <a:bodyPr/>
          <a:lstStyle/>
          <a:p>
            <a:pPr>
              <a:spcBef>
                <a:spcPct val="0"/>
              </a:spcBef>
            </a:pPr>
            <a:r>
              <a:rPr lang="en-US" altLang="en-US" sz="2000" dirty="0"/>
              <a:t>A </a:t>
            </a:r>
            <a:r>
              <a:rPr lang="en-US" altLang="en-US" sz="2000" b="1" dirty="0"/>
              <a:t>proximity graph based approach </a:t>
            </a:r>
            <a:r>
              <a:rPr lang="en-US" altLang="en-US" sz="2000" dirty="0"/>
              <a:t>can also be used for cohesion and separation</a:t>
            </a:r>
          </a:p>
          <a:p>
            <a:pPr lvl="1"/>
            <a:r>
              <a:rPr lang="en-US" altLang="en-US" sz="1600" dirty="0"/>
              <a:t>Cluster cohesion is the sum of the weight (indicating proximity between nodes/objects) of all links within a cluster</a:t>
            </a:r>
          </a:p>
          <a:p>
            <a:pPr lvl="1"/>
            <a:r>
              <a:rPr lang="en-US" altLang="en-US" sz="1600" dirty="0"/>
              <a:t>Cluster separation is the sum of the weights between nodes in the cluster and nodes outside the cluster</a:t>
            </a:r>
          </a:p>
          <a:p>
            <a:endParaRPr lang="en-US" dirty="0"/>
          </a:p>
        </p:txBody>
      </p:sp>
      <p:pic>
        <p:nvPicPr>
          <p:cNvPr id="3" name="Picture 2"/>
          <p:cNvPicPr>
            <a:picLocks noChangeAspect="1"/>
          </p:cNvPicPr>
          <p:nvPr/>
        </p:nvPicPr>
        <p:blipFill>
          <a:blip r:embed="rId3"/>
          <a:stretch>
            <a:fillRect/>
          </a:stretch>
        </p:blipFill>
        <p:spPr>
          <a:xfrm>
            <a:off x="1727736" y="2531546"/>
            <a:ext cx="5555462" cy="1467740"/>
          </a:xfrm>
          <a:prstGeom prst="rect">
            <a:avLst/>
          </a:prstGeom>
        </p:spPr>
      </p:pic>
      <p:sp>
        <p:nvSpPr>
          <p:cNvPr id="8" name="Rectangle 41"/>
          <p:cNvSpPr>
            <a:spLocks noChangeArrowheads="1"/>
          </p:cNvSpPr>
          <p:nvPr/>
        </p:nvSpPr>
        <p:spPr bwMode="auto">
          <a:xfrm>
            <a:off x="1727736" y="3999287"/>
            <a:ext cx="95731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dirty="0"/>
              <a:t>cohesion</a:t>
            </a:r>
          </a:p>
        </p:txBody>
      </p:sp>
      <p:sp>
        <p:nvSpPr>
          <p:cNvPr id="9" name="Rectangle 42"/>
          <p:cNvSpPr>
            <a:spLocks noChangeArrowheads="1"/>
          </p:cNvSpPr>
          <p:nvPr/>
        </p:nvSpPr>
        <p:spPr bwMode="auto">
          <a:xfrm>
            <a:off x="5154509" y="3999286"/>
            <a:ext cx="108555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dirty="0"/>
              <a:t>separation</a:t>
            </a:r>
          </a:p>
        </p:txBody>
      </p:sp>
    </p:spTree>
    <p:extLst>
      <p:ext uri="{BB962C8B-B14F-4D97-AF65-F5344CB8AC3E}">
        <p14:creationId xmlns:p14="http://schemas.microsoft.com/office/powerpoint/2010/main" val="264404149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p>
            <a:r>
              <a:rPr lang="en-US" altLang="en-US" dirty="0"/>
              <a:t>Internal Measures: Silhouette Coefficient</a:t>
            </a:r>
            <a:endParaRPr lang="en-US" dirty="0">
              <a:solidFill>
                <a:srgbClr val="FF0000"/>
              </a:solidFill>
            </a:endParaRPr>
          </a:p>
        </p:txBody>
      </p:sp>
      <p:sp>
        <p:nvSpPr>
          <p:cNvPr id="5" name="Text Placeholder 4"/>
          <p:cNvSpPr>
            <a:spLocks noGrp="1"/>
          </p:cNvSpPr>
          <p:nvPr>
            <p:ph type="body" sz="quarter" idx="12"/>
          </p:nvPr>
        </p:nvSpPr>
        <p:spPr>
          <a:xfrm>
            <a:off x="426369" y="902179"/>
            <a:ext cx="8280751" cy="3010289"/>
          </a:xfrm>
        </p:spPr>
        <p:txBody>
          <a:bodyPr/>
          <a:lstStyle/>
          <a:p>
            <a:pPr>
              <a:spcBef>
                <a:spcPct val="0"/>
              </a:spcBef>
            </a:pPr>
            <a:r>
              <a:rPr lang="en-US" altLang="en-US" sz="1800" dirty="0"/>
              <a:t>Silhouette Coefficient combine ideas of both cohesion and separation</a:t>
            </a:r>
          </a:p>
          <a:p>
            <a:pPr>
              <a:spcBef>
                <a:spcPct val="0"/>
              </a:spcBef>
            </a:pPr>
            <a:r>
              <a:rPr lang="en-US" altLang="en-US" sz="1800" dirty="0"/>
              <a:t>Can be used for individual points, clusters and </a:t>
            </a:r>
            <a:r>
              <a:rPr lang="en-US" altLang="en-US" sz="1800" dirty="0" err="1"/>
              <a:t>clusterings</a:t>
            </a:r>
            <a:endParaRPr lang="en-US" altLang="en-US" sz="1800" dirty="0"/>
          </a:p>
          <a:p>
            <a:pPr>
              <a:spcBef>
                <a:spcPct val="0"/>
              </a:spcBef>
            </a:pPr>
            <a:r>
              <a:rPr lang="en-US" altLang="en-US" sz="1800" dirty="0"/>
              <a:t>For an individual point, </a:t>
            </a:r>
            <a:r>
              <a:rPr lang="en-US" altLang="en-US" sz="1800" i="1" dirty="0" err="1"/>
              <a:t>i</a:t>
            </a:r>
            <a:endParaRPr lang="en-US" altLang="en-US" sz="1800" i="1" dirty="0"/>
          </a:p>
          <a:p>
            <a:pPr lvl="1"/>
            <a:r>
              <a:rPr lang="en-US" altLang="en-US" sz="1400" dirty="0"/>
              <a:t>Calculate </a:t>
            </a:r>
            <a:r>
              <a:rPr lang="en-US" altLang="en-US" sz="1400" b="1" i="1" dirty="0"/>
              <a:t>a</a:t>
            </a:r>
            <a:r>
              <a:rPr lang="en-US" altLang="en-US" sz="1400" dirty="0"/>
              <a:t> = average distance of </a:t>
            </a:r>
            <a:r>
              <a:rPr lang="en-US" altLang="en-US" sz="1400" i="1" dirty="0" err="1"/>
              <a:t>i</a:t>
            </a:r>
            <a:r>
              <a:rPr lang="en-US" altLang="en-US" sz="1400" dirty="0"/>
              <a:t> to the points in its cluster</a:t>
            </a:r>
          </a:p>
          <a:p>
            <a:pPr lvl="1"/>
            <a:r>
              <a:rPr lang="en-US" altLang="en-US" sz="1400" dirty="0"/>
              <a:t>Calculate </a:t>
            </a:r>
            <a:r>
              <a:rPr lang="en-US" altLang="en-US" sz="1400" b="1" i="1" dirty="0"/>
              <a:t>b</a:t>
            </a:r>
            <a:r>
              <a:rPr lang="en-US" altLang="en-US" sz="1400" dirty="0"/>
              <a:t> = </a:t>
            </a:r>
            <a:r>
              <a:rPr lang="en-US" altLang="en-US" sz="1400" b="1" dirty="0"/>
              <a:t>min</a:t>
            </a:r>
            <a:r>
              <a:rPr lang="en-US" altLang="en-US" sz="1400" dirty="0"/>
              <a:t> (the average distance of </a:t>
            </a:r>
            <a:r>
              <a:rPr lang="en-US" altLang="en-US" sz="1400" i="1" dirty="0" err="1"/>
              <a:t>i</a:t>
            </a:r>
            <a:r>
              <a:rPr lang="en-US" altLang="en-US" sz="1400" i="1" dirty="0"/>
              <a:t> </a:t>
            </a:r>
            <a:r>
              <a:rPr lang="en-US" altLang="en-US" sz="1400" dirty="0"/>
              <a:t> to all points in another cluster, w.r.t. all clusters)</a:t>
            </a:r>
          </a:p>
          <a:p>
            <a:pPr lvl="1"/>
            <a:endParaRPr lang="en-US" altLang="en-US" sz="1400" dirty="0"/>
          </a:p>
          <a:p>
            <a:pPr marL="434250" lvl="1" indent="0">
              <a:buNone/>
            </a:pPr>
            <a:endParaRPr lang="en-US" altLang="en-US" sz="1400" dirty="0"/>
          </a:p>
          <a:p>
            <a:pPr marL="434250" lvl="1" indent="0">
              <a:buNone/>
            </a:pPr>
            <a:endParaRPr lang="en-US" altLang="en-US" sz="1400" dirty="0"/>
          </a:p>
          <a:p>
            <a:pPr marL="434250" lvl="1" indent="0">
              <a:buNone/>
            </a:pPr>
            <a:endParaRPr lang="en-US" altLang="en-US" sz="1400" dirty="0"/>
          </a:p>
          <a:p>
            <a:pPr lvl="1"/>
            <a:r>
              <a:rPr lang="en-US" altLang="en-US" sz="1400" dirty="0"/>
              <a:t>The silhouette coefficient for a point is then given by </a:t>
            </a:r>
            <a:br>
              <a:rPr lang="en-US" altLang="en-US" sz="1400" dirty="0"/>
            </a:br>
            <a:r>
              <a:rPr lang="en-US" altLang="en-US" sz="1400" dirty="0"/>
              <a:t> </a:t>
            </a:r>
            <a:r>
              <a:rPr lang="en-US" altLang="en-US" sz="1400" i="1" dirty="0">
                <a:latin typeface="Times New Roman" panose="02020603050405020304" pitchFamily="18" charset="0"/>
                <a:cs typeface="Times New Roman" panose="02020603050405020304" pitchFamily="18" charset="0"/>
              </a:rPr>
              <a:t>s = 1 – a/b   </a:t>
            </a:r>
            <a:r>
              <a:rPr lang="en-US" altLang="en-US" sz="1400" dirty="0"/>
              <a:t>if </a:t>
            </a:r>
            <a:r>
              <a:rPr lang="en-US" altLang="en-US" sz="1400" i="1" dirty="0">
                <a:latin typeface="Times New Roman" panose="02020603050405020304" pitchFamily="18" charset="0"/>
                <a:cs typeface="Times New Roman" panose="02020603050405020304" pitchFamily="18" charset="0"/>
              </a:rPr>
              <a:t>a &lt; b</a:t>
            </a:r>
            <a:r>
              <a:rPr lang="en-US" altLang="en-US" sz="1400" dirty="0"/>
              <a:t>; or </a:t>
            </a:r>
            <a:r>
              <a:rPr lang="en-US" altLang="en-US" sz="1400" i="1" dirty="0">
                <a:latin typeface="Times New Roman" panose="02020603050405020304" pitchFamily="18" charset="0"/>
                <a:cs typeface="Times New Roman" panose="02020603050405020304" pitchFamily="18" charset="0"/>
              </a:rPr>
              <a:t>s = b/a - 1</a:t>
            </a:r>
            <a:r>
              <a:rPr lang="en-US" altLang="en-US" sz="1400" dirty="0"/>
              <a:t>    if </a:t>
            </a:r>
            <a:r>
              <a:rPr lang="en-US" altLang="en-US" sz="1400" i="1" dirty="0">
                <a:latin typeface="Times New Roman" panose="02020603050405020304" pitchFamily="18" charset="0"/>
                <a:cs typeface="Times New Roman" panose="02020603050405020304" pitchFamily="18" charset="0"/>
              </a:rPr>
              <a:t>a </a:t>
            </a:r>
            <a:r>
              <a:rPr lang="en-US" altLang="en-US" sz="1400" i="1" dirty="0">
                <a:latin typeface="Times New Roman" panose="02020603050405020304" pitchFamily="18" charset="0"/>
                <a:cs typeface="Times New Roman" panose="02020603050405020304" pitchFamily="18" charset="0"/>
                <a:sym typeface="Symbol" pitchFamily="18" charset="2"/>
              </a:rPr>
              <a:t> </a:t>
            </a:r>
            <a:r>
              <a:rPr lang="en-US" altLang="en-US" sz="1400" i="1" dirty="0">
                <a:latin typeface="Times New Roman" panose="02020603050405020304" pitchFamily="18" charset="0"/>
                <a:cs typeface="Times New Roman" panose="02020603050405020304" pitchFamily="18" charset="0"/>
              </a:rPr>
              <a:t>b</a:t>
            </a:r>
            <a:r>
              <a:rPr lang="en-US" altLang="en-US" sz="1400" dirty="0"/>
              <a:t> (not the usual case) </a:t>
            </a:r>
          </a:p>
          <a:p>
            <a:pPr lvl="1"/>
            <a:r>
              <a:rPr lang="en-US" altLang="en-US" sz="1400" dirty="0"/>
              <a:t>The value of s vary between -1 and 1, but typically between 0 and 1. </a:t>
            </a:r>
          </a:p>
          <a:p>
            <a:pPr lvl="1"/>
            <a:r>
              <a:rPr lang="en-US" altLang="en-US" sz="1400" dirty="0"/>
              <a:t>The closer to 1, the better.</a:t>
            </a:r>
          </a:p>
          <a:p>
            <a:pPr>
              <a:spcBef>
                <a:spcPct val="0"/>
              </a:spcBef>
            </a:pPr>
            <a:r>
              <a:rPr lang="en-US" altLang="en-US" sz="1800" dirty="0"/>
              <a:t>Can calculate the Average Silhouette for a cluster or a clustering</a:t>
            </a:r>
          </a:p>
          <a:p>
            <a:endParaRPr 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93103213"/>
              </p:ext>
            </p:extLst>
          </p:nvPr>
        </p:nvGraphicFramePr>
        <p:xfrm>
          <a:off x="3098124" y="2334006"/>
          <a:ext cx="2071115" cy="832295"/>
        </p:xfrm>
        <a:graphic>
          <a:graphicData uri="http://schemas.openxmlformats.org/presentationml/2006/ole">
            <mc:AlternateContent xmlns:mc="http://schemas.openxmlformats.org/markup-compatibility/2006">
              <mc:Choice xmlns:v="urn:schemas-microsoft-com:vml" Requires="v">
                <p:oleObj name="VISIO" r:id="rId3" imgW="3692160" imgH="1484640" progId="Visio.Drawing.6">
                  <p:embed/>
                </p:oleObj>
              </mc:Choice>
              <mc:Fallback>
                <p:oleObj name="VISIO" r:id="rId3" imgW="3692160" imgH="1484640" progId="Visio.Drawing.6">
                  <p:embed/>
                  <p:pic>
                    <p:nvPicPr>
                      <p:cNvPr id="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8124" y="2334006"/>
                        <a:ext cx="2071115" cy="83229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61735795"/>
      </p:ext>
    </p:extLst>
  </p:cSld>
  <p:clrMapOvr>
    <a:masterClrMapping/>
  </p:clrMapOvr>
  <p:transition/>
</p:sld>
</file>

<file path=ppt/theme/theme1.xml><?xml version="1.0" encoding="utf-8"?>
<a:theme xmlns:a="http://schemas.openxmlformats.org/drawingml/2006/main" name="UniSA PPT - Logo footer">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nisa_powerpoint_with_logo_footer" id="{F7B5DB39-39F9-624B-BD92-6F76FFB7D372}" vid="{E5A5EEF1-1B5B-584B-9F67-4251EF784B3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UniSA PPT - Logo footer</Template>
  <TotalTime>4885</TotalTime>
  <Words>1521</Words>
  <Application>Microsoft Office PowerPoint</Application>
  <PresentationFormat>On-screen Show (16:9)</PresentationFormat>
  <Paragraphs>266</Paragraphs>
  <Slides>27</Slides>
  <Notes>27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3" baseType="lpstr">
      <vt:lpstr>Altis UniSA</vt:lpstr>
      <vt:lpstr>Arial</vt:lpstr>
      <vt:lpstr>Times New Roman</vt:lpstr>
      <vt:lpstr>UniSA PPT - Logo footer</vt:lpstr>
      <vt:lpstr>Equation</vt:lpstr>
      <vt:lpstr>VISIO</vt:lpstr>
      <vt:lpstr> INFS 5102 Unsupervised Methods in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INFS 5102 Unsupervised Methods in Analytics</dc:title>
  <dc:creator>Lin Liu</dc:creator>
  <cp:lastModifiedBy>Huang, Huining - huahy057</cp:lastModifiedBy>
  <cp:revision>157</cp:revision>
  <cp:lastPrinted>2011-11-18T03:36:14Z</cp:lastPrinted>
  <dcterms:created xsi:type="dcterms:W3CDTF">2022-02-19T07:39:44Z</dcterms:created>
  <dcterms:modified xsi:type="dcterms:W3CDTF">2023-09-16T16:38:18Z</dcterms:modified>
</cp:coreProperties>
</file>