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70" r:id="rId2"/>
    <p:sldId id="321" r:id="rId3"/>
    <p:sldId id="362" r:id="rId4"/>
    <p:sldId id="347" r:id="rId5"/>
    <p:sldId id="348" r:id="rId6"/>
    <p:sldId id="364" r:id="rId7"/>
    <p:sldId id="367" r:id="rId8"/>
    <p:sldId id="377" r:id="rId9"/>
    <p:sldId id="366" r:id="rId10"/>
    <p:sldId id="378" r:id="rId11"/>
    <p:sldId id="379" r:id="rId12"/>
    <p:sldId id="369" r:id="rId13"/>
    <p:sldId id="380" r:id="rId14"/>
    <p:sldId id="354" r:id="rId1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A89"/>
    <a:srgbClr val="000099"/>
    <a:srgbClr val="4F81B5"/>
    <a:srgbClr val="67AB50"/>
    <a:srgbClr val="70B6AD"/>
    <a:srgbClr val="CE3D62"/>
    <a:srgbClr val="CE4B7F"/>
    <a:srgbClr val="7876DF"/>
    <a:srgbClr val="8FCACC"/>
    <a:srgbClr val="EC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40CED5-DE09-4E67-84E5-9AA1B84F4092}" v="35" dt="2023-02-22T13:35:13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20" autoAdjust="0"/>
    <p:restoredTop sz="82368" autoAdjust="0"/>
  </p:normalViewPr>
  <p:slideViewPr>
    <p:cSldViewPr snapToGrid="0" snapToObjects="1">
      <p:cViewPr varScale="1">
        <p:scale>
          <a:sx n="95" d="100"/>
          <a:sy n="95" d="100"/>
        </p:scale>
        <p:origin x="557" y="7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-83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26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FFF99"/>
            </a:solidFill>
          </c:spPr>
          <c:explosion val="1"/>
          <c:dPt>
            <c:idx val="0"/>
            <c:bubble3D val="0"/>
            <c:spPr>
              <a:solidFill>
                <a:srgbClr val="FFFF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DE0E-4BA8-83D4-73FB70D13E6A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DE0E-4BA8-83D4-73FB70D13E6A}"/>
              </c:ext>
            </c:extLst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DE0E-4BA8-83D4-73FB70D13E6A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DE0E-4BA8-83D4-73FB70D13E6A}"/>
              </c:ext>
            </c:extLst>
          </c:dPt>
          <c:dLbls>
            <c:dLbl>
              <c:idx val="0"/>
              <c:layout>
                <c:manualLayout>
                  <c:x val="-0.13961589566929133"/>
                  <c:y val="0.1531446850393700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E0E-4BA8-83D4-73FB70D13E6A}"/>
                </c:ext>
              </c:extLst>
            </c:dLbl>
            <c:dLbl>
              <c:idx val="1"/>
              <c:layout>
                <c:manualLayout>
                  <c:x val="-0.21875000000000008"/>
                  <c:y val="-0.1280351870078740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88533464566929"/>
                      <c:h val="0.10862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DE0E-4BA8-83D4-73FB70D13E6A}"/>
                </c:ext>
              </c:extLst>
            </c:dLbl>
            <c:dLbl>
              <c:idx val="2"/>
              <c:layout>
                <c:manualLayout>
                  <c:x val="0.20029166666666667"/>
                  <c:y val="-0.2548031496062992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Assignment 2, </a:t>
                    </a:r>
                    <a:fld id="{36F69B4A-DAF8-47A1-BF77-6C230D94DCC0}" type="VALUE">
                      <a:rPr lang="en-US" baseline="0"/>
                      <a:pPr>
                        <a:defRPr/>
                      </a:pPr>
                      <a:t>[VALUE]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205200131233595"/>
                      <c:h val="0.179749999999999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E0E-4BA8-83D4-73FB70D13E6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baseline="0" dirty="0"/>
                      <a:t>Tests, 20%</a:t>
                    </a:r>
                    <a:endParaRPr lang="en-US" dirty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DE0E-4BA8-83D4-73FB70D13E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Practicals</c:v>
                </c:pt>
                <c:pt idx="1">
                  <c:v>Assignment 1</c:v>
                </c:pt>
                <c:pt idx="2">
                  <c:v>Assignment 2</c:v>
                </c:pt>
                <c:pt idx="3">
                  <c:v>Tests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</c:v>
                </c:pt>
                <c:pt idx="1">
                  <c:v>0.25</c:v>
                </c:pt>
                <c:pt idx="2">
                  <c:v>0.35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0E-4BA8-83D4-73FB70D13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FF6F4C1-4114-4918-8993-473D0CD5D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173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DB437F-59FE-4A6C-A802-8DC821426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435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88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78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38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19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797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9934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26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23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73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75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7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72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931" y="4862096"/>
            <a:ext cx="5679440" cy="46052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4747" tIns="47373" rIns="94747" bIns="4737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9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942E2-BAD8-FC47-AC93-B2BB6BCAFF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28" y="590550"/>
            <a:ext cx="1288544" cy="1030835"/>
          </a:xfrm>
          <a:prstGeom prst="rect">
            <a:avLst/>
          </a:prstGeom>
        </p:spPr>
      </p:pic>
      <p:sp>
        <p:nvSpPr>
          <p:cNvPr id="4" name="Rectangle 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1358089" y="2184400"/>
            <a:ext cx="6437083" cy="8432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ubTitle" sz="quarter" idx="1" hasCustomPrompt="1"/>
          </p:nvPr>
        </p:nvSpPr>
        <p:spPr bwMode="auto">
          <a:xfrm>
            <a:off x="1366353" y="3332829"/>
            <a:ext cx="6428827" cy="12493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text or delete if not required</a:t>
            </a:r>
          </a:p>
        </p:txBody>
      </p:sp>
    </p:spTree>
    <p:extLst>
      <p:ext uri="{BB962C8B-B14F-4D97-AF65-F5344CB8AC3E}">
        <p14:creationId xmlns:p14="http://schemas.microsoft.com/office/powerpoint/2010/main" val="16813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8" y="4504556"/>
            <a:ext cx="1416826" cy="421143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6217" y="428627"/>
            <a:ext cx="8290903" cy="50543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800" b="1" baseline="0">
                <a:solidFill>
                  <a:srgbClr val="054A89"/>
                </a:solidFill>
              </a:defRPr>
            </a:lvl1pPr>
          </a:lstStyle>
          <a:p>
            <a:pPr lvl="0"/>
            <a:r>
              <a:rPr lang="en-US" dirty="0"/>
              <a:t>Type heading here</a:t>
            </a:r>
            <a:endParaRPr lang="en-AU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6217" y="1049598"/>
            <a:ext cx="8280751" cy="25044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 marL="1143000" indent="-228600">
              <a:buFont typeface="Arial" panose="020B0604020202020204" pitchFamily="34" charset="0"/>
              <a:buChar char="»"/>
              <a:defRPr sz="2000"/>
            </a:lvl3pPr>
          </a:lstStyle>
          <a:p>
            <a:pPr lvl="0"/>
            <a:r>
              <a:rPr lang="en-US" dirty="0"/>
              <a:t>Type text here</a:t>
            </a:r>
          </a:p>
          <a:p>
            <a:pPr lvl="1"/>
            <a:r>
              <a:rPr lang="en-US" dirty="0"/>
              <a:t>Second level if required</a:t>
            </a:r>
          </a:p>
          <a:p>
            <a:pPr lvl="2"/>
            <a:r>
              <a:rPr lang="en-US" dirty="0"/>
              <a:t>Third level if required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5B537-7036-2042-B50D-F890C1EE95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Text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570413" y="-1"/>
            <a:ext cx="4573587" cy="4276725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i="1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to placeholder. Or c</a:t>
            </a:r>
            <a:r>
              <a:rPr lang="en-AU" dirty="0"/>
              <a:t>lick </a:t>
            </a:r>
            <a:br>
              <a:rPr lang="en-AU" dirty="0"/>
            </a:br>
            <a:r>
              <a:rPr lang="en-AU" dirty="0"/>
              <a:t>icon to add.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6217" y="428627"/>
            <a:ext cx="38205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>
                <a:solidFill>
                  <a:srgbClr val="054A89"/>
                </a:solidFill>
              </a:defRPr>
            </a:lvl1pPr>
          </a:lstStyle>
          <a:p>
            <a:pPr lvl="0"/>
            <a:r>
              <a:rPr lang="en-US" dirty="0"/>
              <a:t>Type heading</a:t>
            </a:r>
            <a:endParaRPr lang="en-AU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6209" y="1295405"/>
            <a:ext cx="3810351" cy="251459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Type text here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05D9D5-D48F-4444-9C6D-30944DD8E3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Text right/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4572000" cy="427355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i="1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to placeholder. Or c</a:t>
            </a:r>
            <a:r>
              <a:rPr lang="en-AU" dirty="0"/>
              <a:t>lick </a:t>
            </a:r>
            <a:br>
              <a:rPr lang="en-AU" dirty="0"/>
            </a:br>
            <a:r>
              <a:rPr lang="en-AU" dirty="0"/>
              <a:t>icon to add.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47577" y="428627"/>
            <a:ext cx="38205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>
                <a:solidFill>
                  <a:srgbClr val="054A89"/>
                </a:solidFill>
              </a:defRPr>
            </a:lvl1pPr>
          </a:lstStyle>
          <a:p>
            <a:pPr lvl="0"/>
            <a:r>
              <a:rPr lang="en-US" dirty="0"/>
              <a:t>Type heading</a:t>
            </a:r>
            <a:endParaRPr lang="en-AU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47569" y="1295405"/>
            <a:ext cx="3810351" cy="251459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Type text here</a:t>
            </a:r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5F60B5-CC36-E54D-BE26-62F792B5A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62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"/>
            <a:ext cx="9144000" cy="426481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i="1" baseline="0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</a:t>
            </a:r>
          </a:p>
          <a:p>
            <a:r>
              <a:rPr lang="en-US" dirty="0"/>
              <a:t>to placeholder. </a:t>
            </a:r>
          </a:p>
          <a:p>
            <a:r>
              <a:rPr lang="en-US" dirty="0"/>
              <a:t>Or c</a:t>
            </a:r>
            <a:r>
              <a:rPr lang="en-AU" dirty="0"/>
              <a:t>lick icon to add.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93AA6-97AE-3E4D-ABE1-897755A971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4156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 heading and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247587"/>
            <a:ext cx="9144000" cy="30172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i="1" baseline="0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</a:t>
            </a:r>
          </a:p>
          <a:p>
            <a:r>
              <a:rPr lang="en-US"/>
              <a:t>to </a:t>
            </a:r>
            <a:r>
              <a:rPr lang="en-US" dirty="0"/>
              <a:t>placeholder</a:t>
            </a:r>
            <a:r>
              <a:rPr lang="en-US"/>
              <a:t>. </a:t>
            </a:r>
          </a:p>
          <a:p>
            <a:r>
              <a:rPr lang="en-US"/>
              <a:t>Or </a:t>
            </a:r>
            <a:r>
              <a:rPr lang="en-US" dirty="0"/>
              <a:t>c</a:t>
            </a:r>
            <a:r>
              <a:rPr lang="en-AU" dirty="0"/>
              <a:t>lick icon to add.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6217" y="428627"/>
            <a:ext cx="82909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 baseline="0">
                <a:solidFill>
                  <a:srgbClr val="054A89"/>
                </a:solidFill>
                <a:latin typeface="Altis UniSA" panose="020B0603030000000003" pitchFamily="34" charset="77"/>
              </a:defRPr>
            </a:lvl1pPr>
          </a:lstStyle>
          <a:p>
            <a:pPr lvl="0"/>
            <a:r>
              <a:rPr lang="en-US" dirty="0"/>
              <a:t>Type heading here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1F7B63-B665-4046-97B9-0C2624ABB3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7" b="16398"/>
          <a:stretch/>
        </p:blipFill>
        <p:spPr>
          <a:xfrm>
            <a:off x="7368975" y="4489554"/>
            <a:ext cx="1686214" cy="5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0714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8EBF3C-6C79-414F-B2F0-C45AE2BA79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84" y="904205"/>
            <a:ext cx="2084432" cy="1667545"/>
          </a:xfrm>
          <a:prstGeom prst="rect">
            <a:avLst/>
          </a:prstGeom>
        </p:spPr>
      </p:pic>
      <p:pic>
        <p:nvPicPr>
          <p:cNvPr id="6" name="Picture 5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84" y="904205"/>
            <a:ext cx="2084432" cy="1667545"/>
          </a:xfrm>
          <a:prstGeom prst="rect">
            <a:avLst/>
          </a:prstGeom>
        </p:spPr>
      </p:pic>
      <p:sp>
        <p:nvSpPr>
          <p:cNvPr id="9" name="Rectangle 11"/>
          <p:cNvSpPr>
            <a:spLocks noGrp="1" noChangeArrowheads="1"/>
          </p:cNvSpPr>
          <p:nvPr>
            <p:ph type="subTitle" sz="quarter" idx="1" hasCustomPrompt="1"/>
          </p:nvPr>
        </p:nvSpPr>
        <p:spPr bwMode="auto">
          <a:xfrm>
            <a:off x="0" y="3332829"/>
            <a:ext cx="9143999" cy="12493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3200" baseline="0">
                <a:solidFill>
                  <a:schemeClr val="bg1"/>
                </a:solidFill>
                <a:latin typeface="Altis UniSA" panose="020B0603030000000003" pitchFamily="34" charset="77"/>
              </a:defRPr>
            </a:lvl1pPr>
          </a:lstStyle>
          <a:p>
            <a:r>
              <a:rPr lang="en-US" dirty="0"/>
              <a:t>Insert text or delete if not required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196701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08408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2971800" y="290514"/>
            <a:ext cx="320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51" r:id="rId3"/>
    <p:sldLayoutId id="2147483654" r:id="rId4"/>
    <p:sldLayoutId id="2147483659" r:id="rId5"/>
    <p:sldLayoutId id="2147483660" r:id="rId6"/>
    <p:sldLayoutId id="2147483649" r:id="rId7"/>
    <p:sldLayoutId id="2147483663" r:id="rId8"/>
  </p:sldLayoutIdLst>
  <p:transition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rial" pitchFamily="-65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pitchFamily="-65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pitchFamily="-65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itchFamily="-65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hyperlink" Target="mailto:Mat.Ghazi@unisa.edu.au" TargetMode="External"/><Relationship Id="rId4" Type="http://schemas.openxmlformats.org/officeDocument/2006/relationships/hyperlink" Target="mailto:lin.liu@unisa.edu.au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1436747" y="2331883"/>
            <a:ext cx="6812518" cy="843280"/>
          </a:xfrm>
        </p:spPr>
        <p:txBody>
          <a:bodyPr anchor="ctr"/>
          <a:lstStyle/>
          <a:p>
            <a:pPr eaLnBrk="1" hangingPunct="1"/>
            <a:br>
              <a:rPr lang="en-AU" dirty="0"/>
            </a:br>
            <a:r>
              <a:rPr lang="en-AU" sz="3200" b="0" dirty="0">
                <a:solidFill>
                  <a:srgbClr val="FFFF00"/>
                </a:solidFill>
              </a:rPr>
              <a:t>INFS 5102</a:t>
            </a:r>
            <a:br>
              <a:rPr lang="en-AU" dirty="0">
                <a:solidFill>
                  <a:srgbClr val="FFFF00"/>
                </a:solidFill>
              </a:rPr>
            </a:br>
            <a:r>
              <a:rPr lang="en-AU" sz="3200" b="0" dirty="0"/>
              <a:t>Unsupervised Methods in Analytics</a:t>
            </a:r>
            <a:br>
              <a:rPr lang="en-AU" dirty="0"/>
            </a:br>
            <a:endParaRPr lang="en-AU" dirty="0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66345" y="3755616"/>
            <a:ext cx="6428827" cy="1249331"/>
          </a:xfrm>
        </p:spPr>
        <p:txBody>
          <a:bodyPr/>
          <a:lstStyle/>
          <a:p>
            <a:pPr eaLnBrk="1" hangingPunct="1"/>
            <a:r>
              <a:rPr lang="en-AU" sz="2100" dirty="0"/>
              <a:t>Course Overview</a:t>
            </a:r>
          </a:p>
          <a:p>
            <a:pPr eaLnBrk="1" hangingPunct="1"/>
            <a:r>
              <a:rPr lang="en-AU" sz="2100" dirty="0"/>
              <a:t>SP2, 2023</a:t>
            </a:r>
            <a:br>
              <a:rPr lang="en-AU" sz="2100" dirty="0"/>
            </a:br>
            <a:endParaRPr lang="en-AU" sz="2100" dirty="0"/>
          </a:p>
          <a:p>
            <a:pPr eaLnBrk="1" hangingPunct="1"/>
            <a:endParaRPr lang="en-AU" sz="15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7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Assessments – Assignment 2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quarter" idx="12"/>
          </p:nvPr>
        </p:nvSpPr>
        <p:spPr>
          <a:prstGeom prst="rect">
            <a:avLst/>
          </a:prstGeom>
          <a:noFill/>
        </p:spPr>
        <p:txBody>
          <a:bodyPr lIns="69056" tIns="34529" rIns="69056" bIns="34529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Assignment 2 (35%) - Individual assessment</a:t>
            </a:r>
            <a:endParaRPr lang="en-US" sz="2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-"/>
            </a:pPr>
            <a:r>
              <a:rPr lang="en-US" sz="2000" dirty="0">
                <a:solidFill>
                  <a:srgbClr val="000000"/>
                </a:solidFill>
              </a:rPr>
              <a:t>Applications of unsupervised methods (data analysis and research)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-"/>
            </a:pPr>
            <a:r>
              <a:rPr lang="en-US" sz="2000" dirty="0">
                <a:solidFill>
                  <a:srgbClr val="000000"/>
                </a:solidFill>
              </a:rPr>
              <a:t>Main tasks</a:t>
            </a:r>
            <a:r>
              <a:rPr lang="en-US" sz="1350" dirty="0">
                <a:solidFill>
                  <a:srgbClr val="000000"/>
                </a:solidFill>
              </a:rPr>
              <a:t>:</a:t>
            </a:r>
          </a:p>
          <a:p>
            <a:pPr marL="942975" lvl="2" indent="-257175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AU" sz="1600" dirty="0">
                <a:solidFill>
                  <a:srgbClr val="000000"/>
                </a:solidFill>
              </a:rPr>
              <a:t>Literature review related to anomaly detection</a:t>
            </a:r>
          </a:p>
          <a:p>
            <a:pPr marL="942975" lvl="2" indent="-257175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AU" sz="1600" dirty="0">
                <a:solidFill>
                  <a:srgbClr val="000000"/>
                </a:solidFill>
              </a:rPr>
              <a:t>Algorithm design for anomaly detection</a:t>
            </a:r>
          </a:p>
          <a:p>
            <a:pPr marL="942975" lvl="2" indent="-257175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AU" sz="1600" dirty="0">
                <a:solidFill>
                  <a:srgbClr val="000000"/>
                </a:solidFill>
              </a:rPr>
              <a:t>Anomaly detection with the given data set and designed algorithm</a:t>
            </a:r>
          </a:p>
          <a:p>
            <a:pPr marL="942975" lvl="2" indent="-257175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AU" sz="1600" dirty="0">
                <a:solidFill>
                  <a:srgbClr val="000000"/>
                </a:solidFill>
              </a:rPr>
              <a:t>Analyse the results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−"/>
            </a:pPr>
            <a:r>
              <a:rPr lang="en-US" sz="2000" dirty="0">
                <a:solidFill>
                  <a:srgbClr val="000000"/>
                </a:solidFill>
              </a:rPr>
              <a:t>Deliverable: report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−"/>
            </a:pPr>
            <a:r>
              <a:rPr lang="en-US" sz="2000" dirty="0"/>
              <a:t>Penalty (marks deduction) applies to late submissions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−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86082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Assessments – Tests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quarter" idx="12"/>
          </p:nvPr>
        </p:nvSpPr>
        <p:spPr>
          <a:prstGeom prst="rect">
            <a:avLst/>
          </a:prstGeom>
          <a:noFill/>
        </p:spPr>
        <p:txBody>
          <a:bodyPr lIns="69056" tIns="34529" rIns="69056" bIns="34529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Tests (</a:t>
            </a:r>
            <a:r>
              <a:rPr lang="en-US" dirty="0"/>
              <a:t>2</a:t>
            </a:r>
            <a:r>
              <a:rPr lang="en-US" sz="2400" dirty="0"/>
              <a:t>0%)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-"/>
            </a:pPr>
            <a:r>
              <a:rPr lang="en-US" dirty="0"/>
              <a:t>O</a:t>
            </a:r>
            <a:r>
              <a:rPr lang="en-US" sz="2000" dirty="0"/>
              <a:t>nline timed quiz</a:t>
            </a:r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-"/>
            </a:pPr>
            <a:r>
              <a:rPr lang="en-US" dirty="0"/>
              <a:t>Two tests, 10% each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-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week in teaching break, and week 12</a:t>
            </a:r>
            <a:endParaRPr lang="en-US" sz="2000" dirty="0"/>
          </a:p>
          <a:p>
            <a:pPr lvl="1" eaLnBrk="1" hangingPunct="1">
              <a:lnSpc>
                <a:spcPct val="90000"/>
              </a:lnSpc>
              <a:buFont typeface="Symbol" pitchFamily="18" charset="2"/>
              <a:buChar char="-"/>
            </a:pPr>
            <a:r>
              <a:rPr lang="en-US" sz="2000" dirty="0"/>
              <a:t>Multiple choice questions and short/extended answer questions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87387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6218" y="428627"/>
            <a:ext cx="1737048" cy="1518160"/>
          </a:xfrm>
        </p:spPr>
        <p:txBody>
          <a:bodyPr/>
          <a:lstStyle/>
          <a:p>
            <a:r>
              <a:rPr lang="en-AU" dirty="0"/>
              <a:t>Course calendar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AU" dirty="0"/>
              <a:t>     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91934-9978-42AE-8127-6CD35F13F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124" y="287362"/>
            <a:ext cx="6472940" cy="4856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F4962E-0879-46AD-8577-453232291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258" y="0"/>
            <a:ext cx="6798710" cy="2447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821201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AU" dirty="0"/>
              <a:t>     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00A89-73C2-4DA1-94AC-35F58EE3CB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Resources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B77C461-DB58-4F1E-BB26-8D35EDD2E950}"/>
              </a:ext>
            </a:extLst>
          </p:cNvPr>
          <p:cNvSpPr txBox="1">
            <a:spLocks noChangeArrowheads="1"/>
          </p:cNvSpPr>
          <p:nvPr/>
        </p:nvSpPr>
        <p:spPr>
          <a:xfrm>
            <a:off x="416217" y="1049598"/>
            <a:ext cx="8570467" cy="359122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200" kern="0" dirty="0">
                <a:solidFill>
                  <a:srgbClr val="000000"/>
                </a:solidFill>
              </a:rPr>
              <a:t>Learnonline course site </a:t>
            </a:r>
          </a:p>
          <a:p>
            <a:pPr lvl="1"/>
            <a:r>
              <a:rPr lang="en-US" sz="1500" kern="0" dirty="0">
                <a:solidFill>
                  <a:srgbClr val="000000"/>
                </a:solidFill>
              </a:rPr>
              <a:t>Main source of course information and materials</a:t>
            </a:r>
          </a:p>
          <a:p>
            <a:pPr lvl="1"/>
            <a:r>
              <a:rPr lang="en-US" sz="1500" kern="0" dirty="0">
                <a:solidFill>
                  <a:srgbClr val="000000"/>
                </a:solidFill>
              </a:rPr>
              <a:t>Updated weekly</a:t>
            </a:r>
          </a:p>
          <a:p>
            <a:pPr lvl="1"/>
            <a:r>
              <a:rPr lang="en-US" sz="1500" kern="0" dirty="0">
                <a:solidFill>
                  <a:srgbClr val="000000"/>
                </a:solidFill>
              </a:rPr>
              <a:t>Discussion forum</a:t>
            </a:r>
          </a:p>
          <a:p>
            <a:r>
              <a:rPr lang="en-US" sz="2200" kern="0" dirty="0">
                <a:solidFill>
                  <a:srgbClr val="000000"/>
                </a:solidFill>
              </a:rPr>
              <a:t>No text book. Reference books/readings, mostly available online</a:t>
            </a:r>
          </a:p>
          <a:p>
            <a:r>
              <a:rPr lang="en-US" sz="2200" kern="0" dirty="0">
                <a:solidFill>
                  <a:srgbClr val="000000"/>
                </a:solidFill>
              </a:rPr>
              <a:t>Main tool for </a:t>
            </a:r>
            <a:r>
              <a:rPr lang="en-US" sz="2200" kern="0" dirty="0" err="1">
                <a:solidFill>
                  <a:srgbClr val="000000"/>
                </a:solidFill>
              </a:rPr>
              <a:t>practicals</a:t>
            </a:r>
            <a:r>
              <a:rPr lang="en-US" sz="2200" kern="0" dirty="0">
                <a:solidFill>
                  <a:srgbClr val="000000"/>
                </a:solidFill>
              </a:rPr>
              <a:t>: SAS Enterprise Miner (plus Python)</a:t>
            </a:r>
          </a:p>
          <a:p>
            <a:r>
              <a:rPr lang="en-AU" sz="2200" kern="0" dirty="0">
                <a:solidFill>
                  <a:srgbClr val="000000"/>
                </a:solidFill>
              </a:rPr>
              <a:t>Teaching team</a:t>
            </a:r>
          </a:p>
          <a:p>
            <a:endParaRPr lang="en-US" sz="2200" kern="0" dirty="0">
              <a:solidFill>
                <a:srgbClr val="000000"/>
              </a:solidFill>
            </a:endParaRPr>
          </a:p>
          <a:p>
            <a:pPr lvl="1">
              <a:buFont typeface="Symbol" pitchFamily="18" charset="2"/>
              <a:buChar char="-"/>
            </a:pPr>
            <a:r>
              <a:rPr lang="en-US" sz="1500" kern="0" dirty="0">
                <a:solidFill>
                  <a:srgbClr val="000000"/>
                </a:solidFill>
              </a:rPr>
              <a:t>Mat Ghazi, course coordinator, lecturer, and tutor</a:t>
            </a:r>
            <a:endParaRPr lang="en-US" sz="1500" kern="0" dirty="0">
              <a:hlinkClick r:id="rId4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200" kern="0" dirty="0">
                <a:solidFill>
                  <a:srgbClr val="000000"/>
                </a:solidFill>
              </a:rPr>
              <a:t>Email: </a:t>
            </a:r>
            <a:r>
              <a:rPr lang="en-US" sz="1200" kern="0" dirty="0">
                <a:solidFill>
                  <a:srgbClr val="000000"/>
                </a:solidFill>
                <a:hlinkClick r:id="rId5"/>
              </a:rPr>
              <a:t>Mat.Ghazi@unisa.edu.au</a:t>
            </a:r>
            <a:endParaRPr lang="en-US" kern="0" dirty="0"/>
          </a:p>
          <a:p>
            <a:pPr>
              <a:buFontTx/>
              <a:buNone/>
            </a:pPr>
            <a:endParaRPr lang="en-US" kern="0" dirty="0"/>
          </a:p>
          <a:p>
            <a:pPr>
              <a:buFontTx/>
              <a:buNone/>
            </a:pPr>
            <a:endParaRPr lang="en-US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11061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5797" y="1491630"/>
            <a:ext cx="3240359" cy="594066"/>
          </a:xfrm>
          <a:prstGeom prst="rect">
            <a:avLst/>
          </a:prstGeom>
          <a:noFill/>
        </p:spPr>
        <p:txBody>
          <a:bodyPr wrap="none" lIns="68580" tIns="34290" rIns="68580" bIns="34290" numCol="1">
            <a:prstTxWarp prst="textWave1">
              <a:avLst/>
            </a:prstTxWarp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n-lt"/>
              </a:rPr>
              <a:t>W</a:t>
            </a:r>
            <a:r>
              <a:rPr lang="en-US" sz="1800" b="1" dirty="0">
                <a:solidFill>
                  <a:srgbClr val="FFC000"/>
                </a:solidFill>
                <a:latin typeface="+mn-lt"/>
              </a:rPr>
              <a:t>e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l</a:t>
            </a:r>
            <a:r>
              <a:rPr lang="en-US" sz="1800" b="1" dirty="0">
                <a:solidFill>
                  <a:srgbClr val="92D050"/>
                </a:solidFill>
                <a:latin typeface="+mn-lt"/>
              </a:rPr>
              <a:t>c</a:t>
            </a:r>
            <a:r>
              <a:rPr lang="en-US" sz="1800" b="1" dirty="0">
                <a:solidFill>
                  <a:srgbClr val="00B0F0"/>
                </a:solidFill>
                <a:latin typeface="+mn-lt"/>
              </a:rPr>
              <a:t>o</a:t>
            </a:r>
            <a:r>
              <a:rPr lang="en-US" sz="1800" b="1" dirty="0">
                <a:solidFill>
                  <a:srgbClr val="0070C0"/>
                </a:solidFill>
                <a:latin typeface="+mn-lt"/>
              </a:rPr>
              <a:t>m</a:t>
            </a:r>
            <a:r>
              <a:rPr lang="en-US" sz="1800" b="1" dirty="0">
                <a:solidFill>
                  <a:srgbClr val="F743E2"/>
                </a:solidFill>
                <a:latin typeface="+mn-lt"/>
              </a:rPr>
              <a:t>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493658" y="2409732"/>
            <a:ext cx="6643734" cy="879696"/>
          </a:xfrm>
          <a:prstGeom prst="rect">
            <a:avLst/>
          </a:prstGeom>
          <a:noFill/>
        </p:spPr>
        <p:txBody>
          <a:bodyPr lIns="69056" tIns="34529" rIns="69056" bIns="34529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sz="2400" kern="0" dirty="0"/>
              <a:t>Look forward to working with you all in the new semester!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237674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854" y="1628496"/>
            <a:ext cx="4050449" cy="1296144"/>
          </a:xfrm>
          <a:prstGeom prst="rect">
            <a:avLst/>
          </a:prstGeom>
          <a:noFill/>
        </p:spPr>
        <p:txBody>
          <a:bodyPr wrap="none" lIns="68580" tIns="34290" rIns="68580" bIns="34290" numCol="1">
            <a:prstTxWarp prst="textWave1">
              <a:avLst/>
            </a:prstTxWarp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+mn-lt"/>
              </a:rPr>
              <a:t>W</a:t>
            </a:r>
            <a:r>
              <a:rPr lang="en-US" sz="1800" b="1" dirty="0">
                <a:solidFill>
                  <a:srgbClr val="FFC000"/>
                </a:solidFill>
                <a:latin typeface="+mn-lt"/>
              </a:rPr>
              <a:t>e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l</a:t>
            </a:r>
            <a:r>
              <a:rPr lang="en-US" sz="1800" b="1" dirty="0">
                <a:solidFill>
                  <a:srgbClr val="92D050"/>
                </a:solidFill>
                <a:latin typeface="+mn-lt"/>
              </a:rPr>
              <a:t>c</a:t>
            </a:r>
            <a:r>
              <a:rPr lang="en-US" sz="1800" b="1" dirty="0">
                <a:solidFill>
                  <a:srgbClr val="00B0F0"/>
                </a:solidFill>
                <a:latin typeface="+mn-lt"/>
              </a:rPr>
              <a:t>o</a:t>
            </a:r>
            <a:r>
              <a:rPr lang="en-US" sz="1800" b="1" dirty="0">
                <a:solidFill>
                  <a:srgbClr val="0070C0"/>
                </a:solidFill>
                <a:latin typeface="+mn-lt"/>
              </a:rPr>
              <a:t>m</a:t>
            </a:r>
            <a:r>
              <a:rPr lang="en-US" sz="1800" b="1" dirty="0">
                <a:solidFill>
                  <a:srgbClr val="F743E2"/>
                </a:solidFill>
                <a:latin typeface="+mn-lt"/>
              </a:rPr>
              <a:t>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3248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– Unsupervised Methods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200" b="0" dirty="0">
                <a:latin typeface="Arial" panose="020B0604020202020204" pitchFamily="34" charset="0"/>
                <a:cs typeface="Arial" panose="020B0604020202020204" pitchFamily="34" charset="0"/>
              </a:rPr>
              <a:t>What does “unsupervised” mean? – will find out while we go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200" b="0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AU" sz="2200" b="1" dirty="0">
                <a:latin typeface="Arial" panose="020B0604020202020204" pitchFamily="34" charset="0"/>
                <a:cs typeface="Arial" panose="020B0604020202020204" pitchFamily="34" charset="0"/>
              </a:rPr>
              <a:t>cluster analysis</a:t>
            </a:r>
            <a:r>
              <a:rPr lang="en-AU" sz="2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AU" sz="2200" b="1" dirty="0">
                <a:latin typeface="Arial" panose="020B0604020202020204" pitchFamily="34" charset="0"/>
                <a:cs typeface="Arial" panose="020B0604020202020204" pitchFamily="34" charset="0"/>
              </a:rPr>
              <a:t>association analysis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200" b="0" dirty="0">
                <a:latin typeface="Arial" panose="020B0604020202020204" pitchFamily="34" charset="0"/>
                <a:cs typeface="Arial" panose="020B0604020202020204" pitchFamily="34" charset="0"/>
              </a:rPr>
              <a:t>Important tools for understanding data, reducing the amount of data for further analysis, and discovering interesting patterns in data 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200" b="0" dirty="0">
                <a:latin typeface="Arial" panose="020B0604020202020204" pitchFamily="34" charset="0"/>
                <a:cs typeface="Arial" panose="020B0604020202020204" pitchFamily="34" charset="0"/>
              </a:rPr>
              <a:t>Outcome of unsupervised analysis can provide us insights into the data and the related problems, and serve as the starting point for further analysis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200" b="0" dirty="0">
                <a:latin typeface="Arial" panose="020B0604020202020204" pitchFamily="34" charset="0"/>
                <a:cs typeface="Arial" panose="020B0604020202020204" pitchFamily="34" charset="0"/>
              </a:rPr>
              <a:t>Support a wide range of applications, such as customer profiling, anomaly detection, and market basket analysis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b="0" i="1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16244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Aim</a:t>
            </a:r>
          </a:p>
        </p:txBody>
      </p:sp>
      <p:sp>
        <p:nvSpPr>
          <p:cNvPr id="2" name="Rectangle 1"/>
          <p:cNvSpPr/>
          <p:nvPr/>
        </p:nvSpPr>
        <p:spPr>
          <a:xfrm>
            <a:off x="738049" y="993223"/>
            <a:ext cx="7340631" cy="1457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200" i="1" dirty="0"/>
              <a:t>To develop  </a:t>
            </a:r>
            <a:r>
              <a:rPr lang="en-AU" sz="2200" b="1" i="1" dirty="0"/>
              <a:t>knowledge</a:t>
            </a:r>
            <a:r>
              <a:rPr lang="en-AU" sz="2200" i="1" dirty="0"/>
              <a:t> of the core techniques of  </a:t>
            </a:r>
            <a:r>
              <a:rPr lang="en-AU" sz="2200" b="1" i="1" dirty="0"/>
              <a:t>unsupervised methods </a:t>
            </a:r>
            <a:r>
              <a:rPr lang="en-AU" sz="2200" i="1" dirty="0"/>
              <a:t>in data analytics, and to </a:t>
            </a:r>
            <a:r>
              <a:rPr lang="en-AU" sz="2200" b="1" i="1" dirty="0"/>
              <a:t>apply</a:t>
            </a:r>
            <a:r>
              <a:rPr lang="en-AU" sz="2200" i="1" dirty="0"/>
              <a:t> these techniques to large complex data sets using industry standard tool sets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62921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Content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466" y="1035848"/>
            <a:ext cx="815728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/>
              <a:t>7 modules: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AU" dirty="0"/>
              <a:t>Introduction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AU" dirty="0"/>
              <a:t>Data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AU" dirty="0"/>
              <a:t>Cluster analysis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AU" dirty="0"/>
              <a:t>Customer segmentation*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AU" dirty="0"/>
              <a:t>Anomaly detection*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AU" dirty="0"/>
              <a:t>Association analysis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AU" dirty="0"/>
              <a:t>Advanced/other topics</a:t>
            </a:r>
          </a:p>
          <a:p>
            <a:pPr marL="342900" lvl="1"/>
            <a:endParaRPr lang="en-AU" sz="1200" dirty="0"/>
          </a:p>
          <a:p>
            <a:pPr indent="-114300"/>
            <a:r>
              <a:rPr lang="en-AU" sz="900" dirty="0"/>
              <a:t>*Both customer segmentation and anomaly detection are important application areas of cluster analysis, but each by itself is a separate and broader topic, so we organise them as separate modules. While customer segmentation will be briefly introduced, we will spend much more time on anomaly detection.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96622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576" y="914402"/>
            <a:ext cx="830787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200" dirty="0"/>
              <a:t>Lecture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sz="1400" dirty="0"/>
              <a:t>Zoom class: Wednesday 12:10pm-2:00pm, starting from week 1 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sz="1400" dirty="0"/>
              <a:t>Attendance: required for internal students; external students are encouraged to attend (external students are required to listen to recorded sessions if not able to attend)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sz="2200" dirty="0"/>
              <a:t>Practical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sz="1400" dirty="0"/>
              <a:t>Internal students: In-person class, starting from week 2 (Attendance is required)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sz="1400" dirty="0"/>
              <a:t>External students: complete weekly practical tasks in own time, with Zoom help available during the above scheduled practical class time and Lin’s consultation hours.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200" dirty="0"/>
              <a:t>Outside the classes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sz="1400" dirty="0"/>
              <a:t>Pre-study &amp; Revision, including readings/reference book chapters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sz="1400" dirty="0"/>
              <a:t>(unfinished) practical activities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sz="1400" dirty="0"/>
              <a:t>Homework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sz="1400" dirty="0"/>
              <a:t>Assignments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200" dirty="0"/>
              <a:t>4.5-unit course </a:t>
            </a:r>
            <a:r>
              <a:rPr lang="en-US" sz="2200" dirty="0">
                <a:sym typeface="Wingdings" pitchFamily="2" charset="2"/>
              </a:rPr>
              <a:t> about (at least?) 10 hours of study per week </a:t>
            </a:r>
            <a:endParaRPr lang="en-US" sz="2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6D370-D49E-4443-BE4C-40167263D6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6548" y="408964"/>
            <a:ext cx="8290903" cy="505438"/>
          </a:xfrm>
        </p:spPr>
        <p:txBody>
          <a:bodyPr/>
          <a:lstStyle/>
          <a:p>
            <a:r>
              <a:rPr lang="en-US" dirty="0"/>
              <a:t>Activities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206064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Assessments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96058300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45227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Assessments – Continuous assessment</a:t>
            </a:r>
          </a:p>
          <a:p>
            <a:pPr marL="342900" lvl="0" indent="-3429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200" b="0" dirty="0">
              <a:solidFill>
                <a:srgbClr val="000000"/>
              </a:solidFill>
            </a:endParaRPr>
          </a:p>
          <a:p>
            <a:pPr marL="342900" lvl="0" indent="-3429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rgbClr val="000000"/>
                </a:solidFill>
              </a:rPr>
              <a:t>Weekly practical tasks</a:t>
            </a:r>
          </a:p>
          <a:p>
            <a:pPr marL="342900" lvl="0" indent="-3429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rgbClr val="000000"/>
                </a:solidFill>
              </a:rPr>
              <a:t>2% for a week’s practical </a:t>
            </a:r>
          </a:p>
          <a:p>
            <a:pPr marL="342900" lvl="0" indent="-3429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rgbClr val="000000"/>
                </a:solidFill>
              </a:rPr>
              <a:t>Submit online. Marks are given based on completion rate. </a:t>
            </a:r>
          </a:p>
          <a:p>
            <a:pPr marL="342900" lvl="0" indent="-3429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rgbClr val="000000"/>
                </a:solidFill>
              </a:rPr>
              <a:t>To be completed weekly. No extensions available, and zero marks if submit late</a:t>
            </a:r>
          </a:p>
          <a:p>
            <a:pPr marL="342900" lvl="0" indent="-3429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rgbClr val="000000"/>
                </a:solidFill>
              </a:rPr>
              <a:t>A small amount of marks, but important for consolidating the knowledge learnt, and for doing assignments and final exam</a:t>
            </a:r>
            <a:endParaRPr lang="en-AU" sz="2200" dirty="0"/>
          </a:p>
          <a:p>
            <a:pPr marL="342900" lvl="0" indent="-3429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200" b="0" dirty="0">
                <a:solidFill>
                  <a:srgbClr val="000000"/>
                </a:solidFill>
              </a:rPr>
              <a:t>Details will be given on Learnonline site on a weekly basis</a:t>
            </a:r>
            <a:endParaRPr lang="en-US" sz="2200" b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61587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Assessments – Assignment 1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quarter" idx="12"/>
          </p:nvPr>
        </p:nvSpPr>
        <p:spPr>
          <a:prstGeom prst="rect">
            <a:avLst/>
          </a:prstGeom>
          <a:noFill/>
        </p:spPr>
        <p:txBody>
          <a:bodyPr lIns="69056" tIns="34529" rIns="69056" bIns="34529"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Assignment 1 (25%) - Individual assessment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Cluster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Main tasks: </a:t>
            </a:r>
          </a:p>
          <a:p>
            <a:pPr marL="942975" lvl="2" indent="-257175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AU" sz="1800" dirty="0"/>
              <a:t>Pre-process a given data set for cluster analysis</a:t>
            </a:r>
          </a:p>
          <a:p>
            <a:pPr marL="942975" lvl="2" indent="-257175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AU" sz="1800" dirty="0"/>
              <a:t>Use the specified tool to conduct cluster analysis with the specified clustering methods</a:t>
            </a:r>
          </a:p>
          <a:p>
            <a:pPr marL="942975" lvl="2" indent="-257175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AU" sz="1800" dirty="0"/>
              <a:t>Analyse and compare the results obtained using different methods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−"/>
            </a:pPr>
            <a:r>
              <a:rPr lang="en-US" sz="2000" dirty="0"/>
              <a:t>Deliverable: report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−"/>
            </a:pPr>
            <a:r>
              <a:rPr lang="en-US" sz="2000" dirty="0"/>
              <a:t>Penalty (marks deduction) applies to late submissions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40323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ISPRING_SLIDE_INDENT_LEVEL" val="0"/>
  <p:tag name="GENSWF_ADVANCE_TIME" val="32.2"/>
  <p:tag name="TIMING" val="|1.389"/>
  <p:tag name="ISPRING_SLIDE_ID" val="{1CCCFDAA-2156-4CFC-B654-CF4A3F56EA83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182.926"/>
  <p:tag name="TIMING" val="|1.177|67.425|60.36|16.677"/>
  <p:tag name="ISPRING_SLIDE_ID" val="{F6F27E7A-B729-4CAC-AACA-119D9819AD82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182.926"/>
  <p:tag name="TIMING" val="|1.177|67.425|60.36|16.677"/>
  <p:tag name="ISPRING_SLIDE_ID" val="{F6F27E7A-B729-4CAC-AACA-119D9819AD82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46.03"/>
  <p:tag name="TIMING" val="|4.879"/>
  <p:tag name="ISPRING_SLIDE_ID" val="{A0E783D8-847B-4BBB-AEBC-19BD7B88E88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233.246"/>
  <p:tag name="TIMING" val="|81.952|21.639|22.492"/>
  <p:tag name="ISPRING_SLIDE_ID" val="{4B291FBC-0B5A-4635-A26A-080078D336C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71.212"/>
  <p:tag name="TIMING" val="|2.046|4.909|3.431|28.749|17.505"/>
  <p:tag name="ISPRING_SLIDE_ID" val="{1E37660B-BBE7-4F3F-B159-55E8FB59B10C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71.212"/>
  <p:tag name="TIMING" val="|2.046|4.909|3.431|28.749|17.505"/>
  <p:tag name="ISPRING_SLIDE_ID" val="{1E37660B-BBE7-4F3F-B159-55E8FB59B10C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71.212"/>
  <p:tag name="TIMING" val="|2.046|4.909|3.431|28.749|17.505"/>
  <p:tag name="ISPRING_SLIDE_ID" val="{1E37660B-BBE7-4F3F-B159-55E8FB59B10C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71.212"/>
  <p:tag name="TIMING" val="|2.046|4.909|3.431|28.749|17.505"/>
  <p:tag name="ISPRING_SLIDE_ID" val="{1E37660B-BBE7-4F3F-B159-55E8FB59B10C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71.212"/>
  <p:tag name="TIMING" val="|2.046|4.909|3.431|28.749|17.505"/>
  <p:tag name="ISPRING_SLIDE_ID" val="{1E37660B-BBE7-4F3F-B159-55E8FB59B10C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71.212"/>
  <p:tag name="TIMING" val="|2.046|4.909|3.431|28.749|17.505"/>
  <p:tag name="ISPRING_SLIDE_ID" val="{1E37660B-BBE7-4F3F-B159-55E8FB59B10C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71.212"/>
  <p:tag name="TIMING" val="|2.046|4.909|3.431|28.749|17.505"/>
  <p:tag name="ISPRING_SLIDE_ID" val="{1E37660B-BBE7-4F3F-B159-55E8FB59B10C}"/>
</p:tagLst>
</file>

<file path=ppt/theme/theme1.xml><?xml version="1.0" encoding="utf-8"?>
<a:theme xmlns:a="http://schemas.openxmlformats.org/drawingml/2006/main" name="UniSA PPT - Logo footer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nisa_powerpoint_with_logo_footer" id="{F7B5DB39-39F9-624B-BD92-6F76FFB7D372}" vid="{E5A5EEF1-1B5B-584B-9F67-4251EF784B3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UniSA PPT - Logo footer</Template>
  <TotalTime>1794</TotalTime>
  <Words>639</Words>
  <Application>Microsoft Office PowerPoint</Application>
  <PresentationFormat>On-screen Show (16:9)</PresentationFormat>
  <Paragraphs>93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Altis UniSA</vt:lpstr>
      <vt:lpstr>Arial</vt:lpstr>
      <vt:lpstr>Symbol</vt:lpstr>
      <vt:lpstr>Wingdings</vt:lpstr>
      <vt:lpstr>UniSA PPT - Logo footer</vt:lpstr>
      <vt:lpstr> INFS 5102 Unsupervised Methods in Analytics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 5102 Unsupervised Methods in Analytics</dc:title>
  <dc:creator>Lin Liu</dc:creator>
  <cp:lastModifiedBy>mahmood_ghz mahmood_ghz</cp:lastModifiedBy>
  <cp:revision>10</cp:revision>
  <cp:lastPrinted>2011-11-18T03:36:14Z</cp:lastPrinted>
  <dcterms:created xsi:type="dcterms:W3CDTF">2022-02-19T07:39:44Z</dcterms:created>
  <dcterms:modified xsi:type="dcterms:W3CDTF">2023-07-27T07:33:08Z</dcterms:modified>
</cp:coreProperties>
</file>