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370" r:id="rId2"/>
    <p:sldId id="818" r:id="rId3"/>
    <p:sldId id="817" r:id="rId4"/>
    <p:sldId id="799" r:id="rId5"/>
    <p:sldId id="800" r:id="rId6"/>
    <p:sldId id="801" r:id="rId7"/>
    <p:sldId id="819" r:id="rId8"/>
    <p:sldId id="802" r:id="rId9"/>
    <p:sldId id="803" r:id="rId10"/>
    <p:sldId id="816" r:id="rId11"/>
    <p:sldId id="805" r:id="rId12"/>
    <p:sldId id="806" r:id="rId13"/>
    <p:sldId id="820" r:id="rId14"/>
    <p:sldId id="814" r:id="rId15"/>
    <p:sldId id="815" r:id="rId16"/>
    <p:sldId id="809" r:id="rId17"/>
    <p:sldId id="810" r:id="rId18"/>
    <p:sldId id="757" r:id="rId19"/>
    <p:sldId id="487" r:id="rId20"/>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54A89"/>
    <a:srgbClr val="000099"/>
    <a:srgbClr val="4F81B5"/>
    <a:srgbClr val="67AB50"/>
    <a:srgbClr val="70B6AD"/>
    <a:srgbClr val="CE3D62"/>
    <a:srgbClr val="CE4B7F"/>
    <a:srgbClr val="7876DF"/>
    <a:srgbClr val="8FCACC"/>
    <a:srgbClr val="EC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5" autoAdjust="0"/>
    <p:restoredTop sz="83613" autoAdjust="0"/>
  </p:normalViewPr>
  <p:slideViewPr>
    <p:cSldViewPr snapToGrid="0" snapToObjects="1">
      <p:cViewPr varScale="1">
        <p:scale>
          <a:sx n="120" d="100"/>
          <a:sy n="120" d="100"/>
        </p:scale>
        <p:origin x="192" y="256"/>
      </p:cViewPr>
      <p:guideLst>
        <p:guide orient="horz"/>
        <p:guide/>
      </p:guideLst>
    </p:cSldViewPr>
  </p:slideViewPr>
  <p:outlineViewPr>
    <p:cViewPr>
      <p:scale>
        <a:sx n="33" d="100"/>
        <a:sy n="33" d="100"/>
      </p:scale>
      <p:origin x="0" y="-83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55968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1381124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AU" baseline="0" dirty="0"/>
          </a:p>
          <a:p>
            <a:endParaRPr lang="en-AU" dirty="0"/>
          </a:p>
          <a:p>
            <a:endParaRPr lang="en-AU" baseline="0" dirty="0"/>
          </a:p>
          <a:p>
            <a:endParaRPr lang="en-US" dirty="0"/>
          </a:p>
        </p:txBody>
      </p:sp>
    </p:spTree>
    <p:extLst>
      <p:ext uri="{BB962C8B-B14F-4D97-AF65-F5344CB8AC3E}">
        <p14:creationId xmlns:p14="http://schemas.microsoft.com/office/powerpoint/2010/main" val="3788228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16518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3046155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3075" y="728663"/>
            <a:ext cx="6372225" cy="3584575"/>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181389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17095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4111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118292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2367463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AU" baseline="0" dirty="0"/>
          </a:p>
          <a:p>
            <a:endParaRPr lang="en-AU" baseline="0" dirty="0"/>
          </a:p>
          <a:p>
            <a:endParaRPr lang="en-AU" baseline="0" dirty="0"/>
          </a:p>
          <a:p>
            <a:endParaRPr lang="en-US" dirty="0"/>
          </a:p>
        </p:txBody>
      </p:sp>
    </p:spTree>
    <p:extLst>
      <p:ext uri="{BB962C8B-B14F-4D97-AF65-F5344CB8AC3E}">
        <p14:creationId xmlns:p14="http://schemas.microsoft.com/office/powerpoint/2010/main" val="237459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79851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a:p>
        </p:txBody>
      </p:sp>
    </p:spTree>
    <p:extLst>
      <p:ext uri="{BB962C8B-B14F-4D97-AF65-F5344CB8AC3E}">
        <p14:creationId xmlns:p14="http://schemas.microsoft.com/office/powerpoint/2010/main" val="365686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AU" baseline="0" dirty="0"/>
          </a:p>
          <a:p>
            <a:endParaRPr lang="en-US" dirty="0"/>
          </a:p>
        </p:txBody>
      </p:sp>
    </p:spTree>
    <p:extLst>
      <p:ext uri="{BB962C8B-B14F-4D97-AF65-F5344CB8AC3E}">
        <p14:creationId xmlns:p14="http://schemas.microsoft.com/office/powerpoint/2010/main" val="181873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p:cNvSpPr>
          <p:nvPr>
            <p:ph type="sldImg"/>
          </p:nvPr>
        </p:nvSpPr>
        <p:spPr bwMode="auto">
          <a:xfrm>
            <a:off x="138113" y="766763"/>
            <a:ext cx="6823075" cy="3838575"/>
          </a:xfrm>
          <a:prstGeom prst="rect">
            <a:avLst/>
          </a:prstGeom>
          <a:noFill/>
          <a:ln w="12700">
            <a:solidFill>
              <a:srgbClr val="000000"/>
            </a:solidFill>
            <a:miter lim="800000"/>
            <a:headEnd/>
            <a:tailEnd/>
          </a:ln>
        </p:spPr>
      </p:sp>
      <p:sp>
        <p:nvSpPr>
          <p:cNvPr id="14339"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AU" baseline="0" dirty="0"/>
          </a:p>
          <a:p>
            <a:endParaRPr lang="en-US" dirty="0"/>
          </a:p>
        </p:txBody>
      </p:sp>
    </p:spTree>
    <p:extLst>
      <p:ext uri="{BB962C8B-B14F-4D97-AF65-F5344CB8AC3E}">
        <p14:creationId xmlns:p14="http://schemas.microsoft.com/office/powerpoint/2010/main" val="3724437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942E2-BAD8-FC47-AC93-B2BB6BCAFF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Picture 7"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27728" y="590550"/>
            <a:ext cx="1288544" cy="1030835"/>
          </a:xfrm>
          <a:prstGeom prst="rect">
            <a:avLst/>
          </a:prstGeom>
        </p:spPr>
      </p:pic>
      <p:sp>
        <p:nvSpPr>
          <p:cNvPr id="4" name="Rectangle 8"/>
          <p:cNvSpPr>
            <a:spLocks noGrp="1" noChangeArrowheads="1"/>
          </p:cNvSpPr>
          <p:nvPr>
            <p:ph type="ctrTitle" sz="quarter" hasCustomPrompt="1"/>
          </p:nvPr>
        </p:nvSpPr>
        <p:spPr bwMode="auto">
          <a:xfrm>
            <a:off x="1358089" y="2184400"/>
            <a:ext cx="6437083" cy="84328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3" y="3332829"/>
            <a:ext cx="6428827"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813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oter:heading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578" y="4504556"/>
            <a:ext cx="1416826" cy="421143"/>
          </a:xfrm>
          <a:prstGeom prst="rect">
            <a:avLst/>
          </a:prstGeom>
        </p:spPr>
      </p:pic>
      <p:sp>
        <p:nvSpPr>
          <p:cNvPr id="11" name="Text Placeholder 3"/>
          <p:cNvSpPr>
            <a:spLocks noGrp="1"/>
          </p:cNvSpPr>
          <p:nvPr>
            <p:ph type="body" sz="quarter" idx="11" hasCustomPrompt="1"/>
          </p:nvPr>
        </p:nvSpPr>
        <p:spPr>
          <a:xfrm>
            <a:off x="416217" y="428627"/>
            <a:ext cx="8290903" cy="505438"/>
          </a:xfrm>
          <a:prstGeom prst="rect">
            <a:avLst/>
          </a:prstGeom>
        </p:spPr>
        <p:txBody>
          <a:bodyPr anchor="t"/>
          <a:lstStyle>
            <a:lvl1pPr marL="0" indent="0">
              <a:lnSpc>
                <a:spcPct val="90000"/>
              </a:lnSpc>
              <a:buNone/>
              <a:defRPr sz="2800" b="1" baseline="0">
                <a:solidFill>
                  <a:srgbClr val="054A8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7" y="954963"/>
            <a:ext cx="8280751" cy="2504435"/>
          </a:xfrm>
          <a:prstGeom prst="rect">
            <a:avLst/>
          </a:prstGeom>
        </p:spPr>
        <p:txBody>
          <a:bodyPr/>
          <a:lstStyle>
            <a:lvl1pPr marL="342900" indent="-342900">
              <a:lnSpc>
                <a:spcPct val="90000"/>
              </a:lnSpc>
              <a:spcBef>
                <a:spcPts val="0"/>
              </a:spcBef>
              <a:spcAft>
                <a:spcPts val="425"/>
              </a:spcAft>
              <a:buFont typeface="Arial" panose="020B0604020202020204" pitchFamily="34" charset="0"/>
              <a:buChar char="•"/>
              <a:defRPr sz="2400" b="0" baseline="0">
                <a:solidFill>
                  <a:schemeClr val="tx1"/>
                </a:solidFill>
              </a:defRPr>
            </a:lvl1pPr>
            <a:lvl2pPr marL="720000">
              <a:lnSpc>
                <a:spcPct val="90000"/>
              </a:lnSpc>
              <a:spcBef>
                <a:spcPts val="0"/>
              </a:spcBef>
              <a:spcAft>
                <a:spcPts val="425"/>
              </a:spcAft>
              <a:defRPr sz="2000"/>
            </a:lvl2pPr>
            <a:lvl3pPr marL="900000" indent="-228600">
              <a:lnSpc>
                <a:spcPct val="90000"/>
              </a:lnSpc>
              <a:spcBef>
                <a:spcPts val="0"/>
              </a:spcBef>
              <a:spcAft>
                <a:spcPts val="425"/>
              </a:spcAft>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p>
          <a:p>
            <a:pPr lvl="0"/>
            <a:endParaRPr lang="en-AU" dirty="0"/>
          </a:p>
        </p:txBody>
      </p:sp>
      <p:pic>
        <p:nvPicPr>
          <p:cNvPr id="3" name="Picture 2">
            <a:extLst>
              <a:ext uri="{FF2B5EF4-FFF2-40B4-BE49-F238E27FC236}">
                <a16:creationId xmlns:a16="http://schemas.microsoft.com/office/drawing/2014/main" id="{1865B537-7036-2042-B50D-F890C1EE957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3" y="-1"/>
            <a:ext cx="4573587" cy="4276725"/>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1621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0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1905D9D5-D48F-4444-9C6D-30944DD8E39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oter:Text right/Image lef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4572000" cy="427355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428627"/>
            <a:ext cx="3820503" cy="647700"/>
          </a:xfrm>
          <a:prstGeom prst="rect">
            <a:avLst/>
          </a:prstGeom>
        </p:spPr>
        <p:txBody>
          <a:bodyPr anchor="t"/>
          <a:lstStyle>
            <a:lvl1pPr marL="0" indent="0">
              <a:lnSpc>
                <a:spcPct val="90000"/>
              </a:lnSpc>
              <a:buNone/>
              <a:defRPr sz="3600" b="1">
                <a:solidFill>
                  <a:srgbClr val="054A8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69" y="1295405"/>
            <a:ext cx="3810351" cy="2514595"/>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pic>
        <p:nvPicPr>
          <p:cNvPr id="9" name="Picture 8">
            <a:extLst>
              <a:ext uri="{FF2B5EF4-FFF2-40B4-BE49-F238E27FC236}">
                <a16:creationId xmlns:a16="http://schemas.microsoft.com/office/drawing/2014/main" id="{825F60B5-CC36-E54D-BE26-62F792B5A6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1903362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4264818"/>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6" name="Picture 5">
            <a:extLst>
              <a:ext uri="{FF2B5EF4-FFF2-40B4-BE49-F238E27FC236}">
                <a16:creationId xmlns:a16="http://schemas.microsoft.com/office/drawing/2014/main" id="{99E93AA6-97AE-3E4D-ABE1-897755A9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7682415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247587"/>
            <a:ext cx="9144000" cy="3017231"/>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sp>
        <p:nvSpPr>
          <p:cNvPr id="5" name="Text Placeholder 3"/>
          <p:cNvSpPr>
            <a:spLocks noGrp="1"/>
          </p:cNvSpPr>
          <p:nvPr>
            <p:ph type="body" sz="quarter" idx="11" hasCustomPrompt="1"/>
          </p:nvPr>
        </p:nvSpPr>
        <p:spPr>
          <a:xfrm>
            <a:off x="416217" y="428627"/>
            <a:ext cx="8290903" cy="647700"/>
          </a:xfrm>
          <a:prstGeom prst="rect">
            <a:avLst/>
          </a:prstGeom>
        </p:spPr>
        <p:txBody>
          <a:bodyPr anchor="t"/>
          <a:lstStyle>
            <a:lvl1pPr marL="0" indent="0">
              <a:lnSpc>
                <a:spcPct val="90000"/>
              </a:lnSpc>
              <a:buNone/>
              <a:defRPr sz="3600" b="1" baseline="0">
                <a:solidFill>
                  <a:srgbClr val="054A89"/>
                </a:solidFill>
                <a:latin typeface="Altis UniSA" panose="020B0603030000000003" pitchFamily="34" charset="77"/>
              </a:defRPr>
            </a:lvl1pPr>
          </a:lstStyle>
          <a:p>
            <a:pPr lvl="0"/>
            <a:r>
              <a:rPr lang="en-US" dirty="0"/>
              <a:t>Type heading here</a:t>
            </a:r>
            <a:endParaRPr lang="en-AU" dirty="0"/>
          </a:p>
        </p:txBody>
      </p:sp>
      <p:pic>
        <p:nvPicPr>
          <p:cNvPr id="8" name="Picture 7">
            <a:extLst>
              <a:ext uri="{FF2B5EF4-FFF2-40B4-BE49-F238E27FC236}">
                <a16:creationId xmlns:a16="http://schemas.microsoft.com/office/drawing/2014/main" id="{8F1F7B63-B665-4046-97B9-0C2624ABB3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4907" b="16398"/>
          <a:stretch/>
        </p:blipFill>
        <p:spPr>
          <a:xfrm>
            <a:off x="7368975" y="4489554"/>
            <a:ext cx="1686214" cy="577121"/>
          </a:xfrm>
          <a:prstGeom prst="rect">
            <a:avLst/>
          </a:prstGeom>
        </p:spPr>
      </p:pic>
    </p:spTree>
    <p:extLst>
      <p:ext uri="{BB962C8B-B14F-4D97-AF65-F5344CB8AC3E}">
        <p14:creationId xmlns:p14="http://schemas.microsoft.com/office/powerpoint/2010/main" val="506107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8EBF3C-6C79-414F-B2F0-C45AE2BA79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4" name="Picture 3"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pic>
        <p:nvPicPr>
          <p:cNvPr id="6" name="Picture 5" descr="UniSA New Portrait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9784" y="904205"/>
            <a:ext cx="2084432" cy="1667545"/>
          </a:xfrm>
          <a:prstGeom prst="rect">
            <a:avLst/>
          </a:prstGeom>
        </p:spPr>
      </p:pic>
      <p:sp>
        <p:nvSpPr>
          <p:cNvPr id="9" name="Rectangle 11"/>
          <p:cNvSpPr>
            <a:spLocks noGrp="1" noChangeArrowheads="1"/>
          </p:cNvSpPr>
          <p:nvPr>
            <p:ph type="subTitle" sz="quarter" idx="1" hasCustomPrompt="1"/>
          </p:nvPr>
        </p:nvSpPr>
        <p:spPr bwMode="auto">
          <a:xfrm>
            <a:off x="0" y="3332829"/>
            <a:ext cx="9143999" cy="124933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latin typeface="Altis UniSA" panose="020B0603030000000003" pitchFamily="34" charset="77"/>
              </a:defRPr>
            </a:lvl1pPr>
          </a:lstStyle>
          <a:p>
            <a:r>
              <a:rPr lang="en-US" dirty="0"/>
              <a:t>Insert text or delete if not required</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4348" y="2196701"/>
            <a:ext cx="7772400" cy="1021556"/>
          </a:xfrm>
          <a:prstGeom prst="rect">
            <a:avLst/>
          </a:prstGeom>
        </p:spPr>
        <p:txBody>
          <a:bodyPr anchor="t"/>
          <a:lstStyle>
            <a:lvl1pPr algn="l">
              <a:defRPr sz="3000" b="1" cap="all" baseline="0">
                <a:solidFill>
                  <a:schemeClr val="accent2">
                    <a:lumMod val="75000"/>
                  </a:schemeClr>
                </a:solidFill>
              </a:defRPr>
            </a:lvl1pPr>
          </a:lstStyle>
          <a:p>
            <a:r>
              <a:rPr lang="en-US" dirty="0"/>
              <a:t>Click to edit Master title style</a:t>
            </a:r>
            <a:endParaRPr lang="en-AU" dirty="0"/>
          </a:p>
        </p:txBody>
      </p:sp>
    </p:spTree>
    <p:extLst>
      <p:ext uri="{BB962C8B-B14F-4D97-AF65-F5344CB8AC3E}">
        <p14:creationId xmlns:p14="http://schemas.microsoft.com/office/powerpoint/2010/main" val="3760840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290514"/>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1" r:id="rId3"/>
    <p:sldLayoutId id="2147483654" r:id="rId4"/>
    <p:sldLayoutId id="2147483659" r:id="rId5"/>
    <p:sldLayoutId id="2147483660" r:id="rId6"/>
    <p:sldLayoutId id="2147483649" r:id="rId7"/>
    <p:sldLayoutId id="2147483663" r:id="rId8"/>
  </p:sldLayoutIdLst>
  <p:transition/>
  <p:hf sldNum="0" hdr="0" ftr="0" dt="0"/>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hyperlink" Target="https://www-users.cs.umn.edu/~kumar001/dmbook/firsted.ph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eb.engr.illinois.edu/~hanj/bk3/" TargetMode="External"/><Relationship Id="rId4" Type="http://schemas.openxmlformats.org/officeDocument/2006/relationships/hyperlink" Target="https://www-users.cs.umn.edu/~kumar001/dmbook/index.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sz="quarter"/>
          </p:nvPr>
        </p:nvSpPr>
        <p:spPr>
          <a:xfrm>
            <a:off x="1165741" y="1831788"/>
            <a:ext cx="6812518" cy="843280"/>
          </a:xfrm>
        </p:spPr>
        <p:txBody>
          <a:bodyPr anchor="ctr"/>
          <a:lstStyle/>
          <a:p>
            <a:pPr eaLnBrk="1" hangingPunct="1"/>
            <a:br>
              <a:rPr lang="en-AU" dirty="0"/>
            </a:br>
            <a:r>
              <a:rPr lang="en-AU" sz="2400" b="0" dirty="0">
                <a:solidFill>
                  <a:srgbClr val="FFFF00"/>
                </a:solidFill>
              </a:rPr>
              <a:t>INFS 5102</a:t>
            </a:r>
            <a:br>
              <a:rPr lang="en-AU" sz="2400" dirty="0">
                <a:solidFill>
                  <a:srgbClr val="FFFF00"/>
                </a:solidFill>
              </a:rPr>
            </a:br>
            <a:r>
              <a:rPr lang="en-AU" sz="2400" b="0" dirty="0"/>
              <a:t>Unsupervised Methods in Analytics</a:t>
            </a:r>
            <a:br>
              <a:rPr lang="en-AU" dirty="0"/>
            </a:br>
            <a:endParaRPr lang="en-AU" dirty="0"/>
          </a:p>
        </p:txBody>
      </p:sp>
      <p:sp>
        <p:nvSpPr>
          <p:cNvPr id="3" name="Subtitle 2">
            <a:extLst>
              <a:ext uri="{FF2B5EF4-FFF2-40B4-BE49-F238E27FC236}">
                <a16:creationId xmlns:a16="http://schemas.microsoft.com/office/drawing/2014/main" id="{E2D08A4A-33F3-441F-B696-A104FCE0958A}"/>
              </a:ext>
            </a:extLst>
          </p:cNvPr>
          <p:cNvSpPr>
            <a:spLocks noGrp="1"/>
          </p:cNvSpPr>
          <p:nvPr>
            <p:ph type="subTitle" sz="quarter" idx="1"/>
          </p:nvPr>
        </p:nvSpPr>
        <p:spPr>
          <a:xfrm>
            <a:off x="1481136" y="3066499"/>
            <a:ext cx="6428827" cy="1249331"/>
          </a:xfrm>
        </p:spPr>
        <p:txBody>
          <a:bodyPr/>
          <a:lstStyle/>
          <a:p>
            <a:pPr eaLnBrk="1" hangingPunct="1"/>
            <a:r>
              <a:rPr lang="en-AU" sz="3200" dirty="0"/>
              <a:t>Module 6 – Association Analysis</a:t>
            </a:r>
          </a:p>
          <a:p>
            <a:pPr eaLnBrk="1" hangingPunct="1"/>
            <a:r>
              <a:rPr lang="en-AU" sz="2400" dirty="0"/>
              <a:t>Part 2</a:t>
            </a:r>
            <a:endParaRPr lang="en-US" dirty="0"/>
          </a:p>
        </p:txBody>
      </p:sp>
    </p:spTree>
    <p:extLst>
      <p:ext uri="{BB962C8B-B14F-4D97-AF65-F5344CB8AC3E}">
        <p14:creationId xmlns:p14="http://schemas.microsoft.com/office/powerpoint/2010/main" val="14737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Pattern Evaluation</a:t>
            </a:r>
            <a:endParaRPr lang="en-US" dirty="0"/>
          </a:p>
        </p:txBody>
      </p:sp>
      <p:sp>
        <p:nvSpPr>
          <p:cNvPr id="2" name="Text Placeholder 1"/>
          <p:cNvSpPr>
            <a:spLocks noGrp="1"/>
          </p:cNvSpPr>
          <p:nvPr>
            <p:ph type="body" sz="quarter" idx="12"/>
          </p:nvPr>
        </p:nvSpPr>
        <p:spPr/>
        <p:txBody>
          <a:bodyPr/>
          <a:lstStyle/>
          <a:p>
            <a:pPr marL="257175" indent="-257175" eaLnBrk="0" hangingPunct="0">
              <a:spcBef>
                <a:spcPct val="20000"/>
              </a:spcBef>
              <a:spcAft>
                <a:spcPct val="0"/>
              </a:spcAft>
              <a:buFontTx/>
              <a:buChar char="•"/>
            </a:pPr>
            <a:r>
              <a:rPr lang="en-US" altLang="en-US" dirty="0">
                <a:solidFill>
                  <a:srgbClr val="2C2C2C"/>
                </a:solidFill>
                <a:ea typeface="+mn-ea"/>
              </a:rPr>
              <a:t>However, association rule mining algorithms tend to produce too many rules </a:t>
            </a:r>
          </a:p>
          <a:p>
            <a:pPr marL="557213" lvl="1" indent="-214313" eaLnBrk="0" hangingPunct="0">
              <a:spcBef>
                <a:spcPct val="20000"/>
              </a:spcBef>
              <a:spcAft>
                <a:spcPct val="0"/>
              </a:spcAft>
            </a:pPr>
            <a:r>
              <a:rPr lang="en-US" altLang="en-US" dirty="0">
                <a:solidFill>
                  <a:srgbClr val="2C2C2C"/>
                </a:solidFill>
              </a:rPr>
              <a:t>many of them are uninteresting or redundant</a:t>
            </a:r>
          </a:p>
          <a:p>
            <a:pPr marL="557213" lvl="1" indent="-214313" eaLnBrk="0" hangingPunct="0">
              <a:spcBef>
                <a:spcPct val="20000"/>
              </a:spcBef>
              <a:spcAft>
                <a:spcPct val="0"/>
              </a:spcAft>
            </a:pPr>
            <a:r>
              <a:rPr lang="en-US" altLang="en-US" dirty="0">
                <a:solidFill>
                  <a:srgbClr val="2C2C2C"/>
                </a:solidFill>
              </a:rPr>
              <a:t>{A,B,C} </a:t>
            </a:r>
            <a:r>
              <a:rPr lang="en-US" altLang="en-US" dirty="0">
                <a:solidFill>
                  <a:srgbClr val="2C2C2C"/>
                </a:solidFill>
                <a:sym typeface="Symbol" panose="05050102010706020507" pitchFamily="18" charset="2"/>
              </a:rPr>
              <a:t> {D} is r</a:t>
            </a:r>
            <a:r>
              <a:rPr lang="en-US" altLang="en-US" dirty="0">
                <a:solidFill>
                  <a:srgbClr val="2C2C2C"/>
                </a:solidFill>
              </a:rPr>
              <a:t>edundant if {A,B,C} </a:t>
            </a:r>
            <a:r>
              <a:rPr lang="en-US" altLang="en-US" dirty="0">
                <a:solidFill>
                  <a:srgbClr val="2C2C2C"/>
                </a:solidFill>
                <a:sym typeface="Symbol" panose="05050102010706020507" pitchFamily="18" charset="2"/>
              </a:rPr>
              <a:t> {D} and </a:t>
            </a:r>
            <a:r>
              <a:rPr lang="en-US" altLang="en-US" dirty="0">
                <a:solidFill>
                  <a:srgbClr val="2C2C2C"/>
                </a:solidFill>
              </a:rPr>
              <a:t>{A,B} </a:t>
            </a:r>
            <a:r>
              <a:rPr lang="en-US" altLang="en-US" dirty="0">
                <a:solidFill>
                  <a:srgbClr val="2C2C2C"/>
                </a:solidFill>
                <a:sym typeface="Symbol" panose="05050102010706020507" pitchFamily="18" charset="2"/>
              </a:rPr>
              <a:t> {D}  have same support &amp; confidence</a:t>
            </a:r>
            <a:endParaRPr lang="en-US" altLang="en-US" dirty="0">
              <a:solidFill>
                <a:srgbClr val="2C2C2C"/>
              </a:solidFill>
            </a:endParaRPr>
          </a:p>
          <a:p>
            <a:pPr marL="257175" indent="-257175" eaLnBrk="0" hangingPunct="0">
              <a:spcBef>
                <a:spcPct val="20000"/>
              </a:spcBef>
              <a:spcAft>
                <a:spcPct val="0"/>
              </a:spcAft>
              <a:buFontTx/>
              <a:buChar char="•"/>
            </a:pPr>
            <a:r>
              <a:rPr lang="en-US" altLang="en-US" b="1" dirty="0">
                <a:solidFill>
                  <a:srgbClr val="2C2C2C"/>
                </a:solidFill>
                <a:ea typeface="+mn-ea"/>
              </a:rPr>
              <a:t>Interestingness measures </a:t>
            </a:r>
            <a:r>
              <a:rPr lang="en-US" altLang="en-US" dirty="0">
                <a:solidFill>
                  <a:srgbClr val="2C2C2C"/>
                </a:solidFill>
                <a:ea typeface="+mn-ea"/>
              </a:rPr>
              <a:t>can be used to prune/rank the derived patterns</a:t>
            </a:r>
          </a:p>
          <a:p>
            <a:pPr marL="257175" indent="-257175" eaLnBrk="0" hangingPunct="0">
              <a:spcBef>
                <a:spcPct val="20000"/>
              </a:spcBef>
              <a:spcAft>
                <a:spcPct val="0"/>
              </a:spcAft>
              <a:buFontTx/>
              <a:buChar char="•"/>
            </a:pPr>
            <a:endParaRPr lang="en-US" altLang="en-US" dirty="0">
              <a:solidFill>
                <a:srgbClr val="2C2C2C"/>
              </a:solidFill>
              <a:ea typeface="+mn-ea"/>
            </a:endParaRPr>
          </a:p>
          <a:p>
            <a:endParaRPr lang="en-US" dirty="0"/>
          </a:p>
        </p:txBody>
      </p:sp>
    </p:spTree>
    <p:extLst>
      <p:ext uri="{BB962C8B-B14F-4D97-AF65-F5344CB8AC3E}">
        <p14:creationId xmlns:p14="http://schemas.microsoft.com/office/powerpoint/2010/main" val="24710710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Computing Interestingness Measures</a:t>
            </a:r>
            <a:endParaRPr lang="en-US" dirty="0"/>
          </a:p>
        </p:txBody>
      </p:sp>
      <p:sp>
        <p:nvSpPr>
          <p:cNvPr id="17" name="Rectangle 3"/>
          <p:cNvSpPr txBox="1">
            <a:spLocks noChangeArrowheads="1"/>
          </p:cNvSpPr>
          <p:nvPr/>
        </p:nvSpPr>
        <p:spPr>
          <a:xfrm>
            <a:off x="436880" y="876807"/>
            <a:ext cx="7945120" cy="685800"/>
          </a:xfrm>
          <a:prstGeom prst="rect">
            <a:avLst/>
          </a:prstGeom>
        </p:spPr>
        <p:txBody>
          <a:bodyPr/>
          <a:lstStyle>
            <a:lvl1pPr marL="342900" indent="-342900" algn="l" rtl="0" eaLnBrk="0" fontAlgn="base" hangingPunct="0">
              <a:spcBef>
                <a:spcPct val="20000"/>
              </a:spcBef>
              <a:spcAft>
                <a:spcPct val="0"/>
              </a:spcAft>
              <a:buChar char="•"/>
              <a:defRPr sz="24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aseline="0">
                <a:solidFill>
                  <a:schemeClr val="tx1"/>
                </a:solidFill>
                <a:latin typeface="+mn-lt"/>
                <a:cs typeface="+mn-cs"/>
              </a:defRPr>
            </a:lvl2pPr>
            <a:lvl3pPr marL="1143000" indent="-228600" algn="l" rtl="0" eaLnBrk="0" fontAlgn="base" hangingPunct="0">
              <a:spcBef>
                <a:spcPct val="20000"/>
              </a:spcBef>
              <a:spcAft>
                <a:spcPct val="0"/>
              </a:spcAft>
              <a:buChar char="•"/>
              <a:defRPr sz="1600" baseline="0">
                <a:solidFill>
                  <a:schemeClr val="tx1"/>
                </a:solidFill>
                <a:latin typeface="+mn-lt"/>
                <a:cs typeface="+mn-cs"/>
              </a:defRPr>
            </a:lvl3pPr>
            <a:lvl4pPr marL="1600200" indent="-228600" algn="l" rtl="0" eaLnBrk="0" fontAlgn="base" hangingPunct="0">
              <a:spcBef>
                <a:spcPct val="20000"/>
              </a:spcBef>
              <a:spcAft>
                <a:spcPct val="0"/>
              </a:spcAft>
              <a:buChar char="–"/>
              <a:defRPr sz="1200" baseline="0">
                <a:solidFill>
                  <a:schemeClr val="tx1"/>
                </a:solidFill>
                <a:latin typeface="+mn-lt"/>
                <a:cs typeface="+mn-cs"/>
              </a:defRPr>
            </a:lvl4pPr>
            <a:lvl5pPr marL="2057400" indent="-228600" algn="l" rtl="0" eaLnBrk="0" fontAlgn="base" hangingPunct="0">
              <a:spcBef>
                <a:spcPct val="20000"/>
              </a:spcBef>
              <a:spcAft>
                <a:spcPct val="0"/>
              </a:spcAft>
              <a:buChar char="»"/>
              <a:defRPr sz="1000" baseline="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13122" indent="-213122" defTabSz="685800">
              <a:defRPr/>
            </a:pPr>
            <a:r>
              <a:rPr lang="en-US" altLang="en-US" sz="2000" kern="0" dirty="0">
                <a:solidFill>
                  <a:srgbClr val="2C2C2C"/>
                </a:solidFill>
                <a:latin typeface="Arial"/>
                <a:cs typeface="Arial"/>
              </a:rPr>
              <a:t>Given a rule X </a:t>
            </a:r>
            <a:r>
              <a:rPr lang="en-US" altLang="en-US" sz="2000" kern="0" dirty="0">
                <a:solidFill>
                  <a:srgbClr val="2C2C2C"/>
                </a:solidFill>
                <a:latin typeface="Arial"/>
                <a:cs typeface="Arial"/>
                <a:sym typeface="Symbol" panose="05050102010706020507" pitchFamily="18" charset="2"/>
              </a:rPr>
              <a:t> Y, i</a:t>
            </a:r>
            <a:r>
              <a:rPr lang="en-US" altLang="en-US" sz="2000" kern="0" dirty="0">
                <a:solidFill>
                  <a:srgbClr val="2C2C2C"/>
                </a:solidFill>
                <a:latin typeface="Arial"/>
                <a:cs typeface="Arial"/>
              </a:rPr>
              <a:t>nformation needed to compute rule interestingness can be obtained from a contingency table:</a:t>
            </a:r>
          </a:p>
        </p:txBody>
      </p:sp>
      <p:sp>
        <p:nvSpPr>
          <p:cNvPr id="19" name="Text Box 31"/>
          <p:cNvSpPr txBox="1">
            <a:spLocks noChangeArrowheads="1"/>
          </p:cNvSpPr>
          <p:nvPr/>
        </p:nvSpPr>
        <p:spPr bwMode="auto">
          <a:xfrm>
            <a:off x="854710" y="1641455"/>
            <a:ext cx="3143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685800" eaLnBrk="1" fontAlgn="auto" hangingPunct="1">
              <a:spcBef>
                <a:spcPct val="50000"/>
              </a:spcBef>
              <a:spcAft>
                <a:spcPct val="0"/>
              </a:spcAft>
              <a:buClr>
                <a:srgbClr val="6D6FC7"/>
              </a:buClr>
              <a:buNone/>
              <a:defRPr/>
            </a:pPr>
            <a:r>
              <a:rPr lang="en-US" altLang="en-US" sz="1500" kern="0">
                <a:solidFill>
                  <a:srgbClr val="CC0000"/>
                </a:solidFill>
              </a:rPr>
              <a:t>Contingency table</a:t>
            </a:r>
            <a:r>
              <a:rPr lang="en-US" altLang="en-US" sz="1500" kern="0">
                <a:solidFill>
                  <a:srgbClr val="2C2C2C"/>
                </a:solidFill>
                <a:sym typeface="Symbol" panose="05050102010706020507" pitchFamily="18" charset="2"/>
              </a:rPr>
              <a:t> for </a:t>
            </a:r>
            <a:r>
              <a:rPr lang="en-US" altLang="en-US" sz="1800" kern="0">
                <a:solidFill>
                  <a:srgbClr val="2C2C2C"/>
                </a:solidFill>
              </a:rPr>
              <a:t>X </a:t>
            </a:r>
            <a:r>
              <a:rPr lang="en-US" altLang="en-US" sz="1800" kern="0">
                <a:solidFill>
                  <a:srgbClr val="2C2C2C"/>
                </a:solidFill>
                <a:sym typeface="Symbol" panose="05050102010706020507" pitchFamily="18" charset="2"/>
              </a:rPr>
              <a:t> Y</a:t>
            </a:r>
          </a:p>
        </p:txBody>
      </p:sp>
      <p:sp>
        <p:nvSpPr>
          <p:cNvPr id="26" name="Text Box 38"/>
          <p:cNvSpPr txBox="1">
            <a:spLocks noChangeArrowheads="1"/>
          </p:cNvSpPr>
          <p:nvPr/>
        </p:nvSpPr>
        <p:spPr bwMode="auto">
          <a:xfrm>
            <a:off x="3545955" y="3580894"/>
            <a:ext cx="3657600" cy="1061829"/>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685800" eaLnBrk="1" fontAlgn="auto" hangingPunct="1">
              <a:spcBef>
                <a:spcPct val="50000"/>
              </a:spcBef>
              <a:spcAft>
                <a:spcPct val="0"/>
              </a:spcAft>
              <a:buClr>
                <a:srgbClr val="6D6FC7"/>
              </a:buClr>
              <a:buNone/>
              <a:defRPr/>
            </a:pPr>
            <a:r>
              <a:rPr lang="en-US" altLang="en-US" sz="1800" kern="0" dirty="0">
                <a:solidFill>
                  <a:srgbClr val="FF0000"/>
                </a:solidFill>
              </a:rPr>
              <a:t>Used to define various measures:</a:t>
            </a:r>
          </a:p>
          <a:p>
            <a:pPr defTabSz="685800" eaLnBrk="1" fontAlgn="auto" hangingPunct="1">
              <a:spcBef>
                <a:spcPct val="50000"/>
              </a:spcBef>
              <a:spcAft>
                <a:spcPct val="0"/>
              </a:spcAft>
              <a:buClr>
                <a:srgbClr val="6D6FC7"/>
              </a:buClr>
              <a:buNone/>
              <a:defRPr/>
            </a:pPr>
            <a:r>
              <a:rPr lang="en-US" altLang="en-US" sz="1800" kern="0" dirty="0">
                <a:solidFill>
                  <a:srgbClr val="2C2C2C"/>
                </a:solidFill>
              </a:rPr>
              <a:t>    support, confidence, lift, Gini,</a:t>
            </a:r>
            <a:br>
              <a:rPr lang="en-US" altLang="en-US" sz="1800" kern="0" dirty="0">
                <a:solidFill>
                  <a:srgbClr val="2C2C2C"/>
                </a:solidFill>
              </a:rPr>
            </a:br>
            <a:r>
              <a:rPr lang="en-US" altLang="en-US" sz="1800" kern="0" dirty="0">
                <a:solidFill>
                  <a:srgbClr val="2C2C2C"/>
                </a:solidFill>
              </a:rPr>
              <a:t>   J-measure, etc.</a:t>
            </a:r>
          </a:p>
        </p:txBody>
      </p:sp>
      <p:sp>
        <p:nvSpPr>
          <p:cNvPr id="27" name="Line 39"/>
          <p:cNvSpPr>
            <a:spLocks noChangeShapeType="1"/>
          </p:cNvSpPr>
          <p:nvPr/>
        </p:nvSpPr>
        <p:spPr bwMode="auto">
          <a:xfrm flipH="1" flipV="1">
            <a:off x="2574405" y="3358931"/>
            <a:ext cx="971550" cy="571500"/>
          </a:xfrm>
          <a:prstGeom prst="line">
            <a:avLst/>
          </a:prstGeom>
          <a:noFill/>
          <a:ln w="25400">
            <a:solidFill>
              <a:srgbClr val="FF0000"/>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pic>
        <p:nvPicPr>
          <p:cNvPr id="2" name="Picture 1">
            <a:extLst>
              <a:ext uri="{FF2B5EF4-FFF2-40B4-BE49-F238E27FC236}">
                <a16:creationId xmlns:a16="http://schemas.microsoft.com/office/drawing/2014/main" id="{8602E74F-C520-499E-AF9D-DA96D6E47DED}"/>
              </a:ext>
            </a:extLst>
          </p:cNvPr>
          <p:cNvPicPr>
            <a:picLocks noChangeAspect="1"/>
          </p:cNvPicPr>
          <p:nvPr/>
        </p:nvPicPr>
        <p:blipFill>
          <a:blip r:embed="rId3"/>
          <a:stretch>
            <a:fillRect/>
          </a:stretch>
        </p:blipFill>
        <p:spPr>
          <a:xfrm>
            <a:off x="909202" y="2048436"/>
            <a:ext cx="2693789" cy="1293628"/>
          </a:xfrm>
          <a:prstGeom prst="rect">
            <a:avLst/>
          </a:prstGeom>
        </p:spPr>
      </p:pic>
      <p:pic>
        <p:nvPicPr>
          <p:cNvPr id="3" name="Picture 2">
            <a:extLst>
              <a:ext uri="{FF2B5EF4-FFF2-40B4-BE49-F238E27FC236}">
                <a16:creationId xmlns:a16="http://schemas.microsoft.com/office/drawing/2014/main" id="{58A38701-9152-F848-9546-F68B003A7F15}"/>
              </a:ext>
            </a:extLst>
          </p:cNvPr>
          <p:cNvPicPr>
            <a:picLocks noChangeAspect="1"/>
          </p:cNvPicPr>
          <p:nvPr/>
        </p:nvPicPr>
        <p:blipFill>
          <a:blip r:embed="rId4"/>
          <a:stretch>
            <a:fillRect/>
          </a:stretch>
        </p:blipFill>
        <p:spPr>
          <a:xfrm>
            <a:off x="4561668" y="2462462"/>
            <a:ext cx="1895310" cy="979779"/>
          </a:xfrm>
          <a:prstGeom prst="rect">
            <a:avLst/>
          </a:prstGeom>
        </p:spPr>
      </p:pic>
    </p:spTree>
    <p:extLst>
      <p:ext uri="{BB962C8B-B14F-4D97-AF65-F5344CB8AC3E}">
        <p14:creationId xmlns:p14="http://schemas.microsoft.com/office/powerpoint/2010/main" val="42204724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Drawback of Confidence</a:t>
            </a:r>
            <a:endParaRPr lang="en-US" dirty="0"/>
          </a:p>
        </p:txBody>
      </p:sp>
      <p:grpSp>
        <p:nvGrpSpPr>
          <p:cNvPr id="32" name="Group 32"/>
          <p:cNvGrpSpPr>
            <a:grpSpLocks/>
          </p:cNvGrpSpPr>
          <p:nvPr/>
        </p:nvGrpSpPr>
        <p:grpSpPr bwMode="auto">
          <a:xfrm>
            <a:off x="3963125" y="1200150"/>
            <a:ext cx="4743450" cy="2901553"/>
            <a:chOff x="423" y="2170"/>
            <a:chExt cx="3984" cy="2437"/>
          </a:xfrm>
        </p:grpSpPr>
        <p:sp>
          <p:nvSpPr>
            <p:cNvPr id="33" name="Text Box 33"/>
            <p:cNvSpPr txBox="1">
              <a:spLocks noChangeArrowheads="1"/>
            </p:cNvSpPr>
            <p:nvPr/>
          </p:nvSpPr>
          <p:spPr bwMode="auto">
            <a:xfrm>
              <a:off x="423" y="2170"/>
              <a:ext cx="3984" cy="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685800" eaLnBrk="1" fontAlgn="auto" hangingPunct="1">
                <a:spcBef>
                  <a:spcPct val="50000"/>
                </a:spcBef>
                <a:spcAft>
                  <a:spcPct val="0"/>
                </a:spcAft>
                <a:buClrTx/>
                <a:buSzTx/>
                <a:buNone/>
                <a:defRPr/>
              </a:pPr>
              <a:r>
                <a:rPr lang="en-US" altLang="en-US" sz="1500" kern="0" dirty="0">
                  <a:solidFill>
                    <a:srgbClr val="2C2C2C"/>
                  </a:solidFill>
                  <a:latin typeface="Tahoma" panose="020B0604030504040204" pitchFamily="34" charset="0"/>
                </a:rPr>
                <a:t>           </a:t>
              </a:r>
              <a:r>
                <a:rPr lang="en-US" altLang="en-US" sz="1800" kern="0" dirty="0">
                  <a:solidFill>
                    <a:srgbClr val="CC3300"/>
                  </a:solidFill>
                  <a:latin typeface="Tahoma" panose="020B0604030504040204" pitchFamily="34" charset="0"/>
                </a:rPr>
                <a:t>Association Rule: Tea </a:t>
              </a:r>
              <a:r>
                <a:rPr lang="en-US" altLang="en-US" sz="1800" kern="0" dirty="0">
                  <a:solidFill>
                    <a:srgbClr val="CC3300"/>
                  </a:solidFill>
                  <a:latin typeface="Tahoma" panose="020B0604030504040204" pitchFamily="34" charset="0"/>
                  <a:sym typeface="Symbol" panose="05050102010706020507" pitchFamily="18" charset="2"/>
                </a:rPr>
                <a:t> Coffee</a:t>
              </a:r>
              <a:br>
                <a:rPr lang="en-US" altLang="en-US" sz="1800" kern="0" dirty="0">
                  <a:solidFill>
                    <a:srgbClr val="CC3300"/>
                  </a:solidFill>
                  <a:latin typeface="Tahoma" panose="020B0604030504040204" pitchFamily="34" charset="0"/>
                  <a:sym typeface="Symbol" panose="05050102010706020507" pitchFamily="18" charset="2"/>
                </a:rPr>
              </a:br>
              <a:endParaRPr lang="en-US" altLang="en-US" sz="1800" kern="0" dirty="0">
                <a:solidFill>
                  <a:srgbClr val="CC3300"/>
                </a:solidFill>
                <a:latin typeface="Tahoma" panose="020B0604030504040204" pitchFamily="34" charset="0"/>
              </a:endParaRPr>
            </a:p>
            <a:p>
              <a:pPr defTabSz="685800" eaLnBrk="1" fontAlgn="auto" hangingPunct="1">
                <a:spcBef>
                  <a:spcPct val="50000"/>
                </a:spcBef>
                <a:spcAft>
                  <a:spcPct val="0"/>
                </a:spcAft>
                <a:buClrTx/>
                <a:buSzTx/>
                <a:buNone/>
                <a:defRPr/>
              </a:pPr>
              <a:r>
                <a:rPr lang="en-US" altLang="en-US" sz="1500" kern="0" dirty="0">
                  <a:solidFill>
                    <a:srgbClr val="2C2C2C"/>
                  </a:solidFill>
                  <a:latin typeface="Tahoma" panose="020B0604030504040204" pitchFamily="34" charset="0"/>
                </a:rPr>
                <a:t>Confidence= P(</a:t>
              </a:r>
              <a:r>
                <a:rPr lang="en-US" altLang="en-US" sz="1500" kern="0" dirty="0" err="1">
                  <a:solidFill>
                    <a:srgbClr val="2C2C2C"/>
                  </a:solidFill>
                  <a:latin typeface="Tahoma" panose="020B0604030504040204" pitchFamily="34" charset="0"/>
                </a:rPr>
                <a:t>Coffee|Tea</a:t>
              </a:r>
              <a:r>
                <a:rPr lang="en-US" altLang="en-US" sz="1500" kern="0" dirty="0">
                  <a:solidFill>
                    <a:srgbClr val="2C2C2C"/>
                  </a:solidFill>
                  <a:latin typeface="Tahoma" panose="020B0604030504040204" pitchFamily="34" charset="0"/>
                </a:rPr>
                <a:t>) = </a:t>
              </a:r>
              <a:r>
                <a:rPr lang="en-US" altLang="en-US" sz="1500" kern="0" dirty="0">
                  <a:solidFill>
                    <a:srgbClr val="FF0000"/>
                  </a:solidFill>
                  <a:latin typeface="Tahoma" panose="020B0604030504040204" pitchFamily="34" charset="0"/>
                </a:rPr>
                <a:t>0.75</a:t>
              </a:r>
              <a:r>
                <a:rPr lang="en-US" altLang="en-US" sz="1500" kern="0" dirty="0">
                  <a:latin typeface="Tahoma" panose="020B0604030504040204" pitchFamily="34" charset="0"/>
                </a:rPr>
                <a:t>, meaning people who drink team are more likely to drink coffee and the rule seems reasonable,</a:t>
              </a:r>
              <a:endParaRPr lang="en-US" altLang="en-US" sz="1500" kern="0" dirty="0">
                <a:solidFill>
                  <a:srgbClr val="FF0000"/>
                </a:solidFill>
                <a:latin typeface="Tahoma" panose="020B0604030504040204" pitchFamily="34" charset="0"/>
              </a:endParaRPr>
            </a:p>
            <a:p>
              <a:pPr defTabSz="685800" eaLnBrk="1" fontAlgn="auto" hangingPunct="1">
                <a:spcBef>
                  <a:spcPct val="50000"/>
                </a:spcBef>
                <a:spcAft>
                  <a:spcPct val="0"/>
                </a:spcAft>
                <a:buClrTx/>
                <a:buSzTx/>
                <a:buNone/>
                <a:defRPr/>
              </a:pPr>
              <a:r>
                <a:rPr lang="en-US" altLang="en-US" sz="1500" kern="0" dirty="0">
                  <a:solidFill>
                    <a:srgbClr val="2C2C2C"/>
                  </a:solidFill>
                  <a:latin typeface="Tahoma" panose="020B0604030504040204" pitchFamily="34" charset="0"/>
                </a:rPr>
                <a:t>but P(Coffee) = </a:t>
              </a:r>
              <a:r>
                <a:rPr lang="en-US" altLang="en-US" sz="1500" kern="0" dirty="0">
                  <a:solidFill>
                    <a:srgbClr val="FF0000"/>
                  </a:solidFill>
                  <a:latin typeface="Tahoma" panose="020B0604030504040204" pitchFamily="34" charset="0"/>
                </a:rPr>
                <a:t>0.9</a:t>
              </a:r>
              <a:r>
                <a:rPr lang="en-US" altLang="en-US" sz="1500" kern="0" dirty="0">
                  <a:latin typeface="Tahoma" panose="020B0604030504040204" pitchFamily="34" charset="0"/>
                </a:rPr>
                <a:t>, meaning knowing someone drinks tea “reduces” the probability that the person drinks coffee.</a:t>
              </a:r>
              <a:endParaRPr lang="en-US" altLang="en-US" sz="1500" kern="0" dirty="0">
                <a:solidFill>
                  <a:srgbClr val="FF0000"/>
                </a:solidFill>
                <a:latin typeface="Tahoma" panose="020B0604030504040204" pitchFamily="34" charset="0"/>
              </a:endParaRPr>
            </a:p>
            <a:p>
              <a:pPr defTabSz="685800" eaLnBrk="1" fontAlgn="auto" hangingPunct="1">
                <a:lnSpc>
                  <a:spcPct val="120000"/>
                </a:lnSpc>
                <a:spcBef>
                  <a:spcPct val="50000"/>
                </a:spcBef>
                <a:spcAft>
                  <a:spcPct val="0"/>
                </a:spcAft>
                <a:buClrTx/>
                <a:buSzTx/>
                <a:buNone/>
                <a:defRPr/>
              </a:pPr>
              <a:r>
                <a:rPr lang="en-US" altLang="en-US" sz="1500" kern="0" dirty="0">
                  <a:solidFill>
                    <a:srgbClr val="2C2C2C"/>
                  </a:solidFill>
                  <a:latin typeface="Tahoma" panose="020B0604030504040204" pitchFamily="34" charset="0"/>
                  <a:sym typeface="Symbol" panose="05050102010706020507" pitchFamily="18" charset="2"/>
                </a:rPr>
                <a:t>Although confidence is high, the rule </a:t>
              </a:r>
              <a:r>
                <a:rPr lang="en-US" altLang="en-US" sz="1500" kern="0" dirty="0">
                  <a:solidFill>
                    <a:srgbClr val="CC3300"/>
                  </a:solidFill>
                  <a:latin typeface="Tahoma" panose="020B0604030504040204" pitchFamily="34" charset="0"/>
                </a:rPr>
                <a:t>Tea </a:t>
              </a:r>
              <a:r>
                <a:rPr lang="en-US" altLang="en-US" sz="1500" kern="0" dirty="0">
                  <a:solidFill>
                    <a:srgbClr val="CC3300"/>
                  </a:solidFill>
                  <a:latin typeface="Tahoma" panose="020B0604030504040204" pitchFamily="34" charset="0"/>
                  <a:sym typeface="Symbol" panose="05050102010706020507" pitchFamily="18" charset="2"/>
                </a:rPr>
                <a:t> Coffee </a:t>
              </a:r>
              <a:r>
                <a:rPr lang="en-US" altLang="en-US" sz="1500" kern="0" dirty="0">
                  <a:solidFill>
                    <a:srgbClr val="2C2C2C"/>
                  </a:solidFill>
                  <a:latin typeface="Tahoma" panose="020B0604030504040204" pitchFamily="34" charset="0"/>
                  <a:sym typeface="Symbol" panose="05050102010706020507" pitchFamily="18" charset="2"/>
                </a:rPr>
                <a:t>is misleading. Also note that </a:t>
              </a:r>
              <a:r>
                <a:rPr lang="en-US" altLang="en-US" sz="1500" kern="0" dirty="0">
                  <a:solidFill>
                    <a:srgbClr val="2C2C2C"/>
                  </a:solidFill>
                  <a:latin typeface="Tahoma" panose="020B0604030504040204" pitchFamily="34" charset="0"/>
                </a:rPr>
                <a:t>P(</a:t>
              </a:r>
              <a:r>
                <a:rPr lang="en-US" altLang="en-US" sz="1500" kern="0" dirty="0" err="1">
                  <a:solidFill>
                    <a:srgbClr val="2C2C2C"/>
                  </a:solidFill>
                  <a:latin typeface="Tahoma" panose="020B0604030504040204" pitchFamily="34" charset="0"/>
                </a:rPr>
                <a:t>Coffee|Tea</a:t>
              </a:r>
              <a:r>
                <a:rPr lang="en-US" altLang="en-US" sz="1500" kern="0" dirty="0">
                  <a:solidFill>
                    <a:srgbClr val="2C2C2C"/>
                  </a:solidFill>
                  <a:latin typeface="Tahoma" panose="020B0604030504040204" pitchFamily="34" charset="0"/>
                </a:rPr>
                <a:t>) = 0.9375</a:t>
              </a:r>
            </a:p>
          </p:txBody>
        </p:sp>
        <p:sp>
          <p:nvSpPr>
            <p:cNvPr id="34" name="Line 34"/>
            <p:cNvSpPr>
              <a:spLocks noChangeShapeType="1"/>
            </p:cNvSpPr>
            <p:nvPr/>
          </p:nvSpPr>
          <p:spPr bwMode="auto">
            <a:xfrm>
              <a:off x="3046" y="4378"/>
              <a:ext cx="192" cy="0"/>
            </a:xfrm>
            <a:prstGeom prst="line">
              <a:avLst/>
            </a:prstGeom>
            <a:noFill/>
            <a:ln w="38100">
              <a:solidFill>
                <a:srgbClr val="2C2C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grpSp>
      <p:pic>
        <p:nvPicPr>
          <p:cNvPr id="2" name="Picture 1">
            <a:extLst>
              <a:ext uri="{FF2B5EF4-FFF2-40B4-BE49-F238E27FC236}">
                <a16:creationId xmlns:a16="http://schemas.microsoft.com/office/drawing/2014/main" id="{984906D0-0414-41E4-9240-928418ECDB45}"/>
              </a:ext>
            </a:extLst>
          </p:cNvPr>
          <p:cNvPicPr>
            <a:picLocks noChangeAspect="1"/>
          </p:cNvPicPr>
          <p:nvPr/>
        </p:nvPicPr>
        <p:blipFill>
          <a:blip r:embed="rId3"/>
          <a:stretch>
            <a:fillRect/>
          </a:stretch>
        </p:blipFill>
        <p:spPr>
          <a:xfrm>
            <a:off x="518160" y="1573176"/>
            <a:ext cx="3132297" cy="1570074"/>
          </a:xfrm>
          <a:prstGeom prst="rect">
            <a:avLst/>
          </a:prstGeom>
        </p:spPr>
      </p:pic>
    </p:spTree>
    <p:extLst>
      <p:ext uri="{BB962C8B-B14F-4D97-AF65-F5344CB8AC3E}">
        <p14:creationId xmlns:p14="http://schemas.microsoft.com/office/powerpoint/2010/main" val="34896264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705FA6-D888-C442-B2CD-358274EC85DE}"/>
              </a:ext>
            </a:extLst>
          </p:cNvPr>
          <p:cNvSpPr>
            <a:spLocks noGrp="1"/>
          </p:cNvSpPr>
          <p:nvPr>
            <p:ph type="body" sz="quarter" idx="11"/>
          </p:nvPr>
        </p:nvSpPr>
        <p:spPr/>
        <p:txBody>
          <a:bodyPr/>
          <a:lstStyle/>
          <a:p>
            <a:r>
              <a:rPr lang="en-AU" dirty="0"/>
              <a:t>D</a:t>
            </a:r>
            <a:r>
              <a:rPr lang="en-US" dirty="0" err="1"/>
              <a:t>rawback</a:t>
            </a:r>
            <a:r>
              <a:rPr lang="en-US" dirty="0"/>
              <a:t> of Confidence</a:t>
            </a:r>
          </a:p>
          <a:p>
            <a:endParaRPr lang="en-US" dirty="0"/>
          </a:p>
        </p:txBody>
      </p:sp>
      <p:sp>
        <p:nvSpPr>
          <p:cNvPr id="3" name="Text Placeholder 2">
            <a:extLst>
              <a:ext uri="{FF2B5EF4-FFF2-40B4-BE49-F238E27FC236}">
                <a16:creationId xmlns:a16="http://schemas.microsoft.com/office/drawing/2014/main" id="{D932D519-DF0C-4E41-A290-A6759EEC5DBF}"/>
              </a:ext>
            </a:extLst>
          </p:cNvPr>
          <p:cNvSpPr>
            <a:spLocks noGrp="1"/>
          </p:cNvSpPr>
          <p:nvPr>
            <p:ph type="body" sz="quarter" idx="12"/>
          </p:nvPr>
        </p:nvSpPr>
        <p:spPr/>
        <p:txBody>
          <a:bodyPr/>
          <a:lstStyle/>
          <a:p>
            <a:pPr>
              <a:spcBef>
                <a:spcPct val="10000"/>
              </a:spcBef>
              <a:spcAft>
                <a:spcPts val="300"/>
              </a:spcAft>
              <a:buSzPct val="75000"/>
            </a:pPr>
            <a:r>
              <a:rPr lang="en-US" altLang="en-US" dirty="0"/>
              <a:t>Then what kind of rules do we really want?</a:t>
            </a:r>
          </a:p>
          <a:p>
            <a:pPr lvl="1">
              <a:spcBef>
                <a:spcPct val="10000"/>
              </a:spcBef>
              <a:spcAft>
                <a:spcPts val="300"/>
              </a:spcAft>
              <a:buSzPct val="75000"/>
            </a:pPr>
            <a:r>
              <a:rPr lang="en-US" altLang="en-US" dirty="0"/>
              <a:t>Confidence(X </a:t>
            </a:r>
            <a:r>
              <a:rPr lang="en-US" altLang="en-US" dirty="0">
                <a:sym typeface="Symbol" pitchFamily="18" charset="2"/>
              </a:rPr>
              <a:t> Y)</a:t>
            </a:r>
            <a:r>
              <a:rPr lang="en-US" altLang="en-US" dirty="0"/>
              <a:t> should be sufficiently high, to ensure that people who buy X will more likely buy Y than not buy Y</a:t>
            </a:r>
            <a:endParaRPr lang="en-US" altLang="en-US" sz="1800" dirty="0"/>
          </a:p>
          <a:p>
            <a:pPr lvl="1">
              <a:spcBef>
                <a:spcPct val="10000"/>
              </a:spcBef>
              <a:spcAft>
                <a:spcPts val="300"/>
              </a:spcAft>
              <a:buClr>
                <a:schemeClr val="tx1"/>
              </a:buClr>
              <a:buSzPct val="100000"/>
            </a:pPr>
            <a:r>
              <a:rPr lang="en-US" altLang="en-US" dirty="0"/>
              <a:t>Confidence(X </a:t>
            </a:r>
            <a:r>
              <a:rPr lang="en-US" altLang="en-US" dirty="0">
                <a:sym typeface="Symbol" pitchFamily="18" charset="2"/>
              </a:rPr>
              <a:t> Y) should be greater than support(Y) </a:t>
            </a:r>
          </a:p>
          <a:p>
            <a:pPr lvl="2">
              <a:spcBef>
                <a:spcPct val="10000"/>
              </a:spcBef>
              <a:spcAft>
                <a:spcPts val="300"/>
              </a:spcAft>
              <a:buClr>
                <a:schemeClr val="tx1"/>
              </a:buClr>
              <a:buSzPct val="70000"/>
            </a:pPr>
            <a:r>
              <a:rPr lang="en-US" altLang="en-US" sz="1600" dirty="0">
                <a:sym typeface="Symbol" pitchFamily="18" charset="2"/>
              </a:rPr>
              <a:t>Otherwise, rule will be misleading because having item X actually reduces the chance of having item Y in the same transaction</a:t>
            </a:r>
          </a:p>
          <a:p>
            <a:pPr>
              <a:spcBef>
                <a:spcPct val="10000"/>
              </a:spcBef>
              <a:spcAft>
                <a:spcPts val="300"/>
              </a:spcAft>
              <a:buClr>
                <a:schemeClr val="tx1"/>
              </a:buClr>
              <a:buSzPct val="70000"/>
            </a:pPr>
            <a:r>
              <a:rPr lang="en-US" altLang="en-US" dirty="0">
                <a:sym typeface="Symbol" pitchFamily="18" charset="2"/>
              </a:rPr>
              <a:t>Is there any measure that capture this constraint?</a:t>
            </a:r>
          </a:p>
          <a:p>
            <a:pPr lvl="1">
              <a:buClr>
                <a:schemeClr val="tx1"/>
              </a:buClr>
              <a:buSzPct val="100000"/>
            </a:pPr>
            <a:r>
              <a:rPr lang="en-US" altLang="en-US" dirty="0">
                <a:sym typeface="Symbol" pitchFamily="18" charset="2"/>
              </a:rPr>
              <a:t>Answer: Yes. There are many of them, which make use of statistical dependence between X and Y</a:t>
            </a:r>
          </a:p>
          <a:p>
            <a:endParaRPr lang="en-US" dirty="0"/>
          </a:p>
        </p:txBody>
      </p:sp>
    </p:spTree>
    <p:extLst>
      <p:ext uri="{BB962C8B-B14F-4D97-AF65-F5344CB8AC3E}">
        <p14:creationId xmlns:p14="http://schemas.microsoft.com/office/powerpoint/2010/main" val="13924095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Statistical Relationship between X and Y</a:t>
            </a:r>
            <a:endParaRPr lang="en-US" dirty="0"/>
          </a:p>
        </p:txBody>
      </p:sp>
      <p:sp>
        <p:nvSpPr>
          <p:cNvPr id="4" name="Rectangle 3"/>
          <p:cNvSpPr txBox="1">
            <a:spLocks noChangeArrowheads="1"/>
          </p:cNvSpPr>
          <p:nvPr/>
        </p:nvSpPr>
        <p:spPr>
          <a:xfrm>
            <a:off x="423791" y="718435"/>
            <a:ext cx="8858312" cy="3836205"/>
          </a:xfrm>
          <a:prstGeom prst="rect">
            <a:avLst/>
          </a:prstGeom>
        </p:spPr>
        <p:txBody>
          <a:bodyPr/>
          <a:lstStyle>
            <a:lvl1pPr marL="342900" indent="-342900" algn="l" rtl="0" eaLnBrk="0" fontAlgn="base" hangingPunct="0">
              <a:spcBef>
                <a:spcPct val="20000"/>
              </a:spcBef>
              <a:spcAft>
                <a:spcPct val="0"/>
              </a:spcAft>
              <a:buChar char="•"/>
              <a:defRPr sz="24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aseline="0">
                <a:solidFill>
                  <a:schemeClr val="tx1"/>
                </a:solidFill>
                <a:latin typeface="+mn-lt"/>
                <a:cs typeface="+mn-cs"/>
              </a:defRPr>
            </a:lvl2pPr>
            <a:lvl3pPr marL="1143000" indent="-228600" algn="l" rtl="0" eaLnBrk="0" fontAlgn="base" hangingPunct="0">
              <a:spcBef>
                <a:spcPct val="20000"/>
              </a:spcBef>
              <a:spcAft>
                <a:spcPct val="0"/>
              </a:spcAft>
              <a:buChar char="•"/>
              <a:defRPr sz="1600" baseline="0">
                <a:solidFill>
                  <a:schemeClr val="tx1"/>
                </a:solidFill>
                <a:latin typeface="+mn-lt"/>
                <a:cs typeface="+mn-cs"/>
              </a:defRPr>
            </a:lvl3pPr>
            <a:lvl4pPr marL="1600200" indent="-228600" algn="l" rtl="0" eaLnBrk="0" fontAlgn="base" hangingPunct="0">
              <a:spcBef>
                <a:spcPct val="20000"/>
              </a:spcBef>
              <a:spcAft>
                <a:spcPct val="0"/>
              </a:spcAft>
              <a:buChar char="–"/>
              <a:defRPr sz="1200" baseline="0">
                <a:solidFill>
                  <a:schemeClr val="tx1"/>
                </a:solidFill>
                <a:latin typeface="+mn-lt"/>
                <a:cs typeface="+mn-cs"/>
              </a:defRPr>
            </a:lvl4pPr>
            <a:lvl5pPr marL="2057400" indent="-228600" algn="l" rtl="0" eaLnBrk="0" fontAlgn="base" hangingPunct="0">
              <a:spcBef>
                <a:spcPct val="20000"/>
              </a:spcBef>
              <a:spcAft>
                <a:spcPct val="0"/>
              </a:spcAft>
              <a:buChar char="»"/>
              <a:defRPr sz="1000" baseline="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57175" indent="-257175" defTabSz="685800">
              <a:defRPr/>
            </a:pPr>
            <a:endParaRPr lang="en-US" altLang="en-US" sz="1800" kern="0" dirty="0">
              <a:solidFill>
                <a:srgbClr val="2C2C2C"/>
              </a:solidFill>
              <a:latin typeface="Arial"/>
              <a:cs typeface="Arial"/>
            </a:endParaRPr>
          </a:p>
        </p:txBody>
      </p:sp>
      <p:sp>
        <p:nvSpPr>
          <p:cNvPr id="2" name="Rectangle 1">
            <a:extLst>
              <a:ext uri="{FF2B5EF4-FFF2-40B4-BE49-F238E27FC236}">
                <a16:creationId xmlns:a16="http://schemas.microsoft.com/office/drawing/2014/main" id="{8963A58A-E6C5-417F-8E64-29A0C4EEE423}"/>
              </a:ext>
            </a:extLst>
          </p:cNvPr>
          <p:cNvSpPr/>
          <p:nvPr/>
        </p:nvSpPr>
        <p:spPr>
          <a:xfrm>
            <a:off x="357224" y="942227"/>
            <a:ext cx="8408888" cy="1694310"/>
          </a:xfrm>
          <a:prstGeom prst="rect">
            <a:avLst/>
          </a:prstGeom>
        </p:spPr>
        <p:txBody>
          <a:bodyPr wrap="square">
            <a:spAutoFit/>
          </a:bodyPr>
          <a:lstStyle/>
          <a:p>
            <a:pPr marL="342900" indent="-342900">
              <a:spcBef>
                <a:spcPct val="10000"/>
              </a:spcBef>
              <a:spcAft>
                <a:spcPts val="300"/>
              </a:spcAft>
              <a:buSzPct val="75000"/>
              <a:buFont typeface="Arial" panose="020B0604020202020204" pitchFamily="34" charset="0"/>
              <a:buChar char="•"/>
            </a:pPr>
            <a:r>
              <a:rPr lang="en-US" altLang="en-US" kern="0" dirty="0">
                <a:solidFill>
                  <a:srgbClr val="000000"/>
                </a:solidFill>
                <a:latin typeface="Arial"/>
              </a:rPr>
              <a:t>Note that confidence(X </a:t>
            </a:r>
            <a:r>
              <a:rPr lang="en-US" altLang="en-US" kern="0" dirty="0">
                <a:solidFill>
                  <a:srgbClr val="000000"/>
                </a:solidFill>
                <a:latin typeface="Arial"/>
                <a:sym typeface="Symbol" pitchFamily="18" charset="2"/>
              </a:rPr>
              <a:t> Y) </a:t>
            </a:r>
            <a:r>
              <a:rPr lang="en-US" altLang="en-US" kern="0" dirty="0">
                <a:solidFill>
                  <a:srgbClr val="FF0000"/>
                </a:solidFill>
                <a:latin typeface="Arial"/>
                <a:sym typeface="Symbol" pitchFamily="18" charset="2"/>
              </a:rPr>
              <a:t>=</a:t>
            </a:r>
            <a:r>
              <a:rPr lang="en-US" altLang="en-US" kern="0" dirty="0">
                <a:solidFill>
                  <a:srgbClr val="000000"/>
                </a:solidFill>
                <a:latin typeface="Arial"/>
                <a:sym typeface="Symbol" pitchFamily="18" charset="2"/>
              </a:rPr>
              <a:t> support(Y) is equivalent to:</a:t>
            </a:r>
          </a:p>
          <a:p>
            <a:pPr marL="600075" lvl="1" indent="-257175">
              <a:spcBef>
                <a:spcPct val="10000"/>
              </a:spcBef>
              <a:spcAft>
                <a:spcPts val="300"/>
              </a:spcAft>
              <a:buSzPct val="100000"/>
              <a:buFont typeface="Arial" panose="020B0604020202020204" pitchFamily="34" charset="0"/>
              <a:buChar char="–"/>
            </a:pPr>
            <a:r>
              <a:rPr lang="en-US" altLang="en-US" sz="1800" kern="0" dirty="0">
                <a:solidFill>
                  <a:srgbClr val="000000"/>
                </a:solidFill>
                <a:latin typeface="Arial"/>
                <a:sym typeface="Symbol" pitchFamily="18" charset="2"/>
              </a:rPr>
              <a:t>P(Y|X) = P(Y) or P(X,Y) = P(X)  P(Y), indicating X and Y are independent</a:t>
            </a:r>
          </a:p>
          <a:p>
            <a:pPr marL="257175" indent="-257175">
              <a:spcBef>
                <a:spcPct val="10000"/>
              </a:spcBef>
              <a:spcAft>
                <a:spcPts val="300"/>
              </a:spcAft>
              <a:buSzPct val="100000"/>
              <a:buFont typeface="Arial" panose="020B0604020202020204" pitchFamily="34" charset="0"/>
              <a:buChar char="•"/>
            </a:pPr>
            <a:r>
              <a:rPr lang="en-US" altLang="en-US" kern="0" dirty="0">
                <a:solidFill>
                  <a:srgbClr val="000000"/>
                </a:solidFill>
                <a:latin typeface="Arial"/>
                <a:sym typeface="Symbol" pitchFamily="18" charset="2"/>
              </a:rPr>
              <a:t>If P(X,Y) &gt; P(X)  P(Y) : X and  Y are positively correlated</a:t>
            </a:r>
          </a:p>
          <a:p>
            <a:pPr marL="257175" indent="-257175">
              <a:spcBef>
                <a:spcPct val="10000"/>
              </a:spcBef>
              <a:spcAft>
                <a:spcPts val="300"/>
              </a:spcAft>
              <a:buSzPct val="100000"/>
              <a:buFont typeface="Arial" panose="020B0604020202020204" pitchFamily="34" charset="0"/>
              <a:buChar char="•"/>
            </a:pPr>
            <a:r>
              <a:rPr lang="en-US" altLang="en-US" kern="0" dirty="0">
                <a:solidFill>
                  <a:srgbClr val="000000"/>
                </a:solidFill>
                <a:latin typeface="Arial"/>
                <a:sym typeface="Symbol" pitchFamily="18" charset="2"/>
              </a:rPr>
              <a:t>If P(X,Y) &lt; P(X)  P(Y) : X and Y are negatively correlated</a:t>
            </a:r>
          </a:p>
        </p:txBody>
      </p:sp>
    </p:spTree>
    <p:extLst>
      <p:ext uri="{BB962C8B-B14F-4D97-AF65-F5344CB8AC3E}">
        <p14:creationId xmlns:p14="http://schemas.microsoft.com/office/powerpoint/2010/main" val="39011662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3791" y="718435"/>
            <a:ext cx="8858312" cy="3836205"/>
          </a:xfrm>
          <a:prstGeom prst="rect">
            <a:avLst/>
          </a:prstGeom>
        </p:spPr>
        <p:txBody>
          <a:bodyPr/>
          <a:lstStyle>
            <a:lvl1pPr marL="342900" indent="-342900" algn="l" rtl="0" eaLnBrk="0" fontAlgn="base" hangingPunct="0">
              <a:spcBef>
                <a:spcPct val="20000"/>
              </a:spcBef>
              <a:spcAft>
                <a:spcPct val="0"/>
              </a:spcAft>
              <a:buChar char="•"/>
              <a:defRPr sz="24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baseline="0">
                <a:solidFill>
                  <a:schemeClr val="tx1"/>
                </a:solidFill>
                <a:latin typeface="+mn-lt"/>
                <a:cs typeface="+mn-cs"/>
              </a:defRPr>
            </a:lvl2pPr>
            <a:lvl3pPr marL="1143000" indent="-228600" algn="l" rtl="0" eaLnBrk="0" fontAlgn="base" hangingPunct="0">
              <a:spcBef>
                <a:spcPct val="20000"/>
              </a:spcBef>
              <a:spcAft>
                <a:spcPct val="0"/>
              </a:spcAft>
              <a:buChar char="•"/>
              <a:defRPr sz="1600" baseline="0">
                <a:solidFill>
                  <a:schemeClr val="tx1"/>
                </a:solidFill>
                <a:latin typeface="+mn-lt"/>
                <a:cs typeface="+mn-cs"/>
              </a:defRPr>
            </a:lvl3pPr>
            <a:lvl4pPr marL="1600200" indent="-228600" algn="l" rtl="0" eaLnBrk="0" fontAlgn="base" hangingPunct="0">
              <a:spcBef>
                <a:spcPct val="20000"/>
              </a:spcBef>
              <a:spcAft>
                <a:spcPct val="0"/>
              </a:spcAft>
              <a:buChar char="–"/>
              <a:defRPr sz="1200" baseline="0">
                <a:solidFill>
                  <a:schemeClr val="tx1"/>
                </a:solidFill>
                <a:latin typeface="+mn-lt"/>
                <a:cs typeface="+mn-cs"/>
              </a:defRPr>
            </a:lvl4pPr>
            <a:lvl5pPr marL="2057400" indent="-228600" algn="l" rtl="0" eaLnBrk="0" fontAlgn="base" hangingPunct="0">
              <a:spcBef>
                <a:spcPct val="20000"/>
              </a:spcBef>
              <a:spcAft>
                <a:spcPct val="0"/>
              </a:spcAft>
              <a:buChar char="»"/>
              <a:defRPr sz="1000" baseline="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marL="257175" indent="-257175" defTabSz="685800">
              <a:defRPr/>
            </a:pPr>
            <a:endParaRPr lang="en-US" altLang="en-US" sz="1800" kern="0" dirty="0">
              <a:solidFill>
                <a:srgbClr val="2C2C2C"/>
              </a:solidFill>
              <a:latin typeface="Arial"/>
              <a:cs typeface="Arial"/>
            </a:endParaRPr>
          </a:p>
        </p:txBody>
      </p:sp>
      <p:sp>
        <p:nvSpPr>
          <p:cNvPr id="7" name="Text Placeholder 6">
            <a:extLst>
              <a:ext uri="{FF2B5EF4-FFF2-40B4-BE49-F238E27FC236}">
                <a16:creationId xmlns:a16="http://schemas.microsoft.com/office/drawing/2014/main" id="{6A7D98D3-3FDF-42EB-B1A8-C397F83BA515}"/>
              </a:ext>
            </a:extLst>
          </p:cNvPr>
          <p:cNvSpPr>
            <a:spLocks noGrp="1"/>
          </p:cNvSpPr>
          <p:nvPr>
            <p:ph type="body" sz="quarter" idx="11"/>
          </p:nvPr>
        </p:nvSpPr>
        <p:spPr>
          <a:xfrm>
            <a:off x="0" y="419306"/>
            <a:ext cx="9174823" cy="505438"/>
          </a:xfrm>
        </p:spPr>
        <p:txBody>
          <a:bodyPr/>
          <a:lstStyle/>
          <a:p>
            <a:r>
              <a:rPr lang="en-AU" dirty="0"/>
              <a:t>Measures taking into account statistical dependence</a:t>
            </a:r>
          </a:p>
          <a:p>
            <a:endParaRPr lang="en-US" dirty="0"/>
          </a:p>
        </p:txBody>
      </p:sp>
      <p:pic>
        <p:nvPicPr>
          <p:cNvPr id="8" name="Picture 7">
            <a:extLst>
              <a:ext uri="{FF2B5EF4-FFF2-40B4-BE49-F238E27FC236}">
                <a16:creationId xmlns:a16="http://schemas.microsoft.com/office/drawing/2014/main" id="{630364E9-8534-49E4-8606-42E3768F18F0}"/>
              </a:ext>
            </a:extLst>
          </p:cNvPr>
          <p:cNvPicPr>
            <a:picLocks noChangeAspect="1"/>
          </p:cNvPicPr>
          <p:nvPr/>
        </p:nvPicPr>
        <p:blipFill>
          <a:blip r:embed="rId3"/>
          <a:stretch>
            <a:fillRect/>
          </a:stretch>
        </p:blipFill>
        <p:spPr>
          <a:xfrm>
            <a:off x="1704340" y="1223873"/>
            <a:ext cx="5464969" cy="2778919"/>
          </a:xfrm>
          <a:prstGeom prst="rect">
            <a:avLst/>
          </a:prstGeom>
        </p:spPr>
      </p:pic>
    </p:spTree>
    <p:extLst>
      <p:ext uri="{BB962C8B-B14F-4D97-AF65-F5344CB8AC3E}">
        <p14:creationId xmlns:p14="http://schemas.microsoft.com/office/powerpoint/2010/main" val="15671625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sz="2700" dirty="0"/>
              <a:t>Example: Lift (</a:t>
            </a:r>
            <a:r>
              <a:rPr lang="en-US" altLang="en-US" sz="2700" dirty="0" err="1"/>
              <a:t>a.k.a</a:t>
            </a:r>
            <a:r>
              <a:rPr lang="en-US" altLang="en-US" sz="2700" dirty="0"/>
              <a:t> Interest Factor)</a:t>
            </a:r>
            <a:endParaRPr lang="en-US" sz="2400" dirty="0"/>
          </a:p>
        </p:txBody>
      </p:sp>
      <p:sp>
        <p:nvSpPr>
          <p:cNvPr id="9" name="Text Box 32"/>
          <p:cNvSpPr txBox="1">
            <a:spLocks noChangeArrowheads="1"/>
          </p:cNvSpPr>
          <p:nvPr/>
        </p:nvSpPr>
        <p:spPr bwMode="auto">
          <a:xfrm>
            <a:off x="5525120" y="2571750"/>
            <a:ext cx="33061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spcBef>
                <a:spcPct val="50000"/>
              </a:spcBef>
              <a:spcAft>
                <a:spcPct val="0"/>
              </a:spcAft>
              <a:buClrTx/>
              <a:buSzTx/>
              <a:buFontTx/>
              <a:buNone/>
            </a:pPr>
            <a:r>
              <a:rPr lang="en-US" altLang="en-US" sz="1500" dirty="0">
                <a:solidFill>
                  <a:srgbClr val="2C2C2C"/>
                </a:solidFill>
                <a:latin typeface="Tahoma" panose="020B0604030504040204" pitchFamily="34" charset="0"/>
              </a:rPr>
              <a:t>           </a:t>
            </a:r>
            <a:r>
              <a:rPr lang="en-US" altLang="en-US" sz="1800" dirty="0">
                <a:solidFill>
                  <a:srgbClr val="CC3300"/>
                </a:solidFill>
                <a:latin typeface="Tahoma" panose="020B0604030504040204" pitchFamily="34" charset="0"/>
              </a:rPr>
              <a:t>Tea </a:t>
            </a:r>
            <a:r>
              <a:rPr lang="en-US" altLang="en-US" sz="1800" dirty="0">
                <a:solidFill>
                  <a:srgbClr val="CC3300"/>
                </a:solidFill>
                <a:latin typeface="Tahoma" panose="020B0604030504040204" pitchFamily="34" charset="0"/>
                <a:sym typeface="Symbol" panose="05050102010706020507" pitchFamily="18" charset="2"/>
              </a:rPr>
              <a:t> Coffee</a:t>
            </a:r>
            <a:endParaRPr lang="en-US" altLang="en-US" sz="1800" dirty="0">
              <a:solidFill>
                <a:srgbClr val="CC3300"/>
              </a:solidFill>
              <a:latin typeface="Tahoma" panose="020B0604030504040204" pitchFamily="34" charset="0"/>
            </a:endParaRPr>
          </a:p>
          <a:p>
            <a:pPr eaLnBrk="1" hangingPunct="1">
              <a:spcBef>
                <a:spcPct val="50000"/>
              </a:spcBef>
              <a:spcAft>
                <a:spcPct val="0"/>
              </a:spcAft>
              <a:buClrTx/>
              <a:buSzTx/>
              <a:buFontTx/>
              <a:buNone/>
            </a:pPr>
            <a:r>
              <a:rPr lang="en-US" altLang="en-US" sz="1500" dirty="0">
                <a:solidFill>
                  <a:srgbClr val="2C2C2C"/>
                </a:solidFill>
                <a:latin typeface="Tahoma" panose="020B0604030504040204" pitchFamily="34" charset="0"/>
              </a:rPr>
              <a:t>Confidence= P(</a:t>
            </a:r>
            <a:r>
              <a:rPr lang="en-US" altLang="en-US" sz="1500" dirty="0" err="1">
                <a:solidFill>
                  <a:srgbClr val="2C2C2C"/>
                </a:solidFill>
                <a:latin typeface="Tahoma" panose="020B0604030504040204" pitchFamily="34" charset="0"/>
              </a:rPr>
              <a:t>Coffee|Tea</a:t>
            </a:r>
            <a:r>
              <a:rPr lang="en-US" altLang="en-US" sz="1500" dirty="0">
                <a:solidFill>
                  <a:srgbClr val="2C2C2C"/>
                </a:solidFill>
                <a:latin typeface="Tahoma" panose="020B0604030504040204" pitchFamily="34" charset="0"/>
              </a:rPr>
              <a:t>) = </a:t>
            </a:r>
            <a:r>
              <a:rPr lang="en-US" altLang="en-US" sz="1500" dirty="0">
                <a:solidFill>
                  <a:srgbClr val="FF0000"/>
                </a:solidFill>
                <a:latin typeface="Tahoma" panose="020B0604030504040204" pitchFamily="34" charset="0"/>
              </a:rPr>
              <a:t>0.75</a:t>
            </a:r>
          </a:p>
          <a:p>
            <a:pPr eaLnBrk="1" hangingPunct="1">
              <a:spcBef>
                <a:spcPct val="50000"/>
              </a:spcBef>
              <a:spcAft>
                <a:spcPct val="0"/>
              </a:spcAft>
              <a:buClrTx/>
              <a:buSzTx/>
              <a:buFontTx/>
              <a:buNone/>
            </a:pPr>
            <a:r>
              <a:rPr lang="en-US" altLang="en-US" sz="1500" dirty="0">
                <a:solidFill>
                  <a:srgbClr val="2C2C2C"/>
                </a:solidFill>
                <a:latin typeface="Tahoma" panose="020B0604030504040204" pitchFamily="34" charset="0"/>
              </a:rPr>
              <a:t>but P(Coffee) = </a:t>
            </a:r>
            <a:r>
              <a:rPr lang="en-US" altLang="en-US" sz="1500" dirty="0">
                <a:solidFill>
                  <a:srgbClr val="FF0000"/>
                </a:solidFill>
                <a:latin typeface="Tahoma" panose="020B0604030504040204" pitchFamily="34" charset="0"/>
              </a:rPr>
              <a:t>0.9</a:t>
            </a:r>
          </a:p>
          <a:p>
            <a:pPr eaLnBrk="1" hangingPunct="1">
              <a:spcBef>
                <a:spcPct val="50000"/>
              </a:spcBef>
              <a:spcAft>
                <a:spcPct val="0"/>
              </a:spcAft>
              <a:buClrTx/>
              <a:buSzTx/>
              <a:buFont typeface="Symbol" panose="05050102010706020507" pitchFamily="18" charset="2"/>
              <a:buChar char="Þ"/>
            </a:pPr>
            <a:r>
              <a:rPr lang="en-US" altLang="en-US" sz="1500" dirty="0">
                <a:solidFill>
                  <a:srgbClr val="2C2C2C"/>
                </a:solidFill>
                <a:latin typeface="Tahoma" panose="020B0604030504040204" pitchFamily="34" charset="0"/>
                <a:sym typeface="Symbol" panose="05050102010706020507" pitchFamily="18" charset="2"/>
              </a:rPr>
              <a:t> Lift =</a:t>
            </a:r>
            <a:r>
              <a:rPr lang="en-US" altLang="en-US" sz="1500" dirty="0">
                <a:solidFill>
                  <a:srgbClr val="2C2C2C"/>
                </a:solidFill>
                <a:latin typeface="Tahoma" panose="020B0604030504040204" pitchFamily="34" charset="0"/>
              </a:rPr>
              <a:t> 0.75/0.9= 0.8333 (&lt; 1, </a:t>
            </a:r>
          </a:p>
          <a:p>
            <a:pPr eaLnBrk="1" hangingPunct="1">
              <a:spcBef>
                <a:spcPct val="50000"/>
              </a:spcBef>
              <a:spcAft>
                <a:spcPct val="0"/>
              </a:spcAft>
              <a:buClrTx/>
              <a:buSzTx/>
              <a:buFont typeface="Symbol" panose="05050102010706020507" pitchFamily="18" charset="2"/>
              <a:buChar char="Þ"/>
            </a:pPr>
            <a:r>
              <a:rPr lang="en-US" altLang="en-US" sz="1500" dirty="0">
                <a:solidFill>
                  <a:srgbClr val="2C2C2C"/>
                </a:solidFill>
                <a:latin typeface="Tahoma" panose="020B0604030504040204" pitchFamily="34" charset="0"/>
              </a:rPr>
              <a:t>therefore is negatively associated)</a:t>
            </a:r>
          </a:p>
        </p:txBody>
      </p:sp>
      <p:sp>
        <p:nvSpPr>
          <p:cNvPr id="10" name="TextBox 9">
            <a:extLst>
              <a:ext uri="{FF2B5EF4-FFF2-40B4-BE49-F238E27FC236}">
                <a16:creationId xmlns:a16="http://schemas.microsoft.com/office/drawing/2014/main" id="{891CC6C4-94C3-624A-A1C0-B5B91D5C778B}"/>
              </a:ext>
            </a:extLst>
          </p:cNvPr>
          <p:cNvSpPr txBox="1"/>
          <p:nvPr/>
        </p:nvSpPr>
        <p:spPr>
          <a:xfrm>
            <a:off x="436880" y="934065"/>
            <a:ext cx="4783706" cy="3787704"/>
          </a:xfrm>
          <a:prstGeom prst="rect">
            <a:avLst/>
          </a:prstGeom>
          <a:noFill/>
        </p:spPr>
        <p:txBody>
          <a:bodyPr wrap="square">
            <a:spAutoFit/>
          </a:bodyPr>
          <a:lstStyle/>
          <a:p>
            <a:pPr marL="342900" indent="-342900">
              <a:lnSpc>
                <a:spcPct val="90000"/>
              </a:lnSpc>
              <a:spcAft>
                <a:spcPts val="425"/>
              </a:spcAft>
              <a:buFont typeface="Arial" panose="020B0604020202020204" pitchFamily="34" charset="0"/>
              <a:buChar char="•"/>
            </a:pPr>
            <a:r>
              <a:rPr lang="en-AU" sz="1800" dirty="0"/>
              <a:t>The tea-coffee example shows that high-confidence rules can sometimes</a:t>
            </a:r>
            <a:r>
              <a:rPr lang="en-AU" sz="1800" baseline="0" dirty="0"/>
              <a:t> be misleading because the confidence measure ignores the support of the itemset appearing in the rule consequent.</a:t>
            </a:r>
          </a:p>
          <a:p>
            <a:pPr marL="342900" indent="-342900">
              <a:lnSpc>
                <a:spcPct val="90000"/>
              </a:lnSpc>
              <a:spcAft>
                <a:spcPts val="425"/>
              </a:spcAft>
              <a:buFont typeface="Arial" panose="020B0604020202020204" pitchFamily="34" charset="0"/>
              <a:buChar char="•"/>
            </a:pPr>
            <a:r>
              <a:rPr lang="en-AU" sz="1800" baseline="0" dirty="0"/>
              <a:t>Lift computes the ratio between the rule’s confidence and the support of the itemset in the rule consequent.</a:t>
            </a:r>
          </a:p>
          <a:p>
            <a:pPr marL="342900" indent="-342900">
              <a:lnSpc>
                <a:spcPct val="90000"/>
              </a:lnSpc>
              <a:spcAft>
                <a:spcPts val="425"/>
              </a:spcAft>
              <a:buFont typeface="Arial" panose="020B0604020202020204" pitchFamily="34" charset="0"/>
              <a:buChar char="•"/>
            </a:pPr>
            <a:r>
              <a:rPr lang="en-AU" sz="1800" baseline="0" dirty="0"/>
              <a:t>If Lift = p(Y|X)/P(Y) &lt;1, we have P(Y|X)*P(X) / P(Y) &lt; P(X), i.e. P(X,Y) &lt; P(X)P(Y), then X and Y negatively associated.</a:t>
            </a:r>
          </a:p>
          <a:p>
            <a:pPr marL="342900" indent="-342900">
              <a:lnSpc>
                <a:spcPct val="90000"/>
              </a:lnSpc>
              <a:spcAft>
                <a:spcPts val="425"/>
              </a:spcAft>
              <a:buFont typeface="Arial" panose="020B0604020202020204" pitchFamily="34" charset="0"/>
              <a:buChar char="•"/>
            </a:pPr>
            <a:r>
              <a:rPr lang="en-AU" sz="1800" baseline="0" dirty="0"/>
              <a:t>Similarly, if Lift &gt;1, X and Y positively associated.</a:t>
            </a:r>
          </a:p>
        </p:txBody>
      </p:sp>
      <p:pic>
        <p:nvPicPr>
          <p:cNvPr id="3" name="Picture 2">
            <a:extLst>
              <a:ext uri="{FF2B5EF4-FFF2-40B4-BE49-F238E27FC236}">
                <a16:creationId xmlns:a16="http://schemas.microsoft.com/office/drawing/2014/main" id="{DD365F31-0235-7F48-93A1-E8B401D72DE5}"/>
              </a:ext>
            </a:extLst>
          </p:cNvPr>
          <p:cNvPicPr>
            <a:picLocks noChangeAspect="1"/>
          </p:cNvPicPr>
          <p:nvPr/>
        </p:nvPicPr>
        <p:blipFill>
          <a:blip r:embed="rId3"/>
          <a:stretch>
            <a:fillRect/>
          </a:stretch>
        </p:blipFill>
        <p:spPr>
          <a:xfrm>
            <a:off x="5720789" y="1091625"/>
            <a:ext cx="2610777" cy="1322565"/>
          </a:xfrm>
          <a:prstGeom prst="rect">
            <a:avLst/>
          </a:prstGeom>
        </p:spPr>
      </p:pic>
    </p:spTree>
    <p:extLst>
      <p:ext uri="{BB962C8B-B14F-4D97-AF65-F5344CB8AC3E}">
        <p14:creationId xmlns:p14="http://schemas.microsoft.com/office/powerpoint/2010/main" val="12763672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Drawback of Lift</a:t>
            </a:r>
            <a:endParaRPr lang="en-US" dirty="0"/>
          </a:p>
        </p:txBody>
      </p:sp>
      <p:graphicFrame>
        <p:nvGraphicFramePr>
          <p:cNvPr id="10" name="Group 3"/>
          <p:cNvGraphicFramePr>
            <a:graphicFrameLocks noGrp="1"/>
          </p:cNvGraphicFramePr>
          <p:nvPr>
            <p:extLst>
              <p:ext uri="{D42A27DB-BD31-4B8C-83A1-F6EECF244321}">
                <p14:modId xmlns:p14="http://schemas.microsoft.com/office/powerpoint/2010/main" val="1240870356"/>
              </p:ext>
            </p:extLst>
          </p:nvPr>
        </p:nvGraphicFramePr>
        <p:xfrm>
          <a:off x="1382232" y="1055281"/>
          <a:ext cx="2686051" cy="1188528"/>
        </p:xfrm>
        <a:graphic>
          <a:graphicData uri="http://schemas.openxmlformats.org/drawingml/2006/table">
            <a:tbl>
              <a:tblPr/>
              <a:tblGrid>
                <a:gridCol w="690563">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0563">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97132">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66" marB="34266"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Y</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Y</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66" marB="34266"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32">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X</a:t>
                      </a:r>
                    </a:p>
                  </a:txBody>
                  <a:tcPr marL="68580" marR="68580" marT="34266" marB="34266"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a:t>
                      </a:r>
                    </a:p>
                  </a:txBody>
                  <a:tcPr marL="68580" marR="68580" marT="34266" marB="34266"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32">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X</a:t>
                      </a:r>
                    </a:p>
                  </a:txBody>
                  <a:tcPr marL="68580" marR="68580" marT="34266" marB="34266"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66" marB="34266"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32">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66" marB="34266"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dirty="0">
                          <a:ln>
                            <a:noFill/>
                          </a:ln>
                          <a:solidFill>
                            <a:schemeClr val="tx1"/>
                          </a:solidFill>
                          <a:effectLst/>
                          <a:latin typeface="Arial" charset="0"/>
                        </a:rPr>
                        <a:t>10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66" marB="34266"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dirty="0">
                          <a:ln>
                            <a:noFill/>
                          </a:ln>
                          <a:solidFill>
                            <a:schemeClr val="tx1"/>
                          </a:solidFill>
                          <a:effectLst/>
                          <a:latin typeface="Arial" charset="0"/>
                        </a:rPr>
                        <a:t>100</a:t>
                      </a:r>
                    </a:p>
                  </a:txBody>
                  <a:tcPr marL="68580" marR="68580" marT="34266" marB="34266"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30"/>
          <p:cNvGraphicFramePr>
            <a:graphicFrameLocks noGrp="1"/>
          </p:cNvGraphicFramePr>
          <p:nvPr>
            <p:extLst>
              <p:ext uri="{D42A27DB-BD31-4B8C-83A1-F6EECF244321}">
                <p14:modId xmlns:p14="http://schemas.microsoft.com/office/powerpoint/2010/main" val="502764522"/>
              </p:ext>
            </p:extLst>
          </p:nvPr>
        </p:nvGraphicFramePr>
        <p:xfrm>
          <a:off x="4639782" y="1055283"/>
          <a:ext cx="2686051" cy="1191815"/>
        </p:xfrm>
        <a:graphic>
          <a:graphicData uri="http://schemas.openxmlformats.org/drawingml/2006/table">
            <a:tbl>
              <a:tblPr/>
              <a:tblGrid>
                <a:gridCol w="690563">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0563">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00098">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97" marB="34297"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Y</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Y</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97" marB="34297"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28575"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239">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X</a:t>
                      </a:r>
                    </a:p>
                  </a:txBody>
                  <a:tcPr marL="68580" marR="68580" marT="34297" marB="34297"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97" marB="34297"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239">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X</a:t>
                      </a:r>
                    </a:p>
                  </a:txBody>
                  <a:tcPr marL="68580" marR="68580" marT="34297" marB="34297"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a:t>
                      </a:r>
                    </a:p>
                  </a:txBody>
                  <a:tcPr marL="68580" marR="68580" marT="34297" marB="34297"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12700"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239">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500" b="0" i="0" u="none" strike="noStrike" cap="none" normalizeH="0" baseline="0">
                        <a:ln>
                          <a:noFill/>
                        </a:ln>
                        <a:solidFill>
                          <a:schemeClr val="tx1"/>
                        </a:solidFill>
                        <a:effectLst/>
                        <a:latin typeface="Arial" charset="0"/>
                      </a:endParaRPr>
                    </a:p>
                  </a:txBody>
                  <a:tcPr marL="68580" marR="68580" marT="34297" marB="34297" horzOverflow="overflow">
                    <a:lnL w="28575"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90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a:t>
                      </a:r>
                    </a:p>
                  </a:txBody>
                  <a:tcPr marL="68580" marR="68580" marT="34297" marB="34297" horzOverflow="overflow">
                    <a:lnL w="12700" cap="flat" cmpd="sng" algn="ctr">
                      <a:solidFill>
                        <a:srgbClr val="2C2C2C"/>
                      </a:solidFill>
                      <a:prstDash val="solid"/>
                      <a:miter lim="800000"/>
                      <a:headEnd type="none" w="med" len="med"/>
                      <a:tailEnd type="none" w="med" len="med"/>
                    </a:lnL>
                    <a:lnR w="12700"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tc>
                  <a:txBody>
                    <a:bodyPr/>
                    <a:lstStyle>
                      <a:lvl1pPr marL="0" algn="l" defTabSz="385754" rtl="0" eaLnBrk="1" latinLnBrk="0" hangingPunct="1">
                        <a:spcBef>
                          <a:spcPct val="10000"/>
                        </a:spcBef>
                        <a:spcAft>
                          <a:spcPts val="400"/>
                        </a:spcAft>
                        <a:buClr>
                          <a:srgbClr val="0C7B9C"/>
                        </a:buClr>
                        <a:buSzPct val="75000"/>
                        <a:buFont typeface="Monotype Sorts" pitchFamily="2" charset="2"/>
                        <a:defRPr sz="2400" kern="1200">
                          <a:solidFill>
                            <a:schemeClr val="tx1"/>
                          </a:solidFill>
                          <a:latin typeface="Arial" charset="0"/>
                          <a:cs typeface="Arial"/>
                        </a:defRPr>
                      </a:lvl1pPr>
                      <a:lvl2pPr marL="192877" algn="l" defTabSz="385754" rtl="0" eaLnBrk="1" latinLnBrk="0" hangingPunct="1">
                        <a:spcBef>
                          <a:spcPct val="10000"/>
                        </a:spcBef>
                        <a:spcAft>
                          <a:spcPts val="400"/>
                        </a:spcAft>
                        <a:buClr>
                          <a:srgbClr val="0C7B9C"/>
                        </a:buClr>
                        <a:buSzPct val="100000"/>
                        <a:buFont typeface="Arial" charset="0"/>
                        <a:defRPr sz="2000" kern="1200">
                          <a:solidFill>
                            <a:schemeClr val="tx1"/>
                          </a:solidFill>
                          <a:latin typeface="Arial" charset="0"/>
                          <a:cs typeface="Arial"/>
                        </a:defRPr>
                      </a:lvl2pPr>
                      <a:lvl3pPr marL="385754" algn="l" defTabSz="385754" rtl="0" eaLnBrk="1" latinLnBrk="0" hangingPunct="1">
                        <a:spcBef>
                          <a:spcPct val="10000"/>
                        </a:spcBef>
                        <a:spcAft>
                          <a:spcPts val="400"/>
                        </a:spcAft>
                        <a:buClr>
                          <a:srgbClr val="0C7B9C"/>
                        </a:buClr>
                        <a:buSzPct val="70000"/>
                        <a:buFont typeface="Wingdings" pitchFamily="2" charset="2"/>
                        <a:defRPr sz="760" kern="1200">
                          <a:solidFill>
                            <a:schemeClr val="tx1"/>
                          </a:solidFill>
                          <a:latin typeface="Arial" charset="0"/>
                          <a:cs typeface="Arial"/>
                        </a:defRPr>
                      </a:lvl3pPr>
                      <a:lvl4pPr marL="578630" algn="l" defTabSz="385754" rtl="0" eaLnBrk="1" latinLnBrk="0" hangingPunct="1">
                        <a:spcBef>
                          <a:spcPct val="20000"/>
                        </a:spcBef>
                        <a:buSzPct val="100000"/>
                        <a:defRPr sz="760" kern="1200">
                          <a:solidFill>
                            <a:schemeClr val="tx1"/>
                          </a:solidFill>
                          <a:latin typeface="Times New Roman" charset="0"/>
                          <a:cs typeface="Arial"/>
                        </a:defRPr>
                      </a:lvl4pPr>
                      <a:lvl5pPr marL="771506" algn="l" defTabSz="385754" rtl="0" eaLnBrk="1" latinLnBrk="0" hangingPunct="1">
                        <a:spcBef>
                          <a:spcPct val="20000"/>
                        </a:spcBef>
                        <a:buSzPct val="100000"/>
                        <a:defRPr sz="760" kern="1200">
                          <a:solidFill>
                            <a:schemeClr val="tx1"/>
                          </a:solidFill>
                          <a:latin typeface="Times New Roman" charset="0"/>
                          <a:cs typeface="Arial"/>
                        </a:defRPr>
                      </a:lvl5pPr>
                      <a:lvl6pPr marL="96438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6pPr>
                      <a:lvl7pPr marL="1157259"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7pPr>
                      <a:lvl8pPr marL="1350135"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8pPr>
                      <a:lvl9pPr marL="1543012" algn="l" defTabSz="385754" rtl="0" eaLnBrk="0" fontAlgn="base" latinLnBrk="0" hangingPunct="0">
                        <a:spcBef>
                          <a:spcPct val="20000"/>
                        </a:spcBef>
                        <a:spcAft>
                          <a:spcPct val="0"/>
                        </a:spcAft>
                        <a:buSzPct val="100000"/>
                        <a:defRPr sz="760" kern="1200">
                          <a:solidFill>
                            <a:schemeClr val="tx1"/>
                          </a:solidFill>
                          <a:latin typeface="Times New Roman" charset="0"/>
                          <a:cs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500" b="0" i="0" u="none" strike="noStrike" cap="none" normalizeH="0" baseline="0">
                          <a:ln>
                            <a:noFill/>
                          </a:ln>
                          <a:solidFill>
                            <a:schemeClr val="tx1"/>
                          </a:solidFill>
                          <a:effectLst/>
                          <a:latin typeface="Arial" charset="0"/>
                        </a:rPr>
                        <a:t>100</a:t>
                      </a:r>
                    </a:p>
                  </a:txBody>
                  <a:tcPr marL="68580" marR="68580" marT="34297" marB="34297" horzOverflow="overflow">
                    <a:lnL w="12700" cap="flat" cmpd="sng" algn="ctr">
                      <a:solidFill>
                        <a:srgbClr val="2C2C2C"/>
                      </a:solidFill>
                      <a:prstDash val="solid"/>
                      <a:miter lim="800000"/>
                      <a:headEnd type="none" w="med" len="med"/>
                      <a:tailEnd type="none" w="med" len="med"/>
                    </a:lnL>
                    <a:lnR w="28575" cap="flat" cmpd="sng" algn="ctr">
                      <a:solidFill>
                        <a:srgbClr val="2C2C2C"/>
                      </a:solidFill>
                      <a:prstDash val="solid"/>
                      <a:miter lim="800000"/>
                      <a:headEnd type="none" w="med" len="med"/>
                      <a:tailEnd type="none" w="med" len="med"/>
                    </a:lnR>
                    <a:lnT w="12700" cap="flat" cmpd="sng" algn="ctr">
                      <a:solidFill>
                        <a:srgbClr val="2C2C2C"/>
                      </a:solidFill>
                      <a:prstDash val="solid"/>
                      <a:miter lim="800000"/>
                      <a:headEnd type="none" w="med" len="med"/>
                      <a:tailEnd type="none" w="med" len="med"/>
                    </a:lnT>
                    <a:lnB w="28575" cap="flat" cmpd="sng" algn="ctr">
                      <a:solidFill>
                        <a:srgbClr val="2C2C2C"/>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Object 57"/>
          <p:cNvGraphicFramePr>
            <a:graphicFrameLocks noChangeAspect="1"/>
          </p:cNvGraphicFramePr>
          <p:nvPr>
            <p:extLst>
              <p:ext uri="{D42A27DB-BD31-4B8C-83A1-F6EECF244321}">
                <p14:modId xmlns:p14="http://schemas.microsoft.com/office/powerpoint/2010/main" val="2507240106"/>
              </p:ext>
            </p:extLst>
          </p:nvPr>
        </p:nvGraphicFramePr>
        <p:xfrm>
          <a:off x="1487008" y="2541183"/>
          <a:ext cx="2303860" cy="717947"/>
        </p:xfrm>
        <a:graphic>
          <a:graphicData uri="http://schemas.openxmlformats.org/presentationml/2006/ole">
            <mc:AlternateContent xmlns:mc="http://schemas.openxmlformats.org/markup-compatibility/2006">
              <mc:Choice xmlns:v="urn:schemas-microsoft-com:vml" Requires="v">
                <p:oleObj spid="_x0000_s25621" name="Equation" r:id="rId4" imgW="2527300" imgH="787400" progId="Equation.3">
                  <p:embed/>
                </p:oleObj>
              </mc:Choice>
              <mc:Fallback>
                <p:oleObj name="Equation" r:id="rId4" imgW="2527300" imgH="787400" progId="Equation.3">
                  <p:embed/>
                  <p:pic>
                    <p:nvPicPr>
                      <p:cNvPr id="12"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008" y="2541183"/>
                        <a:ext cx="2303860" cy="717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8"/>
          <p:cNvGraphicFramePr>
            <a:graphicFrameLocks noChangeAspect="1"/>
          </p:cNvGraphicFramePr>
          <p:nvPr>
            <p:extLst>
              <p:ext uri="{D42A27DB-BD31-4B8C-83A1-F6EECF244321}">
                <p14:modId xmlns:p14="http://schemas.microsoft.com/office/powerpoint/2010/main" val="3117420510"/>
              </p:ext>
            </p:extLst>
          </p:nvPr>
        </p:nvGraphicFramePr>
        <p:xfrm>
          <a:off x="4630258" y="2598333"/>
          <a:ext cx="2536031" cy="717947"/>
        </p:xfrm>
        <a:graphic>
          <a:graphicData uri="http://schemas.openxmlformats.org/presentationml/2006/ole">
            <mc:AlternateContent xmlns:mc="http://schemas.openxmlformats.org/markup-compatibility/2006">
              <mc:Choice xmlns:v="urn:schemas-microsoft-com:vml" Requires="v">
                <p:oleObj spid="_x0000_s25622" name="Equation" r:id="rId6" imgW="2781300" imgH="787400" progId="Equation.3">
                  <p:embed/>
                </p:oleObj>
              </mc:Choice>
              <mc:Fallback>
                <p:oleObj name="Equation" r:id="rId6" imgW="2781300" imgH="787400" progId="Equation.3">
                  <p:embed/>
                  <p:pic>
                    <p:nvPicPr>
                      <p:cNvPr id="13"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0258" y="2598333"/>
                        <a:ext cx="2536031" cy="717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60"/>
          <p:cNvSpPr>
            <a:spLocks noChangeShapeType="1"/>
          </p:cNvSpPr>
          <p:nvPr/>
        </p:nvSpPr>
        <p:spPr bwMode="auto">
          <a:xfrm>
            <a:off x="3039582" y="1112431"/>
            <a:ext cx="171450" cy="0"/>
          </a:xfrm>
          <a:prstGeom prst="line">
            <a:avLst/>
          </a:prstGeom>
          <a:noFill/>
          <a:ln w="38100">
            <a:solidFill>
              <a:srgbClr val="2C2C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sp>
        <p:nvSpPr>
          <p:cNvPr id="16" name="Line 61"/>
          <p:cNvSpPr>
            <a:spLocks noChangeShapeType="1"/>
          </p:cNvSpPr>
          <p:nvPr/>
        </p:nvSpPr>
        <p:spPr bwMode="auto">
          <a:xfrm>
            <a:off x="1667982" y="1683931"/>
            <a:ext cx="114300" cy="0"/>
          </a:xfrm>
          <a:prstGeom prst="line">
            <a:avLst/>
          </a:prstGeom>
          <a:noFill/>
          <a:ln w="38100">
            <a:solidFill>
              <a:srgbClr val="2C2C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sp>
        <p:nvSpPr>
          <p:cNvPr id="17" name="Line 62"/>
          <p:cNvSpPr>
            <a:spLocks noChangeShapeType="1"/>
          </p:cNvSpPr>
          <p:nvPr/>
        </p:nvSpPr>
        <p:spPr bwMode="auto">
          <a:xfrm>
            <a:off x="6297132" y="1112431"/>
            <a:ext cx="114300" cy="0"/>
          </a:xfrm>
          <a:prstGeom prst="line">
            <a:avLst/>
          </a:prstGeom>
          <a:noFill/>
          <a:ln w="38100">
            <a:solidFill>
              <a:srgbClr val="2C2C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sp>
        <p:nvSpPr>
          <p:cNvPr id="18" name="Line 63"/>
          <p:cNvSpPr>
            <a:spLocks noChangeShapeType="1"/>
          </p:cNvSpPr>
          <p:nvPr/>
        </p:nvSpPr>
        <p:spPr bwMode="auto">
          <a:xfrm>
            <a:off x="4925532" y="1683931"/>
            <a:ext cx="114300" cy="0"/>
          </a:xfrm>
          <a:prstGeom prst="line">
            <a:avLst/>
          </a:prstGeom>
          <a:noFill/>
          <a:ln w="38100">
            <a:solidFill>
              <a:srgbClr val="2C2C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eaLnBrk="1" fontAlgn="auto" hangingPunct="1">
              <a:spcBef>
                <a:spcPts val="0"/>
              </a:spcBef>
              <a:spcAft>
                <a:spcPts val="0"/>
              </a:spcAft>
              <a:defRPr/>
            </a:pPr>
            <a:endParaRPr lang="en-AU" sz="1350" kern="0">
              <a:solidFill>
                <a:srgbClr val="2C2C2C"/>
              </a:solidFill>
            </a:endParaRPr>
          </a:p>
        </p:txBody>
      </p:sp>
      <p:sp>
        <p:nvSpPr>
          <p:cNvPr id="14" name="TextBox 13">
            <a:extLst>
              <a:ext uri="{FF2B5EF4-FFF2-40B4-BE49-F238E27FC236}">
                <a16:creationId xmlns:a16="http://schemas.microsoft.com/office/drawing/2014/main" id="{06CD5BA6-FD78-0842-BB73-E0A5E45219D1}"/>
              </a:ext>
            </a:extLst>
          </p:cNvPr>
          <p:cNvSpPr txBox="1"/>
          <p:nvPr/>
        </p:nvSpPr>
        <p:spPr>
          <a:xfrm>
            <a:off x="742948" y="3556504"/>
            <a:ext cx="7348427" cy="830997"/>
          </a:xfrm>
          <a:prstGeom prst="rect">
            <a:avLst/>
          </a:prstGeom>
          <a:noFill/>
        </p:spPr>
        <p:txBody>
          <a:bodyPr wrap="square">
            <a:spAutoFit/>
          </a:bodyPr>
          <a:lstStyle/>
          <a:p>
            <a:r>
              <a:rPr lang="en-AU" dirty="0"/>
              <a:t>In both cases, X occurs if and only if Y occurs and vice versa, but two different Lift values</a:t>
            </a:r>
            <a:endParaRPr lang="en-US" dirty="0"/>
          </a:p>
        </p:txBody>
      </p:sp>
    </p:spTree>
    <p:extLst>
      <p:ext uri="{BB962C8B-B14F-4D97-AF65-F5344CB8AC3E}">
        <p14:creationId xmlns:p14="http://schemas.microsoft.com/office/powerpoint/2010/main" val="2457333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extLst>
              <p:ext uri="{D42A27DB-BD31-4B8C-83A1-F6EECF244321}">
                <p14:modId xmlns:p14="http://schemas.microsoft.com/office/powerpoint/2010/main" val="3254764780"/>
              </p:ext>
            </p:extLst>
          </p:nvPr>
        </p:nvGraphicFramePr>
        <p:xfrm>
          <a:off x="3904807" y="229818"/>
          <a:ext cx="4400550" cy="4395401"/>
        </p:xfrm>
        <a:graphic>
          <a:graphicData uri="http://schemas.openxmlformats.org/presentationml/2006/ole">
            <mc:AlternateContent xmlns:mc="http://schemas.openxmlformats.org/markup-compatibility/2006">
              <mc:Choice xmlns:v="urn:schemas-microsoft-com:vml" Requires="v">
                <p:oleObj spid="_x0000_s30731" name="Bitmap Image" r:id="rId4" imgW="7438095" imgH="7430537" progId="Paint.Picture">
                  <p:embed/>
                </p:oleObj>
              </mc:Choice>
              <mc:Fallback>
                <p:oleObj name="Bitmap Image" r:id="rId4" imgW="7438095" imgH="7430537" progId="Paint.Picture">
                  <p:embed/>
                  <p:pic>
                    <p:nvPicPr>
                      <p:cNvPr id="4710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4807" y="229818"/>
                        <a:ext cx="4400550" cy="4395401"/>
                      </a:xfrm>
                      <a:prstGeom prst="rect">
                        <a:avLst/>
                      </a:prstGeom>
                      <a:noFill/>
                      <a:ln>
                        <a:noFill/>
                      </a:ln>
                      <a:effectLst/>
                    </p:spPr>
                  </p:pic>
                </p:oleObj>
              </mc:Fallback>
            </mc:AlternateContent>
          </a:graphicData>
        </a:graphic>
      </p:graphicFrame>
      <p:sp>
        <p:nvSpPr>
          <p:cNvPr id="47107" name="Text Box 3"/>
          <p:cNvSpPr txBox="1">
            <a:spLocks noChangeArrowheads="1"/>
          </p:cNvSpPr>
          <p:nvPr/>
        </p:nvSpPr>
        <p:spPr bwMode="auto">
          <a:xfrm>
            <a:off x="742950" y="1412237"/>
            <a:ext cx="325755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spcAft>
                <a:spcPct val="0"/>
              </a:spcAft>
              <a:buClrTx/>
              <a:buSzTx/>
              <a:buNone/>
            </a:pPr>
            <a:r>
              <a:rPr lang="en-US" altLang="en-US" sz="1800" dirty="0"/>
              <a:t>There are lots of measures proposed in the literature</a:t>
            </a:r>
          </a:p>
          <a:p>
            <a:pPr>
              <a:spcBef>
                <a:spcPct val="50000"/>
              </a:spcBef>
              <a:spcAft>
                <a:spcPct val="0"/>
              </a:spcAft>
              <a:buClrTx/>
              <a:buSzTx/>
              <a:buNone/>
            </a:pPr>
            <a:r>
              <a:rPr lang="en-US" altLang="en-US" sz="1800" dirty="0"/>
              <a:t>Some measures are good for certain applications, but not for others</a:t>
            </a:r>
          </a:p>
        </p:txBody>
      </p:sp>
    </p:spTree>
    <p:extLst>
      <p:ext uri="{BB962C8B-B14F-4D97-AF65-F5344CB8AC3E}">
        <p14:creationId xmlns:p14="http://schemas.microsoft.com/office/powerpoint/2010/main" val="11515936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69056" tIns="34529" rIns="69056" bIns="34529"/>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r>
              <a:rPr lang="en-AU" sz="2800" dirty="0">
                <a:solidFill>
                  <a:srgbClr val="054A89"/>
                </a:solidFill>
              </a:rPr>
              <a:t>References</a:t>
            </a:r>
            <a:endParaRPr lang="en-US" sz="2800" dirty="0">
              <a:solidFill>
                <a:srgbClr val="054A89"/>
              </a:solidFill>
            </a:endParaRPr>
          </a:p>
        </p:txBody>
      </p:sp>
      <p:sp>
        <p:nvSpPr>
          <p:cNvPr id="2" name="Rectangle 1"/>
          <p:cNvSpPr/>
          <p:nvPr/>
        </p:nvSpPr>
        <p:spPr>
          <a:xfrm>
            <a:off x="575556" y="951570"/>
            <a:ext cx="7776864" cy="1269578"/>
          </a:xfrm>
          <a:prstGeom prst="rect">
            <a:avLst/>
          </a:prstGeom>
        </p:spPr>
        <p:txBody>
          <a:bodyPr wrap="square">
            <a:spAutoFit/>
          </a:bodyPr>
          <a:lstStyle>
            <a:defPPr>
              <a:defRPr lang="en-AU"/>
            </a:defPPr>
            <a:lvl1pPr algn="l" rtl="0" eaLnBrk="0" fontAlgn="base" hangingPunct="0">
              <a:spcBef>
                <a:spcPct val="0"/>
              </a:spcBef>
              <a:spcAft>
                <a:spcPct val="0"/>
              </a:spcAft>
              <a:defRPr sz="1800" kern="1200">
                <a:solidFill>
                  <a:schemeClr val="tx1"/>
                </a:solidFill>
                <a:latin typeface="Arial" charset="0"/>
                <a:ea typeface="+mn-ea"/>
                <a:cs typeface="Arial" charset="0"/>
              </a:defRPr>
            </a:lvl1pPr>
            <a:lvl2pPr marL="342900" algn="l" rtl="0" eaLnBrk="0" fontAlgn="base" hangingPunct="0">
              <a:spcBef>
                <a:spcPct val="0"/>
              </a:spcBef>
              <a:spcAft>
                <a:spcPct val="0"/>
              </a:spcAft>
              <a:defRPr sz="1800" kern="1200">
                <a:solidFill>
                  <a:schemeClr val="tx1"/>
                </a:solidFill>
                <a:latin typeface="Arial" charset="0"/>
                <a:ea typeface="+mn-ea"/>
                <a:cs typeface="Arial" charset="0"/>
              </a:defRPr>
            </a:lvl2pPr>
            <a:lvl3pPr marL="685800" algn="l" rtl="0" eaLnBrk="0" fontAlgn="base" hangingPunct="0">
              <a:spcBef>
                <a:spcPct val="0"/>
              </a:spcBef>
              <a:spcAft>
                <a:spcPct val="0"/>
              </a:spcAft>
              <a:defRPr sz="1800" kern="1200">
                <a:solidFill>
                  <a:schemeClr val="tx1"/>
                </a:solidFill>
                <a:latin typeface="Arial" charset="0"/>
                <a:ea typeface="+mn-ea"/>
                <a:cs typeface="Arial" charset="0"/>
              </a:defRPr>
            </a:lvl3pPr>
            <a:lvl4pPr marL="1028700" algn="l" rtl="0" eaLnBrk="0" fontAlgn="base" hangingPunct="0">
              <a:spcBef>
                <a:spcPct val="0"/>
              </a:spcBef>
              <a:spcAft>
                <a:spcPct val="0"/>
              </a:spcAft>
              <a:defRPr sz="1800" kern="1200">
                <a:solidFill>
                  <a:schemeClr val="tx1"/>
                </a:solidFill>
                <a:latin typeface="Arial" charset="0"/>
                <a:ea typeface="+mn-ea"/>
                <a:cs typeface="Arial" charset="0"/>
              </a:defRPr>
            </a:lvl4pPr>
            <a:lvl5pPr marL="1371600" algn="l" rtl="0" eaLnBrk="0" fontAlgn="base" hangingPunct="0">
              <a:spcBef>
                <a:spcPct val="0"/>
              </a:spcBef>
              <a:spcAft>
                <a:spcPct val="0"/>
              </a:spcAft>
              <a:defRPr sz="1800" kern="1200">
                <a:solidFill>
                  <a:schemeClr val="tx1"/>
                </a:solidFill>
                <a:latin typeface="Arial" charset="0"/>
                <a:ea typeface="+mn-ea"/>
                <a:cs typeface="Arial" charset="0"/>
              </a:defRPr>
            </a:lvl5pPr>
            <a:lvl6pPr marL="1714500" algn="l" defTabSz="685800" rtl="0" eaLnBrk="1" latinLnBrk="0" hangingPunct="1">
              <a:defRPr sz="1800" kern="1200">
                <a:solidFill>
                  <a:schemeClr val="tx1"/>
                </a:solidFill>
                <a:latin typeface="Arial" charset="0"/>
                <a:ea typeface="+mn-ea"/>
                <a:cs typeface="Arial" charset="0"/>
              </a:defRPr>
            </a:lvl6pPr>
            <a:lvl7pPr marL="2057400" algn="l" defTabSz="685800" rtl="0" eaLnBrk="1" latinLnBrk="0" hangingPunct="1">
              <a:defRPr sz="1800" kern="1200">
                <a:solidFill>
                  <a:schemeClr val="tx1"/>
                </a:solidFill>
                <a:latin typeface="Arial" charset="0"/>
                <a:ea typeface="+mn-ea"/>
                <a:cs typeface="Arial" charset="0"/>
              </a:defRPr>
            </a:lvl7pPr>
            <a:lvl8pPr marL="2400300" algn="l" defTabSz="685800" rtl="0" eaLnBrk="1" latinLnBrk="0" hangingPunct="1">
              <a:defRPr sz="1800" kern="1200">
                <a:solidFill>
                  <a:schemeClr val="tx1"/>
                </a:solidFill>
                <a:latin typeface="Arial" charset="0"/>
                <a:ea typeface="+mn-ea"/>
                <a:cs typeface="Arial" charset="0"/>
              </a:defRPr>
            </a:lvl8pPr>
            <a:lvl9pPr marL="2743200" algn="l" defTabSz="685800" rtl="0" eaLnBrk="1" latinLnBrk="0" hangingPunct="1">
              <a:defRPr sz="1800" kern="1200">
                <a:solidFill>
                  <a:schemeClr val="tx1"/>
                </a:solidFill>
                <a:latin typeface="Arial" charset="0"/>
                <a:ea typeface="+mn-ea"/>
                <a:cs typeface="Arial" charset="0"/>
              </a:defRPr>
            </a:lvl9pPr>
          </a:lstStyle>
          <a:p>
            <a:pPr marL="42863" indent="0">
              <a:buNone/>
            </a:pPr>
            <a:r>
              <a:rPr lang="en-US" dirty="0">
                <a:solidFill>
                  <a:srgbClr val="333333"/>
                </a:solidFill>
              </a:rPr>
              <a:t>Most of the slides are from or have their materials taken from the following sources (unless otherwise indicated):</a:t>
            </a:r>
          </a:p>
          <a:p>
            <a:pPr lvl="2"/>
            <a:r>
              <a:rPr lang="en-US" sz="1350" dirty="0">
                <a:solidFill>
                  <a:srgbClr val="333333"/>
                </a:solidFill>
                <a:hlinkClick r:id="rId3"/>
              </a:rPr>
              <a:t>https://www-users.cs.umn.edu/~kumar001/dmbook/firsted.php</a:t>
            </a:r>
            <a:endParaRPr lang="en-US" sz="1350" dirty="0">
              <a:solidFill>
                <a:srgbClr val="333333"/>
              </a:solidFill>
            </a:endParaRPr>
          </a:p>
          <a:p>
            <a:pPr lvl="2"/>
            <a:r>
              <a:rPr lang="en-US" sz="1350" dirty="0">
                <a:solidFill>
                  <a:srgbClr val="333333"/>
                </a:solidFill>
                <a:hlinkClick r:id="rId4"/>
              </a:rPr>
              <a:t>https://www-users.cs.umn.edu/~kumar001/dmbook/index.php</a:t>
            </a:r>
            <a:r>
              <a:rPr lang="en-US" sz="1350" dirty="0">
                <a:solidFill>
                  <a:srgbClr val="333333"/>
                </a:solidFill>
              </a:rPr>
              <a:t> </a:t>
            </a:r>
          </a:p>
          <a:p>
            <a:pPr lvl="2"/>
            <a:r>
              <a:rPr lang="en-US" sz="1350" dirty="0">
                <a:solidFill>
                  <a:srgbClr val="333333"/>
                </a:solidFill>
                <a:hlinkClick r:id="rId5"/>
              </a:rPr>
              <a:t>http://web.engr.illinois.edu/~hanj/bk3/</a:t>
            </a:r>
            <a:endParaRPr lang="en-US" sz="1350" dirty="0">
              <a:solidFill>
                <a:srgbClr val="333333"/>
              </a:solidFill>
            </a:endParaRPr>
          </a:p>
        </p:txBody>
      </p:sp>
    </p:spTree>
    <p:extLst>
      <p:ext uri="{BB962C8B-B14F-4D97-AF65-F5344CB8AC3E}">
        <p14:creationId xmlns:p14="http://schemas.microsoft.com/office/powerpoint/2010/main" val="15061996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58580-85E8-410C-A03E-575C99C397EF}"/>
              </a:ext>
            </a:extLst>
          </p:cNvPr>
          <p:cNvSpPr>
            <a:spLocks noGrp="1"/>
          </p:cNvSpPr>
          <p:nvPr>
            <p:ph type="body" sz="quarter" idx="11"/>
          </p:nvPr>
        </p:nvSpPr>
        <p:spPr/>
        <p:txBody>
          <a:bodyPr/>
          <a:lstStyle/>
          <a:p>
            <a:r>
              <a:rPr lang="en-AU" sz="2800" dirty="0"/>
              <a:t>Outline</a:t>
            </a:r>
            <a:endParaRPr lang="en-US" sz="2800" dirty="0"/>
          </a:p>
          <a:p>
            <a:endParaRPr lang="en-US" dirty="0"/>
          </a:p>
        </p:txBody>
      </p:sp>
      <p:sp>
        <p:nvSpPr>
          <p:cNvPr id="3" name="Text Placeholder 2">
            <a:extLst>
              <a:ext uri="{FF2B5EF4-FFF2-40B4-BE49-F238E27FC236}">
                <a16:creationId xmlns:a16="http://schemas.microsoft.com/office/drawing/2014/main" id="{D4C883D5-16BF-4B80-A25B-6072E3BB5DF8}"/>
              </a:ext>
            </a:extLst>
          </p:cNvPr>
          <p:cNvSpPr>
            <a:spLocks noGrp="1"/>
          </p:cNvSpPr>
          <p:nvPr>
            <p:ph type="body" sz="quarter" idx="12"/>
          </p:nvPr>
        </p:nvSpPr>
        <p:spPr/>
        <p:txBody>
          <a:bodyPr/>
          <a:lstStyle/>
          <a:p>
            <a:pPr marL="257175" lvl="0" indent="-257175" eaLnBrk="0" hangingPunct="0">
              <a:buFontTx/>
              <a:buChar char="•"/>
            </a:pPr>
            <a:r>
              <a:rPr lang="en-AU" sz="2200" dirty="0">
                <a:solidFill>
                  <a:schemeClr val="bg1">
                    <a:lumMod val="65000"/>
                  </a:schemeClr>
                </a:solidFill>
                <a:ea typeface="+mn-ea"/>
              </a:rPr>
              <a:t>Problem formulation</a:t>
            </a:r>
          </a:p>
          <a:p>
            <a:pPr marL="557213" lvl="1" indent="-214313" eaLnBrk="0" hangingPunct="0"/>
            <a:r>
              <a:rPr lang="en-AU" sz="1800" dirty="0">
                <a:solidFill>
                  <a:schemeClr val="bg1">
                    <a:lumMod val="65000"/>
                  </a:schemeClr>
                </a:solidFill>
              </a:rPr>
              <a:t>Basic definitions</a:t>
            </a:r>
          </a:p>
          <a:p>
            <a:pPr marL="557213" lvl="1" indent="-214313" eaLnBrk="0" hangingPunct="0"/>
            <a:r>
              <a:rPr lang="en-AU" sz="1800" dirty="0">
                <a:solidFill>
                  <a:schemeClr val="bg1">
                    <a:lumMod val="65000"/>
                  </a:schemeClr>
                </a:solidFill>
              </a:rPr>
              <a:t>Association rule mining</a:t>
            </a:r>
          </a:p>
          <a:p>
            <a:pPr marL="900113" lvl="2" indent="-214313" eaLnBrk="0" hangingPunct="0"/>
            <a:r>
              <a:rPr lang="en-AU" sz="1400" dirty="0">
                <a:solidFill>
                  <a:schemeClr val="bg1">
                    <a:lumMod val="65000"/>
                  </a:schemeClr>
                </a:solidFill>
              </a:rPr>
              <a:t>The problem</a:t>
            </a:r>
          </a:p>
          <a:p>
            <a:pPr marL="900113" lvl="2" indent="-214313" eaLnBrk="0" hangingPunct="0"/>
            <a:r>
              <a:rPr lang="en-AU" sz="1400" dirty="0">
                <a:solidFill>
                  <a:schemeClr val="bg1">
                    <a:lumMod val="65000"/>
                  </a:schemeClr>
                </a:solidFill>
              </a:rPr>
              <a:t>The two-step approach</a:t>
            </a:r>
          </a:p>
          <a:p>
            <a:pPr marL="257175" lvl="0" indent="-257175" eaLnBrk="0" hangingPunct="0">
              <a:buFontTx/>
              <a:buChar char="•"/>
            </a:pPr>
            <a:r>
              <a:rPr lang="en-AU" sz="2200" dirty="0">
                <a:solidFill>
                  <a:schemeClr val="bg1">
                    <a:lumMod val="65000"/>
                  </a:schemeClr>
                </a:solidFill>
                <a:ea typeface="+mn-ea"/>
              </a:rPr>
              <a:t>Frequent itemset generation</a:t>
            </a:r>
          </a:p>
          <a:p>
            <a:pPr marL="557213" lvl="1" indent="-214313" eaLnBrk="0" hangingPunct="0"/>
            <a:r>
              <a:rPr lang="en-AU" sz="1800" dirty="0">
                <a:solidFill>
                  <a:schemeClr val="bg1">
                    <a:lumMod val="65000"/>
                  </a:schemeClr>
                </a:solidFill>
              </a:rPr>
              <a:t>The </a:t>
            </a:r>
            <a:r>
              <a:rPr lang="en-AU" sz="1800" dirty="0" err="1">
                <a:solidFill>
                  <a:schemeClr val="bg1">
                    <a:lumMod val="65000"/>
                  </a:schemeClr>
                </a:solidFill>
              </a:rPr>
              <a:t>Apriori</a:t>
            </a:r>
            <a:r>
              <a:rPr lang="en-AU" sz="1800" dirty="0">
                <a:solidFill>
                  <a:schemeClr val="bg1">
                    <a:lumMod val="65000"/>
                  </a:schemeClr>
                </a:solidFill>
              </a:rPr>
              <a:t> principle</a:t>
            </a:r>
            <a:endParaRPr lang="en-AU" sz="1400" dirty="0">
              <a:solidFill>
                <a:schemeClr val="bg1">
                  <a:lumMod val="65000"/>
                </a:schemeClr>
              </a:solidFill>
            </a:endParaRPr>
          </a:p>
          <a:p>
            <a:pPr marL="557213" lvl="1" indent="-214313" eaLnBrk="0" hangingPunct="0"/>
            <a:r>
              <a:rPr lang="en-AU" sz="1800" dirty="0">
                <a:solidFill>
                  <a:schemeClr val="bg1">
                    <a:lumMod val="65000"/>
                  </a:schemeClr>
                </a:solidFill>
              </a:rPr>
              <a:t>Frequent itemset generation in the </a:t>
            </a:r>
            <a:r>
              <a:rPr lang="en-AU" sz="1800" dirty="0" err="1">
                <a:solidFill>
                  <a:schemeClr val="bg1">
                    <a:lumMod val="65000"/>
                  </a:schemeClr>
                </a:solidFill>
              </a:rPr>
              <a:t>Apriori</a:t>
            </a:r>
            <a:r>
              <a:rPr lang="en-AU" sz="1800" dirty="0">
                <a:solidFill>
                  <a:schemeClr val="bg1">
                    <a:lumMod val="65000"/>
                  </a:schemeClr>
                </a:solidFill>
              </a:rPr>
              <a:t> algorithm</a:t>
            </a:r>
          </a:p>
          <a:p>
            <a:pPr marL="257175" lvl="0" indent="-257175" eaLnBrk="0" hangingPunct="0">
              <a:buFontTx/>
              <a:buChar char="•"/>
            </a:pPr>
            <a:r>
              <a:rPr lang="en-AU" sz="2200" dirty="0">
                <a:ea typeface="+mn-ea"/>
              </a:rPr>
              <a:t>Rule generation</a:t>
            </a:r>
          </a:p>
          <a:p>
            <a:pPr marL="557213" lvl="1" indent="-214313" eaLnBrk="0" hangingPunct="0"/>
            <a:r>
              <a:rPr lang="en-AU" sz="1800" dirty="0"/>
              <a:t>The problem</a:t>
            </a:r>
            <a:endParaRPr lang="en-AU" sz="1400" dirty="0"/>
          </a:p>
          <a:p>
            <a:pPr marL="557213" lvl="1" indent="-214313" eaLnBrk="0" hangingPunct="0"/>
            <a:r>
              <a:rPr lang="en-AU" sz="1800" dirty="0"/>
              <a:t>Rule generation in the </a:t>
            </a:r>
            <a:r>
              <a:rPr lang="en-AU" sz="1800" dirty="0" err="1"/>
              <a:t>Apriori</a:t>
            </a:r>
            <a:r>
              <a:rPr lang="en-AU" sz="1800" dirty="0"/>
              <a:t> algorithm</a:t>
            </a:r>
            <a:endParaRPr lang="en-AU" sz="1800" dirty="0">
              <a:ea typeface="+mn-ea"/>
            </a:endParaRPr>
          </a:p>
          <a:p>
            <a:pPr marL="257175" lvl="0" indent="-257175" eaLnBrk="0" hangingPunct="0">
              <a:buFontTx/>
              <a:buChar char="•"/>
            </a:pPr>
            <a:r>
              <a:rPr lang="en-AU" sz="2200" dirty="0">
                <a:ea typeface="+mn-ea"/>
              </a:rPr>
              <a:t>Pattern evaluation</a:t>
            </a:r>
          </a:p>
          <a:p>
            <a:endParaRPr lang="en-US" dirty="0"/>
          </a:p>
        </p:txBody>
      </p:sp>
    </p:spTree>
    <p:extLst>
      <p:ext uri="{BB962C8B-B14F-4D97-AF65-F5344CB8AC3E}">
        <p14:creationId xmlns:p14="http://schemas.microsoft.com/office/powerpoint/2010/main" val="13455228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D6042-93DC-46DC-8F99-367D5483DF47}"/>
              </a:ext>
            </a:extLst>
          </p:cNvPr>
          <p:cNvSpPr>
            <a:spLocks noGrp="1"/>
          </p:cNvSpPr>
          <p:nvPr>
            <p:ph type="body" sz="quarter" idx="11"/>
          </p:nvPr>
        </p:nvSpPr>
        <p:spPr>
          <a:xfrm>
            <a:off x="416217" y="428627"/>
            <a:ext cx="8583003" cy="505438"/>
          </a:xfrm>
        </p:spPr>
        <p:txBody>
          <a:bodyPr/>
          <a:lstStyle/>
          <a:p>
            <a:r>
              <a:rPr lang="en-US" altLang="en-US" dirty="0">
                <a:ea typeface="Arial" charset="0"/>
              </a:rPr>
              <a:t>Mining Association Rules: the two-step approach</a:t>
            </a:r>
            <a:endParaRPr lang="en-US" dirty="0"/>
          </a:p>
          <a:p>
            <a:endParaRPr lang="en-US" dirty="0"/>
          </a:p>
        </p:txBody>
      </p:sp>
      <p:sp>
        <p:nvSpPr>
          <p:cNvPr id="3" name="Text Placeholder 2">
            <a:extLst>
              <a:ext uri="{FF2B5EF4-FFF2-40B4-BE49-F238E27FC236}">
                <a16:creationId xmlns:a16="http://schemas.microsoft.com/office/drawing/2014/main" id="{78701FDF-BB63-4B06-BE8D-5AD49777422B}"/>
              </a:ext>
            </a:extLst>
          </p:cNvPr>
          <p:cNvSpPr>
            <a:spLocks noGrp="1"/>
          </p:cNvSpPr>
          <p:nvPr>
            <p:ph type="body" sz="quarter" idx="12"/>
          </p:nvPr>
        </p:nvSpPr>
        <p:spPr/>
        <p:txBody>
          <a:bodyPr/>
          <a:lstStyle/>
          <a:p>
            <a:pPr marL="400050" indent="-400050"/>
            <a:r>
              <a:rPr lang="en-US" altLang="en-US" dirty="0">
                <a:ea typeface="Arial" charset="0"/>
              </a:rPr>
              <a:t>Two steps approach: </a:t>
            </a:r>
          </a:p>
          <a:p>
            <a:pPr marL="980100" lvl="2" indent="-457200">
              <a:buFont typeface="+mj-lt"/>
              <a:buAutoNum type="arabicParenR"/>
            </a:pPr>
            <a:r>
              <a:rPr lang="en-US" altLang="en-US" b="1" dirty="0">
                <a:ea typeface="ＭＳ Ｐゴシック" charset="-128"/>
              </a:rPr>
              <a:t>Frequent Itemset Generation</a:t>
            </a:r>
          </a:p>
          <a:p>
            <a:pPr marL="971550" lvl="2" indent="-285750">
              <a:buFont typeface="Arial" charset="0"/>
              <a:buChar char="–"/>
            </a:pPr>
            <a:r>
              <a:rPr lang="en-US" altLang="en-US" sz="1600" dirty="0">
                <a:ea typeface="ＭＳ Ｐゴシック" charset="-128"/>
              </a:rPr>
              <a:t>Generate all </a:t>
            </a:r>
            <a:r>
              <a:rPr lang="en-US" altLang="en-US" sz="1600" dirty="0" err="1">
                <a:ea typeface="ＭＳ Ｐゴシック" charset="-128"/>
              </a:rPr>
              <a:t>itemsets</a:t>
            </a:r>
            <a:r>
              <a:rPr lang="en-US" altLang="en-US" sz="1600" dirty="0">
                <a:ea typeface="ＭＳ Ｐゴシック" charset="-128"/>
              </a:rPr>
              <a:t> whose support </a:t>
            </a:r>
            <a:r>
              <a:rPr lang="en-US" altLang="en-US" sz="1600" dirty="0">
                <a:ea typeface="ＭＳ Ｐゴシック" charset="-128"/>
                <a:sym typeface="Symbol" charset="2"/>
              </a:rPr>
              <a:t> </a:t>
            </a:r>
            <a:r>
              <a:rPr lang="en-US" altLang="en-US" sz="1600" i="1" dirty="0" err="1">
                <a:ea typeface="ＭＳ Ｐゴシック" charset="-128"/>
              </a:rPr>
              <a:t>minsup</a:t>
            </a:r>
            <a:endParaRPr lang="en-US" altLang="en-US" i="1" dirty="0">
              <a:ea typeface="ＭＳ Ｐゴシック" charset="-128"/>
            </a:endParaRPr>
          </a:p>
          <a:p>
            <a:pPr marL="980100" lvl="2" indent="-457200">
              <a:buFont typeface="+mj-lt"/>
              <a:buAutoNum type="arabicParenR" startAt="2"/>
            </a:pPr>
            <a:r>
              <a:rPr lang="en-US" altLang="en-US" b="1" dirty="0">
                <a:ea typeface="ＭＳ Ｐゴシック" charset="-128"/>
              </a:rPr>
              <a:t>Rule Generation</a:t>
            </a:r>
          </a:p>
          <a:p>
            <a:pPr marL="971550" lvl="2" indent="-285750">
              <a:buFont typeface="Arial" charset="0"/>
              <a:buChar char="–"/>
            </a:pPr>
            <a:r>
              <a:rPr lang="en-US" altLang="en-US" sz="1600" dirty="0">
                <a:ea typeface="ＭＳ Ｐゴシック" charset="-128"/>
              </a:rPr>
              <a:t>Generate high confidence rules from each frequent itemset, where each rule is a binary partitioning of a frequent itemset</a:t>
            </a:r>
            <a:endParaRPr lang="en-US" altLang="en-US" dirty="0">
              <a:ea typeface="Arial" charset="0"/>
            </a:endParaRPr>
          </a:p>
          <a:p>
            <a:endParaRPr lang="en-US" dirty="0"/>
          </a:p>
        </p:txBody>
      </p:sp>
    </p:spTree>
    <p:extLst>
      <p:ext uri="{BB962C8B-B14F-4D97-AF65-F5344CB8AC3E}">
        <p14:creationId xmlns:p14="http://schemas.microsoft.com/office/powerpoint/2010/main" val="25303314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Rule Generation</a:t>
            </a:r>
            <a:endParaRPr lang="en-US" dirty="0"/>
          </a:p>
        </p:txBody>
      </p:sp>
      <p:sp>
        <p:nvSpPr>
          <p:cNvPr id="6" name="Text Placeholder 5">
            <a:extLst>
              <a:ext uri="{FF2B5EF4-FFF2-40B4-BE49-F238E27FC236}">
                <a16:creationId xmlns:a16="http://schemas.microsoft.com/office/drawing/2014/main" id="{C1922F6B-1C4B-7C44-AB92-6733AEDFE85A}"/>
              </a:ext>
            </a:extLst>
          </p:cNvPr>
          <p:cNvSpPr>
            <a:spLocks noGrp="1"/>
          </p:cNvSpPr>
          <p:nvPr>
            <p:ph type="body" sz="quarter" idx="12"/>
          </p:nvPr>
        </p:nvSpPr>
        <p:spPr>
          <a:xfrm>
            <a:off x="416218" y="934065"/>
            <a:ext cx="8311566" cy="3576975"/>
          </a:xfrm>
        </p:spPr>
        <p:txBody>
          <a:bodyPr/>
          <a:lstStyle/>
          <a:p>
            <a:pPr marL="257175" indent="-257175" eaLnBrk="0" hangingPunct="0">
              <a:buFontTx/>
              <a:buChar char="•"/>
            </a:pPr>
            <a:r>
              <a:rPr lang="en-US" altLang="en-US" sz="2000" b="1" dirty="0">
                <a:solidFill>
                  <a:srgbClr val="2C2C2C"/>
                </a:solidFill>
              </a:rPr>
              <a:t>Task</a:t>
            </a:r>
            <a:r>
              <a:rPr lang="en-US" altLang="en-US" sz="2000" dirty="0">
                <a:solidFill>
                  <a:srgbClr val="2C2C2C"/>
                </a:solidFill>
              </a:rPr>
              <a:t>:  Given a frequent itemset </a:t>
            </a:r>
            <a:r>
              <a:rPr lang="en-US" altLang="en-US" sz="2000" b="1" dirty="0">
                <a:solidFill>
                  <a:srgbClr val="2C2C2C"/>
                </a:solidFill>
              </a:rPr>
              <a:t>F</a:t>
            </a:r>
            <a:r>
              <a:rPr lang="en-US" altLang="en-US" sz="2000" dirty="0">
                <a:solidFill>
                  <a:srgbClr val="2C2C2C"/>
                </a:solidFill>
              </a:rPr>
              <a:t>, find all non-empty subsets </a:t>
            </a:r>
            <a:r>
              <a:rPr lang="en-US" altLang="en-US" sz="2000" b="1" dirty="0">
                <a:solidFill>
                  <a:srgbClr val="2C2C2C"/>
                </a:solidFill>
              </a:rPr>
              <a:t>L</a:t>
            </a:r>
            <a:r>
              <a:rPr lang="en-US" altLang="en-US" sz="2000" dirty="0">
                <a:solidFill>
                  <a:srgbClr val="2C2C2C"/>
                </a:solidFill>
              </a:rPr>
              <a:t> </a:t>
            </a:r>
            <a:r>
              <a:rPr lang="en-US" altLang="en-US" sz="2000" dirty="0">
                <a:solidFill>
                  <a:srgbClr val="2C2C2C"/>
                </a:solidFill>
                <a:sym typeface="Symbol" panose="05050102010706020507" pitchFamily="18" charset="2"/>
              </a:rPr>
              <a:t> </a:t>
            </a:r>
            <a:r>
              <a:rPr lang="en-US" altLang="en-US" sz="2000" b="1" dirty="0">
                <a:solidFill>
                  <a:srgbClr val="2C2C2C"/>
                </a:solidFill>
                <a:sym typeface="Symbol" panose="05050102010706020507" pitchFamily="18" charset="2"/>
              </a:rPr>
              <a:t>F</a:t>
            </a:r>
            <a:r>
              <a:rPr lang="en-US" altLang="en-US" sz="2000" dirty="0">
                <a:solidFill>
                  <a:srgbClr val="2C2C2C"/>
                </a:solidFill>
                <a:sym typeface="Symbol" panose="05050102010706020507" pitchFamily="18" charset="2"/>
              </a:rPr>
              <a:t> such that </a:t>
            </a:r>
            <a:r>
              <a:rPr lang="en-US" altLang="en-US" sz="2000" b="1" dirty="0">
                <a:solidFill>
                  <a:srgbClr val="2C2C2C"/>
                </a:solidFill>
                <a:sym typeface="Symbol" panose="05050102010706020507" pitchFamily="18" charset="2"/>
              </a:rPr>
              <a:t>L  (F – L) </a:t>
            </a:r>
            <a:r>
              <a:rPr lang="en-US" altLang="en-US" sz="2000" dirty="0">
                <a:solidFill>
                  <a:srgbClr val="2C2C2C"/>
                </a:solidFill>
                <a:sym typeface="Symbol" panose="05050102010706020507" pitchFamily="18" charset="2"/>
              </a:rPr>
              <a:t>satisfies the minimum confidence requirement</a:t>
            </a:r>
          </a:p>
          <a:p>
            <a:pPr marL="600075" lvl="1" indent="-257175" eaLnBrk="0" hangingPunct="0"/>
            <a:r>
              <a:rPr lang="en-US" altLang="en-US" sz="1600" b="1" dirty="0">
                <a:solidFill>
                  <a:srgbClr val="2C2C2C"/>
                </a:solidFill>
                <a:sym typeface="Symbol" panose="05050102010706020507" pitchFamily="18" charset="2"/>
              </a:rPr>
              <a:t>Note</a:t>
            </a:r>
            <a:r>
              <a:rPr lang="en-US" altLang="en-US" sz="1600" dirty="0">
                <a:solidFill>
                  <a:srgbClr val="2C2C2C"/>
                </a:solidFill>
                <a:sym typeface="Symbol" panose="05050102010706020507" pitchFamily="18" charset="2"/>
              </a:rPr>
              <a:t>: all these rules must have already met the support threshold as they are generated from a frequent itemset</a:t>
            </a:r>
          </a:p>
          <a:p>
            <a:pPr marL="257175" indent="-257175" eaLnBrk="0" hangingPunct="0">
              <a:buFontTx/>
              <a:buChar char="•"/>
            </a:pPr>
            <a:r>
              <a:rPr lang="en-US" altLang="en-US" sz="2000" dirty="0">
                <a:solidFill>
                  <a:srgbClr val="2C2C2C"/>
                </a:solidFill>
              </a:rPr>
              <a:t>Naïve approach: partition </a:t>
            </a:r>
            <a:r>
              <a:rPr lang="en-US" altLang="en-US" sz="2000" b="1" dirty="0">
                <a:solidFill>
                  <a:srgbClr val="2C2C2C"/>
                </a:solidFill>
              </a:rPr>
              <a:t>F</a:t>
            </a:r>
            <a:r>
              <a:rPr lang="en-US" altLang="en-US" sz="2000" dirty="0">
                <a:solidFill>
                  <a:srgbClr val="2C2C2C"/>
                </a:solidFill>
              </a:rPr>
              <a:t> into two non-empty subsets</a:t>
            </a:r>
          </a:p>
          <a:p>
            <a:pPr marL="257175" indent="-257175" eaLnBrk="0" hangingPunct="0">
              <a:buFontTx/>
              <a:buChar char="•"/>
            </a:pPr>
            <a:r>
              <a:rPr lang="en-US" altLang="en-US" sz="2000" dirty="0">
                <a:solidFill>
                  <a:srgbClr val="2C2C2C"/>
                </a:solidFill>
                <a:sym typeface="Symbol" panose="05050102010706020507" pitchFamily="18" charset="2"/>
              </a:rPr>
              <a:t>Example: </a:t>
            </a:r>
          </a:p>
          <a:p>
            <a:pPr marL="300038" lvl="1" indent="0" eaLnBrk="0" hangingPunct="0">
              <a:buNone/>
            </a:pPr>
            <a:r>
              <a:rPr lang="en-US" altLang="en-US" sz="1500" dirty="0">
                <a:solidFill>
                  <a:srgbClr val="2C2C2C"/>
                </a:solidFill>
                <a:sym typeface="Symbol" panose="05050102010706020507" pitchFamily="18" charset="2"/>
              </a:rPr>
              <a:t>If {A,B,C,D} is a frequent itemset, candidate rules:</a:t>
            </a:r>
          </a:p>
          <a:p>
            <a:pPr marL="857250" lvl="2" indent="-171450" eaLnBrk="0" hangingPunct="0">
              <a:buNone/>
            </a:pPr>
            <a:r>
              <a:rPr lang="en-US" altLang="en-US" sz="1200" dirty="0">
                <a:solidFill>
                  <a:srgbClr val="2C2C2C"/>
                </a:solidFill>
                <a:sym typeface="Symbol" panose="05050102010706020507" pitchFamily="18" charset="2"/>
              </a:rPr>
              <a:t>A BCD, 	B ACD, 	C ABD, 	D ABC,</a:t>
            </a:r>
          </a:p>
          <a:p>
            <a:pPr marL="857250" lvl="2" indent="-171450" eaLnBrk="0" hangingPunct="0">
              <a:buNone/>
            </a:pPr>
            <a:r>
              <a:rPr lang="en-US" altLang="en-US" sz="1200" dirty="0">
                <a:solidFill>
                  <a:srgbClr val="2C2C2C"/>
                </a:solidFill>
                <a:sym typeface="Symbol" panose="05050102010706020507" pitchFamily="18" charset="2"/>
              </a:rPr>
              <a:t>AB CD,	AC  BD,	AD  BC, 	BC AD, 	BD AC,	CD AB, </a:t>
            </a:r>
          </a:p>
          <a:p>
            <a:pPr marL="857250" lvl="2" indent="-171450" eaLnBrk="0" hangingPunct="0">
              <a:buNone/>
            </a:pPr>
            <a:r>
              <a:rPr lang="en-US" altLang="en-US" sz="1200" dirty="0">
                <a:solidFill>
                  <a:srgbClr val="2C2C2C"/>
                </a:solidFill>
                <a:sym typeface="Symbol" panose="05050102010706020507" pitchFamily="18" charset="2"/>
              </a:rPr>
              <a:t>ABC D, 	ABD C, 	ACD B, 	BCD A, </a:t>
            </a:r>
            <a:endParaRPr lang="en-US" altLang="en-US" sz="1200" dirty="0">
              <a:solidFill>
                <a:srgbClr val="2C2C2C"/>
              </a:solidFill>
            </a:endParaRPr>
          </a:p>
          <a:p>
            <a:pPr marL="257175" indent="-257175" eaLnBrk="0" hangingPunct="0">
              <a:buFontTx/>
              <a:buChar char="•"/>
            </a:pPr>
            <a:r>
              <a:rPr lang="en-US" altLang="en-US" sz="2000" dirty="0">
                <a:solidFill>
                  <a:srgbClr val="2C2C2C"/>
                </a:solidFill>
              </a:rPr>
              <a:t>If |</a:t>
            </a:r>
            <a:r>
              <a:rPr lang="en-US" altLang="en-US" sz="2000" b="1" dirty="0">
                <a:solidFill>
                  <a:srgbClr val="2C2C2C"/>
                </a:solidFill>
              </a:rPr>
              <a:t>F</a:t>
            </a:r>
            <a:r>
              <a:rPr lang="en-US" altLang="en-US" sz="2000" dirty="0">
                <a:solidFill>
                  <a:srgbClr val="2C2C2C"/>
                </a:solidFill>
              </a:rPr>
              <a:t>| = k, then there are 2</a:t>
            </a:r>
            <a:r>
              <a:rPr lang="en-US" altLang="en-US" sz="2000" baseline="30000" dirty="0">
                <a:solidFill>
                  <a:srgbClr val="2C2C2C"/>
                </a:solidFill>
              </a:rPr>
              <a:t>k</a:t>
            </a:r>
            <a:r>
              <a:rPr lang="en-US" altLang="en-US" sz="2000" dirty="0">
                <a:solidFill>
                  <a:srgbClr val="2C2C2C"/>
                </a:solidFill>
              </a:rPr>
              <a:t> – 2 candidate association rules (ignoring </a:t>
            </a:r>
            <a:r>
              <a:rPr lang="en-US" altLang="en-US" sz="2000" b="1" dirty="0">
                <a:solidFill>
                  <a:srgbClr val="2C2C2C"/>
                </a:solidFill>
              </a:rPr>
              <a:t>F</a:t>
            </a:r>
            <a:r>
              <a:rPr lang="en-US" altLang="en-US" sz="2000" dirty="0">
                <a:solidFill>
                  <a:srgbClr val="2C2C2C"/>
                </a:solidFill>
              </a:rPr>
              <a:t> </a:t>
            </a:r>
            <a:r>
              <a:rPr lang="en-US" altLang="en-US" sz="2000" dirty="0">
                <a:solidFill>
                  <a:srgbClr val="2C2C2C"/>
                </a:solidFill>
                <a:sym typeface="Symbol" panose="05050102010706020507" pitchFamily="18" charset="2"/>
              </a:rPr>
              <a:t>  and   </a:t>
            </a:r>
            <a:r>
              <a:rPr lang="en-US" altLang="en-US" sz="2000" b="1" dirty="0">
                <a:solidFill>
                  <a:srgbClr val="2C2C2C"/>
                </a:solidFill>
                <a:sym typeface="Symbol" panose="05050102010706020507" pitchFamily="18" charset="2"/>
              </a:rPr>
              <a:t>F</a:t>
            </a:r>
            <a:r>
              <a:rPr lang="en-US" altLang="en-US" sz="2000" dirty="0">
                <a:solidFill>
                  <a:srgbClr val="2C2C2C"/>
                </a:solidFill>
                <a:sym typeface="Symbol" panose="05050102010706020507" pitchFamily="18" charset="2"/>
              </a:rPr>
              <a:t>)</a:t>
            </a:r>
          </a:p>
          <a:p>
            <a:endParaRPr lang="en-US" dirty="0"/>
          </a:p>
        </p:txBody>
      </p:sp>
    </p:spTree>
    <p:extLst>
      <p:ext uri="{BB962C8B-B14F-4D97-AF65-F5344CB8AC3E}">
        <p14:creationId xmlns:p14="http://schemas.microsoft.com/office/powerpoint/2010/main" val="26107913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Rule Generation</a:t>
            </a:r>
            <a:endParaRPr lang="en-US" dirty="0"/>
          </a:p>
        </p:txBody>
      </p:sp>
      <p:sp>
        <p:nvSpPr>
          <p:cNvPr id="3" name="Text Placeholder 2">
            <a:extLst>
              <a:ext uri="{FF2B5EF4-FFF2-40B4-BE49-F238E27FC236}">
                <a16:creationId xmlns:a16="http://schemas.microsoft.com/office/drawing/2014/main" id="{153BB09B-3386-744A-A68C-CAE8374FB24B}"/>
              </a:ext>
            </a:extLst>
          </p:cNvPr>
          <p:cNvSpPr>
            <a:spLocks noGrp="1"/>
          </p:cNvSpPr>
          <p:nvPr>
            <p:ph type="body" sz="quarter" idx="12"/>
          </p:nvPr>
        </p:nvSpPr>
        <p:spPr/>
        <p:txBody>
          <a:bodyPr/>
          <a:lstStyle/>
          <a:p>
            <a:pPr marL="257175" indent="-257175" eaLnBrk="0" hangingPunct="0">
              <a:buFontTx/>
              <a:buChar char="•"/>
            </a:pPr>
            <a:r>
              <a:rPr lang="en-US" altLang="en-US" sz="2200" dirty="0">
                <a:solidFill>
                  <a:srgbClr val="2C2C2C"/>
                </a:solidFill>
                <a:sym typeface="Symbol" panose="05050102010706020507" pitchFamily="18" charset="2"/>
              </a:rPr>
              <a:t>How to </a:t>
            </a:r>
            <a:r>
              <a:rPr lang="en-US" altLang="en-US" sz="2200" b="1" dirty="0">
                <a:solidFill>
                  <a:srgbClr val="2C2C2C"/>
                </a:solidFill>
                <a:sym typeface="Symbol" panose="05050102010706020507" pitchFamily="18" charset="2"/>
              </a:rPr>
              <a:t>efficiently</a:t>
            </a:r>
            <a:r>
              <a:rPr lang="en-US" altLang="en-US" sz="2200" dirty="0">
                <a:solidFill>
                  <a:srgbClr val="2C2C2C"/>
                </a:solidFill>
                <a:sym typeface="Symbol" panose="05050102010706020507" pitchFamily="18" charset="2"/>
              </a:rPr>
              <a:t> generate rules from frequent </a:t>
            </a:r>
            <a:r>
              <a:rPr lang="en-US" altLang="en-US" sz="2200" dirty="0" err="1">
                <a:solidFill>
                  <a:srgbClr val="2C2C2C"/>
                </a:solidFill>
                <a:sym typeface="Symbol" panose="05050102010706020507" pitchFamily="18" charset="2"/>
              </a:rPr>
              <a:t>itemsets</a:t>
            </a:r>
            <a:r>
              <a:rPr lang="en-US" altLang="en-US" sz="2200" dirty="0">
                <a:solidFill>
                  <a:srgbClr val="2C2C2C"/>
                </a:solidFill>
                <a:sym typeface="Symbol" panose="05050102010706020507" pitchFamily="18" charset="2"/>
              </a:rPr>
              <a:t>?</a:t>
            </a:r>
          </a:p>
          <a:p>
            <a:pPr marL="557213" lvl="1" indent="-214313" eaLnBrk="0" hangingPunct="0"/>
            <a:r>
              <a:rPr lang="en-US" altLang="en-US" sz="1800" dirty="0">
                <a:solidFill>
                  <a:srgbClr val="2C2C2C"/>
                </a:solidFill>
                <a:sym typeface="Symbol" panose="05050102010706020507" pitchFamily="18" charset="2"/>
              </a:rPr>
              <a:t>In general, confidence does not have an anti-monotone property</a:t>
            </a:r>
          </a:p>
          <a:p>
            <a:pPr marL="857250" lvl="2" indent="-171450" eaLnBrk="0" hangingPunct="0">
              <a:buNone/>
            </a:pPr>
            <a:r>
              <a:rPr lang="en-US" altLang="en-US" sz="1800" dirty="0">
                <a:solidFill>
                  <a:srgbClr val="2C2C2C"/>
                </a:solidFill>
                <a:sym typeface="Symbol" panose="05050102010706020507" pitchFamily="18" charset="2"/>
              </a:rPr>
              <a:t>	</a:t>
            </a:r>
            <a:r>
              <a:rPr lang="en-US" altLang="en-US" sz="1400" dirty="0">
                <a:solidFill>
                  <a:srgbClr val="2C2C2C"/>
                </a:solidFill>
                <a:sym typeface="Symbol" panose="05050102010706020507" pitchFamily="18" charset="2"/>
              </a:rPr>
              <a:t>c(ABC D) can be larger or smaller than c(AB D)</a:t>
            </a:r>
            <a:endParaRPr lang="en-US" altLang="en-US" sz="1400" dirty="0">
              <a:solidFill>
                <a:srgbClr val="2C2C2C"/>
              </a:solidFill>
              <a:latin typeface="Times New Roman" panose="02020603050405020304" pitchFamily="18" charset="0"/>
              <a:sym typeface="Symbol" panose="05050102010706020507" pitchFamily="18" charset="2"/>
            </a:endParaRPr>
          </a:p>
          <a:p>
            <a:pPr marL="557213" lvl="1" indent="-214313" eaLnBrk="0" hangingPunct="0"/>
            <a:r>
              <a:rPr lang="en-US" altLang="en-US" sz="1800" dirty="0">
                <a:solidFill>
                  <a:srgbClr val="2C2C2C"/>
                </a:solidFill>
                <a:sym typeface="Symbol" panose="05050102010706020507" pitchFamily="18" charset="2"/>
              </a:rPr>
              <a:t>But confidence of rules generated from the </a:t>
            </a:r>
            <a:r>
              <a:rPr lang="en-US" altLang="en-US" sz="1800" b="1" dirty="0">
                <a:solidFill>
                  <a:srgbClr val="2C2C2C"/>
                </a:solidFill>
                <a:sym typeface="Symbol" panose="05050102010706020507" pitchFamily="18" charset="2"/>
              </a:rPr>
              <a:t>same</a:t>
            </a:r>
            <a:r>
              <a:rPr lang="en-US" altLang="en-US" sz="1800" dirty="0">
                <a:solidFill>
                  <a:srgbClr val="2C2C2C"/>
                </a:solidFill>
                <a:sym typeface="Symbol" panose="05050102010706020507" pitchFamily="18" charset="2"/>
              </a:rPr>
              <a:t> itemset has an anti-monotone property</a:t>
            </a:r>
          </a:p>
          <a:p>
            <a:pPr marL="557213" lvl="1" indent="-214313" eaLnBrk="0" hangingPunct="0"/>
            <a:r>
              <a:rPr lang="en-US" altLang="en-US" sz="1800" dirty="0">
                <a:solidFill>
                  <a:srgbClr val="2C2C2C"/>
                </a:solidFill>
                <a:sym typeface="Symbol" panose="05050102010706020507" pitchFamily="18" charset="2"/>
              </a:rPr>
              <a:t>e.g., </a:t>
            </a:r>
            <a:r>
              <a:rPr lang="en-US" altLang="en-US" sz="1800" b="1" dirty="0">
                <a:solidFill>
                  <a:srgbClr val="2C2C2C"/>
                </a:solidFill>
                <a:sym typeface="Symbol" panose="05050102010706020507" pitchFamily="18" charset="2"/>
              </a:rPr>
              <a:t>F</a:t>
            </a:r>
            <a:r>
              <a:rPr lang="en-US" altLang="en-US" sz="1800" dirty="0">
                <a:solidFill>
                  <a:srgbClr val="2C2C2C"/>
                </a:solidFill>
                <a:sym typeface="Symbol" panose="05050102010706020507" pitchFamily="18" charset="2"/>
              </a:rPr>
              <a:t> = {A,B,C,D}, then</a:t>
            </a:r>
            <a:br>
              <a:rPr lang="en-US" altLang="en-US" sz="1800" dirty="0">
                <a:solidFill>
                  <a:srgbClr val="2C2C2C"/>
                </a:solidFill>
                <a:sym typeface="Symbol" panose="05050102010706020507" pitchFamily="18" charset="2"/>
              </a:rPr>
            </a:br>
            <a:r>
              <a:rPr lang="en-US" altLang="en-US" sz="1800" dirty="0">
                <a:solidFill>
                  <a:srgbClr val="2C2C2C"/>
                </a:solidFill>
                <a:sym typeface="Symbol" panose="05050102010706020507" pitchFamily="18" charset="2"/>
              </a:rPr>
              <a:t> </a:t>
            </a:r>
            <a:br>
              <a:rPr lang="en-US" altLang="en-US" sz="1800" dirty="0">
                <a:solidFill>
                  <a:srgbClr val="2C2C2C"/>
                </a:solidFill>
                <a:sym typeface="Symbol" panose="05050102010706020507" pitchFamily="18" charset="2"/>
              </a:rPr>
            </a:br>
            <a:r>
              <a:rPr lang="en-US" altLang="en-US" sz="1800" dirty="0">
                <a:solidFill>
                  <a:srgbClr val="2C2C2C"/>
                </a:solidFill>
                <a:sym typeface="Symbol" panose="05050102010706020507" pitchFamily="18" charset="2"/>
              </a:rPr>
              <a:t>		c(ABC  D)  c(AB  CD)  c(A  BCD)</a:t>
            </a:r>
          </a:p>
          <a:p>
            <a:pPr marL="857250" lvl="2" indent="-171450" eaLnBrk="0" hangingPunct="0">
              <a:buNone/>
            </a:pPr>
            <a:r>
              <a:rPr lang="en-US" altLang="en-US" sz="1200" dirty="0">
                <a:solidFill>
                  <a:srgbClr val="2C2C2C"/>
                </a:solidFill>
                <a:sym typeface="Symbol" panose="05050102010706020507" pitchFamily="18" charset="2"/>
              </a:rPr>
              <a:t> </a:t>
            </a:r>
          </a:p>
          <a:p>
            <a:pPr marL="900113" lvl="2" indent="-214313" eaLnBrk="0" hangingPunct="0"/>
            <a:r>
              <a:rPr lang="en-US" altLang="en-US" sz="1400" b="1" dirty="0">
                <a:solidFill>
                  <a:srgbClr val="2C2C2C"/>
                </a:solidFill>
                <a:sym typeface="Symbol" panose="05050102010706020507" pitchFamily="18" charset="2"/>
              </a:rPr>
              <a:t>Confidence is anti-monotone </a:t>
            </a:r>
            <a:r>
              <a:rPr lang="en-US" altLang="en-US" sz="1400" b="1" dirty="0" err="1">
                <a:solidFill>
                  <a:srgbClr val="2C2C2C"/>
                </a:solidFill>
                <a:sym typeface="Symbol" panose="05050102010706020507" pitchFamily="18" charset="2"/>
              </a:rPr>
              <a:t>w.r.t.</a:t>
            </a:r>
            <a:r>
              <a:rPr lang="en-US" altLang="en-US" sz="1400" b="1" dirty="0">
                <a:solidFill>
                  <a:srgbClr val="2C2C2C"/>
                </a:solidFill>
                <a:sym typeface="Symbol" panose="05050102010706020507" pitchFamily="18" charset="2"/>
              </a:rPr>
              <a:t> number of items on the RHS (right hand side) of the rule</a:t>
            </a:r>
          </a:p>
          <a:p>
            <a:pPr marL="900113" lvl="2" indent="-214313" eaLnBrk="0" hangingPunct="0"/>
            <a:r>
              <a:rPr lang="en-US" altLang="en-US" sz="1400" dirty="0">
                <a:solidFill>
                  <a:srgbClr val="FF0000"/>
                </a:solidFill>
                <a:sym typeface="Symbol" panose="05050102010706020507" pitchFamily="18" charset="2"/>
              </a:rPr>
              <a:t>If ABC</a:t>
            </a:r>
            <a:r>
              <a:rPr lang="en-US" altLang="en-US" sz="1400" dirty="0">
                <a:solidFill>
                  <a:srgbClr val="FF0000"/>
                </a:solidFill>
                <a:sym typeface="Wingdings" panose="05000000000000000000" pitchFamily="2" charset="2"/>
              </a:rPr>
              <a:t> D is not a high confidence rule, all the rules generated from </a:t>
            </a:r>
            <a:r>
              <a:rPr lang="en-US" altLang="en-US" sz="1400" b="1" dirty="0">
                <a:solidFill>
                  <a:srgbClr val="FF0000"/>
                </a:solidFill>
                <a:sym typeface="Wingdings" panose="05000000000000000000" pitchFamily="2" charset="2"/>
              </a:rPr>
              <a:t>F</a:t>
            </a:r>
            <a:r>
              <a:rPr lang="en-US" altLang="en-US" sz="1400" dirty="0">
                <a:solidFill>
                  <a:srgbClr val="FF0000"/>
                </a:solidFill>
                <a:sym typeface="Wingdings" panose="05000000000000000000" pitchFamily="2" charset="2"/>
              </a:rPr>
              <a:t> whose RHS contains D can be discarded (pruned) without needing to test their confidence.</a:t>
            </a:r>
            <a:endParaRPr lang="en-US" altLang="en-US" sz="1400" dirty="0">
              <a:solidFill>
                <a:srgbClr val="FF0000"/>
              </a:solidFill>
              <a:sym typeface="Symbol" panose="05050102010706020507" pitchFamily="18" charset="2"/>
            </a:endParaRPr>
          </a:p>
          <a:p>
            <a:endParaRPr lang="en-US" dirty="0"/>
          </a:p>
        </p:txBody>
      </p:sp>
    </p:spTree>
    <p:extLst>
      <p:ext uri="{BB962C8B-B14F-4D97-AF65-F5344CB8AC3E}">
        <p14:creationId xmlns:p14="http://schemas.microsoft.com/office/powerpoint/2010/main" val="25941349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Rule Generation </a:t>
            </a: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479395918"/>
              </p:ext>
            </p:extLst>
          </p:nvPr>
        </p:nvGraphicFramePr>
        <p:xfrm>
          <a:off x="7156237" y="1379140"/>
          <a:ext cx="1571546" cy="1313260"/>
        </p:xfrm>
        <a:graphic>
          <a:graphicData uri="http://schemas.openxmlformats.org/presentationml/2006/ole">
            <mc:AlternateContent xmlns:mc="http://schemas.openxmlformats.org/markup-compatibility/2006">
              <mc:Choice xmlns:v="urn:schemas-microsoft-com:vml" Requires="v">
                <p:oleObj spid="_x0000_s28683" name="VISIO" r:id="rId4" imgW="2773680" imgH="2321052" progId="Visio.Drawing.6">
                  <p:embed/>
                </p:oleObj>
              </mc:Choice>
              <mc:Fallback>
                <p:oleObj name="VISIO" r:id="rId4" imgW="2773680" imgH="2321052" progId="Visio.Drawing.6">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6237" y="1379140"/>
                        <a:ext cx="1571546" cy="1313260"/>
                      </a:xfrm>
                      <a:prstGeom prst="rect">
                        <a:avLst/>
                      </a:prstGeom>
                      <a:noFill/>
                      <a:ln>
                        <a:noFill/>
                      </a:ln>
                      <a:effectLst/>
                    </p:spPr>
                  </p:pic>
                </p:oleObj>
              </mc:Fallback>
            </mc:AlternateContent>
          </a:graphicData>
        </a:graphic>
      </p:graphicFrame>
      <p:sp>
        <p:nvSpPr>
          <p:cNvPr id="3" name="Text Placeholder 2">
            <a:extLst>
              <a:ext uri="{FF2B5EF4-FFF2-40B4-BE49-F238E27FC236}">
                <a16:creationId xmlns:a16="http://schemas.microsoft.com/office/drawing/2014/main" id="{571B2413-A1E1-214E-A56B-F444D29DA6DB}"/>
              </a:ext>
            </a:extLst>
          </p:cNvPr>
          <p:cNvSpPr>
            <a:spLocks noGrp="1"/>
          </p:cNvSpPr>
          <p:nvPr>
            <p:ph type="body" sz="quarter" idx="12"/>
          </p:nvPr>
        </p:nvSpPr>
        <p:spPr>
          <a:xfrm>
            <a:off x="338534" y="972784"/>
            <a:ext cx="6817703" cy="2590877"/>
          </a:xfrm>
        </p:spPr>
        <p:txBody>
          <a:bodyPr/>
          <a:lstStyle/>
          <a:p>
            <a:pPr eaLnBrk="0" hangingPunct="0"/>
            <a:r>
              <a:rPr lang="en-AU" altLang="en-US" sz="2000" dirty="0">
                <a:solidFill>
                  <a:srgbClr val="2C2C2C"/>
                </a:solidFill>
              </a:rPr>
              <a:t>Based on the anti-monotone property stated on the previous slide, a</a:t>
            </a:r>
            <a:r>
              <a:rPr lang="en-US" altLang="en-US" sz="2000" dirty="0">
                <a:solidFill>
                  <a:srgbClr val="2C2C2C"/>
                </a:solidFill>
              </a:rPr>
              <a:t> candidate rule should be generated by only from high confidence rules</a:t>
            </a:r>
          </a:p>
          <a:p>
            <a:pPr eaLnBrk="0" hangingPunct="0"/>
            <a:r>
              <a:rPr lang="en-US" altLang="en-US" sz="2000" dirty="0">
                <a:solidFill>
                  <a:srgbClr val="2C2C2C"/>
                </a:solidFill>
              </a:rPr>
              <a:t>We can merge (set union) the consequences (RHS) of two high confidence rules</a:t>
            </a:r>
          </a:p>
          <a:p>
            <a:pPr marL="510326" lvl="2" indent="-257175" eaLnBrk="0" hangingPunct="0">
              <a:buFont typeface="Arial" panose="020B0604020202020204" pitchFamily="34" charset="0"/>
              <a:buChar char="̶"/>
            </a:pPr>
            <a:r>
              <a:rPr lang="en-US" altLang="en-US" sz="1600" dirty="0">
                <a:solidFill>
                  <a:srgbClr val="2C2C2C"/>
                </a:solidFill>
              </a:rPr>
              <a:t>Example: Assume that CD</a:t>
            </a:r>
            <a:r>
              <a:rPr lang="en-US" altLang="en-US" sz="1600" dirty="0">
                <a:solidFill>
                  <a:srgbClr val="2C2C2C"/>
                </a:solidFill>
                <a:sym typeface="Wingdings" pitchFamily="2" charset="2"/>
              </a:rPr>
              <a:t></a:t>
            </a:r>
            <a:r>
              <a:rPr lang="en-US" altLang="en-US" sz="1600" dirty="0">
                <a:solidFill>
                  <a:srgbClr val="2C2C2C"/>
                </a:solidFill>
              </a:rPr>
              <a:t>AB and BD</a:t>
            </a:r>
            <a:r>
              <a:rPr lang="en-US" altLang="en-US" sz="1600" dirty="0">
                <a:solidFill>
                  <a:srgbClr val="2C2C2C"/>
                </a:solidFill>
                <a:sym typeface="Wingdings" pitchFamily="2" charset="2"/>
              </a:rPr>
              <a:t></a:t>
            </a:r>
            <a:r>
              <a:rPr lang="en-US" altLang="en-US" sz="1600" dirty="0">
                <a:solidFill>
                  <a:srgbClr val="2C2C2C"/>
                </a:solidFill>
              </a:rPr>
              <a:t>AC are two high confidence rules, </a:t>
            </a:r>
          </a:p>
          <a:p>
            <a:pPr marL="718901" lvl="2" indent="-285750" eaLnBrk="0" hangingPunct="0"/>
            <a:r>
              <a:rPr lang="en-US" altLang="en-US" sz="1400" dirty="0">
                <a:solidFill>
                  <a:srgbClr val="2C2C2C"/>
                </a:solidFill>
              </a:rPr>
              <a:t>Merge the RHS of  CD</a:t>
            </a:r>
            <a:r>
              <a:rPr lang="en-US" altLang="en-US" sz="1400" dirty="0">
                <a:solidFill>
                  <a:srgbClr val="2C2C2C"/>
                </a:solidFill>
                <a:sym typeface="Wingdings" pitchFamily="2" charset="2"/>
              </a:rPr>
              <a:t></a:t>
            </a:r>
            <a:r>
              <a:rPr lang="en-US" altLang="en-US" sz="1400" dirty="0">
                <a:solidFill>
                  <a:srgbClr val="2C2C2C"/>
                </a:solidFill>
              </a:rPr>
              <a:t>AB and BD</a:t>
            </a:r>
            <a:r>
              <a:rPr lang="en-US" altLang="en-US" sz="1400" dirty="0">
                <a:solidFill>
                  <a:srgbClr val="2C2C2C"/>
                </a:solidFill>
                <a:sym typeface="Wingdings" pitchFamily="2" charset="2"/>
              </a:rPr>
              <a:t></a:t>
            </a:r>
            <a:r>
              <a:rPr lang="en-US" altLang="en-US" sz="1400" dirty="0">
                <a:solidFill>
                  <a:srgbClr val="2C2C2C"/>
                </a:solidFill>
              </a:rPr>
              <a:t>AC </a:t>
            </a:r>
          </a:p>
          <a:p>
            <a:pPr marL="718901" lvl="2" indent="-285750" eaLnBrk="0" hangingPunct="0"/>
            <a:r>
              <a:rPr lang="en-US" altLang="en-US" sz="1400" dirty="0">
                <a:solidFill>
                  <a:srgbClr val="2C2C2C"/>
                </a:solidFill>
              </a:rPr>
              <a:t>As the union of the RHS of the two rules is ABC, and the frequent itemset is ABCD, the LHS has to be D), we get  D </a:t>
            </a:r>
            <a:r>
              <a:rPr lang="en-US" altLang="en-US" sz="1400" dirty="0">
                <a:solidFill>
                  <a:srgbClr val="2C2C2C"/>
                </a:solidFill>
                <a:sym typeface="Wingdings" pitchFamily="2" charset="2"/>
              </a:rPr>
              <a:t></a:t>
            </a:r>
            <a:r>
              <a:rPr lang="en-US" altLang="en-US" sz="1400" dirty="0">
                <a:solidFill>
                  <a:srgbClr val="2C2C2C"/>
                </a:solidFill>
              </a:rPr>
              <a:t>ABC</a:t>
            </a:r>
          </a:p>
          <a:p>
            <a:pPr marL="718901" lvl="2" indent="-285750" eaLnBrk="0" hangingPunct="0"/>
            <a:r>
              <a:rPr lang="en-US" altLang="en-US" sz="1400" dirty="0">
                <a:solidFill>
                  <a:srgbClr val="2C2C2C"/>
                </a:solidFill>
              </a:rPr>
              <a:t>If the RHS of D</a:t>
            </a:r>
            <a:r>
              <a:rPr lang="en-US" altLang="en-US" sz="1400" dirty="0">
                <a:solidFill>
                  <a:srgbClr val="2C2C2C"/>
                </a:solidFill>
                <a:sym typeface="Wingdings" pitchFamily="2" charset="2"/>
              </a:rPr>
              <a:t></a:t>
            </a:r>
            <a:r>
              <a:rPr lang="en-US" altLang="en-US" sz="1400" dirty="0">
                <a:solidFill>
                  <a:srgbClr val="2C2C2C"/>
                </a:solidFill>
              </a:rPr>
              <a:t>ABC contains the RHS of a low confidence rule, D</a:t>
            </a:r>
            <a:r>
              <a:rPr lang="en-US" altLang="en-US" sz="1400" dirty="0">
                <a:solidFill>
                  <a:srgbClr val="2C2C2C"/>
                </a:solidFill>
                <a:sym typeface="Wingdings" pitchFamily="2" charset="2"/>
              </a:rPr>
              <a:t></a:t>
            </a:r>
            <a:r>
              <a:rPr lang="en-US" altLang="en-US" sz="1400" dirty="0">
                <a:solidFill>
                  <a:srgbClr val="2C2C2C"/>
                </a:solidFill>
              </a:rPr>
              <a:t>ABC is pruned (without checking its confidence); otherwise, D</a:t>
            </a:r>
            <a:r>
              <a:rPr lang="en-US" altLang="en-US" sz="1400" dirty="0">
                <a:solidFill>
                  <a:srgbClr val="2C2C2C"/>
                </a:solidFill>
                <a:sym typeface="Wingdings" pitchFamily="2" charset="2"/>
              </a:rPr>
              <a:t></a:t>
            </a:r>
            <a:r>
              <a:rPr lang="en-US" altLang="en-US" sz="1400" dirty="0">
                <a:solidFill>
                  <a:srgbClr val="2C2C2C"/>
                </a:solidFill>
              </a:rPr>
              <a:t>ABC is considered as a candidate rule</a:t>
            </a:r>
            <a:endParaRPr lang="en-US" sz="1400" dirty="0"/>
          </a:p>
        </p:txBody>
      </p:sp>
    </p:spTree>
    <p:extLst>
      <p:ext uri="{BB962C8B-B14F-4D97-AF65-F5344CB8AC3E}">
        <p14:creationId xmlns:p14="http://schemas.microsoft.com/office/powerpoint/2010/main" val="36521587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C14754-5BB7-D247-A562-3C825DA448CA}"/>
              </a:ext>
            </a:extLst>
          </p:cNvPr>
          <p:cNvSpPr>
            <a:spLocks noGrp="1"/>
          </p:cNvSpPr>
          <p:nvPr>
            <p:ph type="body" sz="quarter" idx="11"/>
          </p:nvPr>
        </p:nvSpPr>
        <p:spPr/>
        <p:txBody>
          <a:bodyPr/>
          <a:lstStyle/>
          <a:p>
            <a:r>
              <a:rPr lang="en-US" altLang="en-US" dirty="0"/>
              <a:t>Rule Generation by the </a:t>
            </a:r>
            <a:r>
              <a:rPr lang="en-US" altLang="en-US" dirty="0" err="1"/>
              <a:t>Apriori</a:t>
            </a:r>
            <a:r>
              <a:rPr lang="en-US" altLang="en-US" dirty="0"/>
              <a:t> Algorithm</a:t>
            </a:r>
            <a:endParaRPr lang="en-US" dirty="0"/>
          </a:p>
          <a:p>
            <a:endParaRPr lang="en-US" dirty="0"/>
          </a:p>
        </p:txBody>
      </p:sp>
      <p:sp>
        <p:nvSpPr>
          <p:cNvPr id="3" name="Text Placeholder 2">
            <a:extLst>
              <a:ext uri="{FF2B5EF4-FFF2-40B4-BE49-F238E27FC236}">
                <a16:creationId xmlns:a16="http://schemas.microsoft.com/office/drawing/2014/main" id="{C344E927-A243-E445-AA2A-FBCEDF617151}"/>
              </a:ext>
            </a:extLst>
          </p:cNvPr>
          <p:cNvSpPr>
            <a:spLocks noGrp="1"/>
          </p:cNvSpPr>
          <p:nvPr>
            <p:ph type="body" sz="quarter" idx="12"/>
          </p:nvPr>
        </p:nvSpPr>
        <p:spPr/>
        <p:txBody>
          <a:bodyPr/>
          <a:lstStyle/>
          <a:p>
            <a:pPr marL="171450" indent="-171450"/>
            <a:r>
              <a:rPr lang="en-AU" sz="1800" dirty="0" err="1"/>
              <a:t>Apriori</a:t>
            </a:r>
            <a:r>
              <a:rPr lang="en-AU" sz="1800" dirty="0"/>
              <a:t> uses a level-wise approach for generating association rules, where each level corresponds to the number of items that belong to the rule consequent (RHS). </a:t>
            </a:r>
          </a:p>
          <a:p>
            <a:pPr marL="171450" indent="-171450"/>
            <a:r>
              <a:rPr lang="en-AU" sz="1800" dirty="0"/>
              <a:t>Initially, all the high confidence rules that have only one item in the rule consequent are extracted. These rules are then used to generate new candidate rules.</a:t>
            </a:r>
          </a:p>
          <a:p>
            <a:pPr marL="171450" lvl="0" indent="-171450" defTabSz="963613" eaLnBrk="0" hangingPunct="0">
              <a:defRPr/>
            </a:pPr>
            <a:r>
              <a:rPr lang="en-AU" sz="1800" dirty="0"/>
              <a:t>The generated candidate rules will be tested for confidence before the algorithm moves to the next level.</a:t>
            </a:r>
          </a:p>
          <a:p>
            <a:pPr marL="171450" indent="-171450"/>
            <a:r>
              <a:rPr lang="en-AU" sz="1800" dirty="0"/>
              <a:t>If any generated candidate at a level has low confidence, not only itself is discarded, also according to the anti-monotone property of confidence (regarding rules generated from the same itemset), the entire subgroup spanned by the node (i.e. any rules whose RHS contain the RHS of this low confidence rule) can be pruned immediately.</a:t>
            </a:r>
          </a:p>
          <a:p>
            <a:endParaRPr lang="en-US" dirty="0"/>
          </a:p>
        </p:txBody>
      </p:sp>
    </p:spTree>
    <p:extLst>
      <p:ext uri="{BB962C8B-B14F-4D97-AF65-F5344CB8AC3E}">
        <p14:creationId xmlns:p14="http://schemas.microsoft.com/office/powerpoint/2010/main" val="17989466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Rule Generation by the </a:t>
            </a:r>
            <a:r>
              <a:rPr lang="en-US" altLang="en-US" dirty="0" err="1"/>
              <a:t>Apriori</a:t>
            </a:r>
            <a:r>
              <a:rPr lang="en-US" altLang="en-US" dirty="0"/>
              <a:t> Algorithm</a:t>
            </a:r>
            <a:endParaRPr lang="en-US" dirty="0"/>
          </a:p>
        </p:txBody>
      </p:sp>
      <p:pic>
        <p:nvPicPr>
          <p:cNvPr id="2" name="Picture 1"/>
          <p:cNvPicPr>
            <a:picLocks noChangeAspect="1"/>
          </p:cNvPicPr>
          <p:nvPr/>
        </p:nvPicPr>
        <p:blipFill>
          <a:blip r:embed="rId3"/>
          <a:stretch>
            <a:fillRect/>
          </a:stretch>
        </p:blipFill>
        <p:spPr>
          <a:xfrm>
            <a:off x="1445261" y="934065"/>
            <a:ext cx="5676407" cy="3624039"/>
          </a:xfrm>
          <a:prstGeom prst="rect">
            <a:avLst/>
          </a:prstGeom>
        </p:spPr>
      </p:pic>
    </p:spTree>
    <p:extLst>
      <p:ext uri="{BB962C8B-B14F-4D97-AF65-F5344CB8AC3E}">
        <p14:creationId xmlns:p14="http://schemas.microsoft.com/office/powerpoint/2010/main" val="19672285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1"/>
          </p:nvPr>
        </p:nvSpPr>
        <p:spPr>
          <a:noFill/>
        </p:spPr>
        <p:txBody>
          <a:bodyPr lIns="21850" tIns="10925" rIns="21850" bIns="10925" anchor="t"/>
          <a:lstStyle/>
          <a:p>
            <a:r>
              <a:rPr lang="en-US" altLang="en-US" dirty="0"/>
              <a:t>Pattern Evaluation</a:t>
            </a:r>
            <a:endParaRPr lang="en-US" dirty="0"/>
          </a:p>
        </p:txBody>
      </p:sp>
      <p:sp>
        <p:nvSpPr>
          <p:cNvPr id="2" name="Text Placeholder 1"/>
          <p:cNvSpPr>
            <a:spLocks noGrp="1"/>
          </p:cNvSpPr>
          <p:nvPr>
            <p:ph type="body" sz="quarter" idx="12"/>
          </p:nvPr>
        </p:nvSpPr>
        <p:spPr>
          <a:xfrm>
            <a:off x="328612" y="1066605"/>
            <a:ext cx="5984586" cy="3010289"/>
          </a:xfrm>
        </p:spPr>
        <p:txBody>
          <a:bodyPr/>
          <a:lstStyle/>
          <a:p>
            <a:pPr marL="257175" indent="-257175" eaLnBrk="0" hangingPunct="0">
              <a:spcBef>
                <a:spcPct val="20000"/>
              </a:spcBef>
              <a:spcAft>
                <a:spcPct val="0"/>
              </a:spcAft>
              <a:buFontTx/>
              <a:buChar char="•"/>
            </a:pPr>
            <a:r>
              <a:rPr lang="en-US" altLang="en-US" dirty="0">
                <a:solidFill>
                  <a:srgbClr val="2C2C2C"/>
                </a:solidFill>
              </a:rPr>
              <a:t>In the original formulation of association rules, support &amp; confidence are the only measures used</a:t>
            </a:r>
            <a:endParaRPr lang="en-US" altLang="en-US" dirty="0">
              <a:solidFill>
                <a:srgbClr val="2C2C2C"/>
              </a:solidFill>
              <a:ea typeface="+mn-ea"/>
            </a:endParaRPr>
          </a:p>
          <a:p>
            <a:pPr marL="257175" indent="-257175" eaLnBrk="0" hangingPunct="0">
              <a:spcBef>
                <a:spcPct val="20000"/>
              </a:spcBef>
              <a:spcAft>
                <a:spcPct val="0"/>
              </a:spcAft>
              <a:buFontTx/>
              <a:buChar char="•"/>
            </a:pPr>
            <a:r>
              <a:rPr lang="en-US" altLang="en-US" dirty="0">
                <a:solidFill>
                  <a:srgbClr val="2C2C2C"/>
                </a:solidFill>
                <a:ea typeface="+mn-ea"/>
              </a:rPr>
              <a:t>Recall that</a:t>
            </a:r>
          </a:p>
          <a:p>
            <a:pPr lvl="1" indent="-216000">
              <a:spcBef>
                <a:spcPct val="10000"/>
              </a:spcBef>
              <a:spcAft>
                <a:spcPts val="300"/>
              </a:spcAft>
              <a:buSzPct val="100000"/>
              <a:buFont typeface="Arial" charset="0"/>
              <a:buChar char="–"/>
            </a:pPr>
            <a:r>
              <a:rPr lang="en-US" altLang="en-US" b="1" dirty="0"/>
              <a:t>Support</a:t>
            </a:r>
            <a:r>
              <a:rPr lang="en-US" altLang="en-US" dirty="0"/>
              <a:t> (s)</a:t>
            </a:r>
          </a:p>
          <a:p>
            <a:pPr lvl="2" indent="-216000">
              <a:spcBef>
                <a:spcPct val="10000"/>
              </a:spcBef>
              <a:spcAft>
                <a:spcPts val="300"/>
              </a:spcAft>
              <a:buClr>
                <a:schemeClr val="tx1"/>
              </a:buClr>
              <a:buSzPct val="100000"/>
            </a:pPr>
            <a:r>
              <a:rPr lang="en-US" altLang="en-US" sz="1600" dirty="0"/>
              <a:t>Fraction of transactions that contain both X and Y, or P(X,Y)</a:t>
            </a:r>
          </a:p>
          <a:p>
            <a:pPr lvl="1" indent="-216000">
              <a:spcBef>
                <a:spcPct val="10000"/>
              </a:spcBef>
              <a:spcAft>
                <a:spcPts val="300"/>
              </a:spcAft>
              <a:buSzPct val="100000"/>
              <a:buFont typeface="Arial" charset="0"/>
              <a:buChar char="–"/>
            </a:pPr>
            <a:r>
              <a:rPr lang="en-US" altLang="en-US" sz="1600" b="1" dirty="0"/>
              <a:t>Confidence</a:t>
            </a:r>
            <a:r>
              <a:rPr lang="en-US" altLang="en-US" sz="1600" dirty="0"/>
              <a:t> (c)</a:t>
            </a:r>
          </a:p>
          <a:p>
            <a:pPr lvl="2" indent="-216000">
              <a:spcBef>
                <a:spcPct val="10000"/>
              </a:spcBef>
              <a:spcAft>
                <a:spcPts val="300"/>
              </a:spcAft>
              <a:buSzPct val="100000"/>
            </a:pPr>
            <a:r>
              <a:rPr lang="en-US" altLang="en-US" sz="1600" dirty="0"/>
              <a:t>Measures how often items in Y appear in transactions that contain X, or P(Y|X)</a:t>
            </a:r>
          </a:p>
          <a:p>
            <a:pPr marL="257175" indent="-257175" eaLnBrk="0" hangingPunct="0">
              <a:spcBef>
                <a:spcPct val="20000"/>
              </a:spcBef>
              <a:spcAft>
                <a:spcPct val="0"/>
              </a:spcAft>
              <a:buFontTx/>
              <a:buChar char="•"/>
            </a:pPr>
            <a:endParaRPr lang="en-US" altLang="en-US" sz="1800" dirty="0">
              <a:solidFill>
                <a:srgbClr val="2C2C2C"/>
              </a:solidFill>
              <a:ea typeface="+mn-ea"/>
            </a:endParaRPr>
          </a:p>
          <a:p>
            <a:endParaRPr lang="en-US" dirty="0"/>
          </a:p>
        </p:txBody>
      </p:sp>
      <p:pic>
        <p:nvPicPr>
          <p:cNvPr id="3" name="Picture 2">
            <a:extLst>
              <a:ext uri="{FF2B5EF4-FFF2-40B4-BE49-F238E27FC236}">
                <a16:creationId xmlns:a16="http://schemas.microsoft.com/office/drawing/2014/main" id="{61DF5DD9-3477-4E97-82F3-F908A66D5CF3}"/>
              </a:ext>
            </a:extLst>
          </p:cNvPr>
          <p:cNvPicPr>
            <a:picLocks noChangeAspect="1"/>
          </p:cNvPicPr>
          <p:nvPr/>
        </p:nvPicPr>
        <p:blipFill>
          <a:blip r:embed="rId3"/>
          <a:stretch>
            <a:fillRect/>
          </a:stretch>
        </p:blipFill>
        <p:spPr>
          <a:xfrm>
            <a:off x="6463982" y="1103708"/>
            <a:ext cx="2243138" cy="2936081"/>
          </a:xfrm>
          <a:prstGeom prst="rect">
            <a:avLst/>
          </a:prstGeom>
        </p:spPr>
      </p:pic>
    </p:spTree>
    <p:extLst>
      <p:ext uri="{BB962C8B-B14F-4D97-AF65-F5344CB8AC3E}">
        <p14:creationId xmlns:p14="http://schemas.microsoft.com/office/powerpoint/2010/main" val="3413349764"/>
      </p:ext>
    </p:extLst>
  </p:cSld>
  <p:clrMapOvr>
    <a:masterClrMapping/>
  </p:clrMapOvr>
  <p:transition/>
</p:sld>
</file>

<file path=ppt/theme/theme1.xml><?xml version="1.0" encoding="utf-8"?>
<a:theme xmlns:a="http://schemas.openxmlformats.org/drawingml/2006/main" name="UniSA PPT - Logo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nisa_powerpoint_with_logo_footer" id="{F7B5DB39-39F9-624B-BD92-6F76FFB7D372}" vid="{E5A5EEF1-1B5B-584B-9F67-4251EF784B3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UniSA PPT - Logo footer</Template>
  <TotalTime>5046</TotalTime>
  <Words>1517</Words>
  <Application>Microsoft Macintosh PowerPoint</Application>
  <PresentationFormat>On-screen Show (16:9)</PresentationFormat>
  <Paragraphs>138</Paragraphs>
  <Slides>19</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29" baseType="lpstr">
      <vt:lpstr>Altis UniSA</vt:lpstr>
      <vt:lpstr>Arial</vt:lpstr>
      <vt:lpstr>Monotype Sorts</vt:lpstr>
      <vt:lpstr>Symbol</vt:lpstr>
      <vt:lpstr>Tahoma</vt:lpstr>
      <vt:lpstr>Times New Roman</vt:lpstr>
      <vt:lpstr>UniSA PPT - Logo footer</vt:lpstr>
      <vt:lpstr>VISIO</vt:lpstr>
      <vt:lpstr>Equation</vt:lpstr>
      <vt:lpstr>Bitmap Image</vt:lpstr>
      <vt:lpstr> INFS 5102 Unsupervised Methods in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INFS 5102 Unsupervised Methods in Analytics</dc:title>
  <dc:creator>Lin Liu</dc:creator>
  <cp:lastModifiedBy>Lin Liu</cp:lastModifiedBy>
  <cp:revision>156</cp:revision>
  <cp:lastPrinted>2011-11-18T03:36:14Z</cp:lastPrinted>
  <dcterms:created xsi:type="dcterms:W3CDTF">2022-02-19T07:39:44Z</dcterms:created>
  <dcterms:modified xsi:type="dcterms:W3CDTF">2022-05-14T08:53:15Z</dcterms:modified>
</cp:coreProperties>
</file>