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370"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45"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6" r:id="rId34"/>
    <p:sldId id="437" r:id="rId35"/>
    <p:sldId id="438" r:id="rId36"/>
    <p:sldId id="439" r:id="rId37"/>
    <p:sldId id="440" r:id="rId38"/>
    <p:sldId id="441" r:id="rId39"/>
    <p:sldId id="442" r:id="rId40"/>
    <p:sldId id="443" r:id="rId41"/>
    <p:sldId id="444" r:id="rId42"/>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1768" autoAdjust="0"/>
  </p:normalViewPr>
  <p:slideViewPr>
    <p:cSldViewPr snapToGrid="0" snapToObjects="1">
      <p:cViewPr varScale="1">
        <p:scale>
          <a:sx n="104" d="100"/>
          <a:sy n="104" d="100"/>
        </p:scale>
        <p:origin x="845" y="77"/>
      </p:cViewPr>
      <p:guideLst>
        <p:guide orient="horz"/>
        <p:guide/>
      </p:guideLst>
    </p:cSldViewPr>
  </p:slideViewPr>
  <p:outlineViewPr>
    <p:cViewPr>
      <p:scale>
        <a:sx n="33" d="100"/>
        <a:sy n="33" d="100"/>
      </p:scale>
      <p:origin x="0" y="-83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bsolute_scal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Absolute_zero" TargetMode="External"/><Relationship Id="rId5" Type="http://schemas.openxmlformats.org/officeDocument/2006/relationships/hyperlink" Target="https://en.wikipedia.org/wiki/Scale_of_temperature" TargetMode="External"/><Relationship Id="rId4" Type="http://schemas.openxmlformats.org/officeDocument/2006/relationships/hyperlink" Target="https://en.wikipedia.org/wiki/Thermodynamic_temperatur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1122625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202757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161968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18370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16284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01321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pPr algn="l"/>
            <a:endParaRPr lang="en-US" dirty="0"/>
          </a:p>
        </p:txBody>
      </p:sp>
    </p:spTree>
    <p:extLst>
      <p:ext uri="{BB962C8B-B14F-4D97-AF65-F5344CB8AC3E}">
        <p14:creationId xmlns:p14="http://schemas.microsoft.com/office/powerpoint/2010/main" val="3237222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19021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772290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9086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816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769069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93524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23742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366240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4319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895432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39445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114321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r>
              <a:rPr lang="en-AU" dirty="0"/>
              <a:t>Figure (from Wikipedia https://en.wikipedia.org/wiki/Principal_component_analysis):  </a:t>
            </a:r>
          </a:p>
          <a:p>
            <a:r>
              <a:rPr lang="en-AU" dirty="0"/>
              <a:t>PCA of a multivariate Gaussian distribution </a:t>
            </a:r>
            <a:r>
              <a:rPr lang="en-AU" dirty="0" err="1"/>
              <a:t>centered</a:t>
            </a:r>
            <a:r>
              <a:rPr lang="en-AU" dirty="0"/>
              <a:t> at (1,3) with a standard deviation of 3 in roughly the (0.866, 0.5) direction and of 1 in the orthogonal direction.</a:t>
            </a:r>
            <a:endParaRPr lang="en-US" dirty="0"/>
          </a:p>
        </p:txBody>
      </p:sp>
    </p:spTree>
    <p:extLst>
      <p:ext uri="{BB962C8B-B14F-4D97-AF65-F5344CB8AC3E}">
        <p14:creationId xmlns:p14="http://schemas.microsoft.com/office/powerpoint/2010/main" val="1753934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61063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470491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496296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880279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01031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94663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568138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961561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r>
              <a:rPr lang="en-AU" dirty="0"/>
              <a:t>Note: standardization does not change distribution to a normal distribution!</a:t>
            </a:r>
            <a:endParaRPr lang="en-US" dirty="0"/>
          </a:p>
        </p:txBody>
      </p:sp>
    </p:spTree>
    <p:extLst>
      <p:ext uri="{BB962C8B-B14F-4D97-AF65-F5344CB8AC3E}">
        <p14:creationId xmlns:p14="http://schemas.microsoft.com/office/powerpoint/2010/main" val="2023612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212249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226503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64752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1182616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133277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04806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68943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r>
              <a:rPr lang="en-US" dirty="0"/>
              <a:t>https://en.wikipedia.org/wiki/Kelvin</a:t>
            </a:r>
          </a:p>
          <a:p>
            <a:r>
              <a:rPr lang="en-US" dirty="0"/>
              <a:t>“</a:t>
            </a:r>
            <a:r>
              <a:rPr lang="en-AU" b="0" i="0" dirty="0">
                <a:solidFill>
                  <a:srgbClr val="202122"/>
                </a:solidFill>
                <a:effectLst/>
                <a:latin typeface="Arial" panose="020B0604020202020204" pitchFamily="34" charset="0"/>
              </a:rPr>
              <a:t>The </a:t>
            </a:r>
            <a:r>
              <a:rPr lang="en-AU" b="1" i="0" dirty="0">
                <a:solidFill>
                  <a:srgbClr val="202122"/>
                </a:solidFill>
                <a:effectLst/>
                <a:latin typeface="Arial" panose="020B0604020202020204" pitchFamily="34" charset="0"/>
              </a:rPr>
              <a:t>Kelvin scale</a:t>
            </a:r>
            <a:r>
              <a:rPr lang="en-AU" b="0" i="0" dirty="0">
                <a:solidFill>
                  <a:srgbClr val="202122"/>
                </a:solidFill>
                <a:effectLst/>
                <a:latin typeface="Arial" panose="020B0604020202020204" pitchFamily="34" charset="0"/>
              </a:rPr>
              <a:t> is an </a:t>
            </a:r>
            <a:r>
              <a:rPr lang="en-AU" b="0" i="0" u="none" strike="noStrike" dirty="0">
                <a:solidFill>
                  <a:srgbClr val="0645AD"/>
                </a:solidFill>
                <a:effectLst/>
                <a:latin typeface="Arial" panose="020B0604020202020204" pitchFamily="34" charset="0"/>
                <a:hlinkClick r:id="rId3" tooltip="Absolute scale"/>
              </a:rPr>
              <a:t>absolute</a:t>
            </a:r>
            <a:r>
              <a:rPr lang="en-AU" b="0" i="0" dirty="0">
                <a:solidFill>
                  <a:srgbClr val="202122"/>
                </a:solidFill>
                <a:effectLst/>
                <a:latin typeface="Arial" panose="020B0604020202020204" pitchFamily="34" charset="0"/>
              </a:rPr>
              <a:t> </a:t>
            </a:r>
            <a:r>
              <a:rPr lang="en-AU" b="0" i="0" u="none" strike="noStrike" dirty="0">
                <a:solidFill>
                  <a:srgbClr val="0645AD"/>
                </a:solidFill>
                <a:effectLst/>
                <a:latin typeface="Arial" panose="020B0604020202020204" pitchFamily="34" charset="0"/>
                <a:hlinkClick r:id="rId4" tooltip="Thermodynamic temperature"/>
              </a:rPr>
              <a:t>thermodynamic temperature</a:t>
            </a:r>
            <a:r>
              <a:rPr lang="en-AU" b="0" i="0" dirty="0">
                <a:solidFill>
                  <a:srgbClr val="202122"/>
                </a:solidFill>
                <a:effectLst/>
                <a:latin typeface="Arial" panose="020B0604020202020204" pitchFamily="34" charset="0"/>
              </a:rPr>
              <a:t> </a:t>
            </a:r>
            <a:r>
              <a:rPr lang="en-AU" b="0" i="0" u="none" strike="noStrike" dirty="0">
                <a:solidFill>
                  <a:srgbClr val="0645AD"/>
                </a:solidFill>
                <a:effectLst/>
                <a:latin typeface="Arial" panose="020B0604020202020204" pitchFamily="34" charset="0"/>
                <a:hlinkClick r:id="rId5" tooltip="Scale of temperature"/>
              </a:rPr>
              <a:t>scale</a:t>
            </a:r>
            <a:r>
              <a:rPr lang="en-AU" b="0" i="0" dirty="0">
                <a:solidFill>
                  <a:srgbClr val="202122"/>
                </a:solidFill>
                <a:effectLst/>
                <a:latin typeface="Arial" panose="020B0604020202020204" pitchFamily="34" charset="0"/>
              </a:rPr>
              <a:t>, meaning it uses </a:t>
            </a:r>
            <a:r>
              <a:rPr lang="en-AU" b="0" i="0" u="none" strike="noStrike" dirty="0">
                <a:solidFill>
                  <a:srgbClr val="0645AD"/>
                </a:solidFill>
                <a:effectLst/>
                <a:latin typeface="Arial" panose="020B0604020202020204" pitchFamily="34" charset="0"/>
                <a:hlinkClick r:id="rId6" tooltip="Absolute zero"/>
              </a:rPr>
              <a:t>absolute zero</a:t>
            </a:r>
            <a:r>
              <a:rPr lang="en-AU" b="0" i="0" dirty="0">
                <a:solidFill>
                  <a:srgbClr val="202122"/>
                </a:solidFill>
                <a:effectLst/>
                <a:latin typeface="Arial" panose="020B0604020202020204" pitchFamily="34" charset="0"/>
              </a:rPr>
              <a:t> as its null point. </a:t>
            </a:r>
            <a:r>
              <a:rPr lang="en-US"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82563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79537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83907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r>
              <a:rPr lang="en-AU" dirty="0"/>
              <a:t>countably infinite:  if the set of possible values is infinite but the values can be put in a one-to-one correspondence with natural numbers</a:t>
            </a:r>
          </a:p>
          <a:p>
            <a:endParaRPr lang="en-US" dirty="0"/>
          </a:p>
        </p:txBody>
      </p:sp>
    </p:spTree>
    <p:extLst>
      <p:ext uri="{BB962C8B-B14F-4D97-AF65-F5344CB8AC3E}">
        <p14:creationId xmlns:p14="http://schemas.microsoft.com/office/powerpoint/2010/main" val="255753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Grp="1" noChangeArrowheads="1"/>
          </p:cNvSpPr>
          <p:nvPr>
            <p:ph type="ctrTitle" sz="quarter"/>
          </p:nvPr>
        </p:nvSpPr>
        <p:spPr bwMode="auto">
          <a:xfrm>
            <a:off x="1440000" y="2538414"/>
            <a:ext cx="5791200" cy="29051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2901553"/>
            <a:ext cx="6019800" cy="2893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5" y="4297442"/>
            <a:ext cx="1462531" cy="434729"/>
          </a:xfrm>
          <a:prstGeom prst="rect">
            <a:avLst/>
          </a:prstGeom>
        </p:spPr>
      </p:pic>
    </p:spTree>
    <p:extLst>
      <p:ext uri="{BB962C8B-B14F-4D97-AF65-F5344CB8AC3E}">
        <p14:creationId xmlns:p14="http://schemas.microsoft.com/office/powerpoint/2010/main" val="413320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 id="2147483664" r:id="rId9"/>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6.xml"/><Relationship Id="rId7" Type="http://schemas.openxmlformats.org/officeDocument/2006/relationships/image" Target="../media/image27.wmf"/><Relationship Id="rId12"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30.emf"/><Relationship Id="rId5" Type="http://schemas.openxmlformats.org/officeDocument/2006/relationships/image" Target="../media/image26.wmf"/><Relationship Id="rId10" Type="http://schemas.openxmlformats.org/officeDocument/2006/relationships/image" Target="../media/image29.emf"/><Relationship Id="rId4" Type="http://schemas.openxmlformats.org/officeDocument/2006/relationships/oleObject" Target="../embeddings/oleObject5.bin"/><Relationship Id="rId9" Type="http://schemas.openxmlformats.org/officeDocument/2006/relationships/image" Target="../media/image2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users.cs.umn.edu/~kumar001/dmbook/firsted.php"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web.engr.illinois.edu/~hanj/bk3/" TargetMode="External"/><Relationship Id="rId4" Type="http://schemas.openxmlformats.org/officeDocument/2006/relationships/hyperlink" Target="https://www-users.cs.umn.edu/~kumar001/dmbook/index.ph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481136" y="3066499"/>
            <a:ext cx="6428827" cy="1249331"/>
          </a:xfrm>
        </p:spPr>
        <p:txBody>
          <a:bodyPr/>
          <a:lstStyle/>
          <a:p>
            <a:r>
              <a:rPr lang="en-AU" dirty="0"/>
              <a:t>Module 2 - Data</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Types of data sets </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Bef>
                <a:spcPts val="0"/>
              </a:spcBef>
              <a:spcAft>
                <a:spcPts val="425"/>
              </a:spcAft>
            </a:pPr>
            <a:r>
              <a:rPr lang="en-US" altLang="en-US" sz="2400" dirty="0">
                <a:cs typeface="Times New Roman" pitchFamily="18" charset="0"/>
              </a:rPr>
              <a:t>Three main types of data sets:</a:t>
            </a:r>
          </a:p>
          <a:p>
            <a:pPr marL="720000" lvl="1">
              <a:spcBef>
                <a:spcPts val="0"/>
              </a:spcBef>
              <a:spcAft>
                <a:spcPts val="425"/>
              </a:spcAft>
            </a:pPr>
            <a:r>
              <a:rPr lang="en-US" altLang="en-US" sz="2000" b="1" dirty="0">
                <a:cs typeface="Times New Roman" pitchFamily="18" charset="0"/>
              </a:rPr>
              <a:t>Record data </a:t>
            </a:r>
            <a:r>
              <a:rPr lang="en-US" altLang="en-US" sz="2000" dirty="0">
                <a:cs typeface="Times New Roman" pitchFamily="18" charset="0"/>
              </a:rPr>
              <a:t>- </a:t>
            </a:r>
            <a:r>
              <a:rPr lang="en-AU" altLang="en-US" sz="2000" dirty="0">
                <a:cs typeface="Times New Roman" pitchFamily="18" charset="0"/>
              </a:rPr>
              <a:t>A data set that consists of a collection of records, and each record consists of a fixed set of attributes </a:t>
            </a:r>
            <a:endParaRPr lang="en-US" altLang="en-US" sz="2000" dirty="0">
              <a:cs typeface="Times New Roman" pitchFamily="18" charset="0"/>
            </a:endParaRPr>
          </a:p>
          <a:p>
            <a:pPr marL="1062900" lvl="2">
              <a:spcBef>
                <a:spcPts val="0"/>
              </a:spcBef>
              <a:spcAft>
                <a:spcPts val="425"/>
              </a:spcAft>
            </a:pPr>
            <a:r>
              <a:rPr lang="en-US" altLang="en-US" sz="1600" dirty="0">
                <a:cs typeface="Times New Roman" pitchFamily="18" charset="0"/>
              </a:rPr>
              <a:t>e.g. data matrix, document data, transaction data</a:t>
            </a:r>
            <a:endParaRPr lang="en-US" altLang="en-US" sz="1600" dirty="0"/>
          </a:p>
          <a:p>
            <a:pPr marL="720000" lvl="1" indent="-214313">
              <a:spcBef>
                <a:spcPts val="0"/>
              </a:spcBef>
              <a:spcAft>
                <a:spcPts val="425"/>
              </a:spcAft>
            </a:pPr>
            <a:r>
              <a:rPr lang="en-US" altLang="en-US" sz="2000" b="1" dirty="0">
                <a:cs typeface="Times New Roman" pitchFamily="18" charset="0"/>
              </a:rPr>
              <a:t>Graph</a:t>
            </a:r>
            <a:r>
              <a:rPr lang="en-US" altLang="en-US" sz="2000" dirty="0">
                <a:cs typeface="Times New Roman" pitchFamily="18" charset="0"/>
              </a:rPr>
              <a:t> – objects and their properties are captured in a graph</a:t>
            </a:r>
          </a:p>
          <a:p>
            <a:pPr marL="1062900" lvl="2" indent="-214313">
              <a:spcBef>
                <a:spcPts val="0"/>
              </a:spcBef>
              <a:spcAft>
                <a:spcPts val="425"/>
              </a:spcAft>
            </a:pPr>
            <a:r>
              <a:rPr lang="en-US" altLang="en-US" sz="1600" dirty="0">
                <a:cs typeface="Times New Roman" pitchFamily="18" charset="0"/>
              </a:rPr>
              <a:t>e.g. social network, molecular structure</a:t>
            </a:r>
          </a:p>
          <a:p>
            <a:pPr marL="720000" lvl="1" indent="-214313">
              <a:spcBef>
                <a:spcPts val="0"/>
              </a:spcBef>
              <a:spcAft>
                <a:spcPts val="425"/>
              </a:spcAft>
            </a:pPr>
            <a:r>
              <a:rPr lang="en-US" altLang="en-US" sz="2000" b="1" dirty="0">
                <a:cs typeface="Times New Roman" pitchFamily="18" charset="0"/>
              </a:rPr>
              <a:t>Ordered</a:t>
            </a:r>
            <a:r>
              <a:rPr lang="en-US" altLang="en-US" sz="2000" dirty="0">
                <a:cs typeface="Times New Roman" pitchFamily="18" charset="0"/>
              </a:rPr>
              <a:t> – a data set involves order in time or space</a:t>
            </a:r>
          </a:p>
          <a:p>
            <a:pPr marL="1062900" lvl="2" indent="-214313">
              <a:spcBef>
                <a:spcPts val="0"/>
              </a:spcBef>
              <a:spcAft>
                <a:spcPts val="425"/>
              </a:spcAft>
            </a:pPr>
            <a:r>
              <a:rPr lang="en-US" altLang="en-US" sz="1600" dirty="0">
                <a:cs typeface="Times New Roman" pitchFamily="18" charset="0"/>
              </a:rPr>
              <a:t>e.g. spatial data, temporal data, sequential data, genetic sequence data</a:t>
            </a:r>
          </a:p>
          <a:p>
            <a:endParaRPr lang="en-US" dirty="0"/>
          </a:p>
        </p:txBody>
      </p:sp>
    </p:spTree>
    <p:extLst>
      <p:ext uri="{BB962C8B-B14F-4D97-AF65-F5344CB8AC3E}">
        <p14:creationId xmlns:p14="http://schemas.microsoft.com/office/powerpoint/2010/main" val="20420064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Record Data - Data Matrix </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US" altLang="en-US" sz="2400" dirty="0"/>
              <a:t>A data set with </a:t>
            </a:r>
            <a:r>
              <a:rPr lang="en-US" altLang="en-US" sz="2400" b="1" i="1" dirty="0"/>
              <a:t>m</a:t>
            </a:r>
            <a:r>
              <a:rPr lang="en-US" altLang="en-US" sz="2400" dirty="0"/>
              <a:t> records and </a:t>
            </a:r>
            <a:r>
              <a:rPr lang="en-US" altLang="en-US" sz="2400" b="1" i="1" dirty="0"/>
              <a:t>n</a:t>
            </a:r>
            <a:r>
              <a:rPr lang="en-US" altLang="en-US" sz="2400" dirty="0"/>
              <a:t> attributes can be represented by an </a:t>
            </a:r>
            <a:r>
              <a:rPr lang="en-US" altLang="en-US" sz="2400" b="1" i="1" dirty="0" err="1"/>
              <a:t>m</a:t>
            </a:r>
            <a:r>
              <a:rPr lang="en-US" altLang="en-US" sz="2400" dirty="0" err="1"/>
              <a:t>x</a:t>
            </a:r>
            <a:r>
              <a:rPr lang="en-US" altLang="en-US" sz="2400" b="1" i="1" dirty="0" err="1"/>
              <a:t>n</a:t>
            </a:r>
            <a:r>
              <a:rPr lang="en-US" altLang="en-US" sz="2400" dirty="0"/>
              <a:t> </a:t>
            </a:r>
            <a:r>
              <a:rPr lang="en-US" altLang="en-US" sz="2400" b="1" dirty="0"/>
              <a:t>data matrix</a:t>
            </a:r>
          </a:p>
          <a:p>
            <a:pPr>
              <a:spcAft>
                <a:spcPts val="425"/>
              </a:spcAft>
            </a:pPr>
            <a:endParaRPr lang="en-US" altLang="en-US" b="1" dirty="0"/>
          </a:p>
          <a:p>
            <a:pPr>
              <a:spcAft>
                <a:spcPts val="425"/>
              </a:spcAft>
            </a:pPr>
            <a:endParaRPr lang="en-US" altLang="en-US" b="1" dirty="0"/>
          </a:p>
          <a:p>
            <a:pPr>
              <a:spcAft>
                <a:spcPts val="425"/>
              </a:spcAft>
            </a:pPr>
            <a:endParaRPr lang="en-US" altLang="en-US" b="1" dirty="0"/>
          </a:p>
          <a:p>
            <a:pPr>
              <a:spcAft>
                <a:spcPts val="425"/>
              </a:spcAft>
            </a:pPr>
            <a:endParaRPr lang="en-US" altLang="en-US" b="1" dirty="0"/>
          </a:p>
          <a:p>
            <a:pPr marL="0" indent="0">
              <a:spcAft>
                <a:spcPts val="425"/>
              </a:spcAft>
              <a:buNone/>
            </a:pPr>
            <a:endParaRPr lang="en-US" altLang="en-US" b="1" dirty="0"/>
          </a:p>
          <a:p>
            <a:pPr>
              <a:spcAft>
                <a:spcPts val="425"/>
              </a:spcAft>
            </a:pPr>
            <a:r>
              <a:rPr lang="en-US" altLang="en-US" sz="2400" dirty="0"/>
              <a:t>Each data record/object/sample/point has </a:t>
            </a:r>
            <a:r>
              <a:rPr lang="en-US" altLang="en-US" sz="2400" i="1" dirty="0"/>
              <a:t>n</a:t>
            </a:r>
            <a:r>
              <a:rPr lang="en-US" altLang="en-US" sz="2400" dirty="0"/>
              <a:t> attributes</a:t>
            </a:r>
          </a:p>
          <a:p>
            <a:pPr>
              <a:spcAft>
                <a:spcPts val="425"/>
              </a:spcAft>
            </a:pPr>
            <a:r>
              <a:rPr lang="en-US" altLang="en-US" sz="2400" dirty="0"/>
              <a:t>Each record with </a:t>
            </a:r>
            <a:r>
              <a:rPr lang="en-US" altLang="en-US" sz="2400" i="1" dirty="0"/>
              <a:t>n</a:t>
            </a:r>
            <a:r>
              <a:rPr lang="en-US" altLang="en-US" sz="2400" dirty="0"/>
              <a:t> attributes is interpreted as a point in a </a:t>
            </a:r>
            <a:r>
              <a:rPr lang="en-US" altLang="en-US" sz="2400" i="1" dirty="0"/>
              <a:t>n</a:t>
            </a:r>
            <a:r>
              <a:rPr lang="en-US" altLang="en-US" sz="2400" dirty="0"/>
              <a:t>-dimensional space, one attribute one dimension </a:t>
            </a: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232158542"/>
              </p:ext>
            </p:extLst>
          </p:nvPr>
        </p:nvGraphicFramePr>
        <p:xfrm>
          <a:off x="1753658" y="1838855"/>
          <a:ext cx="5029200" cy="1301750"/>
        </p:xfrm>
        <a:graphic>
          <a:graphicData uri="http://schemas.openxmlformats.org/presentationml/2006/ole">
            <mc:AlternateContent xmlns:mc="http://schemas.openxmlformats.org/markup-compatibility/2006">
              <mc:Choice xmlns:v="urn:schemas-microsoft-com:vml" Requires="v">
                <p:oleObj spid="_x0000_s7220" name="VISIO" r:id="rId4" imgW="5705280" imgH="1477440" progId="Visio.Drawing.6">
                  <p:embed/>
                </p:oleObj>
              </mc:Choice>
              <mc:Fallback>
                <p:oleObj name="VISIO" r:id="rId4" imgW="5705280" imgH="1477440" progId="Visio.Drawing.6">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3658" y="1838855"/>
                        <a:ext cx="50292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06626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Record Data - Document Data</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US" altLang="en-US" sz="2000" dirty="0"/>
              <a:t>Using the “bag of words” approach, each document (data object) can be represented as a `term’ (word) vector, and each term is a component (attribute) of the vector</a:t>
            </a:r>
          </a:p>
          <a:p>
            <a:pPr marL="720000" lvl="1">
              <a:spcAft>
                <a:spcPts val="425"/>
              </a:spcAft>
            </a:pPr>
            <a:r>
              <a:rPr lang="en-US" altLang="en-US" sz="1600" dirty="0"/>
              <a:t>Example: term-frequency vector, where the value of each component is its frequency, which can be the number of times the corresponding term occurs in the document, or other forms of frequency, e.g., number of occurrences divided by document length</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02874318"/>
              </p:ext>
            </p:extLst>
          </p:nvPr>
        </p:nvGraphicFramePr>
        <p:xfrm>
          <a:off x="1381537" y="3044715"/>
          <a:ext cx="3741677" cy="1738852"/>
        </p:xfrm>
        <a:graphic>
          <a:graphicData uri="http://schemas.openxmlformats.org/presentationml/2006/ole">
            <mc:AlternateContent xmlns:mc="http://schemas.openxmlformats.org/markup-compatibility/2006">
              <mc:Choice xmlns:v="urn:schemas-microsoft-com:vml" Requires="v">
                <p:oleObj spid="_x0000_s8244" name="Visio" r:id="rId4" imgW="5925718" imgH="2693902" progId="Visio.Drawing.6">
                  <p:embed/>
                </p:oleObj>
              </mc:Choice>
              <mc:Fallback>
                <p:oleObj name="Visio" r:id="rId4" imgW="5925718" imgH="2693902" progId="Visio.Drawing.6">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537" y="3044715"/>
                        <a:ext cx="3741677" cy="1738852"/>
                      </a:xfrm>
                      <a:prstGeom prst="rect">
                        <a:avLst/>
                      </a:prstGeom>
                      <a:noFill/>
                      <a:ln>
                        <a:noFill/>
                      </a:ln>
                      <a:effectLst/>
                    </p:spPr>
                  </p:pic>
                </p:oleObj>
              </mc:Fallback>
            </mc:AlternateContent>
          </a:graphicData>
        </a:graphic>
      </p:graphicFrame>
      <p:sp>
        <p:nvSpPr>
          <p:cNvPr id="7" name="Text Placeholder 4">
            <a:extLst>
              <a:ext uri="{FF2B5EF4-FFF2-40B4-BE49-F238E27FC236}">
                <a16:creationId xmlns:a16="http://schemas.microsoft.com/office/drawing/2014/main" id="{3E57F3B8-3F6B-40B7-AC38-DE9F5DB0DFC9}"/>
              </a:ext>
            </a:extLst>
          </p:cNvPr>
          <p:cNvSpPr txBox="1">
            <a:spLocks/>
          </p:cNvSpPr>
          <p:nvPr/>
        </p:nvSpPr>
        <p:spPr>
          <a:xfrm>
            <a:off x="5340773" y="3242945"/>
            <a:ext cx="3138636" cy="1342391"/>
          </a:xfrm>
          <a:prstGeom prst="rect">
            <a:avLst/>
          </a:prstGeo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0" indent="0">
              <a:buNone/>
            </a:pPr>
            <a:r>
              <a:rPr lang="en-US" altLang="en-US" sz="900" b="1" kern="0" dirty="0"/>
              <a:t>Problem with term-frequency vector</a:t>
            </a:r>
            <a:r>
              <a:rPr lang="en-US" altLang="en-US" sz="900" kern="0" dirty="0"/>
              <a:t>: frequently used, but less informative or domain specific words can have high value in the data set. One solution is to use TF-IDF (Term Frequency-Inverse Document Frequency) to rescale term frequency by inverse document frequency by how often they appear in ALL documents.</a:t>
            </a:r>
          </a:p>
          <a:p>
            <a:endParaRPr lang="en-US" sz="1350" kern="0" dirty="0"/>
          </a:p>
        </p:txBody>
      </p:sp>
    </p:spTree>
    <p:extLst>
      <p:ext uri="{BB962C8B-B14F-4D97-AF65-F5344CB8AC3E}">
        <p14:creationId xmlns:p14="http://schemas.microsoft.com/office/powerpoint/2010/main" val="1500696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Record Data - Transaction Data</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400" dirty="0"/>
              <a:t>Each record (transaction) involves </a:t>
            </a:r>
            <a:r>
              <a:rPr lang="en-US" altLang="en-US" sz="2400" b="1" dirty="0"/>
              <a:t>a set of items</a:t>
            </a:r>
          </a:p>
          <a:p>
            <a:pPr marL="720000" lvl="1"/>
            <a:r>
              <a:rPr lang="en-US" altLang="en-US" dirty="0"/>
              <a:t>For example, consider a grocery store.  The set of products purchased by a customer during one shopping trip constitute a transaction, while the individual products that were purchased are the items</a:t>
            </a:r>
          </a:p>
          <a:p>
            <a:pPr marL="720000" lvl="1"/>
            <a:endParaRPr lang="en-US" altLang="en-US" dirty="0"/>
          </a:p>
          <a:p>
            <a:pPr marL="342000"/>
            <a:endParaRPr lang="en-US" altLang="en-US" sz="1800" dirty="0"/>
          </a:p>
          <a:p>
            <a:pPr marL="342000"/>
            <a:endParaRPr lang="en-US" altLang="en-US" dirty="0"/>
          </a:p>
          <a:p>
            <a:pPr marL="342000"/>
            <a:endParaRPr lang="en-US" altLang="en-US" sz="1800" dirty="0"/>
          </a:p>
          <a:p>
            <a:pPr marL="342000"/>
            <a:endParaRPr lang="en-US" altLang="en-US" sz="800" dirty="0"/>
          </a:p>
          <a:p>
            <a:pPr marL="342000"/>
            <a:r>
              <a:rPr lang="en-US" altLang="en-US" sz="2400" dirty="0"/>
              <a:t>Can be represented by a data matrix of binary attributes</a:t>
            </a:r>
          </a:p>
          <a:p>
            <a:pPr marL="342000"/>
            <a:endParaRPr lang="en-US" altLang="en-US" dirty="0"/>
          </a:p>
          <a:p>
            <a:pPr lvl="1"/>
            <a:endParaRPr lang="en-US" altLang="en-US" dirty="0"/>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868" y="2138285"/>
            <a:ext cx="2017378" cy="105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2681840" y="3633514"/>
            <a:ext cx="3605462" cy="1151970"/>
          </a:xfrm>
          <a:prstGeom prst="rect">
            <a:avLst/>
          </a:prstGeom>
        </p:spPr>
      </p:pic>
    </p:spTree>
    <p:extLst>
      <p:ext uri="{BB962C8B-B14F-4D97-AF65-F5344CB8AC3E}">
        <p14:creationId xmlns:p14="http://schemas.microsoft.com/office/powerpoint/2010/main" val="33983663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Graph Data</a:t>
            </a:r>
            <a:endParaRPr lang="en-US" sz="2800" dirty="0">
              <a:solidFill>
                <a:srgbClr val="054A89"/>
              </a:solidFill>
            </a:endParaRPr>
          </a:p>
        </p:txBody>
      </p:sp>
      <p:sp>
        <p:nvSpPr>
          <p:cNvPr id="5" name="Text Placeholder 4"/>
          <p:cNvSpPr>
            <a:spLocks noGrp="1"/>
          </p:cNvSpPr>
          <p:nvPr>
            <p:ph type="body" sz="quarter" idx="12"/>
          </p:nvPr>
        </p:nvSpPr>
        <p:spPr>
          <a:xfrm>
            <a:off x="416217" y="1049598"/>
            <a:ext cx="7965783"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AU" sz="2200" dirty="0"/>
              <a:t>Nodes and edges of a graph can capture different aspects of data</a:t>
            </a:r>
          </a:p>
          <a:p>
            <a:pPr>
              <a:spcAft>
                <a:spcPts val="425"/>
              </a:spcAft>
            </a:pPr>
            <a:r>
              <a:rPr lang="en-AU" sz="2200" dirty="0"/>
              <a:t>Two commonly seen cases of graph data:</a:t>
            </a:r>
          </a:p>
          <a:p>
            <a:pPr marL="720000" lvl="1">
              <a:spcAft>
                <a:spcPts val="425"/>
              </a:spcAft>
            </a:pPr>
            <a:r>
              <a:rPr lang="en-AU" dirty="0"/>
              <a:t>Nodes represent data objects and edges represent relationships between data objects, e.g., linked webpages, social networks</a:t>
            </a:r>
          </a:p>
          <a:p>
            <a:pPr marL="720000" lvl="1">
              <a:spcAft>
                <a:spcPts val="425"/>
              </a:spcAft>
            </a:pPr>
            <a:r>
              <a:rPr lang="en-AU" dirty="0"/>
              <a:t>A data object itself is represented as graph, e.g., a molecule</a:t>
            </a:r>
          </a:p>
          <a:p>
            <a:pPr lvl="1"/>
            <a:endParaRPr lang="en-US" dirty="0"/>
          </a:p>
        </p:txBody>
      </p:sp>
      <p:pic>
        <p:nvPicPr>
          <p:cNvPr id="8" name="Picture 7"/>
          <p:cNvPicPr>
            <a:picLocks noChangeAspect="1"/>
          </p:cNvPicPr>
          <p:nvPr/>
        </p:nvPicPr>
        <p:blipFill>
          <a:blip r:embed="rId4"/>
          <a:stretch>
            <a:fillRect/>
          </a:stretch>
        </p:blipFill>
        <p:spPr>
          <a:xfrm>
            <a:off x="1212894" y="2985468"/>
            <a:ext cx="2430270" cy="1844915"/>
          </a:xfrm>
          <a:prstGeom prst="rect">
            <a:avLst/>
          </a:prstGeom>
        </p:spPr>
      </p:pic>
      <p:graphicFrame>
        <p:nvGraphicFramePr>
          <p:cNvPr id="9" name="Object 10"/>
          <p:cNvGraphicFramePr>
            <a:graphicFrameLocks noChangeAspect="1"/>
          </p:cNvGraphicFramePr>
          <p:nvPr>
            <p:extLst>
              <p:ext uri="{D42A27DB-BD31-4B8C-83A1-F6EECF244321}">
                <p14:modId xmlns:p14="http://schemas.microsoft.com/office/powerpoint/2010/main" val="3176563989"/>
              </p:ext>
            </p:extLst>
          </p:nvPr>
        </p:nvGraphicFramePr>
        <p:xfrm>
          <a:off x="6179212" y="3174929"/>
          <a:ext cx="1473994" cy="1373981"/>
        </p:xfrm>
        <a:graphic>
          <a:graphicData uri="http://schemas.openxmlformats.org/presentationml/2006/ole">
            <mc:AlternateContent xmlns:mc="http://schemas.openxmlformats.org/markup-compatibility/2006">
              <mc:Choice xmlns:v="urn:schemas-microsoft-com:vml" Requires="v">
                <p:oleObj spid="_x0000_s9268" name="VISIO" r:id="rId5" imgW="5792724" imgH="5411724" progId="Visio.Drawing.6">
                  <p:embed/>
                </p:oleObj>
              </mc:Choice>
              <mc:Fallback>
                <p:oleObj name="VISIO" r:id="rId5" imgW="5792724" imgH="5411724" progId="Visio.Drawing.6">
                  <p:embed/>
                  <p:pic>
                    <p:nvPicPr>
                      <p:cNvPr id="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12" y="3174929"/>
                        <a:ext cx="1473994" cy="137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Content Placeholder 3">
            <a:extLst>
              <a:ext uri="{FF2B5EF4-FFF2-40B4-BE49-F238E27FC236}">
                <a16:creationId xmlns:a16="http://schemas.microsoft.com/office/drawing/2014/main" id="{B1474F47-4554-4257-ABC2-E2BD6688EF4A}"/>
              </a:ext>
            </a:extLst>
          </p:cNvPr>
          <p:cNvPicPr>
            <a:picLocks noChangeAspect="1"/>
          </p:cNvPicPr>
          <p:nvPr/>
        </p:nvPicPr>
        <p:blipFill>
          <a:blip r:embed="rId7"/>
          <a:stretch>
            <a:fillRect/>
          </a:stretch>
        </p:blipFill>
        <p:spPr>
          <a:xfrm>
            <a:off x="4032246" y="3000435"/>
            <a:ext cx="1722971" cy="1722971"/>
          </a:xfrm>
          <a:prstGeom prst="rect">
            <a:avLst/>
          </a:prstGeom>
        </p:spPr>
      </p:pic>
    </p:spTree>
    <p:extLst>
      <p:ext uri="{BB962C8B-B14F-4D97-AF65-F5344CB8AC3E}">
        <p14:creationId xmlns:p14="http://schemas.microsoft.com/office/powerpoint/2010/main" val="31075537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9" descr="sst_land_temp_82_best"/>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5478019" y="3554033"/>
            <a:ext cx="1729899" cy="1297838"/>
          </a:xfrm>
          <a:prstGeom prst="rect">
            <a:avLst/>
          </a:prstGeom>
          <a:noFill/>
        </p:spPr>
      </p:pic>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Ordered Data </a:t>
            </a:r>
            <a:endParaRPr lang="en-US" sz="2800" dirty="0">
              <a:solidFill>
                <a:srgbClr val="054A89"/>
              </a:solidFill>
            </a:endParaRPr>
          </a:p>
        </p:txBody>
      </p:sp>
      <p:sp>
        <p:nvSpPr>
          <p:cNvPr id="5" name="Text Placeholder 4"/>
          <p:cNvSpPr>
            <a:spLocks noGrp="1"/>
          </p:cNvSpPr>
          <p:nvPr>
            <p:ph type="body" sz="quarter" idx="12"/>
          </p:nvPr>
        </p:nvSpPr>
        <p:spPr>
          <a:xfrm>
            <a:off x="416218" y="1049598"/>
            <a:ext cx="3955532"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US" altLang="en-US" sz="2000" b="1" dirty="0"/>
              <a:t>Sequences</a:t>
            </a:r>
            <a:r>
              <a:rPr lang="en-US" altLang="en-US" sz="2000" dirty="0"/>
              <a:t> of transactions, events, entities etc.</a:t>
            </a:r>
          </a:p>
          <a:p>
            <a:pPr marL="720000" lvl="1">
              <a:spcAft>
                <a:spcPts val="425"/>
              </a:spcAft>
            </a:pPr>
            <a:r>
              <a:rPr lang="en-US" altLang="en-US" sz="1600" dirty="0"/>
              <a:t>For example, person 1 visited web pages (A B), then bought (D), followed by the purchase of (C E). Each transaction or event may have a time stamp</a:t>
            </a:r>
            <a:endParaRPr lang="en-AU" altLang="en-US" sz="1600" dirty="0"/>
          </a:p>
          <a:p>
            <a:pPr marL="720000" lvl="1">
              <a:spcAft>
                <a:spcPts val="425"/>
              </a:spcAft>
            </a:pPr>
            <a:r>
              <a:rPr lang="en-US" altLang="en-US" sz="1600" dirty="0"/>
              <a:t>Genomic sequence data. Order of the items/bases is significant</a:t>
            </a:r>
          </a:p>
          <a:p>
            <a:pPr marL="342900" lvl="1" indent="0">
              <a:buNone/>
            </a:pPr>
            <a:endParaRPr lang="en-US" altLang="en-US" dirty="0"/>
          </a:p>
          <a:p>
            <a:pPr lvl="1"/>
            <a:endParaRPr lang="en-US" dirty="0"/>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167" y="3554033"/>
            <a:ext cx="1296144" cy="113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259" y="3390738"/>
            <a:ext cx="1896963" cy="140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71750" y="1011759"/>
            <a:ext cx="3942438" cy="1015663"/>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257175" indent="-257175">
              <a:buFont typeface="Arial" panose="020B0604020202020204" pitchFamily="34" charset="0"/>
              <a:buChar char="•"/>
            </a:pPr>
            <a:r>
              <a:rPr lang="en-US" altLang="en-US" sz="2000" b="1" dirty="0"/>
              <a:t>Time series </a:t>
            </a:r>
            <a:r>
              <a:rPr lang="en-US" altLang="en-US" sz="2000" dirty="0"/>
              <a:t>data: each record is a time series, i.e., a series of measurements taken over time</a:t>
            </a:r>
          </a:p>
        </p:txBody>
      </p:sp>
      <p:pic>
        <p:nvPicPr>
          <p:cNvPr id="10" name="Picture 9"/>
          <p:cNvPicPr>
            <a:picLocks noChangeAspect="1"/>
          </p:cNvPicPr>
          <p:nvPr/>
        </p:nvPicPr>
        <p:blipFill>
          <a:blip r:embed="rId6"/>
          <a:stretch>
            <a:fillRect/>
          </a:stretch>
        </p:blipFill>
        <p:spPr>
          <a:xfrm>
            <a:off x="5721900" y="2058977"/>
            <a:ext cx="1242138" cy="1025546"/>
          </a:xfrm>
          <a:prstGeom prst="rect">
            <a:avLst/>
          </a:prstGeom>
        </p:spPr>
      </p:pic>
      <p:sp>
        <p:nvSpPr>
          <p:cNvPr id="3" name="Rectangle 2"/>
          <p:cNvSpPr/>
          <p:nvPr/>
        </p:nvSpPr>
        <p:spPr>
          <a:xfrm>
            <a:off x="4433222" y="3176618"/>
            <a:ext cx="4582332" cy="400110"/>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257175" indent="-257175">
              <a:buFont typeface="Arial" panose="020B0604020202020204" pitchFamily="34" charset="0"/>
              <a:buChar char="•"/>
            </a:pPr>
            <a:r>
              <a:rPr lang="en-US" sz="2000" b="1" dirty="0"/>
              <a:t>Spatial and </a:t>
            </a:r>
            <a:r>
              <a:rPr lang="en-US" sz="2000" b="1" dirty="0" err="1"/>
              <a:t>Spatio</a:t>
            </a:r>
            <a:r>
              <a:rPr lang="en-US" sz="2000" b="1" dirty="0"/>
              <a:t>-Temporal</a:t>
            </a:r>
            <a:r>
              <a:rPr lang="en-US" sz="2000" dirty="0"/>
              <a:t> Data</a:t>
            </a:r>
          </a:p>
        </p:txBody>
      </p:sp>
    </p:spTree>
    <p:extLst>
      <p:ext uri="{BB962C8B-B14F-4D97-AF65-F5344CB8AC3E}">
        <p14:creationId xmlns:p14="http://schemas.microsoft.com/office/powerpoint/2010/main" val="20362616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sz="2800" dirty="0">
                <a:solidFill>
                  <a:srgbClr val="054A89"/>
                </a:solidFill>
              </a:rPr>
              <a:t>Characteristics</a:t>
            </a:r>
            <a:r>
              <a:rPr lang="en-US" sz="2800" dirty="0"/>
              <a:t> </a:t>
            </a:r>
            <a:r>
              <a:rPr lang="en-US" sz="2800" dirty="0">
                <a:solidFill>
                  <a:srgbClr val="054A89"/>
                </a:solidFill>
              </a:rPr>
              <a:t>of Data</a:t>
            </a:r>
          </a:p>
        </p:txBody>
      </p:sp>
      <p:sp>
        <p:nvSpPr>
          <p:cNvPr id="5" name="Text Placeholder 4"/>
          <p:cNvSpPr>
            <a:spLocks noGrp="1"/>
          </p:cNvSpPr>
          <p:nvPr>
            <p:ph type="body" sz="quarter" idx="12"/>
          </p:nvPr>
        </p:nvSpPr>
        <p:spPr>
          <a:xfrm>
            <a:off x="416217" y="934065"/>
            <a:ext cx="8512630"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lnSpc>
                <a:spcPct val="95000"/>
              </a:lnSpc>
              <a:spcBef>
                <a:spcPts val="0"/>
              </a:spcBef>
              <a:spcAft>
                <a:spcPts val="425"/>
              </a:spcAft>
            </a:pPr>
            <a:r>
              <a:rPr lang="en-US" altLang="en-US" sz="2200" dirty="0"/>
              <a:t>The following characteristics of data sets have significant impact on data mining techniques used and the analysis results</a:t>
            </a:r>
          </a:p>
          <a:p>
            <a:pPr marL="720000" lvl="1">
              <a:spcBef>
                <a:spcPts val="0"/>
              </a:spcBef>
              <a:spcAft>
                <a:spcPts val="425"/>
              </a:spcAft>
            </a:pPr>
            <a:r>
              <a:rPr lang="en-US" altLang="en-US" b="1" dirty="0"/>
              <a:t>Dimensionality</a:t>
            </a:r>
            <a:r>
              <a:rPr lang="en-US" altLang="en-US" dirty="0"/>
              <a:t>: number of attributes in a data set</a:t>
            </a:r>
          </a:p>
          <a:p>
            <a:pPr marL="900000" lvl="2">
              <a:spcBef>
                <a:spcPts val="0"/>
              </a:spcBef>
              <a:spcAft>
                <a:spcPts val="425"/>
              </a:spcAft>
            </a:pPr>
            <a:r>
              <a:rPr lang="en-US" altLang="en-US" sz="1600" dirty="0"/>
              <a:t>Curse of dimensionality – difficult to </a:t>
            </a:r>
            <a:r>
              <a:rPr lang="en-US" altLang="en-US" sz="1600" dirty="0" err="1"/>
              <a:t>analyse</a:t>
            </a:r>
            <a:r>
              <a:rPr lang="en-US" altLang="en-US" sz="1600" dirty="0"/>
              <a:t> high-dimensional data</a:t>
            </a:r>
          </a:p>
          <a:p>
            <a:pPr marL="900000" lvl="2">
              <a:spcBef>
                <a:spcPts val="0"/>
              </a:spcBef>
              <a:spcAft>
                <a:spcPts val="425"/>
              </a:spcAft>
            </a:pPr>
            <a:r>
              <a:rPr lang="en-US" altLang="en-US" sz="1600" dirty="0"/>
              <a:t>Dimension reduction in data preprocessing is necessary</a:t>
            </a:r>
          </a:p>
          <a:p>
            <a:pPr marL="720000" lvl="1">
              <a:spcBef>
                <a:spcPts val="0"/>
              </a:spcBef>
              <a:spcAft>
                <a:spcPts val="425"/>
              </a:spcAft>
            </a:pPr>
            <a:r>
              <a:rPr lang="en-US" altLang="en-US" b="1" dirty="0"/>
              <a:t>Distribution and sparsity</a:t>
            </a:r>
          </a:p>
          <a:p>
            <a:pPr marL="900000" lvl="2">
              <a:spcBef>
                <a:spcPts val="0"/>
              </a:spcBef>
              <a:spcAft>
                <a:spcPts val="425"/>
              </a:spcAft>
            </a:pPr>
            <a:r>
              <a:rPr lang="en-US" altLang="en-US" sz="1600" dirty="0"/>
              <a:t>Skewness in class distribution </a:t>
            </a:r>
          </a:p>
          <a:p>
            <a:pPr marL="900000" lvl="2">
              <a:spcBef>
                <a:spcPts val="0"/>
              </a:spcBef>
              <a:spcAft>
                <a:spcPts val="425"/>
              </a:spcAft>
            </a:pPr>
            <a:r>
              <a:rPr lang="en-US" altLang="en-US" sz="1600" dirty="0"/>
              <a:t>Sparse data example: Mostly zero values in a binary dataset</a:t>
            </a:r>
          </a:p>
          <a:p>
            <a:pPr marL="720000" lvl="1">
              <a:spcBef>
                <a:spcPts val="0"/>
              </a:spcBef>
              <a:spcAft>
                <a:spcPts val="425"/>
              </a:spcAft>
            </a:pPr>
            <a:r>
              <a:rPr lang="en-US" altLang="en-US" b="1" dirty="0"/>
              <a:t>Resolution</a:t>
            </a:r>
          </a:p>
          <a:p>
            <a:pPr marL="900000" lvl="2">
              <a:spcBef>
                <a:spcPts val="0"/>
              </a:spcBef>
              <a:spcAft>
                <a:spcPts val="425"/>
              </a:spcAft>
            </a:pPr>
            <a:r>
              <a:rPr lang="en-US" altLang="en-US" sz="1600" dirty="0"/>
              <a:t>Attributes may be measured at different resolutions</a:t>
            </a:r>
          </a:p>
          <a:p>
            <a:pPr marL="900000" lvl="2">
              <a:spcBef>
                <a:spcPts val="0"/>
              </a:spcBef>
              <a:spcAft>
                <a:spcPts val="425"/>
              </a:spcAft>
            </a:pPr>
            <a:r>
              <a:rPr lang="en-US" altLang="en-US" sz="1600" dirty="0"/>
              <a:t>Patterns depend on the scale, e.g., the Earth surface is uneven at a resolution of a few meters, but relatively smooth at a resolution of tens of kilometers </a:t>
            </a:r>
          </a:p>
        </p:txBody>
      </p:sp>
    </p:spTree>
    <p:extLst>
      <p:ext uri="{BB962C8B-B14F-4D97-AF65-F5344CB8AC3E}">
        <p14:creationId xmlns:p14="http://schemas.microsoft.com/office/powerpoint/2010/main" val="35780688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Outline</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AU" sz="2400" dirty="0">
                <a:solidFill>
                  <a:schemeClr val="bg1">
                    <a:lumMod val="50000"/>
                  </a:schemeClr>
                </a:solidFill>
              </a:rPr>
              <a:t>Data</a:t>
            </a:r>
          </a:p>
          <a:p>
            <a:pPr marL="720000" lvl="1">
              <a:lnSpc>
                <a:spcPct val="90000"/>
              </a:lnSpc>
              <a:spcAft>
                <a:spcPts val="425"/>
              </a:spcAft>
            </a:pPr>
            <a:r>
              <a:rPr lang="en-AU" sz="2000" dirty="0">
                <a:solidFill>
                  <a:schemeClr val="bg1">
                    <a:lumMod val="50000"/>
                  </a:schemeClr>
                </a:solidFill>
              </a:rPr>
              <a:t>Data sets, data objects &amp; attributes</a:t>
            </a:r>
          </a:p>
          <a:p>
            <a:pPr marL="720000" lvl="1">
              <a:lnSpc>
                <a:spcPct val="90000"/>
              </a:lnSpc>
              <a:spcAft>
                <a:spcPts val="425"/>
              </a:spcAft>
            </a:pPr>
            <a:r>
              <a:rPr lang="en-AU" sz="2000" dirty="0">
                <a:solidFill>
                  <a:schemeClr val="bg1">
                    <a:lumMod val="50000"/>
                  </a:schemeClr>
                </a:solidFill>
              </a:rPr>
              <a:t>Types of data</a:t>
            </a:r>
          </a:p>
          <a:p>
            <a:pPr marL="720000" lvl="1">
              <a:lnSpc>
                <a:spcPct val="90000"/>
              </a:lnSpc>
              <a:spcAft>
                <a:spcPts val="425"/>
              </a:spcAft>
            </a:pPr>
            <a:r>
              <a:rPr lang="en-AU" sz="2000" dirty="0">
                <a:solidFill>
                  <a:schemeClr val="bg1">
                    <a:lumMod val="50000"/>
                  </a:schemeClr>
                </a:solidFill>
              </a:rPr>
              <a:t>Types of data sets</a:t>
            </a:r>
          </a:p>
          <a:p>
            <a:pPr>
              <a:spcAft>
                <a:spcPts val="425"/>
              </a:spcAft>
            </a:pPr>
            <a:r>
              <a:rPr lang="en-AU" sz="2400" dirty="0"/>
              <a:t>Data </a:t>
            </a:r>
            <a:r>
              <a:rPr lang="en-AU" sz="2400" dirty="0" err="1"/>
              <a:t>preprocessing</a:t>
            </a:r>
            <a:endParaRPr lang="en-AU" sz="2400" dirty="0"/>
          </a:p>
          <a:p>
            <a:pPr marL="720000" lvl="1">
              <a:lnSpc>
                <a:spcPct val="90000"/>
              </a:lnSpc>
              <a:spcAft>
                <a:spcPts val="425"/>
              </a:spcAft>
            </a:pPr>
            <a:r>
              <a:rPr lang="en-AU" sz="2000" dirty="0"/>
              <a:t>Why?</a:t>
            </a:r>
          </a:p>
          <a:p>
            <a:pPr marL="720000" lvl="1">
              <a:lnSpc>
                <a:spcPct val="90000"/>
              </a:lnSpc>
              <a:spcAft>
                <a:spcPts val="425"/>
              </a:spcAft>
            </a:pPr>
            <a:r>
              <a:rPr lang="en-AU" sz="2000" dirty="0"/>
              <a:t>Main data </a:t>
            </a:r>
            <a:r>
              <a:rPr lang="en-AU" sz="2000" dirty="0" err="1"/>
              <a:t>preprocessing</a:t>
            </a:r>
            <a:r>
              <a:rPr lang="en-AU" sz="2000" dirty="0"/>
              <a:t> tasks</a:t>
            </a:r>
          </a:p>
          <a:p>
            <a:pPr marL="900000" lvl="2">
              <a:lnSpc>
                <a:spcPct val="90000"/>
              </a:lnSpc>
              <a:spcAft>
                <a:spcPts val="425"/>
              </a:spcAft>
            </a:pPr>
            <a:r>
              <a:rPr lang="en-AU" sz="1600" dirty="0"/>
              <a:t>Cleaning</a:t>
            </a:r>
          </a:p>
          <a:p>
            <a:pPr marL="900000" lvl="2">
              <a:lnSpc>
                <a:spcPct val="90000"/>
              </a:lnSpc>
              <a:spcAft>
                <a:spcPts val="425"/>
              </a:spcAft>
            </a:pPr>
            <a:r>
              <a:rPr lang="en-AU" sz="1600" dirty="0"/>
              <a:t>Integration</a:t>
            </a:r>
          </a:p>
          <a:p>
            <a:pPr marL="900000" lvl="2">
              <a:lnSpc>
                <a:spcPct val="90000"/>
              </a:lnSpc>
              <a:spcAft>
                <a:spcPts val="425"/>
              </a:spcAft>
            </a:pPr>
            <a:r>
              <a:rPr lang="en-AU" sz="1600" dirty="0"/>
              <a:t>Reduction</a:t>
            </a:r>
          </a:p>
          <a:p>
            <a:pPr marL="900000" lvl="2">
              <a:lnSpc>
                <a:spcPct val="90000"/>
              </a:lnSpc>
              <a:spcAft>
                <a:spcPts val="425"/>
              </a:spcAft>
            </a:pPr>
            <a:r>
              <a:rPr lang="en-AU" sz="1600" dirty="0"/>
              <a:t>Transformation</a:t>
            </a:r>
          </a:p>
          <a:p>
            <a:endParaRPr lang="en-US" dirty="0"/>
          </a:p>
        </p:txBody>
      </p:sp>
    </p:spTree>
    <p:extLst>
      <p:ext uri="{BB962C8B-B14F-4D97-AF65-F5344CB8AC3E}">
        <p14:creationId xmlns:p14="http://schemas.microsoft.com/office/powerpoint/2010/main" val="31623451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Why </a:t>
            </a:r>
            <a:r>
              <a:rPr lang="en-AU" sz="2800" dirty="0" err="1">
                <a:solidFill>
                  <a:srgbClr val="054A89"/>
                </a:solidFill>
              </a:rPr>
              <a:t>Preprocess</a:t>
            </a:r>
            <a:r>
              <a:rPr lang="en-AU" sz="2800" dirty="0">
                <a:solidFill>
                  <a:srgbClr val="054A89"/>
                </a:solidFill>
              </a:rPr>
              <a:t> the Data?</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AU" sz="2400" dirty="0"/>
              <a:t>Data </a:t>
            </a:r>
            <a:r>
              <a:rPr lang="en-AU" sz="2400" b="1" dirty="0"/>
              <a:t>quality</a:t>
            </a:r>
            <a:r>
              <a:rPr lang="en-AU" sz="2400" dirty="0"/>
              <a:t>: noise and outliers, missing values, duplicate data, wrong data</a:t>
            </a:r>
          </a:p>
          <a:p>
            <a:pPr marL="720000" lvl="1">
              <a:spcAft>
                <a:spcPts val="425"/>
              </a:spcAft>
            </a:pPr>
            <a:r>
              <a:rPr lang="en-AU" sz="2000" dirty="0"/>
              <a:t>Data miners often don’t have the option to prevent data quality problems. What they do is to detect and correct data quality problems</a:t>
            </a:r>
            <a:endParaRPr lang="en-AU" sz="2400" dirty="0"/>
          </a:p>
          <a:p>
            <a:pPr>
              <a:spcAft>
                <a:spcPts val="425"/>
              </a:spcAft>
            </a:pPr>
            <a:r>
              <a:rPr lang="en-AU" sz="2400" b="1" dirty="0"/>
              <a:t>Suitability</a:t>
            </a:r>
            <a:r>
              <a:rPr lang="en-AU" sz="2400" dirty="0"/>
              <a:t> of data for a data mining technique</a:t>
            </a:r>
          </a:p>
          <a:p>
            <a:pPr>
              <a:spcAft>
                <a:spcPts val="425"/>
              </a:spcAft>
            </a:pPr>
            <a:r>
              <a:rPr lang="en-AU" sz="2400" dirty="0" err="1"/>
              <a:t>Preprocessing</a:t>
            </a:r>
            <a:r>
              <a:rPr lang="en-AU" sz="2400" dirty="0"/>
              <a:t> helps with obtaining quality and/or suitable data for data analysis/mining, by selecting data objects and attributes or creating/changing the attributes</a:t>
            </a:r>
          </a:p>
          <a:p>
            <a:endParaRPr lang="en-US" dirty="0"/>
          </a:p>
        </p:txBody>
      </p:sp>
    </p:spTree>
    <p:extLst>
      <p:ext uri="{BB962C8B-B14F-4D97-AF65-F5344CB8AC3E}">
        <p14:creationId xmlns:p14="http://schemas.microsoft.com/office/powerpoint/2010/main" val="31804412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Major Tasks in Data Preprocessing</a:t>
            </a:r>
            <a:endParaRPr lang="en-US" sz="2800" dirty="0">
              <a:solidFill>
                <a:srgbClr val="054A89"/>
              </a:solidFill>
            </a:endParaRPr>
          </a:p>
        </p:txBody>
      </p:sp>
      <p:sp>
        <p:nvSpPr>
          <p:cNvPr id="9" name="Rectangle 3"/>
          <p:cNvSpPr>
            <a:spLocks noGrp="1" noChangeArrowheads="1"/>
          </p:cNvSpPr>
          <p:nvPr>
            <p:ph type="body" sz="quarter" idx="12"/>
          </p:nvPr>
        </p:nvSpPr>
        <p:spPr>
          <a:xfrm>
            <a:off x="416218" y="966787"/>
            <a:ext cx="4802168" cy="2504435"/>
          </a:xfrm>
          <a:prstGeom prst="rect">
            <a:avLst/>
          </a:prstGeo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200" dirty="0"/>
              <a:t>Data cleaning</a:t>
            </a:r>
          </a:p>
          <a:p>
            <a:pPr marL="720000" lvl="1" eaLnBrk="1" hangingPunct="1">
              <a:spcAft>
                <a:spcPts val="425"/>
              </a:spcAft>
            </a:pPr>
            <a:r>
              <a:rPr lang="en-US" altLang="en-US" sz="1600" dirty="0"/>
              <a:t>Fill in missing values, smooth noisy data, identify or remove outliers and duplicates, and resolve inconsistencies</a:t>
            </a:r>
          </a:p>
          <a:p>
            <a:pPr eaLnBrk="1" hangingPunct="1">
              <a:spcAft>
                <a:spcPts val="425"/>
              </a:spcAft>
            </a:pPr>
            <a:r>
              <a:rPr lang="en-US" altLang="en-US" sz="2200" dirty="0"/>
              <a:t>Data integration</a:t>
            </a:r>
          </a:p>
          <a:p>
            <a:pPr marL="720000" lvl="1" eaLnBrk="1" hangingPunct="1">
              <a:spcAft>
                <a:spcPts val="0"/>
              </a:spcAft>
            </a:pPr>
            <a:r>
              <a:rPr lang="en-US" altLang="en-US" sz="1600" dirty="0"/>
              <a:t>Integration of multiple databases, data cubes</a:t>
            </a:r>
            <a:r>
              <a:rPr lang="en-US" altLang="en-US" sz="2200" dirty="0"/>
              <a:t>, </a:t>
            </a:r>
            <a:r>
              <a:rPr lang="en-US" altLang="en-US" sz="1600" dirty="0"/>
              <a:t>or files</a:t>
            </a:r>
          </a:p>
          <a:p>
            <a:pPr eaLnBrk="1" hangingPunct="1">
              <a:spcAft>
                <a:spcPts val="425"/>
              </a:spcAft>
            </a:pPr>
            <a:r>
              <a:rPr lang="en-US" altLang="en-US" sz="2200" dirty="0"/>
              <a:t>Data reduction</a:t>
            </a:r>
          </a:p>
          <a:p>
            <a:pPr marL="720000" lvl="1" eaLnBrk="1" hangingPunct="1">
              <a:spcAft>
                <a:spcPts val="425"/>
              </a:spcAft>
            </a:pPr>
            <a:r>
              <a:rPr lang="en-US" altLang="en-US" sz="1600" dirty="0"/>
              <a:t>Dimensionality reduction</a:t>
            </a:r>
          </a:p>
          <a:p>
            <a:pPr marL="720000" lvl="1" eaLnBrk="1" hangingPunct="1">
              <a:spcAft>
                <a:spcPts val="425"/>
              </a:spcAft>
            </a:pPr>
            <a:r>
              <a:rPr lang="en-US" altLang="en-US" sz="1600" dirty="0"/>
              <a:t>Numerosity reduction</a:t>
            </a:r>
          </a:p>
          <a:p>
            <a:pPr marL="720000" lvl="1" eaLnBrk="1" hangingPunct="1">
              <a:spcAft>
                <a:spcPts val="425"/>
              </a:spcAft>
            </a:pPr>
            <a:r>
              <a:rPr lang="en-US" altLang="en-US" sz="1600" dirty="0"/>
              <a:t>Data compression</a:t>
            </a:r>
          </a:p>
          <a:p>
            <a:pPr eaLnBrk="1" hangingPunct="1">
              <a:spcAft>
                <a:spcPts val="425"/>
              </a:spcAft>
            </a:pPr>
            <a:r>
              <a:rPr lang="en-US" altLang="en-US" sz="2200" dirty="0"/>
              <a:t>Data transformation</a:t>
            </a:r>
          </a:p>
          <a:p>
            <a:pPr marL="720000" lvl="1" eaLnBrk="1" hangingPunct="1">
              <a:spcAft>
                <a:spcPts val="425"/>
              </a:spcAft>
            </a:pPr>
            <a:r>
              <a:rPr lang="en-US" altLang="en-US" sz="1600" dirty="0"/>
              <a:t>Normalization </a:t>
            </a:r>
          </a:p>
          <a:p>
            <a:pPr marL="720000" lvl="1" eaLnBrk="1" hangingPunct="1">
              <a:spcAft>
                <a:spcPts val="425"/>
              </a:spcAft>
            </a:pPr>
            <a:r>
              <a:rPr lang="en-US" altLang="en-US" sz="1600" dirty="0"/>
              <a:t>Discretization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386" y="877901"/>
            <a:ext cx="3592920" cy="3503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29791" y="4325268"/>
            <a:ext cx="2827701" cy="323165"/>
          </a:xfrm>
          <a:prstGeom prst="rect">
            <a:avLst/>
          </a:prstGeom>
          <a:noFill/>
        </p:spPr>
        <p:txBody>
          <a:bodyPr wrap="square" rtlCol="0">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750" dirty="0" err="1"/>
              <a:t>Source:J</a:t>
            </a:r>
            <a:r>
              <a:rPr lang="en-AU" sz="750" dirty="0"/>
              <a:t>. Han, M. </a:t>
            </a:r>
            <a:r>
              <a:rPr lang="en-AU" sz="750" dirty="0" err="1"/>
              <a:t>Kamber</a:t>
            </a:r>
            <a:r>
              <a:rPr lang="en-AU" sz="750" dirty="0"/>
              <a:t>, and J. Pei. Data Mining: Concepts and Techniques. 3</a:t>
            </a:r>
            <a:r>
              <a:rPr lang="en-AU" sz="750" baseline="30000" dirty="0"/>
              <a:t>rd</a:t>
            </a:r>
            <a:r>
              <a:rPr lang="en-AU" sz="750" dirty="0"/>
              <a:t> edition. Morgan Kaufmann, 2012 </a:t>
            </a:r>
          </a:p>
        </p:txBody>
      </p:sp>
    </p:spTree>
    <p:extLst>
      <p:ext uri="{BB962C8B-B14F-4D97-AF65-F5344CB8AC3E}">
        <p14:creationId xmlns:p14="http://schemas.microsoft.com/office/powerpoint/2010/main" val="42403680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Outline</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AU" sz="2400" dirty="0"/>
              <a:t>Data</a:t>
            </a:r>
          </a:p>
          <a:p>
            <a:pPr marL="720000" lvl="1">
              <a:lnSpc>
                <a:spcPct val="90000"/>
              </a:lnSpc>
              <a:spcAft>
                <a:spcPts val="425"/>
              </a:spcAft>
            </a:pPr>
            <a:r>
              <a:rPr lang="en-AU" sz="2000" dirty="0"/>
              <a:t>Data sets, data objects &amp; attributes</a:t>
            </a:r>
          </a:p>
          <a:p>
            <a:pPr marL="720000" lvl="1">
              <a:lnSpc>
                <a:spcPct val="90000"/>
              </a:lnSpc>
              <a:spcAft>
                <a:spcPts val="425"/>
              </a:spcAft>
            </a:pPr>
            <a:r>
              <a:rPr lang="en-AU" sz="2000" dirty="0"/>
              <a:t>Types of data</a:t>
            </a:r>
          </a:p>
          <a:p>
            <a:pPr marL="720000" lvl="1">
              <a:lnSpc>
                <a:spcPct val="90000"/>
              </a:lnSpc>
              <a:spcAft>
                <a:spcPts val="425"/>
              </a:spcAft>
            </a:pPr>
            <a:r>
              <a:rPr lang="en-AU" sz="2000" dirty="0"/>
              <a:t>Types of data sets</a:t>
            </a:r>
          </a:p>
          <a:p>
            <a:pPr>
              <a:spcAft>
                <a:spcPts val="425"/>
              </a:spcAft>
            </a:pPr>
            <a:r>
              <a:rPr lang="en-AU" sz="2400" dirty="0"/>
              <a:t>Data </a:t>
            </a:r>
            <a:r>
              <a:rPr lang="en-AU" sz="2400" dirty="0" err="1"/>
              <a:t>preprocessing</a:t>
            </a:r>
            <a:endParaRPr lang="en-AU" sz="2400" dirty="0"/>
          </a:p>
          <a:p>
            <a:pPr marL="720000" lvl="1">
              <a:lnSpc>
                <a:spcPct val="90000"/>
              </a:lnSpc>
              <a:spcAft>
                <a:spcPts val="425"/>
              </a:spcAft>
            </a:pPr>
            <a:r>
              <a:rPr lang="en-AU" sz="2000" dirty="0"/>
              <a:t>Why?</a:t>
            </a:r>
          </a:p>
          <a:p>
            <a:pPr marL="720000" lvl="1">
              <a:lnSpc>
                <a:spcPct val="90000"/>
              </a:lnSpc>
              <a:spcAft>
                <a:spcPts val="425"/>
              </a:spcAft>
            </a:pPr>
            <a:r>
              <a:rPr lang="en-AU" sz="2000" dirty="0"/>
              <a:t>Main data </a:t>
            </a:r>
            <a:r>
              <a:rPr lang="en-AU" sz="2000" dirty="0" err="1"/>
              <a:t>preprocessing</a:t>
            </a:r>
            <a:r>
              <a:rPr lang="en-AU" sz="2000" dirty="0"/>
              <a:t> tasks</a:t>
            </a:r>
          </a:p>
          <a:p>
            <a:pPr marL="900000" lvl="2">
              <a:lnSpc>
                <a:spcPct val="90000"/>
              </a:lnSpc>
              <a:spcAft>
                <a:spcPts val="425"/>
              </a:spcAft>
            </a:pPr>
            <a:r>
              <a:rPr lang="en-AU" sz="1600" dirty="0"/>
              <a:t>Cleaning</a:t>
            </a:r>
          </a:p>
          <a:p>
            <a:pPr marL="900000" lvl="2">
              <a:lnSpc>
                <a:spcPct val="90000"/>
              </a:lnSpc>
              <a:spcAft>
                <a:spcPts val="425"/>
              </a:spcAft>
            </a:pPr>
            <a:r>
              <a:rPr lang="en-AU" sz="1600" dirty="0"/>
              <a:t>Integration</a:t>
            </a:r>
          </a:p>
          <a:p>
            <a:pPr marL="900000" lvl="2">
              <a:lnSpc>
                <a:spcPct val="90000"/>
              </a:lnSpc>
              <a:spcAft>
                <a:spcPts val="425"/>
              </a:spcAft>
            </a:pPr>
            <a:r>
              <a:rPr lang="en-AU" sz="1600" dirty="0"/>
              <a:t>Reduction</a:t>
            </a:r>
          </a:p>
          <a:p>
            <a:pPr marL="900000" lvl="2">
              <a:lnSpc>
                <a:spcPct val="90000"/>
              </a:lnSpc>
              <a:spcAft>
                <a:spcPts val="425"/>
              </a:spcAft>
            </a:pPr>
            <a:r>
              <a:rPr lang="en-AU" sz="1600" dirty="0"/>
              <a:t>Transformation</a:t>
            </a:r>
          </a:p>
          <a:p>
            <a:endParaRPr lang="en-US" dirty="0"/>
          </a:p>
        </p:txBody>
      </p:sp>
    </p:spTree>
    <p:extLst>
      <p:ext uri="{BB962C8B-B14F-4D97-AF65-F5344CB8AC3E}">
        <p14:creationId xmlns:p14="http://schemas.microsoft.com/office/powerpoint/2010/main" val="344479792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Cleaning</a:t>
            </a:r>
            <a:endParaRPr lang="en-US" sz="2800" dirty="0">
              <a:solidFill>
                <a:srgbClr val="054A89"/>
              </a:solidFill>
            </a:endParaRPr>
          </a:p>
        </p:txBody>
      </p:sp>
      <p:sp>
        <p:nvSpPr>
          <p:cNvPr id="5" name="Text Placeholder 4"/>
          <p:cNvSpPr>
            <a:spLocks noGrp="1"/>
          </p:cNvSpPr>
          <p:nvPr>
            <p:ph type="body" sz="quarter" idx="12"/>
          </p:nvPr>
        </p:nvSpPr>
        <p:spPr>
          <a:xfrm>
            <a:off x="416217" y="974670"/>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dirty="0"/>
              <a:t>Data in the Real World Is Dirty: Lots of potentially incorrect data, e.g., instrument faulty, human or computer error, transmission error</a:t>
            </a:r>
          </a:p>
          <a:p>
            <a:pPr marL="720000" lvl="1" eaLnBrk="1" hangingPunct="1">
              <a:spcAft>
                <a:spcPts val="425"/>
              </a:spcAft>
            </a:pPr>
            <a:r>
              <a:rPr lang="en-US" altLang="en-US" sz="1600" u="sng" dirty="0"/>
              <a:t>incomplete</a:t>
            </a:r>
            <a:r>
              <a:rPr lang="en-US" altLang="en-US" sz="1600" dirty="0"/>
              <a:t>: lacking attribute values, lacking certain attributes of interest, or containing only aggregate data</a:t>
            </a:r>
          </a:p>
          <a:p>
            <a:pPr marL="900000" lvl="2" eaLnBrk="1" hangingPunct="1">
              <a:spcAft>
                <a:spcPts val="425"/>
              </a:spcAft>
            </a:pPr>
            <a:r>
              <a:rPr lang="en-US" altLang="en-US" sz="1400" dirty="0"/>
              <a:t>e.g., </a:t>
            </a:r>
            <a:r>
              <a:rPr lang="en-US" altLang="en-US" sz="1400" i="1" dirty="0"/>
              <a:t>Occupation </a:t>
            </a:r>
            <a:r>
              <a:rPr lang="en-US" altLang="en-US" sz="1400" dirty="0"/>
              <a:t>= “ ” (missing data)</a:t>
            </a:r>
          </a:p>
          <a:p>
            <a:pPr marL="720000" lvl="1" eaLnBrk="1" hangingPunct="1">
              <a:spcAft>
                <a:spcPts val="425"/>
              </a:spcAft>
            </a:pPr>
            <a:r>
              <a:rPr lang="en-US" altLang="en-US" sz="1600" u="sng" dirty="0"/>
              <a:t>noisy</a:t>
            </a:r>
            <a:r>
              <a:rPr lang="en-US" altLang="en-US" sz="1600" dirty="0"/>
              <a:t>: containing noise, errors, or outliers</a:t>
            </a:r>
          </a:p>
          <a:p>
            <a:pPr marL="900000" lvl="2" eaLnBrk="1" hangingPunct="1">
              <a:spcAft>
                <a:spcPts val="425"/>
              </a:spcAft>
            </a:pPr>
            <a:r>
              <a:rPr lang="en-US" altLang="en-US" sz="1400" dirty="0"/>
              <a:t>e.g., </a:t>
            </a:r>
            <a:r>
              <a:rPr lang="en-US" altLang="en-US" sz="1400" i="1" dirty="0"/>
              <a:t>Salary </a:t>
            </a:r>
            <a:r>
              <a:rPr lang="en-US" altLang="en-US" sz="1400" dirty="0"/>
              <a:t>= “</a:t>
            </a:r>
            <a:r>
              <a:rPr lang="en-US" altLang="en-US" sz="1400" dirty="0">
                <a:cs typeface="Tahoma" pitchFamily="34" charset="0"/>
              </a:rPr>
              <a:t>−</a:t>
            </a:r>
            <a:r>
              <a:rPr lang="en-US" altLang="en-US" sz="1400" dirty="0"/>
              <a:t>10” (an error)</a:t>
            </a:r>
          </a:p>
          <a:p>
            <a:pPr marL="720000" lvl="1" eaLnBrk="1" hangingPunct="1">
              <a:spcAft>
                <a:spcPts val="425"/>
              </a:spcAft>
            </a:pPr>
            <a:r>
              <a:rPr lang="en-US" altLang="en-US" sz="1600" u="sng" dirty="0"/>
              <a:t>inconsistent</a:t>
            </a:r>
            <a:r>
              <a:rPr lang="en-US" altLang="en-US" sz="1600" dirty="0"/>
              <a:t>: containing discrepancies in codes or names, e.g.,</a:t>
            </a:r>
          </a:p>
          <a:p>
            <a:pPr marL="900000" lvl="2" eaLnBrk="1" hangingPunct="1">
              <a:spcAft>
                <a:spcPts val="425"/>
              </a:spcAft>
            </a:pPr>
            <a:r>
              <a:rPr lang="en-US" altLang="en-US" sz="1400" i="1" dirty="0"/>
              <a:t>Age </a:t>
            </a:r>
            <a:r>
              <a:rPr lang="en-US" altLang="en-US" sz="1400" dirty="0"/>
              <a:t>= “42”, </a:t>
            </a:r>
            <a:r>
              <a:rPr lang="en-US" altLang="en-US" sz="1400" i="1" dirty="0"/>
              <a:t>Birthday </a:t>
            </a:r>
            <a:r>
              <a:rPr lang="en-US" altLang="en-US" sz="1400" dirty="0"/>
              <a:t>= “03/07/2010”</a:t>
            </a:r>
          </a:p>
          <a:p>
            <a:pPr marL="900000" lvl="2" eaLnBrk="1" hangingPunct="1">
              <a:spcAft>
                <a:spcPts val="425"/>
              </a:spcAft>
            </a:pPr>
            <a:r>
              <a:rPr lang="en-US" altLang="en-US" sz="1400" dirty="0"/>
              <a:t>Was rating “1, 2, 3”, now rating “A, B, C”</a:t>
            </a:r>
          </a:p>
          <a:p>
            <a:pPr marL="900000" lvl="2" eaLnBrk="1" hangingPunct="1">
              <a:spcAft>
                <a:spcPts val="425"/>
              </a:spcAft>
            </a:pPr>
            <a:r>
              <a:rPr lang="en-US" altLang="en-US" sz="1400" dirty="0"/>
              <a:t>discrepancy between duplicate records</a:t>
            </a:r>
          </a:p>
          <a:p>
            <a:pPr marL="720000" lvl="1" eaLnBrk="1" hangingPunct="1">
              <a:spcAft>
                <a:spcPts val="425"/>
              </a:spcAft>
            </a:pPr>
            <a:r>
              <a:rPr lang="en-US" altLang="en-US" sz="1600" u="sng" dirty="0"/>
              <a:t>Duplicated: </a:t>
            </a:r>
            <a:r>
              <a:rPr lang="en-US" altLang="en-US" sz="1600" dirty="0"/>
              <a:t>including data objects that are duplicates, or almost duplicates of one another</a:t>
            </a:r>
            <a:endParaRPr lang="en-US" altLang="en-US" sz="1600" u="sng" dirty="0"/>
          </a:p>
          <a:p>
            <a:pPr marL="720000" lvl="1" eaLnBrk="1" hangingPunct="1">
              <a:spcAft>
                <a:spcPts val="425"/>
              </a:spcAft>
            </a:pPr>
            <a:r>
              <a:rPr lang="en-US" altLang="en-US" sz="1600" u="sng" dirty="0"/>
              <a:t>Intentional</a:t>
            </a:r>
            <a:r>
              <a:rPr lang="en-US" altLang="en-US" sz="1600" b="1" u="sng" dirty="0"/>
              <a:t> </a:t>
            </a:r>
            <a:r>
              <a:rPr lang="en-US" altLang="en-US" sz="1600" dirty="0"/>
              <a:t>(e.g., </a:t>
            </a:r>
            <a:r>
              <a:rPr lang="en-US" altLang="en-US" sz="1600" i="1" dirty="0"/>
              <a:t>disguised missing</a:t>
            </a:r>
            <a:r>
              <a:rPr lang="en-US" altLang="en-US" sz="1600" dirty="0"/>
              <a:t> data)</a:t>
            </a:r>
          </a:p>
          <a:p>
            <a:pPr marL="900000" lvl="2" eaLnBrk="1" hangingPunct="1">
              <a:spcAft>
                <a:spcPts val="425"/>
              </a:spcAft>
            </a:pPr>
            <a:r>
              <a:rPr lang="en-US" altLang="en-US" sz="1400" dirty="0"/>
              <a:t>Jan. 1 as everyone’s birthday?</a:t>
            </a:r>
            <a:endParaRPr lang="en-US" sz="1400" dirty="0"/>
          </a:p>
        </p:txBody>
      </p:sp>
    </p:spTree>
    <p:extLst>
      <p:ext uri="{BB962C8B-B14F-4D97-AF65-F5344CB8AC3E}">
        <p14:creationId xmlns:p14="http://schemas.microsoft.com/office/powerpoint/2010/main" val="30497477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Cleaning - Incomplete (Missing) Data</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lnSpc>
                <a:spcPct val="110000"/>
              </a:lnSpc>
            </a:pPr>
            <a:r>
              <a:rPr lang="en-US" altLang="en-US" sz="2200" dirty="0"/>
              <a:t>Data is not always available</a:t>
            </a:r>
          </a:p>
          <a:p>
            <a:pPr marL="720000" lvl="1" eaLnBrk="1" hangingPunct="1">
              <a:lnSpc>
                <a:spcPct val="110000"/>
              </a:lnSpc>
            </a:pPr>
            <a:r>
              <a:rPr lang="en-US" altLang="en-US" dirty="0"/>
              <a:t>e.g., many tuples have no recorded values for several attributes, such as customer income in sales data</a:t>
            </a:r>
          </a:p>
          <a:p>
            <a:pPr eaLnBrk="1" hangingPunct="1">
              <a:lnSpc>
                <a:spcPct val="110000"/>
              </a:lnSpc>
            </a:pPr>
            <a:r>
              <a:rPr lang="en-US" altLang="en-US" sz="2200" dirty="0"/>
              <a:t>Missing data may be due to </a:t>
            </a:r>
          </a:p>
          <a:p>
            <a:pPr marL="720000" lvl="1" eaLnBrk="1" hangingPunct="1">
              <a:lnSpc>
                <a:spcPct val="110000"/>
              </a:lnSpc>
            </a:pPr>
            <a:r>
              <a:rPr lang="en-US" altLang="en-US" dirty="0"/>
              <a:t>equipment malfunction</a:t>
            </a:r>
          </a:p>
          <a:p>
            <a:pPr marL="720000" lvl="1" eaLnBrk="1" hangingPunct="1">
              <a:lnSpc>
                <a:spcPct val="110000"/>
              </a:lnSpc>
            </a:pPr>
            <a:r>
              <a:rPr lang="en-US" altLang="en-US" dirty="0"/>
              <a:t>inconsistent with other recorded data and thus deleted</a:t>
            </a:r>
          </a:p>
          <a:p>
            <a:pPr marL="720000" lvl="1" eaLnBrk="1" hangingPunct="1">
              <a:lnSpc>
                <a:spcPct val="110000"/>
              </a:lnSpc>
            </a:pPr>
            <a:r>
              <a:rPr lang="en-US" altLang="en-US" dirty="0"/>
              <a:t>data not entered due to misunderstanding</a:t>
            </a:r>
          </a:p>
          <a:p>
            <a:pPr marL="720000" lvl="1" eaLnBrk="1" hangingPunct="1">
              <a:lnSpc>
                <a:spcPct val="110000"/>
              </a:lnSpc>
            </a:pPr>
            <a:r>
              <a:rPr lang="en-US" altLang="en-US" dirty="0"/>
              <a:t>certain data may not be considered important at the time of entry</a:t>
            </a:r>
          </a:p>
          <a:p>
            <a:pPr marL="720000" lvl="1" eaLnBrk="1" hangingPunct="1">
              <a:lnSpc>
                <a:spcPct val="110000"/>
              </a:lnSpc>
            </a:pPr>
            <a:r>
              <a:rPr lang="en-US" altLang="en-US" dirty="0"/>
              <a:t>not register history or changes of the data</a:t>
            </a:r>
          </a:p>
          <a:p>
            <a:pPr eaLnBrk="1" hangingPunct="1">
              <a:lnSpc>
                <a:spcPct val="110000"/>
              </a:lnSpc>
            </a:pPr>
            <a:r>
              <a:rPr lang="en-US" altLang="en-US" sz="2200" dirty="0"/>
              <a:t>Missing data may need to be inferred</a:t>
            </a:r>
            <a:endParaRPr lang="en-US" sz="2200" dirty="0"/>
          </a:p>
        </p:txBody>
      </p:sp>
    </p:spTree>
    <p:extLst>
      <p:ext uri="{BB962C8B-B14F-4D97-AF65-F5344CB8AC3E}">
        <p14:creationId xmlns:p14="http://schemas.microsoft.com/office/powerpoint/2010/main" val="16375190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Cleaning - How to Handle Missing Data?</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dirty="0"/>
              <a:t>Ignore the record or attribute with missing values:</a:t>
            </a:r>
          </a:p>
          <a:p>
            <a:pPr marL="720000" lvl="1" eaLnBrk="1" hangingPunct="1">
              <a:spcBef>
                <a:spcPts val="0"/>
              </a:spcBef>
              <a:spcAft>
                <a:spcPts val="425"/>
              </a:spcAft>
            </a:pPr>
            <a:r>
              <a:rPr lang="en-US" altLang="en-US" sz="1600" dirty="0"/>
              <a:t>Simple approach, but need to be used with cautious. </a:t>
            </a:r>
          </a:p>
          <a:p>
            <a:pPr marL="720000" lvl="1" eaLnBrk="1" hangingPunct="1">
              <a:spcBef>
                <a:spcPts val="0"/>
              </a:spcBef>
              <a:spcAft>
                <a:spcPts val="425"/>
              </a:spcAft>
            </a:pPr>
            <a:r>
              <a:rPr lang="en-US" altLang="en-US" sz="1600" dirty="0"/>
              <a:t>Reduced number of records and/or removed important attributes </a:t>
            </a:r>
            <a:r>
              <a:rPr lang="en-US" altLang="en-US" sz="1600" dirty="0">
                <a:sym typeface="Wingdings" panose="05000000000000000000" pitchFamily="2" charset="2"/>
              </a:rPr>
              <a:t> reduced reliability of analysis</a:t>
            </a:r>
            <a:endParaRPr lang="en-US" altLang="en-US" sz="1600" dirty="0"/>
          </a:p>
          <a:p>
            <a:pPr eaLnBrk="1" hangingPunct="1">
              <a:spcBef>
                <a:spcPts val="0"/>
              </a:spcBef>
              <a:spcAft>
                <a:spcPts val="425"/>
              </a:spcAft>
            </a:pPr>
            <a:r>
              <a:rPr lang="en-US" altLang="en-US" sz="2000" dirty="0"/>
              <a:t>Estimate missing values:</a:t>
            </a:r>
          </a:p>
          <a:p>
            <a:pPr marL="720000" lvl="1" eaLnBrk="1" hangingPunct="1">
              <a:spcBef>
                <a:spcPts val="0"/>
              </a:spcBef>
              <a:spcAft>
                <a:spcPts val="425"/>
              </a:spcAft>
            </a:pPr>
            <a:r>
              <a:rPr lang="en-US" altLang="en-US" sz="1600" dirty="0"/>
              <a:t>Fill in the missing value manually: tedious + infeasible?</a:t>
            </a:r>
          </a:p>
          <a:p>
            <a:pPr marL="720000" lvl="1" eaLnBrk="1" hangingPunct="1">
              <a:spcBef>
                <a:spcPts val="0"/>
              </a:spcBef>
              <a:spcAft>
                <a:spcPts val="425"/>
              </a:spcAft>
            </a:pPr>
            <a:r>
              <a:rPr lang="en-US" altLang="en-US" sz="1600" dirty="0"/>
              <a:t>Fill in it automatically with</a:t>
            </a:r>
          </a:p>
          <a:p>
            <a:pPr marL="900000" lvl="2" eaLnBrk="1" hangingPunct="1">
              <a:spcBef>
                <a:spcPts val="0"/>
              </a:spcBef>
              <a:spcAft>
                <a:spcPts val="425"/>
              </a:spcAft>
            </a:pPr>
            <a:r>
              <a:rPr lang="en-US" altLang="en-US" sz="1200" dirty="0"/>
              <a:t>a global constant : e.g., “unknown”, a new class?! </a:t>
            </a:r>
          </a:p>
          <a:p>
            <a:pPr marL="900000" lvl="2" eaLnBrk="1" hangingPunct="1">
              <a:spcBef>
                <a:spcPts val="0"/>
              </a:spcBef>
              <a:spcAft>
                <a:spcPts val="425"/>
              </a:spcAft>
            </a:pPr>
            <a:r>
              <a:rPr lang="en-US" altLang="en-US" sz="1200" dirty="0"/>
              <a:t>the attribute mean</a:t>
            </a:r>
          </a:p>
          <a:p>
            <a:pPr marL="900000" lvl="2" eaLnBrk="1" hangingPunct="1">
              <a:spcBef>
                <a:spcPts val="0"/>
              </a:spcBef>
              <a:spcAft>
                <a:spcPts val="425"/>
              </a:spcAft>
            </a:pPr>
            <a:r>
              <a:rPr lang="en-US" altLang="en-US" sz="1200" dirty="0"/>
              <a:t>Based on similar objects’ values</a:t>
            </a:r>
          </a:p>
          <a:p>
            <a:pPr marL="900000" lvl="2" eaLnBrk="1" hangingPunct="1">
              <a:spcBef>
                <a:spcPts val="0"/>
              </a:spcBef>
              <a:spcAft>
                <a:spcPts val="425"/>
              </a:spcAft>
            </a:pPr>
            <a:r>
              <a:rPr lang="en-US" altLang="en-US" sz="1200" dirty="0"/>
              <a:t>the most probable value: inference-based such as Bayesian formula or decision tree</a:t>
            </a:r>
          </a:p>
          <a:p>
            <a:pPr eaLnBrk="1" hangingPunct="1">
              <a:spcBef>
                <a:spcPts val="0"/>
              </a:spcBef>
              <a:spcAft>
                <a:spcPts val="425"/>
              </a:spcAft>
            </a:pPr>
            <a:r>
              <a:rPr lang="en-US" sz="2000" dirty="0"/>
              <a:t>Leave the job to data mining algorithms if they have been designed with strategies dealing with missing values (results of this option may depend on the specific data mining task)</a:t>
            </a:r>
          </a:p>
        </p:txBody>
      </p:sp>
    </p:spTree>
    <p:extLst>
      <p:ext uri="{BB962C8B-B14F-4D97-AF65-F5344CB8AC3E}">
        <p14:creationId xmlns:p14="http://schemas.microsoft.com/office/powerpoint/2010/main" val="18695088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Cleaning - Noisy Data &amp; Outliers</a:t>
            </a:r>
            <a:endParaRPr lang="en-US" sz="2800" dirty="0">
              <a:solidFill>
                <a:srgbClr val="054A89"/>
              </a:solidFill>
            </a:endParaRPr>
          </a:p>
        </p:txBody>
      </p:sp>
      <p:sp>
        <p:nvSpPr>
          <p:cNvPr id="5" name="Text Placeholder 4"/>
          <p:cNvSpPr>
            <a:spLocks noGrp="1"/>
          </p:cNvSpPr>
          <p:nvPr>
            <p:ph type="body" sz="quarter" idx="12"/>
          </p:nvPr>
        </p:nvSpPr>
        <p:spPr>
          <a:xfrm>
            <a:off x="416217" y="1049598"/>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dirty="0"/>
              <a:t>Both noise records and outliers affect the analysis results regarding the normal patterns of a dataset, but they are different in nature</a:t>
            </a:r>
          </a:p>
          <a:p>
            <a:pPr eaLnBrk="1" hangingPunct="1">
              <a:spcBef>
                <a:spcPts val="0"/>
              </a:spcBef>
              <a:spcAft>
                <a:spcPts val="425"/>
              </a:spcAft>
            </a:pPr>
            <a:r>
              <a:rPr lang="en-US" altLang="en-US" sz="2000" b="1" dirty="0"/>
              <a:t>Noise: </a:t>
            </a:r>
            <a:r>
              <a:rPr lang="en-US" altLang="en-US" sz="2000" dirty="0"/>
              <a:t>random error or variance in a measured variable</a:t>
            </a:r>
          </a:p>
          <a:p>
            <a:pPr marL="720000" lvl="1" eaLnBrk="1" hangingPunct="1">
              <a:spcBef>
                <a:spcPts val="0"/>
              </a:spcBef>
              <a:spcAft>
                <a:spcPts val="425"/>
              </a:spcAft>
            </a:pPr>
            <a:r>
              <a:rPr lang="en-US" altLang="en-US" sz="1600" dirty="0"/>
              <a:t>Incorrect attribute values may be due to reasons like faulty data collection instruments, data entry problems, data transmission problems, technology limitation, inconsistency in naming convention </a:t>
            </a:r>
          </a:p>
          <a:p>
            <a:pPr eaLnBrk="1" hangingPunct="1">
              <a:spcBef>
                <a:spcPts val="0"/>
              </a:spcBef>
              <a:spcAft>
                <a:spcPts val="425"/>
              </a:spcAft>
            </a:pPr>
            <a:r>
              <a:rPr lang="en-US" altLang="en-US" sz="2000" b="1" dirty="0"/>
              <a:t>Outliers or anomalies: </a:t>
            </a:r>
            <a:r>
              <a:rPr lang="en-US" altLang="en-US" sz="2000" dirty="0"/>
              <a:t>unusual objects, i.e.,</a:t>
            </a:r>
            <a:r>
              <a:rPr lang="en-US" altLang="en-US" sz="2000" b="1" dirty="0"/>
              <a:t> </a:t>
            </a:r>
            <a:r>
              <a:rPr lang="en-US" altLang="en-US" sz="2000" dirty="0"/>
              <a:t>objects having characteristics that different from most of the other objects in a data set</a:t>
            </a:r>
          </a:p>
          <a:p>
            <a:pPr marL="720000" lvl="1" eaLnBrk="1" hangingPunct="1">
              <a:spcBef>
                <a:spcPts val="0"/>
              </a:spcBef>
              <a:spcAft>
                <a:spcPts val="425"/>
              </a:spcAft>
            </a:pPr>
            <a:r>
              <a:rPr lang="en-US" sz="1600" dirty="0"/>
              <a:t>Considerable leeway in the definition of outliers, as they are rare occurrences that may not be fully understood/aware of</a:t>
            </a:r>
          </a:p>
          <a:p>
            <a:pPr marL="720000" lvl="1" eaLnBrk="1" hangingPunct="1">
              <a:spcBef>
                <a:spcPts val="0"/>
              </a:spcBef>
              <a:spcAft>
                <a:spcPts val="425"/>
              </a:spcAft>
            </a:pPr>
            <a:r>
              <a:rPr lang="en-US" sz="1600" dirty="0"/>
              <a:t>Unlike noise, outliers can be legitimate objects or adversarial objects which we are interested in detecting and known more about</a:t>
            </a:r>
          </a:p>
        </p:txBody>
      </p:sp>
    </p:spTree>
    <p:extLst>
      <p:ext uri="{BB962C8B-B14F-4D97-AF65-F5344CB8AC3E}">
        <p14:creationId xmlns:p14="http://schemas.microsoft.com/office/powerpoint/2010/main" val="22804781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194099" y="1194692"/>
            <a:ext cx="2949901" cy="2214246"/>
          </a:xfrm>
          <a:prstGeom prst="rect">
            <a:avLst/>
          </a:prstGeom>
          <a:solidFill>
            <a:schemeClr val="accent5"/>
          </a:solidFill>
        </p:spPr>
      </p:pic>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Cleaning - </a:t>
            </a:r>
            <a:r>
              <a:rPr lang="en-US" altLang="en-US" sz="2800" dirty="0">
                <a:solidFill>
                  <a:srgbClr val="054A89"/>
                </a:solidFill>
              </a:rPr>
              <a:t>Handle Noisy Data &amp; Outliers?</a:t>
            </a:r>
            <a:endParaRPr lang="en-US" sz="2800" dirty="0">
              <a:solidFill>
                <a:srgbClr val="054A89"/>
              </a:solidFill>
            </a:endParaRPr>
          </a:p>
        </p:txBody>
      </p:sp>
      <p:sp>
        <p:nvSpPr>
          <p:cNvPr id="5" name="Text Placeholder 4"/>
          <p:cNvSpPr>
            <a:spLocks noGrp="1"/>
          </p:cNvSpPr>
          <p:nvPr>
            <p:ph type="body" sz="quarter" idx="12"/>
          </p:nvPr>
        </p:nvSpPr>
        <p:spPr>
          <a:xfrm>
            <a:off x="416218" y="1049598"/>
            <a:ext cx="6071292"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000" dirty="0"/>
              <a:t>Noise: smooth data by methods like:</a:t>
            </a:r>
          </a:p>
          <a:p>
            <a:pPr marL="720000" lvl="1" eaLnBrk="1" hangingPunct="1">
              <a:spcAft>
                <a:spcPts val="425"/>
              </a:spcAft>
            </a:pPr>
            <a:r>
              <a:rPr lang="en-US" altLang="en-US" dirty="0"/>
              <a:t>Binning</a:t>
            </a:r>
          </a:p>
          <a:p>
            <a:pPr marL="900000" lvl="2" eaLnBrk="1" hangingPunct="1">
              <a:spcAft>
                <a:spcPts val="425"/>
              </a:spcAft>
            </a:pPr>
            <a:r>
              <a:rPr lang="en-AU" altLang="en-US" sz="1400" dirty="0"/>
              <a:t>by consulting “neighbourhood” </a:t>
            </a:r>
          </a:p>
          <a:p>
            <a:pPr marL="900000" lvl="2" eaLnBrk="1" hangingPunct="1">
              <a:spcAft>
                <a:spcPts val="425"/>
              </a:spcAft>
            </a:pPr>
            <a:r>
              <a:rPr lang="en-US" altLang="en-US" sz="1400" dirty="0"/>
              <a:t>first sort data and partition into bin, then one can smooth by bin means, smooth by bin median, smooth by bin boundaries, etc.</a:t>
            </a:r>
          </a:p>
          <a:p>
            <a:pPr marL="720000" lvl="1" eaLnBrk="1" hangingPunct="1">
              <a:spcAft>
                <a:spcPts val="425"/>
              </a:spcAft>
            </a:pPr>
            <a:r>
              <a:rPr lang="en-US" altLang="en-US" dirty="0"/>
              <a:t>Regression</a:t>
            </a:r>
          </a:p>
          <a:p>
            <a:pPr marL="900000" lvl="2" eaLnBrk="1" hangingPunct="1">
              <a:spcAft>
                <a:spcPts val="425"/>
              </a:spcAft>
            </a:pPr>
            <a:r>
              <a:rPr lang="en-US" altLang="en-US" sz="1400" dirty="0"/>
              <a:t>smooth by fitting the data into regression functions</a:t>
            </a:r>
          </a:p>
          <a:p>
            <a:pPr eaLnBrk="1" hangingPunct="1">
              <a:spcAft>
                <a:spcPts val="425"/>
              </a:spcAft>
            </a:pPr>
            <a:r>
              <a:rPr lang="en-US" altLang="en-US" sz="2000" dirty="0"/>
              <a:t>Eliminating noise is difficult </a:t>
            </a:r>
            <a:r>
              <a:rPr lang="en-US" altLang="en-US" sz="2000" dirty="0">
                <a:sym typeface="Wingdings" panose="05000000000000000000" pitchFamily="2" charset="2"/>
              </a:rPr>
              <a:t> Great efforts in designing robust algorithms which are resistant to noise samples</a:t>
            </a:r>
          </a:p>
          <a:p>
            <a:pPr eaLnBrk="1" hangingPunct="1">
              <a:spcAft>
                <a:spcPts val="425"/>
              </a:spcAft>
            </a:pPr>
            <a:r>
              <a:rPr lang="en-US" sz="2000" dirty="0"/>
              <a:t>Handling outliers is difficult </a:t>
            </a:r>
            <a:r>
              <a:rPr lang="en-US" sz="2000" dirty="0">
                <a:sym typeface="Wingdings" panose="05000000000000000000" pitchFamily="2" charset="2"/>
              </a:rPr>
              <a:t> Great efforts in designing outlier detection algorithms and algorithms which are robust to outliers</a:t>
            </a:r>
            <a:endParaRPr lang="en-US" sz="2000" dirty="0"/>
          </a:p>
          <a:p>
            <a:pPr eaLnBrk="1" hangingPunct="1"/>
            <a:endParaRPr lang="en-US" altLang="en-US" sz="1800" dirty="0">
              <a:sym typeface="Wingdings" panose="05000000000000000000" pitchFamily="2" charset="2"/>
            </a:endParaRPr>
          </a:p>
          <a:p>
            <a:pPr eaLnBrk="1" hangingPunct="1"/>
            <a:endParaRPr lang="en-US" altLang="en-US" sz="1800" dirty="0"/>
          </a:p>
          <a:p>
            <a:pPr eaLnBrk="1" hangingPunct="1"/>
            <a:endParaRPr lang="en-US" dirty="0"/>
          </a:p>
        </p:txBody>
      </p:sp>
    </p:spTree>
    <p:extLst>
      <p:ext uri="{BB962C8B-B14F-4D97-AF65-F5344CB8AC3E}">
        <p14:creationId xmlns:p14="http://schemas.microsoft.com/office/powerpoint/2010/main" val="31722429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Data Integration</a:t>
            </a:r>
            <a:endParaRPr lang="en-US" sz="2800" dirty="0">
              <a:solidFill>
                <a:srgbClr val="054A89"/>
              </a:solidFill>
            </a:endParaRPr>
          </a:p>
        </p:txBody>
      </p:sp>
      <p:sp>
        <p:nvSpPr>
          <p:cNvPr id="5" name="Text Placeholder 4"/>
          <p:cNvSpPr>
            <a:spLocks noGrp="1"/>
          </p:cNvSpPr>
          <p:nvPr>
            <p:ph type="body" sz="quarter" idx="12"/>
          </p:nvPr>
        </p:nvSpPr>
        <p:spPr>
          <a:xfrm>
            <a:off x="416217" y="1049598"/>
            <a:ext cx="812081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dirty="0"/>
              <a:t>Data integration combines data from multiple sources into a coherent store</a:t>
            </a:r>
          </a:p>
          <a:p>
            <a:pPr eaLnBrk="1" hangingPunct="1">
              <a:spcBef>
                <a:spcPts val="0"/>
              </a:spcBef>
              <a:spcAft>
                <a:spcPts val="425"/>
              </a:spcAft>
            </a:pPr>
            <a:r>
              <a:rPr lang="en-US" altLang="en-US" sz="2000" dirty="0"/>
              <a:t>Schema integration: e.g., </a:t>
            </a:r>
            <a:r>
              <a:rPr lang="en-US" altLang="en-US" sz="2000" dirty="0" err="1"/>
              <a:t>A.cust</a:t>
            </a:r>
            <a:r>
              <a:rPr lang="en-US" altLang="en-US" sz="2000" dirty="0"/>
              <a:t>-id </a:t>
            </a:r>
            <a:r>
              <a:rPr lang="en-US" altLang="en-US" sz="2000" dirty="0">
                <a:sym typeface="Symbol" pitchFamily="18" charset="2"/>
              </a:rPr>
              <a:t> </a:t>
            </a:r>
            <a:r>
              <a:rPr lang="en-US" altLang="en-US" sz="2000" dirty="0" err="1">
                <a:sym typeface="Symbol" pitchFamily="18" charset="2"/>
              </a:rPr>
              <a:t>B.</a:t>
            </a:r>
            <a:r>
              <a:rPr lang="en-US" altLang="en-US" sz="2000" dirty="0" err="1"/>
              <a:t>cust</a:t>
            </a:r>
            <a:r>
              <a:rPr lang="en-US" altLang="en-US" sz="2000" dirty="0"/>
              <a:t>-#</a:t>
            </a:r>
          </a:p>
          <a:p>
            <a:pPr marL="720000" lvl="1" eaLnBrk="1" hangingPunct="1">
              <a:spcBef>
                <a:spcPts val="0"/>
              </a:spcBef>
              <a:spcAft>
                <a:spcPts val="425"/>
              </a:spcAft>
            </a:pPr>
            <a:r>
              <a:rPr lang="en-US" altLang="en-US" sz="1600" dirty="0"/>
              <a:t>Integrate metadata from different sources</a:t>
            </a:r>
          </a:p>
          <a:p>
            <a:pPr eaLnBrk="1" hangingPunct="1">
              <a:spcBef>
                <a:spcPts val="0"/>
              </a:spcBef>
              <a:spcAft>
                <a:spcPts val="425"/>
              </a:spcAft>
            </a:pPr>
            <a:r>
              <a:rPr lang="en-US" altLang="en-US" sz="2000" dirty="0"/>
              <a:t>Entity identification problem: </a:t>
            </a:r>
          </a:p>
          <a:p>
            <a:pPr marL="720000" lvl="1" eaLnBrk="1" hangingPunct="1">
              <a:spcBef>
                <a:spcPts val="0"/>
              </a:spcBef>
              <a:spcAft>
                <a:spcPts val="425"/>
              </a:spcAft>
            </a:pPr>
            <a:r>
              <a:rPr lang="en-US" altLang="en-US" sz="1600" dirty="0"/>
              <a:t>Identify real world entities from multiple data sources, e.g., Bill Clinton = William Clinton</a:t>
            </a:r>
          </a:p>
          <a:p>
            <a:pPr eaLnBrk="1" hangingPunct="1">
              <a:spcBef>
                <a:spcPts val="0"/>
              </a:spcBef>
              <a:spcAft>
                <a:spcPts val="425"/>
              </a:spcAft>
            </a:pPr>
            <a:r>
              <a:rPr lang="en-US" altLang="en-US" sz="2000" dirty="0"/>
              <a:t>Detecting and resolving data value conflicts</a:t>
            </a:r>
          </a:p>
          <a:p>
            <a:pPr marL="720000" lvl="1" eaLnBrk="1" hangingPunct="1">
              <a:spcBef>
                <a:spcPts val="0"/>
              </a:spcBef>
              <a:spcAft>
                <a:spcPts val="425"/>
              </a:spcAft>
            </a:pPr>
            <a:r>
              <a:rPr lang="en-US" altLang="en-US" sz="1600" dirty="0"/>
              <a:t>For the same real world entity, attribute values from different sources are different</a:t>
            </a:r>
          </a:p>
          <a:p>
            <a:pPr marL="720000" lvl="1" eaLnBrk="1" hangingPunct="1">
              <a:spcBef>
                <a:spcPts val="0"/>
              </a:spcBef>
              <a:spcAft>
                <a:spcPts val="425"/>
              </a:spcAft>
            </a:pPr>
            <a:r>
              <a:rPr lang="en-US" altLang="en-US" sz="1600" dirty="0"/>
              <a:t>Possible reasons: different representations, different scales, e.g., metric vs. British units</a:t>
            </a:r>
          </a:p>
          <a:p>
            <a:pPr lvl="1" eaLnBrk="1" hangingPunct="1"/>
            <a:endParaRPr lang="en-US" dirty="0"/>
          </a:p>
        </p:txBody>
      </p:sp>
    </p:spTree>
    <p:extLst>
      <p:ext uri="{BB962C8B-B14F-4D97-AF65-F5344CB8AC3E}">
        <p14:creationId xmlns:p14="http://schemas.microsoft.com/office/powerpoint/2010/main" val="4883959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Integration - </a:t>
            </a:r>
            <a:r>
              <a:rPr lang="en-US" altLang="en-US" sz="2800" dirty="0">
                <a:solidFill>
                  <a:srgbClr val="054A89"/>
                </a:solidFill>
              </a:rPr>
              <a:t>Handling Redundancy</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200" dirty="0"/>
              <a:t>Redundant data occur often when integration of multiple databases</a:t>
            </a:r>
          </a:p>
          <a:p>
            <a:pPr marL="720000" lvl="1" eaLnBrk="1" hangingPunct="1">
              <a:spcAft>
                <a:spcPts val="425"/>
              </a:spcAft>
            </a:pPr>
            <a:r>
              <a:rPr lang="en-US" altLang="en-US" i="1" dirty="0"/>
              <a:t>Object identification</a:t>
            </a:r>
            <a:r>
              <a:rPr lang="en-US" altLang="en-US" dirty="0"/>
              <a:t>:  The same attribute or object may have different names in different databases</a:t>
            </a:r>
          </a:p>
          <a:p>
            <a:pPr marL="720000" lvl="1" eaLnBrk="1" hangingPunct="1">
              <a:spcAft>
                <a:spcPts val="425"/>
              </a:spcAft>
            </a:pPr>
            <a:r>
              <a:rPr lang="en-US" altLang="en-US" i="1" dirty="0"/>
              <a:t>Derivable data:</a:t>
            </a:r>
            <a:r>
              <a:rPr lang="en-US" altLang="en-US" dirty="0"/>
              <a:t> One attribute may be a “derived” attribute in another table, e.g., annual revenue</a:t>
            </a:r>
          </a:p>
          <a:p>
            <a:pPr eaLnBrk="1" hangingPunct="1">
              <a:spcAft>
                <a:spcPts val="425"/>
              </a:spcAft>
            </a:pPr>
            <a:r>
              <a:rPr lang="en-US" altLang="en-US" sz="2200" dirty="0"/>
              <a:t>Redundant attributes may be able to be detected by </a:t>
            </a:r>
            <a:r>
              <a:rPr lang="en-US" altLang="en-US" sz="2200" i="1" dirty="0"/>
              <a:t>correlation analysis </a:t>
            </a:r>
            <a:r>
              <a:rPr lang="en-US" altLang="en-US" sz="2200" dirty="0"/>
              <a:t>and</a:t>
            </a:r>
            <a:r>
              <a:rPr lang="en-US" altLang="en-US" sz="2200" i="1" dirty="0"/>
              <a:t> covariance analysis</a:t>
            </a:r>
            <a:endParaRPr lang="en-US" altLang="en-US" sz="2200" dirty="0"/>
          </a:p>
          <a:p>
            <a:pPr eaLnBrk="1" hangingPunct="1">
              <a:spcAft>
                <a:spcPts val="425"/>
              </a:spcAft>
            </a:pPr>
            <a:r>
              <a:rPr lang="en-US" altLang="en-US" sz="2200" dirty="0"/>
              <a:t>Careful integration of the data from multiple sources may help reduce/avoid redundancies and inconsistencies and improve mining speed and quality</a:t>
            </a:r>
          </a:p>
          <a:p>
            <a:pPr lvl="1" eaLnBrk="1" hangingPunct="1"/>
            <a:endParaRPr lang="en-US" dirty="0"/>
          </a:p>
        </p:txBody>
      </p:sp>
    </p:spTree>
    <p:extLst>
      <p:ext uri="{BB962C8B-B14F-4D97-AF65-F5344CB8AC3E}">
        <p14:creationId xmlns:p14="http://schemas.microsoft.com/office/powerpoint/2010/main" val="9069401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Dimensionality Reduction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dirty="0"/>
              <a:t>Curse of dimensionality</a:t>
            </a:r>
          </a:p>
          <a:p>
            <a:pPr marL="720000" lvl="1" eaLnBrk="1" hangingPunct="1">
              <a:spcBef>
                <a:spcPts val="0"/>
              </a:spcBef>
              <a:spcAft>
                <a:spcPts val="425"/>
              </a:spcAft>
            </a:pPr>
            <a:r>
              <a:rPr lang="en-US" altLang="en-US" sz="1600" dirty="0"/>
              <a:t>When dimensionality increases, data becomes increasingly sparse</a:t>
            </a:r>
          </a:p>
          <a:p>
            <a:pPr marL="720000" lvl="1" eaLnBrk="1" hangingPunct="1">
              <a:spcBef>
                <a:spcPts val="0"/>
              </a:spcBef>
              <a:spcAft>
                <a:spcPts val="425"/>
              </a:spcAft>
            </a:pPr>
            <a:r>
              <a:rPr lang="en-US" altLang="en-US" sz="1600" dirty="0"/>
              <a:t>Density and distance between points, which is critical to clustering, outlier analysis, becomes less meaningful</a:t>
            </a:r>
          </a:p>
          <a:p>
            <a:pPr marL="720000" lvl="1" eaLnBrk="1" hangingPunct="1">
              <a:spcBef>
                <a:spcPts val="0"/>
              </a:spcBef>
              <a:spcAft>
                <a:spcPts val="425"/>
              </a:spcAft>
            </a:pPr>
            <a:r>
              <a:rPr lang="en-US" altLang="en-US" sz="1600" dirty="0"/>
              <a:t>The possible combinations of subspaces will grow exponentially</a:t>
            </a:r>
          </a:p>
          <a:p>
            <a:pPr eaLnBrk="1" hangingPunct="1">
              <a:spcBef>
                <a:spcPts val="0"/>
              </a:spcBef>
              <a:spcAft>
                <a:spcPts val="425"/>
              </a:spcAft>
            </a:pPr>
            <a:r>
              <a:rPr lang="en-US" altLang="en-US" sz="2000" dirty="0"/>
              <a:t>Dimensionality reduction</a:t>
            </a:r>
          </a:p>
          <a:p>
            <a:pPr marL="720000" lvl="1" eaLnBrk="1" hangingPunct="1">
              <a:spcBef>
                <a:spcPts val="0"/>
              </a:spcBef>
              <a:spcAft>
                <a:spcPts val="425"/>
              </a:spcAft>
            </a:pPr>
            <a:r>
              <a:rPr lang="en-US" altLang="en-US" sz="1600" dirty="0"/>
              <a:t>Avoid the curse of dimensionality</a:t>
            </a:r>
          </a:p>
          <a:p>
            <a:pPr marL="720000" lvl="1" eaLnBrk="1" hangingPunct="1">
              <a:spcBef>
                <a:spcPts val="0"/>
              </a:spcBef>
              <a:spcAft>
                <a:spcPts val="425"/>
              </a:spcAft>
            </a:pPr>
            <a:r>
              <a:rPr lang="en-US" altLang="en-US" sz="1600" dirty="0"/>
              <a:t>Help eliminate irrelevant features and reduce noise</a:t>
            </a:r>
          </a:p>
          <a:p>
            <a:pPr marL="720000" lvl="1" eaLnBrk="1" hangingPunct="1">
              <a:spcBef>
                <a:spcPts val="0"/>
              </a:spcBef>
              <a:spcAft>
                <a:spcPts val="425"/>
              </a:spcAft>
            </a:pPr>
            <a:r>
              <a:rPr lang="en-US" altLang="en-US" sz="1600" dirty="0"/>
              <a:t>Reduce time and space required in data mining</a:t>
            </a:r>
          </a:p>
          <a:p>
            <a:pPr marL="720000" lvl="1" eaLnBrk="1" hangingPunct="1">
              <a:spcBef>
                <a:spcPts val="0"/>
              </a:spcBef>
              <a:spcAft>
                <a:spcPts val="425"/>
              </a:spcAft>
            </a:pPr>
            <a:r>
              <a:rPr lang="en-US" altLang="en-US" sz="1600" dirty="0"/>
              <a:t>Allow easier visualization</a:t>
            </a:r>
          </a:p>
          <a:p>
            <a:pPr eaLnBrk="1" hangingPunct="1">
              <a:spcBef>
                <a:spcPts val="0"/>
              </a:spcBef>
              <a:spcAft>
                <a:spcPts val="425"/>
              </a:spcAft>
            </a:pPr>
            <a:r>
              <a:rPr lang="en-US" altLang="en-US" sz="2000" dirty="0"/>
              <a:t>Dimensionality reduction techniques</a:t>
            </a:r>
          </a:p>
          <a:p>
            <a:pPr marL="720000" lvl="1" eaLnBrk="1" hangingPunct="1">
              <a:spcBef>
                <a:spcPts val="0"/>
              </a:spcBef>
              <a:spcAft>
                <a:spcPts val="425"/>
              </a:spcAft>
            </a:pPr>
            <a:r>
              <a:rPr lang="en-US" altLang="en-US" sz="1600" b="1" dirty="0"/>
              <a:t>Transform</a:t>
            </a:r>
            <a:r>
              <a:rPr lang="en-US" altLang="en-US" sz="1600" dirty="0"/>
              <a:t> or project original data onto a smaller space</a:t>
            </a:r>
          </a:p>
          <a:p>
            <a:pPr marL="720000" lvl="1" eaLnBrk="1" hangingPunct="1">
              <a:spcBef>
                <a:spcPts val="0"/>
              </a:spcBef>
              <a:spcAft>
                <a:spcPts val="425"/>
              </a:spcAft>
            </a:pPr>
            <a:r>
              <a:rPr lang="en-AU" sz="1600" dirty="0"/>
              <a:t>Attribute subset </a:t>
            </a:r>
            <a:r>
              <a:rPr lang="en-AU" sz="1600" b="1" dirty="0"/>
              <a:t>selection</a:t>
            </a:r>
            <a:endParaRPr lang="en-US" sz="1600" b="1" dirty="0"/>
          </a:p>
        </p:txBody>
      </p:sp>
    </p:spTree>
    <p:extLst>
      <p:ext uri="{BB962C8B-B14F-4D97-AF65-F5344CB8AC3E}">
        <p14:creationId xmlns:p14="http://schemas.microsoft.com/office/powerpoint/2010/main" val="41070842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225"/>
              </a:spcBef>
            </a:pPr>
            <a:r>
              <a:rPr lang="en-US" altLang="en-US" sz="2800" dirty="0">
                <a:solidFill>
                  <a:srgbClr val="054A89"/>
                </a:solidFill>
              </a:rPr>
              <a:t>Dimensionality reduction techniques</a:t>
            </a: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400" b="1" dirty="0"/>
              <a:t>Transform</a:t>
            </a:r>
            <a:r>
              <a:rPr lang="en-US" altLang="en-US" sz="2400" dirty="0"/>
              <a:t> or project original data onto a smaller space</a:t>
            </a:r>
          </a:p>
          <a:p>
            <a:pPr marL="720000" lvl="1" eaLnBrk="1" hangingPunct="1">
              <a:spcAft>
                <a:spcPts val="425"/>
              </a:spcAft>
            </a:pPr>
            <a:r>
              <a:rPr lang="en-AU" sz="2000" dirty="0"/>
              <a:t>e.g. Principal Component Analysis (PCA)</a:t>
            </a:r>
          </a:p>
          <a:p>
            <a:pPr marL="900000" lvl="2" eaLnBrk="1" hangingPunct="1">
              <a:spcAft>
                <a:spcPts val="425"/>
              </a:spcAft>
            </a:pPr>
            <a:r>
              <a:rPr lang="en-AU" sz="1600" dirty="0"/>
              <a:t>Find a projection that captures the largest amount of variation in data</a:t>
            </a:r>
          </a:p>
          <a:p>
            <a:pPr marL="900000" lvl="2" eaLnBrk="1" hangingPunct="1">
              <a:spcAft>
                <a:spcPts val="425"/>
              </a:spcAft>
            </a:pPr>
            <a:r>
              <a:rPr lang="en-AU" sz="1600" dirty="0"/>
              <a:t>The original data are projected onto a much smaller space, resulting in dimensionality reduction</a:t>
            </a:r>
          </a:p>
          <a:p>
            <a:pPr lvl="2" eaLnBrk="1" hangingPunct="1">
              <a:spcAft>
                <a:spcPts val="0"/>
              </a:spcAft>
            </a:pPr>
            <a:endParaRPr lang="en-US" dirty="0"/>
          </a:p>
        </p:txBody>
      </p:sp>
      <p:pic>
        <p:nvPicPr>
          <p:cNvPr id="4" name="Picture 3">
            <a:extLst>
              <a:ext uri="{FF2B5EF4-FFF2-40B4-BE49-F238E27FC236}">
                <a16:creationId xmlns:a16="http://schemas.microsoft.com/office/drawing/2014/main" id="{9DDA2679-3EE9-4047-8EB7-F17CD374D2C7}"/>
              </a:ext>
            </a:extLst>
          </p:cNvPr>
          <p:cNvPicPr>
            <a:picLocks noChangeAspect="1"/>
          </p:cNvPicPr>
          <p:nvPr/>
        </p:nvPicPr>
        <p:blipFill>
          <a:blip r:embed="rId3"/>
          <a:stretch>
            <a:fillRect/>
          </a:stretch>
        </p:blipFill>
        <p:spPr>
          <a:xfrm>
            <a:off x="3451123" y="2476451"/>
            <a:ext cx="1794733" cy="1803662"/>
          </a:xfrm>
          <a:prstGeom prst="rect">
            <a:avLst/>
          </a:prstGeom>
        </p:spPr>
      </p:pic>
    </p:spTree>
    <p:extLst>
      <p:ext uri="{BB962C8B-B14F-4D97-AF65-F5344CB8AC3E}">
        <p14:creationId xmlns:p14="http://schemas.microsoft.com/office/powerpoint/2010/main" val="25952117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225"/>
              </a:spcBef>
            </a:pPr>
            <a:r>
              <a:rPr lang="en-US" altLang="en-US" sz="2800" dirty="0">
                <a:solidFill>
                  <a:srgbClr val="054A89"/>
                </a:solidFill>
              </a:rPr>
              <a:t>Dimensionality reduction techniques</a:t>
            </a: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AU" altLang="en-US" sz="2200" b="1" dirty="0"/>
              <a:t>Attribute subset selection</a:t>
            </a:r>
            <a:r>
              <a:rPr lang="en-AU" altLang="en-US" sz="2200" dirty="0"/>
              <a:t>: irrelevant, weakly relevant, or redundant attributes are detected and removed</a:t>
            </a:r>
          </a:p>
          <a:p>
            <a:pPr eaLnBrk="1" hangingPunct="1">
              <a:spcBef>
                <a:spcPts val="0"/>
              </a:spcBef>
              <a:spcAft>
                <a:spcPts val="425"/>
              </a:spcAft>
            </a:pPr>
            <a:r>
              <a:rPr lang="en-US" altLang="en-US" sz="2200" dirty="0"/>
              <a:t>Examples:</a:t>
            </a:r>
          </a:p>
          <a:p>
            <a:pPr marL="720000" lvl="1" eaLnBrk="1" hangingPunct="1">
              <a:spcBef>
                <a:spcPts val="0"/>
              </a:spcBef>
              <a:spcAft>
                <a:spcPts val="425"/>
              </a:spcAft>
            </a:pPr>
            <a:r>
              <a:rPr lang="en-US" altLang="en-US" dirty="0"/>
              <a:t>Redundant attributes </a:t>
            </a:r>
          </a:p>
          <a:p>
            <a:pPr marL="900000" lvl="2" eaLnBrk="1" hangingPunct="1">
              <a:spcBef>
                <a:spcPts val="0"/>
              </a:spcBef>
              <a:spcAft>
                <a:spcPts val="425"/>
              </a:spcAft>
            </a:pPr>
            <a:r>
              <a:rPr lang="en-US" altLang="en-US" sz="1400" dirty="0"/>
              <a:t>Duplicate much or all of the information contained in one or more other attributes</a:t>
            </a:r>
          </a:p>
          <a:p>
            <a:pPr marL="900000" lvl="2" eaLnBrk="1" hangingPunct="1">
              <a:spcBef>
                <a:spcPts val="0"/>
              </a:spcBef>
              <a:spcAft>
                <a:spcPts val="425"/>
              </a:spcAft>
            </a:pPr>
            <a:r>
              <a:rPr lang="en-US" altLang="en-US" sz="1400" dirty="0"/>
              <a:t>e.g., purchase price of a product and the amount of sales tax paid</a:t>
            </a:r>
          </a:p>
          <a:p>
            <a:pPr marL="720000" lvl="1" eaLnBrk="1" hangingPunct="1">
              <a:spcBef>
                <a:spcPts val="0"/>
              </a:spcBef>
              <a:spcAft>
                <a:spcPts val="425"/>
              </a:spcAft>
            </a:pPr>
            <a:r>
              <a:rPr lang="en-US" altLang="en-US" dirty="0"/>
              <a:t>Irrelevant attributes</a:t>
            </a:r>
          </a:p>
          <a:p>
            <a:pPr marL="900000" lvl="2" eaLnBrk="1" hangingPunct="1">
              <a:spcBef>
                <a:spcPts val="0"/>
              </a:spcBef>
              <a:spcAft>
                <a:spcPts val="425"/>
              </a:spcAft>
            </a:pPr>
            <a:r>
              <a:rPr lang="en-US" altLang="en-US" sz="1400" dirty="0"/>
              <a:t>Contain no information that is useful for the data mining task at hand</a:t>
            </a:r>
          </a:p>
          <a:p>
            <a:pPr marL="900000" lvl="2" eaLnBrk="1" hangingPunct="1">
              <a:spcBef>
                <a:spcPts val="0"/>
              </a:spcBef>
              <a:spcAft>
                <a:spcPts val="425"/>
              </a:spcAft>
            </a:pPr>
            <a:r>
              <a:rPr lang="en-US" altLang="en-US" sz="1400" dirty="0"/>
              <a:t>e.g., students' ID is often irrelevant to the task of predicting students' GPA</a:t>
            </a:r>
          </a:p>
          <a:p>
            <a:pPr eaLnBrk="1" hangingPunct="1"/>
            <a:endParaRPr lang="en-AU" dirty="0"/>
          </a:p>
          <a:p>
            <a:pPr lvl="2" eaLnBrk="1" hangingPunct="1">
              <a:spcAft>
                <a:spcPts val="0"/>
              </a:spcAft>
            </a:pPr>
            <a:endParaRPr lang="en-US" dirty="0"/>
          </a:p>
        </p:txBody>
      </p:sp>
    </p:spTree>
    <p:extLst>
      <p:ext uri="{BB962C8B-B14F-4D97-AF65-F5344CB8AC3E}">
        <p14:creationId xmlns:p14="http://schemas.microsoft.com/office/powerpoint/2010/main" val="17904988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Data Sets, Data Objects &amp; Attributes</a:t>
            </a:r>
            <a:endParaRPr lang="en-US" sz="2800" dirty="0">
              <a:solidFill>
                <a:srgbClr val="054A89"/>
              </a:solidFill>
            </a:endParaRPr>
          </a:p>
        </p:txBody>
      </p:sp>
      <p:sp>
        <p:nvSpPr>
          <p:cNvPr id="5" name="Text Placeholder 4"/>
          <p:cNvSpPr>
            <a:spLocks noGrp="1"/>
          </p:cNvSpPr>
          <p:nvPr>
            <p:ph type="body" sz="quarter" idx="12"/>
          </p:nvPr>
        </p:nvSpPr>
        <p:spPr>
          <a:xfrm>
            <a:off x="416218" y="1049598"/>
            <a:ext cx="5511916"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400" dirty="0"/>
              <a:t>A </a:t>
            </a:r>
            <a:r>
              <a:rPr lang="en-US" altLang="en-US" sz="2400" b="1" dirty="0"/>
              <a:t>data set </a:t>
            </a:r>
            <a:r>
              <a:rPr lang="en-US" altLang="en-US" sz="2400" dirty="0"/>
              <a:t>consists of data objects</a:t>
            </a:r>
          </a:p>
          <a:p>
            <a:pPr eaLnBrk="1" hangingPunct="1">
              <a:spcBef>
                <a:spcPts val="0"/>
              </a:spcBef>
              <a:spcAft>
                <a:spcPts val="425"/>
              </a:spcAft>
            </a:pPr>
            <a:r>
              <a:rPr lang="en-US" altLang="en-US" sz="2400" dirty="0"/>
              <a:t>A </a:t>
            </a:r>
            <a:r>
              <a:rPr lang="en-US" altLang="en-US" sz="2400" b="1" dirty="0"/>
              <a:t>data object </a:t>
            </a:r>
            <a:r>
              <a:rPr lang="en-US" altLang="en-US" sz="2400" dirty="0"/>
              <a:t>represents an entity</a:t>
            </a:r>
          </a:p>
          <a:p>
            <a:pPr marL="720000" lvl="1" eaLnBrk="1" hangingPunct="1">
              <a:lnSpc>
                <a:spcPct val="90000"/>
              </a:lnSpc>
              <a:spcBef>
                <a:spcPts val="0"/>
              </a:spcBef>
              <a:spcAft>
                <a:spcPts val="425"/>
              </a:spcAft>
              <a:buFont typeface="Arial" panose="020B0604020202020204" pitchFamily="34" charset="0"/>
              <a:buChar char="−"/>
            </a:pPr>
            <a:r>
              <a:rPr lang="en-US" altLang="en-US" sz="2000" dirty="0"/>
              <a:t>Also called record, </a:t>
            </a:r>
            <a:r>
              <a:rPr lang="en-US" altLang="en-US" sz="2000" i="1" dirty="0"/>
              <a:t>sample, example, case, instance, points, entity</a:t>
            </a:r>
            <a:endParaRPr lang="en-US" altLang="en-US" sz="2000" dirty="0"/>
          </a:p>
          <a:p>
            <a:pPr marL="720000" lvl="1" eaLnBrk="1" hangingPunct="1">
              <a:lnSpc>
                <a:spcPct val="90000"/>
              </a:lnSpc>
              <a:spcBef>
                <a:spcPts val="0"/>
              </a:spcBef>
              <a:spcAft>
                <a:spcPts val="425"/>
              </a:spcAft>
            </a:pPr>
            <a:r>
              <a:rPr lang="en-US" altLang="en-US" sz="2000" dirty="0"/>
              <a:t>Data objects are described by attributes</a:t>
            </a:r>
          </a:p>
          <a:p>
            <a:pPr eaLnBrk="1" hangingPunct="1">
              <a:spcBef>
                <a:spcPts val="0"/>
              </a:spcBef>
              <a:spcAft>
                <a:spcPts val="425"/>
              </a:spcAft>
            </a:pPr>
            <a:r>
              <a:rPr lang="en-US" altLang="en-US" sz="2400" dirty="0"/>
              <a:t>An </a:t>
            </a:r>
            <a:r>
              <a:rPr lang="en-US" altLang="en-US" sz="2400" b="1" dirty="0"/>
              <a:t>attribute</a:t>
            </a:r>
            <a:r>
              <a:rPr lang="en-US" altLang="en-US" sz="2400" dirty="0"/>
              <a:t> is a property, feature or characteristic of an object</a:t>
            </a:r>
          </a:p>
          <a:p>
            <a:pPr marL="720000" lvl="1" eaLnBrk="1" hangingPunct="1">
              <a:lnSpc>
                <a:spcPct val="90000"/>
              </a:lnSpc>
              <a:spcBef>
                <a:spcPts val="0"/>
              </a:spcBef>
              <a:spcAft>
                <a:spcPts val="425"/>
              </a:spcAft>
            </a:pPr>
            <a:r>
              <a:rPr lang="en-US" altLang="en-US" sz="2000" dirty="0"/>
              <a:t>Aka: variable, feature, field, characteristic, dimension</a:t>
            </a:r>
          </a:p>
          <a:p>
            <a:endParaRPr lang="en-US" dirty="0"/>
          </a:p>
        </p:txBody>
      </p:sp>
      <p:pic>
        <p:nvPicPr>
          <p:cNvPr id="3" name="Picture 2"/>
          <p:cNvPicPr>
            <a:picLocks noChangeAspect="1"/>
          </p:cNvPicPr>
          <p:nvPr/>
        </p:nvPicPr>
        <p:blipFill>
          <a:blip r:embed="rId3"/>
          <a:stretch>
            <a:fillRect/>
          </a:stretch>
        </p:blipFill>
        <p:spPr>
          <a:xfrm>
            <a:off x="5928133" y="627534"/>
            <a:ext cx="2786557" cy="3490810"/>
          </a:xfrm>
          <a:prstGeom prst="rect">
            <a:avLst/>
          </a:prstGeom>
        </p:spPr>
      </p:pic>
      <p:sp>
        <p:nvSpPr>
          <p:cNvPr id="2" name="Left Brace 1"/>
          <p:cNvSpPr/>
          <p:nvPr/>
        </p:nvSpPr>
        <p:spPr bwMode="auto">
          <a:xfrm>
            <a:off x="6192181" y="1710266"/>
            <a:ext cx="324036" cy="2265639"/>
          </a:xfrm>
          <a:prstGeom prst="leftBrace">
            <a:avLst>
              <a:gd name="adj1" fmla="val 55365"/>
              <a:gd name="adj2" fmla="val 46551"/>
            </a:avLst>
          </a:prstGeom>
          <a:noFill/>
          <a:ln w="9525" cap="rnd"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069657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a:t>
            </a:r>
            <a:r>
              <a:rPr lang="en-AU" sz="2800" dirty="0" err="1">
                <a:solidFill>
                  <a:srgbClr val="054A89"/>
                </a:solidFill>
              </a:rPr>
              <a:t>Numerosity</a:t>
            </a:r>
            <a:r>
              <a:rPr lang="en-AU" sz="2800" dirty="0">
                <a:solidFill>
                  <a:srgbClr val="054A89"/>
                </a:solidFill>
              </a:rPr>
              <a:t> Reduction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400" dirty="0"/>
              <a:t>Reduce data volume by choosing alternative, </a:t>
            </a:r>
            <a:r>
              <a:rPr lang="en-US" altLang="en-US" sz="2400" i="1" dirty="0"/>
              <a:t>smaller forms</a:t>
            </a:r>
            <a:r>
              <a:rPr lang="en-US" altLang="en-US" sz="2400" dirty="0"/>
              <a:t> of data representation</a:t>
            </a:r>
          </a:p>
          <a:p>
            <a:pPr eaLnBrk="1" hangingPunct="1">
              <a:spcAft>
                <a:spcPts val="425"/>
              </a:spcAft>
            </a:pPr>
            <a:r>
              <a:rPr lang="en-US" altLang="en-US" sz="2400" b="1" dirty="0"/>
              <a:t>Parametric </a:t>
            </a:r>
            <a:r>
              <a:rPr lang="en-US" altLang="en-US" sz="2400" dirty="0"/>
              <a:t>methods (e.g., regression)</a:t>
            </a:r>
          </a:p>
          <a:p>
            <a:pPr marL="720000" lvl="1" eaLnBrk="1" hangingPunct="1">
              <a:spcAft>
                <a:spcPts val="425"/>
              </a:spcAft>
            </a:pPr>
            <a:r>
              <a:rPr lang="en-US" altLang="en-US" sz="2000" dirty="0"/>
              <a:t>Assume the data fits some model, estimate model parameters, store only the parameters, and discard the data (except possible outliers)</a:t>
            </a:r>
          </a:p>
          <a:p>
            <a:pPr eaLnBrk="1" hangingPunct="1">
              <a:spcAft>
                <a:spcPts val="425"/>
              </a:spcAft>
            </a:pPr>
            <a:r>
              <a:rPr lang="en-US" altLang="en-US" sz="2400" b="1" dirty="0"/>
              <a:t>Non-parametric</a:t>
            </a:r>
            <a:r>
              <a:rPr lang="en-US" altLang="en-US" sz="2400" dirty="0"/>
              <a:t> methods</a:t>
            </a:r>
            <a:r>
              <a:rPr lang="en-US" altLang="en-US" sz="2400" dirty="0">
                <a:sym typeface="Symbol" pitchFamily="18" charset="2"/>
              </a:rPr>
              <a:t> </a:t>
            </a:r>
          </a:p>
          <a:p>
            <a:pPr marL="720000" lvl="1" eaLnBrk="1" hangingPunct="1">
              <a:spcAft>
                <a:spcPts val="425"/>
              </a:spcAft>
            </a:pPr>
            <a:r>
              <a:rPr lang="en-US" altLang="en-US" dirty="0">
                <a:sym typeface="Symbol" pitchFamily="18" charset="2"/>
              </a:rPr>
              <a:t>Do not assume models</a:t>
            </a:r>
          </a:p>
          <a:p>
            <a:pPr marL="720000" lvl="1" eaLnBrk="1" hangingPunct="1">
              <a:spcAft>
                <a:spcPts val="425"/>
              </a:spcAft>
            </a:pPr>
            <a:r>
              <a:rPr lang="en-US" altLang="en-US" dirty="0">
                <a:sym typeface="Symbol" pitchFamily="18" charset="2"/>
              </a:rPr>
              <a:t>Major families of methods: histograms, clustering, sampling, … </a:t>
            </a:r>
          </a:p>
          <a:p>
            <a:pPr lvl="1" eaLnBrk="1" hangingPunct="1">
              <a:spcAft>
                <a:spcPts val="0"/>
              </a:spcAft>
            </a:pPr>
            <a:endParaRPr lang="en-US" dirty="0"/>
          </a:p>
        </p:txBody>
      </p:sp>
    </p:spTree>
    <p:extLst>
      <p:ext uri="{BB962C8B-B14F-4D97-AF65-F5344CB8AC3E}">
        <p14:creationId xmlns:p14="http://schemas.microsoft.com/office/powerpoint/2010/main" val="26433461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a:t>
            </a:r>
            <a:r>
              <a:rPr lang="en-AU" sz="2800" dirty="0" err="1">
                <a:solidFill>
                  <a:srgbClr val="054A89"/>
                </a:solidFill>
              </a:rPr>
              <a:t>Numerosity</a:t>
            </a:r>
            <a:r>
              <a:rPr lang="en-AU" sz="2800" dirty="0">
                <a:solidFill>
                  <a:srgbClr val="054A89"/>
                </a:solidFill>
              </a:rPr>
              <a:t> Reduction</a:t>
            </a:r>
            <a:endParaRPr lang="en-US" sz="2800" dirty="0">
              <a:solidFill>
                <a:srgbClr val="054A89"/>
              </a:solidFill>
            </a:endParaRPr>
          </a:p>
        </p:txBody>
      </p:sp>
      <p:sp>
        <p:nvSpPr>
          <p:cNvPr id="5" name="Text Placeholder 4"/>
          <p:cNvSpPr>
            <a:spLocks noGrp="1"/>
          </p:cNvSpPr>
          <p:nvPr>
            <p:ph type="body" sz="quarter" idx="12"/>
          </p:nvPr>
        </p:nvSpPr>
        <p:spPr>
          <a:xfrm>
            <a:off x="416217" y="1013957"/>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200" b="1" dirty="0"/>
              <a:t>Histogram Analysis</a:t>
            </a:r>
          </a:p>
          <a:p>
            <a:pPr marL="720000" lvl="1" eaLnBrk="1" hangingPunct="1">
              <a:spcBef>
                <a:spcPts val="0"/>
              </a:spcBef>
              <a:spcAft>
                <a:spcPts val="425"/>
              </a:spcAft>
            </a:pPr>
            <a:r>
              <a:rPr lang="en-US" altLang="en-US" dirty="0"/>
              <a:t>Divide data into buckets and store average for each bucket</a:t>
            </a:r>
          </a:p>
          <a:p>
            <a:pPr marL="720000" lvl="1" eaLnBrk="1" hangingPunct="1">
              <a:spcBef>
                <a:spcPts val="0"/>
              </a:spcBef>
              <a:spcAft>
                <a:spcPts val="425"/>
              </a:spcAft>
            </a:pPr>
            <a:r>
              <a:rPr lang="en-US" altLang="en-US" dirty="0"/>
              <a:t>Partitioning rules:</a:t>
            </a:r>
          </a:p>
          <a:p>
            <a:pPr marL="900000" lvl="2" eaLnBrk="1" hangingPunct="1">
              <a:spcBef>
                <a:spcPts val="0"/>
              </a:spcBef>
              <a:spcAft>
                <a:spcPts val="425"/>
              </a:spcAft>
            </a:pPr>
            <a:r>
              <a:rPr lang="en-US" altLang="en-US" sz="1400" dirty="0"/>
              <a:t>Equal-width: equal bucket range</a:t>
            </a:r>
          </a:p>
          <a:p>
            <a:pPr marL="900000" lvl="2" eaLnBrk="1" hangingPunct="1">
              <a:spcBef>
                <a:spcPts val="0"/>
              </a:spcBef>
              <a:spcAft>
                <a:spcPts val="425"/>
              </a:spcAft>
            </a:pPr>
            <a:r>
              <a:rPr lang="en-US" altLang="en-US" sz="1400" dirty="0"/>
              <a:t>Equal-frequency (or equal-depth)</a:t>
            </a:r>
          </a:p>
          <a:p>
            <a:pPr eaLnBrk="1" hangingPunct="1">
              <a:spcBef>
                <a:spcPts val="0"/>
              </a:spcBef>
              <a:spcAft>
                <a:spcPts val="425"/>
              </a:spcAft>
            </a:pPr>
            <a:r>
              <a:rPr lang="en-US" altLang="en-US" sz="2200" b="1" dirty="0"/>
              <a:t>Clustering</a:t>
            </a:r>
          </a:p>
          <a:p>
            <a:pPr marL="720000" lvl="1" eaLnBrk="1" hangingPunct="1">
              <a:spcBef>
                <a:spcPts val="0"/>
              </a:spcBef>
              <a:spcAft>
                <a:spcPts val="425"/>
              </a:spcAft>
            </a:pPr>
            <a:r>
              <a:rPr lang="en-US" altLang="en-US" dirty="0"/>
              <a:t>Partition data set into clusters based on similarity, and store cluster representation (e.g., centroid and diameter) only</a:t>
            </a:r>
          </a:p>
          <a:p>
            <a:pPr marL="720000" lvl="1" eaLnBrk="1" hangingPunct="1">
              <a:spcBef>
                <a:spcPts val="0"/>
              </a:spcBef>
              <a:spcAft>
                <a:spcPts val="425"/>
              </a:spcAft>
            </a:pPr>
            <a:r>
              <a:rPr lang="en-US" altLang="en-US" dirty="0"/>
              <a:t>Can be very effective if data is clustered </a:t>
            </a:r>
          </a:p>
          <a:p>
            <a:pPr marL="720000" lvl="1" eaLnBrk="1" hangingPunct="1">
              <a:spcBef>
                <a:spcPts val="0"/>
              </a:spcBef>
              <a:spcAft>
                <a:spcPts val="425"/>
              </a:spcAft>
            </a:pPr>
            <a:r>
              <a:rPr lang="en-US" altLang="en-US" dirty="0"/>
              <a:t>There are many choices of clustering definitions and clustering algorithms</a:t>
            </a:r>
          </a:p>
          <a:p>
            <a:pPr marL="720000" lvl="1" eaLnBrk="1" hangingPunct="1">
              <a:spcBef>
                <a:spcPts val="0"/>
              </a:spcBef>
              <a:spcAft>
                <a:spcPts val="425"/>
              </a:spcAft>
            </a:pPr>
            <a:r>
              <a:rPr lang="en-US" altLang="en-US" dirty="0"/>
              <a:t>Cluster analysis will be studied in depth later</a:t>
            </a:r>
            <a:endParaRPr lang="en-US" altLang="en-US" dirty="0">
              <a:sym typeface="Symbol" pitchFamily="18" charset="2"/>
            </a:endParaRPr>
          </a:p>
          <a:p>
            <a:pPr marL="114298" indent="0" eaLnBrk="1" hangingPunct="1">
              <a:lnSpc>
                <a:spcPct val="120000"/>
              </a:lnSpc>
              <a:buNone/>
            </a:pPr>
            <a:endParaRPr lang="en-US" altLang="en-US" dirty="0"/>
          </a:p>
          <a:p>
            <a:pPr eaLnBrk="1" hangingPunct="1"/>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1134498345"/>
              </p:ext>
            </p:extLst>
          </p:nvPr>
        </p:nvGraphicFramePr>
        <p:xfrm>
          <a:off x="6173670" y="1545518"/>
          <a:ext cx="2970330" cy="1323324"/>
        </p:xfrm>
        <a:graphic>
          <a:graphicData uri="http://schemas.openxmlformats.org/presentationml/2006/ole">
            <mc:AlternateContent xmlns:mc="http://schemas.openxmlformats.org/markup-compatibility/2006">
              <mc:Choice xmlns:v="urn:schemas-microsoft-com:vml" Requires="v">
                <p:oleObj spid="_x0000_s10292" name="Chart" r:id="rId4" imgW="7917258" imgH="3848173" progId="MSGraph.Chart.8">
                  <p:embed followColorScheme="full"/>
                </p:oleObj>
              </mc:Choice>
              <mc:Fallback>
                <p:oleObj name="Chart" r:id="rId4" imgW="7917258" imgH="3848173" progId="MSGraph.Chart.8">
                  <p:embed followColorScheme="full"/>
                  <p:pic>
                    <p:nvPicPr>
                      <p:cNvPr id="4" name="Object 4"/>
                      <p:cNvPicPr>
                        <a:picLocks noChangeArrowheads="1"/>
                      </p:cNvPicPr>
                      <p:nvPr/>
                    </p:nvPicPr>
                    <p:blipFill>
                      <a:blip r:embed="rId5"/>
                      <a:srcRect/>
                      <a:stretch>
                        <a:fillRect/>
                      </a:stretch>
                    </p:blipFill>
                    <p:spPr bwMode="auto">
                      <a:xfrm>
                        <a:off x="6173670" y="1545518"/>
                        <a:ext cx="2970330" cy="13233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89206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a:t>
            </a:r>
            <a:r>
              <a:rPr lang="en-AU" sz="2800" dirty="0" err="1">
                <a:solidFill>
                  <a:srgbClr val="054A89"/>
                </a:solidFill>
              </a:rPr>
              <a:t>Numerosity</a:t>
            </a:r>
            <a:r>
              <a:rPr lang="en-AU" sz="2800" dirty="0">
                <a:solidFill>
                  <a:srgbClr val="054A89"/>
                </a:solidFill>
              </a:rPr>
              <a:t> Reduction</a:t>
            </a:r>
            <a:endParaRPr lang="en-US" sz="2800" dirty="0">
              <a:solidFill>
                <a:srgbClr val="054A89"/>
              </a:solidFill>
            </a:endParaRPr>
          </a:p>
        </p:txBody>
      </p:sp>
      <p:sp>
        <p:nvSpPr>
          <p:cNvPr id="5" name="Text Placeholder 4"/>
          <p:cNvSpPr>
            <a:spLocks noGrp="1"/>
          </p:cNvSpPr>
          <p:nvPr>
            <p:ph type="body" sz="quarter" idx="12"/>
          </p:nvPr>
        </p:nvSpPr>
        <p:spPr>
          <a:xfrm>
            <a:off x="416217" y="954963"/>
            <a:ext cx="7511041" cy="1488919"/>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b="1" dirty="0"/>
              <a:t>Sampling</a:t>
            </a:r>
          </a:p>
          <a:p>
            <a:pPr marL="720000" lvl="1" eaLnBrk="1" hangingPunct="1">
              <a:spcBef>
                <a:spcPts val="0"/>
              </a:spcBef>
              <a:spcAft>
                <a:spcPts val="425"/>
              </a:spcAft>
            </a:pPr>
            <a:r>
              <a:rPr lang="en-US" altLang="en-US" sz="1600" dirty="0"/>
              <a:t>Sampling: obtaining a small sample </a:t>
            </a:r>
            <a:r>
              <a:rPr lang="en-US" altLang="en-US" sz="1600" b="1" i="1" dirty="0"/>
              <a:t>s</a:t>
            </a:r>
            <a:r>
              <a:rPr lang="en-US" altLang="en-US" sz="1600" dirty="0"/>
              <a:t> to represent the whole data set </a:t>
            </a:r>
            <a:r>
              <a:rPr lang="en-US" altLang="en-US" sz="1600" i="1" dirty="0"/>
              <a:t>N</a:t>
            </a:r>
          </a:p>
          <a:p>
            <a:pPr marL="720000" lvl="1" eaLnBrk="1" hangingPunct="1">
              <a:spcBef>
                <a:spcPts val="0"/>
              </a:spcBef>
              <a:spcAft>
                <a:spcPts val="425"/>
              </a:spcAft>
            </a:pPr>
            <a:r>
              <a:rPr lang="en-US" altLang="en-US" sz="1600" dirty="0"/>
              <a:t>Key principle: Choose a </a:t>
            </a:r>
            <a:r>
              <a:rPr lang="en-US" altLang="en-US" sz="1600" dirty="0">
                <a:solidFill>
                  <a:schemeClr val="hlink"/>
                </a:solidFill>
              </a:rPr>
              <a:t>representative</a:t>
            </a:r>
            <a:r>
              <a:rPr lang="en-US" altLang="en-US" sz="1600" dirty="0"/>
              <a:t> subset of the data</a:t>
            </a:r>
          </a:p>
          <a:p>
            <a:pPr marL="900000" lvl="2" eaLnBrk="1" hangingPunct="1">
              <a:spcBef>
                <a:spcPts val="0"/>
              </a:spcBef>
              <a:spcAft>
                <a:spcPts val="425"/>
              </a:spcAft>
            </a:pPr>
            <a:r>
              <a:rPr lang="en-US" altLang="en-US" sz="1200" dirty="0"/>
              <a:t>Simple random sampling may have very poor performance in the presence of skew</a:t>
            </a:r>
          </a:p>
          <a:p>
            <a:pPr marL="900000" lvl="2" eaLnBrk="1" hangingPunct="1">
              <a:spcBef>
                <a:spcPts val="0"/>
              </a:spcBef>
              <a:spcAft>
                <a:spcPts val="425"/>
              </a:spcAft>
            </a:pPr>
            <a:r>
              <a:rPr lang="en-US" altLang="en-US" sz="1200" dirty="0"/>
              <a:t>Develop adaptive sampling methods, e.g., stratified sampling </a:t>
            </a:r>
          </a:p>
          <a:p>
            <a:pPr marL="342000" eaLnBrk="1" hangingPunct="1">
              <a:spcBef>
                <a:spcPts val="0"/>
              </a:spcBef>
              <a:spcAft>
                <a:spcPts val="425"/>
              </a:spcAft>
            </a:pPr>
            <a:endParaRPr lang="en-US" altLang="en-US" sz="1400" dirty="0"/>
          </a:p>
        </p:txBody>
      </p:sp>
      <p:pic>
        <p:nvPicPr>
          <p:cNvPr id="4" name="Picture 3">
            <a:extLst>
              <a:ext uri="{FF2B5EF4-FFF2-40B4-BE49-F238E27FC236}">
                <a16:creationId xmlns:a16="http://schemas.microsoft.com/office/drawing/2014/main" id="{3749F3F6-3FD5-4A81-BC6A-5FD67E969BFE}"/>
              </a:ext>
            </a:extLst>
          </p:cNvPr>
          <p:cNvPicPr>
            <a:picLocks noChangeAspect="1"/>
          </p:cNvPicPr>
          <p:nvPr/>
        </p:nvPicPr>
        <p:blipFill>
          <a:blip r:embed="rId3"/>
          <a:stretch>
            <a:fillRect/>
          </a:stretch>
        </p:blipFill>
        <p:spPr>
          <a:xfrm>
            <a:off x="7131518" y="1699422"/>
            <a:ext cx="1850250" cy="1217634"/>
          </a:xfrm>
          <a:prstGeom prst="rect">
            <a:avLst/>
          </a:prstGeom>
          <a:ln>
            <a:solidFill>
              <a:schemeClr val="accent1"/>
            </a:solidFill>
          </a:ln>
        </p:spPr>
      </p:pic>
      <p:sp>
        <p:nvSpPr>
          <p:cNvPr id="6" name="TextBox 5">
            <a:extLst>
              <a:ext uri="{FF2B5EF4-FFF2-40B4-BE49-F238E27FC236}">
                <a16:creationId xmlns:a16="http://schemas.microsoft.com/office/drawing/2014/main" id="{16AF1667-CD3B-4DDE-A114-7B08500AE389}"/>
              </a:ext>
            </a:extLst>
          </p:cNvPr>
          <p:cNvSpPr txBox="1"/>
          <p:nvPr/>
        </p:nvSpPr>
        <p:spPr>
          <a:xfrm>
            <a:off x="416216" y="2246099"/>
            <a:ext cx="5652745" cy="2616101"/>
          </a:xfrm>
          <a:prstGeom prst="rect">
            <a:avLst/>
          </a:prstGeom>
          <a:noFill/>
        </p:spPr>
        <p:txBody>
          <a:bodyPr wrap="square">
            <a:spAutoFit/>
          </a:bodyPr>
          <a:lstStyle/>
          <a:p>
            <a:pPr marL="342900" indent="-342900" eaLnBrk="1" hangingPunct="1">
              <a:spcBef>
                <a:spcPts val="0"/>
              </a:spcBef>
              <a:spcAft>
                <a:spcPts val="300"/>
              </a:spcAft>
              <a:buFont typeface="Arial" panose="020B0604020202020204" pitchFamily="34" charset="0"/>
              <a:buChar char="•"/>
            </a:pPr>
            <a:r>
              <a:rPr lang="en-AU" altLang="en-US" sz="2000" b="1" dirty="0"/>
              <a:t>Types of sampling</a:t>
            </a:r>
            <a:endParaRPr lang="en-US" altLang="en-US" sz="2000" b="1" dirty="0"/>
          </a:p>
          <a:p>
            <a:pPr marL="720000" lvl="1" indent="-342900" eaLnBrk="1" hangingPunct="1">
              <a:spcBef>
                <a:spcPts val="0"/>
              </a:spcBef>
              <a:spcAft>
                <a:spcPts val="0"/>
              </a:spcAft>
              <a:buFont typeface="Arial" panose="020B0604020202020204" pitchFamily="34" charset="0"/>
              <a:buChar char="–"/>
            </a:pPr>
            <a:r>
              <a:rPr lang="en-US" altLang="en-US" sz="1600" dirty="0"/>
              <a:t>Simple random sampling</a:t>
            </a:r>
          </a:p>
          <a:p>
            <a:pPr marL="900000" lvl="2" indent="-171450" eaLnBrk="1" hangingPunct="1">
              <a:spcBef>
                <a:spcPts val="0"/>
              </a:spcBef>
              <a:spcAft>
                <a:spcPts val="300"/>
              </a:spcAft>
              <a:buFont typeface="Arial" panose="020B0604020202020204" pitchFamily="34" charset="0"/>
              <a:buChar char="»"/>
            </a:pPr>
            <a:r>
              <a:rPr lang="en-US" altLang="en-US" sz="1200" dirty="0"/>
              <a:t>There is an equal probability of selecting any particular item</a:t>
            </a:r>
          </a:p>
          <a:p>
            <a:pPr marL="720000" lvl="1" indent="-285750" eaLnBrk="1" hangingPunct="1">
              <a:spcBef>
                <a:spcPts val="0"/>
              </a:spcBef>
              <a:spcAft>
                <a:spcPts val="0"/>
              </a:spcAft>
              <a:buFont typeface="Arial" panose="020B0604020202020204" pitchFamily="34" charset="0"/>
              <a:buChar char="–"/>
            </a:pPr>
            <a:r>
              <a:rPr lang="en-US" altLang="en-US" sz="1500" dirty="0"/>
              <a:t>Sampling without replacement</a:t>
            </a:r>
          </a:p>
          <a:p>
            <a:pPr marL="900000" lvl="2" indent="-171450" eaLnBrk="1" hangingPunct="1">
              <a:spcBef>
                <a:spcPts val="0"/>
              </a:spcBef>
              <a:spcAft>
                <a:spcPts val="300"/>
              </a:spcAft>
              <a:buFont typeface="Arial" panose="020B0604020202020204" pitchFamily="34" charset="0"/>
              <a:buChar char="»"/>
            </a:pPr>
            <a:r>
              <a:rPr lang="en-US" altLang="en-US" sz="1200" dirty="0"/>
              <a:t>Once an object is selected, it is removed from the population</a:t>
            </a:r>
          </a:p>
          <a:p>
            <a:pPr marL="720000" lvl="1" indent="-285750" eaLnBrk="1" hangingPunct="1">
              <a:spcBef>
                <a:spcPts val="0"/>
              </a:spcBef>
              <a:spcAft>
                <a:spcPts val="0"/>
              </a:spcAft>
              <a:buFont typeface="Arial" panose="020B0604020202020204" pitchFamily="34" charset="0"/>
              <a:buChar char="–"/>
            </a:pPr>
            <a:r>
              <a:rPr lang="en-US" altLang="en-US" sz="1500" dirty="0"/>
              <a:t>Sampling with replacement</a:t>
            </a:r>
          </a:p>
          <a:p>
            <a:pPr marL="900000" lvl="2" indent="-171450" eaLnBrk="1" hangingPunct="1">
              <a:spcBef>
                <a:spcPts val="0"/>
              </a:spcBef>
              <a:spcAft>
                <a:spcPts val="300"/>
              </a:spcAft>
              <a:buFont typeface="Arial" panose="020B0604020202020204" pitchFamily="34" charset="0"/>
              <a:buChar char="»"/>
            </a:pPr>
            <a:r>
              <a:rPr lang="en-US" altLang="en-US" sz="1050" dirty="0"/>
              <a:t>A selected object is not removed from the population</a:t>
            </a:r>
          </a:p>
          <a:p>
            <a:pPr marL="720000" lvl="1" indent="-285750" eaLnBrk="1" hangingPunct="1">
              <a:spcBef>
                <a:spcPts val="0"/>
              </a:spcBef>
              <a:spcAft>
                <a:spcPts val="0"/>
              </a:spcAft>
              <a:buFont typeface="Arial" panose="020B0604020202020204" pitchFamily="34" charset="0"/>
              <a:buChar char="–"/>
            </a:pPr>
            <a:r>
              <a:rPr lang="en-US" altLang="en-US" sz="1500" dirty="0"/>
              <a:t>Stratified sampling: </a:t>
            </a:r>
          </a:p>
          <a:p>
            <a:pPr marL="900000" lvl="2" indent="-171450" eaLnBrk="1" hangingPunct="1">
              <a:spcBef>
                <a:spcPts val="0"/>
              </a:spcBef>
              <a:spcAft>
                <a:spcPts val="300"/>
              </a:spcAft>
              <a:buFont typeface="Arial" panose="020B0604020202020204" pitchFamily="34" charset="0"/>
              <a:buChar char="»"/>
            </a:pPr>
            <a:r>
              <a:rPr lang="en-US" altLang="en-US" sz="1200" dirty="0"/>
              <a:t>Partition the data set, and draw samples from each partition (proportionally, i.e., approximately the same percentage of the data) </a:t>
            </a:r>
          </a:p>
          <a:p>
            <a:pPr marL="900000" lvl="2" indent="-171450" eaLnBrk="1" hangingPunct="1">
              <a:spcBef>
                <a:spcPts val="0"/>
              </a:spcBef>
              <a:spcAft>
                <a:spcPts val="300"/>
              </a:spcAft>
              <a:buFont typeface="Arial" panose="020B0604020202020204" pitchFamily="34" charset="0"/>
              <a:buChar char="»"/>
            </a:pPr>
            <a:r>
              <a:rPr lang="en-US" altLang="en-US" sz="1200" dirty="0"/>
              <a:t>Used in conjunction with skewed data</a:t>
            </a:r>
          </a:p>
        </p:txBody>
      </p:sp>
      <p:pic>
        <p:nvPicPr>
          <p:cNvPr id="7" name="Picture 6">
            <a:extLst>
              <a:ext uri="{FF2B5EF4-FFF2-40B4-BE49-F238E27FC236}">
                <a16:creationId xmlns:a16="http://schemas.microsoft.com/office/drawing/2014/main" id="{DA3E85C3-E0A6-4046-98BD-D3114698573B}"/>
              </a:ext>
            </a:extLst>
          </p:cNvPr>
          <p:cNvPicPr>
            <a:picLocks noChangeAspect="1"/>
          </p:cNvPicPr>
          <p:nvPr/>
        </p:nvPicPr>
        <p:blipFill>
          <a:blip r:embed="rId4"/>
          <a:stretch>
            <a:fillRect/>
          </a:stretch>
        </p:blipFill>
        <p:spPr>
          <a:xfrm>
            <a:off x="6068961" y="3028386"/>
            <a:ext cx="2747752" cy="1455059"/>
          </a:xfrm>
          <a:prstGeom prst="rect">
            <a:avLst/>
          </a:prstGeom>
        </p:spPr>
      </p:pic>
    </p:spTree>
    <p:extLst>
      <p:ext uri="{BB962C8B-B14F-4D97-AF65-F5344CB8AC3E}">
        <p14:creationId xmlns:p14="http://schemas.microsoft.com/office/powerpoint/2010/main" val="27371588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a:t>
            </a:r>
            <a:r>
              <a:rPr lang="en-AU" sz="2800" dirty="0" err="1">
                <a:solidFill>
                  <a:srgbClr val="054A89"/>
                </a:solidFill>
              </a:rPr>
              <a:t>Numerosity</a:t>
            </a:r>
            <a:r>
              <a:rPr lang="en-AU" sz="2800" dirty="0">
                <a:solidFill>
                  <a:srgbClr val="054A89"/>
                </a:solidFill>
              </a:rPr>
              <a:t> Reduction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altLang="en-US" sz="2400" dirty="0"/>
              <a:t>Impact of Sample size</a:t>
            </a:r>
            <a:endParaRPr lang="en-US" altLang="en-US" sz="2400" dirty="0"/>
          </a:p>
          <a:p>
            <a:pPr lvl="2" eaLnBrk="1" hangingPunct="1">
              <a:lnSpc>
                <a:spcPct val="110000"/>
              </a:lnSpc>
              <a:spcBef>
                <a:spcPts val="270"/>
              </a:spcBef>
            </a:pPr>
            <a:endParaRPr lang="en-US" altLang="en-US" dirty="0"/>
          </a:p>
        </p:txBody>
      </p:sp>
      <p:pic>
        <p:nvPicPr>
          <p:cNvPr id="4" name="Picture 3"/>
          <p:cNvPicPr>
            <a:picLocks noChangeAspect="1"/>
          </p:cNvPicPr>
          <p:nvPr/>
        </p:nvPicPr>
        <p:blipFill>
          <a:blip r:embed="rId3"/>
          <a:stretch>
            <a:fillRect/>
          </a:stretch>
        </p:blipFill>
        <p:spPr>
          <a:xfrm>
            <a:off x="1332457" y="1484084"/>
            <a:ext cx="6479086" cy="2780017"/>
          </a:xfrm>
          <a:prstGeom prst="rect">
            <a:avLst/>
          </a:prstGeom>
        </p:spPr>
      </p:pic>
    </p:spTree>
    <p:extLst>
      <p:ext uri="{BB962C8B-B14F-4D97-AF65-F5344CB8AC3E}">
        <p14:creationId xmlns:p14="http://schemas.microsoft.com/office/powerpoint/2010/main" val="13034395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Reduction: </a:t>
            </a:r>
            <a:r>
              <a:rPr lang="en-US" altLang="en-US" sz="2800" dirty="0">
                <a:solidFill>
                  <a:srgbClr val="054A89"/>
                </a:solidFill>
              </a:rPr>
              <a:t>Data Compression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AU" altLang="en-US" sz="2200" dirty="0"/>
              <a:t>Data compression transforms data to obtain a reduced or compressed representation of the original data</a:t>
            </a:r>
          </a:p>
          <a:p>
            <a:pPr eaLnBrk="1" hangingPunct="1">
              <a:spcAft>
                <a:spcPts val="425"/>
              </a:spcAft>
            </a:pPr>
            <a:r>
              <a:rPr lang="en-AU" altLang="en-US" sz="2200" dirty="0"/>
              <a:t>Lossless compression: the original data can be reconstructed from the compressed data without information loss</a:t>
            </a:r>
            <a:endParaRPr lang="en-US" altLang="en-US" sz="2200" dirty="0"/>
          </a:p>
          <a:p>
            <a:pPr eaLnBrk="1" hangingPunct="1">
              <a:spcAft>
                <a:spcPts val="425"/>
              </a:spcAft>
            </a:pPr>
            <a:r>
              <a:rPr lang="en-US" altLang="en-US" sz="2200" dirty="0"/>
              <a:t>Examples:</a:t>
            </a:r>
          </a:p>
          <a:p>
            <a:pPr marL="720000" lvl="1" eaLnBrk="1" hangingPunct="1">
              <a:spcAft>
                <a:spcPts val="425"/>
              </a:spcAft>
            </a:pPr>
            <a:r>
              <a:rPr lang="en-US" altLang="en-US" dirty="0"/>
              <a:t>String compression</a:t>
            </a:r>
          </a:p>
          <a:p>
            <a:pPr marL="720000" lvl="1" eaLnBrk="1" hangingPunct="1">
              <a:spcAft>
                <a:spcPts val="425"/>
              </a:spcAft>
            </a:pPr>
            <a:r>
              <a:rPr lang="en-US" altLang="en-US" dirty="0">
                <a:sym typeface="Symbol" pitchFamily="18" charset="2"/>
              </a:rPr>
              <a:t>Audio/video compression</a:t>
            </a:r>
          </a:p>
          <a:p>
            <a:pPr eaLnBrk="1" hangingPunct="1">
              <a:spcAft>
                <a:spcPts val="425"/>
              </a:spcAft>
            </a:pPr>
            <a:r>
              <a:rPr lang="en-US" altLang="en-US" sz="2200" dirty="0">
                <a:sym typeface="Symbol" pitchFamily="18" charset="2"/>
              </a:rPr>
              <a:t>Dimensionality and numerosity reduction may also be considered as forms of data compression</a:t>
            </a:r>
          </a:p>
          <a:p>
            <a:pPr lvl="2" eaLnBrk="1" hangingPunct="1"/>
            <a:endParaRPr lang="en-US" altLang="en-US" sz="1200" dirty="0">
              <a:sym typeface="Symbol" pitchFamily="18" charset="2"/>
            </a:endParaRPr>
          </a:p>
          <a:p>
            <a:pPr lvl="2" eaLnBrk="1" hangingPunct="1">
              <a:lnSpc>
                <a:spcPct val="110000"/>
              </a:lnSpc>
              <a:spcBef>
                <a:spcPts val="270"/>
              </a:spcBef>
            </a:pPr>
            <a:endParaRPr lang="en-US" altLang="en-US" dirty="0"/>
          </a:p>
        </p:txBody>
      </p:sp>
    </p:spTree>
    <p:extLst>
      <p:ext uri="{BB962C8B-B14F-4D97-AF65-F5344CB8AC3E}">
        <p14:creationId xmlns:p14="http://schemas.microsoft.com/office/powerpoint/2010/main" val="1751486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a:t>
            </a:r>
            <a:endParaRPr lang="en-US" sz="2800" dirty="0">
              <a:solidFill>
                <a:srgbClr val="054A89"/>
              </a:solidFill>
            </a:endParaRPr>
          </a:p>
        </p:txBody>
      </p:sp>
      <p:sp>
        <p:nvSpPr>
          <p:cNvPr id="5" name="Text Placeholder 4"/>
          <p:cNvSpPr>
            <a:spLocks noGrp="1"/>
          </p:cNvSpPr>
          <p:nvPr>
            <p:ph type="body" sz="quarter" idx="12"/>
          </p:nvPr>
        </p:nvSpPr>
        <p:spPr>
          <a:xfrm>
            <a:off x="416217" y="930383"/>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300"/>
              </a:spcAft>
            </a:pPr>
            <a:r>
              <a:rPr lang="en-US" altLang="en-US" sz="2200" dirty="0"/>
              <a:t>A function that maps the </a:t>
            </a:r>
            <a:r>
              <a:rPr lang="en-US" altLang="en-US" sz="2200" b="1" dirty="0"/>
              <a:t>entire</a:t>
            </a:r>
            <a:r>
              <a:rPr lang="en-US" altLang="en-US" sz="2200" dirty="0"/>
              <a:t> set of values of </a:t>
            </a:r>
            <a:r>
              <a:rPr lang="en-US" altLang="en-US" sz="2200" b="1" dirty="0"/>
              <a:t>a given attribute </a:t>
            </a:r>
            <a:r>
              <a:rPr lang="en-US" altLang="en-US" sz="2200" dirty="0"/>
              <a:t>to a new set of replacement values such that each old value can be identified with one of the new values</a:t>
            </a:r>
          </a:p>
          <a:p>
            <a:pPr eaLnBrk="1" hangingPunct="1">
              <a:spcBef>
                <a:spcPts val="0"/>
              </a:spcBef>
              <a:spcAft>
                <a:spcPts val="300"/>
              </a:spcAft>
            </a:pPr>
            <a:r>
              <a:rPr lang="en-US" altLang="en-US" sz="2200" dirty="0"/>
              <a:t>Methods:</a:t>
            </a:r>
          </a:p>
          <a:p>
            <a:pPr marL="720000" lvl="1" eaLnBrk="1" hangingPunct="1">
              <a:spcBef>
                <a:spcPts val="0"/>
              </a:spcBef>
              <a:spcAft>
                <a:spcPts val="300"/>
              </a:spcAft>
            </a:pPr>
            <a:r>
              <a:rPr lang="en-US" altLang="en-US" dirty="0"/>
              <a:t>Smoothing: Remove noise from data</a:t>
            </a:r>
          </a:p>
          <a:p>
            <a:pPr marL="720000" lvl="1" eaLnBrk="1" hangingPunct="1">
              <a:spcBef>
                <a:spcPts val="0"/>
              </a:spcBef>
              <a:spcAft>
                <a:spcPts val="300"/>
              </a:spcAft>
            </a:pPr>
            <a:r>
              <a:rPr lang="en-US" altLang="en-US" dirty="0"/>
              <a:t>Attribute/feature construction</a:t>
            </a:r>
          </a:p>
          <a:p>
            <a:pPr marL="900000" lvl="2" eaLnBrk="1" hangingPunct="1">
              <a:spcBef>
                <a:spcPts val="0"/>
              </a:spcBef>
              <a:spcAft>
                <a:spcPts val="300"/>
              </a:spcAft>
            </a:pPr>
            <a:r>
              <a:rPr lang="en-US" altLang="en-US" sz="1350" dirty="0"/>
              <a:t>New attributes constructed from the given ones</a:t>
            </a:r>
          </a:p>
          <a:p>
            <a:pPr marL="720000" lvl="1" eaLnBrk="1" hangingPunct="1">
              <a:spcBef>
                <a:spcPts val="0"/>
              </a:spcBef>
              <a:spcAft>
                <a:spcPts val="300"/>
              </a:spcAft>
            </a:pPr>
            <a:r>
              <a:rPr lang="en-US" altLang="en-US" dirty="0"/>
              <a:t>Aggregation: Summarization, data cube construction</a:t>
            </a:r>
          </a:p>
          <a:p>
            <a:pPr marL="720000" lvl="1" eaLnBrk="1" hangingPunct="1">
              <a:spcBef>
                <a:spcPts val="0"/>
              </a:spcBef>
              <a:spcAft>
                <a:spcPts val="300"/>
              </a:spcAft>
            </a:pPr>
            <a:r>
              <a:rPr lang="en-US" altLang="en-US" b="1" dirty="0"/>
              <a:t>Normalization</a:t>
            </a:r>
            <a:r>
              <a:rPr lang="en-US" altLang="en-US" dirty="0"/>
              <a:t>: Scaled to fall within a smaller, specified range</a:t>
            </a:r>
          </a:p>
          <a:p>
            <a:pPr marL="900000" lvl="2" eaLnBrk="1" hangingPunct="1">
              <a:spcBef>
                <a:spcPts val="0"/>
              </a:spcBef>
              <a:spcAft>
                <a:spcPts val="300"/>
              </a:spcAft>
            </a:pPr>
            <a:r>
              <a:rPr lang="en-US" altLang="en-US" sz="1400" dirty="0"/>
              <a:t>min-max normalization</a:t>
            </a:r>
          </a:p>
          <a:p>
            <a:pPr marL="900000" lvl="2" eaLnBrk="1" hangingPunct="1">
              <a:spcBef>
                <a:spcPts val="0"/>
              </a:spcBef>
              <a:spcAft>
                <a:spcPts val="300"/>
              </a:spcAft>
            </a:pPr>
            <a:r>
              <a:rPr lang="en-US" altLang="en-US" sz="1400" dirty="0"/>
              <a:t>z-score normalization</a:t>
            </a:r>
          </a:p>
          <a:p>
            <a:pPr marL="900000" lvl="2" eaLnBrk="1" hangingPunct="1">
              <a:spcBef>
                <a:spcPts val="0"/>
              </a:spcBef>
              <a:spcAft>
                <a:spcPts val="300"/>
              </a:spcAft>
            </a:pPr>
            <a:r>
              <a:rPr lang="en-US" altLang="en-US" sz="1400" dirty="0"/>
              <a:t>normalization by decimal scaling</a:t>
            </a:r>
          </a:p>
          <a:p>
            <a:pPr marL="720000" lvl="1" eaLnBrk="1" hangingPunct="1">
              <a:spcBef>
                <a:spcPts val="0"/>
              </a:spcBef>
              <a:spcAft>
                <a:spcPts val="300"/>
              </a:spcAft>
            </a:pPr>
            <a:r>
              <a:rPr lang="en-US" altLang="en-US" b="1" dirty="0"/>
              <a:t>Discretization</a:t>
            </a:r>
            <a:r>
              <a:rPr lang="en-US" altLang="en-US" dirty="0"/>
              <a:t>: numeric values -&gt; interval labels or concept labels</a:t>
            </a:r>
            <a:endParaRPr lang="en-US" altLang="en-US" dirty="0">
              <a:sym typeface="Symbol" pitchFamily="18" charset="2"/>
            </a:endParaRPr>
          </a:p>
          <a:p>
            <a:pPr lvl="2" eaLnBrk="1" hangingPunct="1">
              <a:lnSpc>
                <a:spcPct val="110000"/>
              </a:lnSpc>
              <a:spcBef>
                <a:spcPts val="270"/>
              </a:spcBef>
            </a:pPr>
            <a:endParaRPr lang="en-US" altLang="en-US" dirty="0"/>
          </a:p>
        </p:txBody>
      </p:sp>
    </p:spTree>
    <p:extLst>
      <p:ext uri="{BB962C8B-B14F-4D97-AF65-F5344CB8AC3E}">
        <p14:creationId xmlns:p14="http://schemas.microsoft.com/office/powerpoint/2010/main" val="256257427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 Normalization</a:t>
            </a:r>
            <a:endParaRPr lang="en-US" sz="2800" dirty="0">
              <a:solidFill>
                <a:srgbClr val="054A89"/>
              </a:solidFill>
            </a:endParaRPr>
          </a:p>
        </p:txBody>
      </p:sp>
      <p:sp>
        <p:nvSpPr>
          <p:cNvPr id="13" name="Rectangle 3"/>
          <p:cNvSpPr txBox="1">
            <a:spLocks noChangeArrowheads="1"/>
          </p:cNvSpPr>
          <p:nvPr/>
        </p:nvSpPr>
        <p:spPr>
          <a:xfrm>
            <a:off x="416217" y="847863"/>
            <a:ext cx="8243501" cy="3771900"/>
          </a:xfrm>
          <a:prstGeom prst="rect">
            <a:avLst/>
          </a:prstGeo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257175" marR="0" lvl="0" indent="-257175" algn="l" defTabSz="685800" rtl="0" eaLnBrk="1" fontAlgn="base" latinLnBrk="0" hangingPunct="1">
              <a:spcBef>
                <a:spcPts val="0"/>
              </a:spcBef>
              <a:spcAft>
                <a:spcPts val="600"/>
              </a:spcAft>
              <a:buClrTx/>
              <a:buSzTx/>
              <a:buFontTx/>
              <a:buChar char="•"/>
              <a:tabLst/>
              <a:defRPr/>
            </a:pPr>
            <a:r>
              <a:rPr kumimoji="0" lang="en-US" altLang="en-US" sz="1800" b="1" i="0" u="none" strike="noStrike" kern="0" cap="none" spc="0" normalizeH="0" baseline="0" noProof="0" dirty="0">
                <a:ln>
                  <a:noFill/>
                </a:ln>
                <a:solidFill>
                  <a:srgbClr val="2C2C2C"/>
                </a:solidFill>
                <a:effectLst/>
                <a:uLnTx/>
                <a:uFillTx/>
                <a:latin typeface="Arial"/>
                <a:ea typeface="+mn-ea"/>
                <a:cs typeface="Arial"/>
              </a:rPr>
              <a:t>Min-max normalization</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 to [</a:t>
            </a:r>
            <a:r>
              <a:rPr kumimoji="0" lang="en-US" altLang="en-US" sz="1800" b="0" i="0" u="none" strike="noStrike" kern="0" cap="none" spc="0" normalizeH="0" baseline="0" noProof="0" dirty="0" err="1">
                <a:ln>
                  <a:noFill/>
                </a:ln>
                <a:solidFill>
                  <a:srgbClr val="2C2C2C"/>
                </a:solidFill>
                <a:effectLst/>
                <a:uLnTx/>
                <a:uFillTx/>
                <a:latin typeface="Arial"/>
                <a:ea typeface="+mn-ea"/>
                <a:cs typeface="Arial"/>
              </a:rPr>
              <a:t>new_min</a:t>
            </a:r>
            <a:r>
              <a:rPr kumimoji="0" lang="en-US" altLang="en-US" sz="1800" b="0" i="0" u="none" strike="noStrike" kern="0" cap="none" spc="0" normalizeH="0" baseline="-25000" noProof="0" dirty="0" err="1">
                <a:ln>
                  <a:noFill/>
                </a:ln>
                <a:solidFill>
                  <a:srgbClr val="2C2C2C"/>
                </a:solidFill>
                <a:effectLst/>
                <a:uLnTx/>
                <a:uFillTx/>
                <a:latin typeface="Arial"/>
                <a:ea typeface="+mn-ea"/>
                <a:cs typeface="Arial"/>
              </a:rPr>
              <a:t>A</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 </a:t>
            </a:r>
            <a:r>
              <a:rPr kumimoji="0" lang="en-US" altLang="en-US" sz="1800" b="0" i="0" u="none" strike="noStrike" kern="0" cap="none" spc="0" normalizeH="0" baseline="0" noProof="0" dirty="0" err="1">
                <a:ln>
                  <a:noFill/>
                </a:ln>
                <a:solidFill>
                  <a:srgbClr val="2C2C2C"/>
                </a:solidFill>
                <a:effectLst/>
                <a:uLnTx/>
                <a:uFillTx/>
                <a:latin typeface="Arial"/>
                <a:ea typeface="+mn-ea"/>
                <a:cs typeface="Arial"/>
              </a:rPr>
              <a:t>new_max</a:t>
            </a:r>
            <a:r>
              <a:rPr kumimoji="0" lang="en-US" altLang="en-US" sz="1800" b="0" i="0" u="none" strike="noStrike" kern="0" cap="none" spc="0" normalizeH="0" baseline="-25000" noProof="0" dirty="0" err="1">
                <a:ln>
                  <a:noFill/>
                </a:ln>
                <a:solidFill>
                  <a:srgbClr val="2C2C2C"/>
                </a:solidFill>
                <a:effectLst/>
                <a:uLnTx/>
                <a:uFillTx/>
                <a:latin typeface="Arial"/>
                <a:ea typeface="+mn-ea"/>
                <a:cs typeface="Arial"/>
              </a:rPr>
              <a:t>A</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a:t>
            </a:r>
          </a:p>
          <a:p>
            <a:pPr marL="557213" marR="0" lvl="1" indent="-214313" algn="l" defTabSz="685800" rtl="0" eaLnBrk="1" fontAlgn="base" latinLnBrk="0" hangingPunct="1">
              <a:spcBef>
                <a:spcPts val="0"/>
              </a:spcBef>
              <a:spcAft>
                <a:spcPts val="600"/>
              </a:spcAft>
              <a:buClrTx/>
              <a:buSzTx/>
              <a:buFontTx/>
              <a:buChar char="–"/>
              <a:tabLst/>
              <a:defRPr/>
            </a:pPr>
            <a:endParaRPr kumimoji="0" lang="en-US" altLang="en-US" sz="1500" b="0" i="0" u="none" strike="noStrike" kern="0" cap="none" spc="0" normalizeH="0" baseline="0" noProof="0" dirty="0">
              <a:ln>
                <a:noFill/>
              </a:ln>
              <a:solidFill>
                <a:srgbClr val="2C2C2C"/>
              </a:solidFill>
              <a:effectLst/>
              <a:uLnTx/>
              <a:uFillTx/>
              <a:latin typeface="Calibri" pitchFamily="34" charset="0"/>
              <a:cs typeface="Arial"/>
            </a:endParaRPr>
          </a:p>
          <a:p>
            <a:pPr marL="342900" marR="0" lvl="1" indent="0" algn="l" defTabSz="685800" rtl="0" eaLnBrk="1" fontAlgn="base" latinLnBrk="0" hangingPunct="1">
              <a:spcBef>
                <a:spcPts val="0"/>
              </a:spcBef>
              <a:spcAft>
                <a:spcPts val="600"/>
              </a:spcAft>
              <a:buClrTx/>
              <a:buSzTx/>
              <a:buNone/>
              <a:tabLst/>
              <a:defRPr/>
            </a:pPr>
            <a:endParaRPr kumimoji="0" lang="en-US" altLang="en-US" sz="1200" b="0" i="0" u="none" strike="noStrike" kern="0" cap="none" spc="0" normalizeH="0" baseline="0" noProof="0" dirty="0">
              <a:ln>
                <a:noFill/>
              </a:ln>
              <a:solidFill>
                <a:srgbClr val="2C2C2C"/>
              </a:solidFill>
              <a:effectLst/>
              <a:uLnTx/>
              <a:uFillTx/>
              <a:latin typeface="Calibri" pitchFamily="34" charset="0"/>
              <a:cs typeface="Arial"/>
            </a:endParaRPr>
          </a:p>
          <a:p>
            <a:pPr marL="557213" marR="0" lvl="1" indent="-214313" algn="l" defTabSz="685800" rtl="0" eaLnBrk="1" fontAlgn="base" latinLnBrk="0" hangingPunct="1">
              <a:spcBef>
                <a:spcPts val="0"/>
              </a:spcBef>
              <a:spcAft>
                <a:spcPts val="600"/>
              </a:spcAft>
              <a:buClrTx/>
              <a:buSzTx/>
              <a:buFontTx/>
              <a:buChar char="–"/>
              <a:tabLst/>
              <a:defRPr/>
            </a:pPr>
            <a:r>
              <a:rPr kumimoji="0" lang="en-US"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Example:  Let income range $12,000 to $98,000 normalized to [0.0, 1.0].  Then $73,600 is mapped to  </a:t>
            </a:r>
          </a:p>
          <a:p>
            <a:pPr marL="257175" marR="0" lvl="0" indent="-257175" algn="l" defTabSz="685800" rtl="0" eaLnBrk="1" fontAlgn="base" latinLnBrk="0" hangingPunct="1">
              <a:spcBef>
                <a:spcPts val="600"/>
              </a:spcBef>
              <a:spcAft>
                <a:spcPts val="600"/>
              </a:spcAft>
              <a:buClrTx/>
              <a:buSzTx/>
              <a:buFontTx/>
              <a:buChar char="•"/>
              <a:tabLst/>
              <a:defRPr/>
            </a:pPr>
            <a:r>
              <a:rPr kumimoji="0" lang="en-US" altLang="en-US" sz="1800" b="1" i="0" u="none" strike="noStrike" kern="0" cap="none" spc="0" normalizeH="0" baseline="0" noProof="0" dirty="0">
                <a:ln>
                  <a:noFill/>
                </a:ln>
                <a:solidFill>
                  <a:srgbClr val="2C2C2C"/>
                </a:solidFill>
                <a:effectLst/>
                <a:uLnTx/>
                <a:uFillTx/>
                <a:latin typeface="Arial"/>
                <a:ea typeface="+mn-ea"/>
                <a:cs typeface="Arial"/>
              </a:rPr>
              <a:t>Z-score normalization, or standardization</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 (</a:t>
            </a:r>
            <a:r>
              <a:rPr kumimoji="0" lang="el-GR" altLang="en-US" sz="1800" b="0" i="0" u="none" strike="noStrike" kern="0" cap="none" spc="0" normalizeH="0" baseline="0" noProof="0" dirty="0">
                <a:ln>
                  <a:noFill/>
                </a:ln>
                <a:solidFill>
                  <a:srgbClr val="2C2C2C"/>
                </a:solidFill>
                <a:effectLst/>
                <a:uLnTx/>
                <a:uFillTx/>
                <a:latin typeface="Arial"/>
                <a:ea typeface="+mn-ea"/>
                <a:cs typeface="Arial"/>
              </a:rPr>
              <a:t>μ</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 mean, </a:t>
            </a:r>
            <a:r>
              <a:rPr kumimoji="0" lang="el-GR" altLang="en-US" sz="1800" b="0" i="0" u="none" strike="noStrike" kern="0" cap="none" spc="0" normalizeH="0" baseline="0" noProof="0" dirty="0">
                <a:ln>
                  <a:noFill/>
                </a:ln>
                <a:solidFill>
                  <a:srgbClr val="2C2C2C"/>
                </a:solidFill>
                <a:effectLst/>
                <a:uLnTx/>
                <a:uFillTx/>
                <a:latin typeface="Arial"/>
                <a:ea typeface="+mn-ea"/>
                <a:cs typeface="Arial"/>
              </a:rPr>
              <a:t>σ</a:t>
            </a:r>
            <a:r>
              <a:rPr kumimoji="0" lang="en-US" altLang="en-US" sz="1800" b="0" i="0" u="none" strike="noStrike" kern="0" cap="none" spc="0" normalizeH="0" baseline="0" noProof="0" dirty="0">
                <a:ln>
                  <a:noFill/>
                </a:ln>
                <a:solidFill>
                  <a:srgbClr val="2C2C2C"/>
                </a:solidFill>
                <a:effectLst/>
                <a:uLnTx/>
                <a:uFillTx/>
                <a:latin typeface="Arial"/>
                <a:ea typeface="+mn-ea"/>
                <a:cs typeface="Arial"/>
              </a:rPr>
              <a:t>: standard deviation)</a:t>
            </a:r>
          </a:p>
          <a:p>
            <a:pPr marL="257175" marR="0" lvl="0" indent="-257175" algn="l" defTabSz="685800" rtl="0" eaLnBrk="1" fontAlgn="base" latinLnBrk="0" hangingPunct="1">
              <a:spcBef>
                <a:spcPts val="0"/>
              </a:spcBef>
              <a:spcAft>
                <a:spcPts val="600"/>
              </a:spcAft>
              <a:buClrTx/>
              <a:buSzTx/>
              <a:buFontTx/>
              <a:buChar char="•"/>
              <a:tabLst/>
              <a:defRPr/>
            </a:pPr>
            <a:endParaRPr kumimoji="0" lang="en-US" altLang="en-US" sz="1500" b="0" i="0" u="none" strike="noStrike" kern="0" cap="none" spc="0" normalizeH="0" baseline="0" noProof="0" dirty="0">
              <a:ln>
                <a:noFill/>
              </a:ln>
              <a:solidFill>
                <a:srgbClr val="2C2C2C"/>
              </a:solidFill>
              <a:effectLst/>
              <a:uLnTx/>
              <a:uFillTx/>
              <a:latin typeface="Calibri" pitchFamily="34" charset="0"/>
              <a:ea typeface="+mn-ea"/>
              <a:cs typeface="Arial"/>
            </a:endParaRPr>
          </a:p>
          <a:p>
            <a:pPr marL="557213" marR="0" lvl="1" indent="-214313" algn="l" defTabSz="685800" rtl="0" eaLnBrk="1" fontAlgn="base" latinLnBrk="0" hangingPunct="1">
              <a:spcBef>
                <a:spcPts val="0"/>
              </a:spcBef>
              <a:spcAft>
                <a:spcPts val="600"/>
              </a:spcAft>
              <a:buClrTx/>
              <a:buSzTx/>
              <a:buFontTx/>
              <a:buChar char="–"/>
              <a:tabLst/>
              <a:defRPr/>
            </a:pPr>
            <a:endParaRPr kumimoji="0" lang="en-US" altLang="en-US" sz="1500" b="0" i="0" u="none" strike="noStrike" kern="0" cap="none" spc="0" normalizeH="0" baseline="0" noProof="0" dirty="0">
              <a:ln>
                <a:noFill/>
              </a:ln>
              <a:solidFill>
                <a:srgbClr val="2C2C2C"/>
              </a:solidFill>
              <a:effectLst/>
              <a:uLnTx/>
              <a:uFillTx/>
              <a:latin typeface="Calibri" pitchFamily="34" charset="0"/>
              <a:cs typeface="Arial"/>
            </a:endParaRPr>
          </a:p>
          <a:p>
            <a:pPr marL="557213" marR="0" lvl="1" indent="-214313" algn="l" defTabSz="685800" rtl="0" eaLnBrk="1" fontAlgn="base" latinLnBrk="0" hangingPunct="1">
              <a:spcBef>
                <a:spcPts val="0"/>
              </a:spcBef>
              <a:spcAft>
                <a:spcPts val="600"/>
              </a:spcAft>
              <a:buClrTx/>
              <a:buSzTx/>
              <a:buFontTx/>
              <a:buChar char="–"/>
              <a:tabLst/>
              <a:defRPr/>
            </a:pPr>
            <a:r>
              <a:rPr kumimoji="0" lang="en-US"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Example: Let </a:t>
            </a:r>
            <a:r>
              <a:rPr kumimoji="0" lang="el-GR"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μ</a:t>
            </a:r>
            <a:r>
              <a:rPr kumimoji="0" lang="en-US"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 = 54,000, </a:t>
            </a:r>
            <a:r>
              <a:rPr kumimoji="0" lang="el-GR"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σ</a:t>
            </a:r>
            <a:r>
              <a:rPr kumimoji="0" lang="en-US"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rPr>
              <a:t> = 16,000.  Then</a:t>
            </a:r>
            <a:endParaRPr kumimoji="0" lang="el-GR" altLang="en-US" sz="1500" b="0" i="0" u="none" strike="noStrike" kern="0" cap="none" spc="0" normalizeH="0" baseline="0" noProof="0" dirty="0">
              <a:ln>
                <a:noFill/>
              </a:ln>
              <a:solidFill>
                <a:srgbClr val="2C2C2C"/>
              </a:solidFill>
              <a:effectLst/>
              <a:uLnTx/>
              <a:uFillTx/>
              <a:latin typeface="Arial" panose="020B0604020202020204" pitchFamily="34" charset="0"/>
              <a:cs typeface="Arial" panose="020B0604020202020204" pitchFamily="34" charset="0"/>
            </a:endParaRPr>
          </a:p>
          <a:p>
            <a:pPr marL="257175" marR="0" lvl="0" indent="-257175" algn="l" defTabSz="685800" rtl="0" eaLnBrk="1" fontAlgn="base" latinLnBrk="0" hangingPunct="1">
              <a:spcBef>
                <a:spcPts val="0"/>
              </a:spcBef>
              <a:spcAft>
                <a:spcPts val="600"/>
              </a:spcAft>
              <a:buClrTx/>
              <a:buSzTx/>
              <a:buFontTx/>
              <a:buChar char="•"/>
              <a:tabLst/>
              <a:defRPr/>
            </a:pPr>
            <a:r>
              <a:rPr kumimoji="0" lang="en-US" altLang="en-US" sz="1800" b="1" i="0" u="none" strike="noStrike" kern="0" cap="none" spc="0" normalizeH="0" baseline="0" noProof="0" dirty="0">
                <a:ln>
                  <a:noFill/>
                </a:ln>
                <a:solidFill>
                  <a:srgbClr val="2C2C2C"/>
                </a:solidFill>
                <a:effectLst/>
                <a:uLnTx/>
                <a:uFillTx/>
                <a:latin typeface="Arial"/>
                <a:ea typeface="+mn-ea"/>
                <a:cs typeface="Arial"/>
              </a:rPr>
              <a:t>Normalization by decimal scaling</a:t>
            </a:r>
          </a:p>
        </p:txBody>
      </p:sp>
      <p:graphicFrame>
        <p:nvGraphicFramePr>
          <p:cNvPr id="14" name="Object 4"/>
          <p:cNvGraphicFramePr>
            <a:graphicFrameLocks noChangeAspect="1"/>
          </p:cNvGraphicFramePr>
          <p:nvPr>
            <p:extLst>
              <p:ext uri="{D42A27DB-BD31-4B8C-83A1-F6EECF244321}">
                <p14:modId xmlns:p14="http://schemas.microsoft.com/office/powerpoint/2010/main" val="517876581"/>
              </p:ext>
            </p:extLst>
          </p:nvPr>
        </p:nvGraphicFramePr>
        <p:xfrm>
          <a:off x="2303748" y="2041433"/>
          <a:ext cx="1582452" cy="307699"/>
        </p:xfrm>
        <a:graphic>
          <a:graphicData uri="http://schemas.openxmlformats.org/presentationml/2006/ole">
            <mc:AlternateContent xmlns:mc="http://schemas.openxmlformats.org/markup-compatibility/2006">
              <mc:Choice xmlns:v="urn:schemas-microsoft-com:vml" Requires="v">
                <p:oleObj spid="_x0000_s11418" name="Equation" r:id="rId4" imgW="2222500" imgH="419100" progId="Equation.3">
                  <p:embed/>
                </p:oleObj>
              </mc:Choice>
              <mc:Fallback>
                <p:oleObj name="Equation" r:id="rId4" imgW="2222500" imgH="419100" progId="Equation.3">
                  <p:embed/>
                  <p:pic>
                    <p:nvPicPr>
                      <p:cNvPr id="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748" y="2041433"/>
                        <a:ext cx="1582452" cy="307699"/>
                      </a:xfrm>
                      <a:prstGeom prst="rect">
                        <a:avLst/>
                      </a:prstGeom>
                      <a:noFill/>
                      <a:ln>
                        <a:noFill/>
                      </a:ln>
                      <a:effectLst/>
                    </p:spPr>
                  </p:pic>
                </p:oleObj>
              </mc:Fallback>
            </mc:AlternateContent>
          </a:graphicData>
        </a:graphic>
      </p:graphicFrame>
      <p:graphicFrame>
        <p:nvGraphicFramePr>
          <p:cNvPr id="18" name="Object 8"/>
          <p:cNvGraphicFramePr>
            <a:graphicFrameLocks noChangeAspect="1"/>
          </p:cNvGraphicFramePr>
          <p:nvPr/>
        </p:nvGraphicFramePr>
        <p:xfrm>
          <a:off x="3590493" y="2221497"/>
          <a:ext cx="84535" cy="160735"/>
        </p:xfrm>
        <a:graphic>
          <a:graphicData uri="http://schemas.openxmlformats.org/presentationml/2006/ole">
            <mc:AlternateContent xmlns:mc="http://schemas.openxmlformats.org/markup-compatibility/2006">
              <mc:Choice xmlns:v="urn:schemas-microsoft-com:vml" Requires="v">
                <p:oleObj spid="_x0000_s11419" name="Equation" r:id="rId6" imgW="114151" imgH="215619" progId="Equation.3">
                  <p:embed/>
                </p:oleObj>
              </mc:Choice>
              <mc:Fallback>
                <p:oleObj name="Equation" r:id="rId6" imgW="114151" imgH="215619" progId="Equation.3">
                  <p:embed/>
                  <p:pic>
                    <p:nvPicPr>
                      <p:cNvPr id="1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0493" y="2221497"/>
                        <a:ext cx="84535" cy="160735"/>
                      </a:xfrm>
                      <a:prstGeom prst="rect">
                        <a:avLst/>
                      </a:prstGeom>
                      <a:noFill/>
                      <a:ln>
                        <a:noFill/>
                      </a:ln>
                      <a:effectLst/>
                    </p:spPr>
                  </p:pic>
                </p:oleObj>
              </mc:Fallback>
            </mc:AlternateContent>
          </a:graphicData>
        </a:graphic>
      </p:graphicFrame>
      <p:sp>
        <p:nvSpPr>
          <p:cNvPr id="19" name="Text Box 9"/>
          <p:cNvSpPr txBox="1">
            <a:spLocks noChangeArrowheads="1"/>
          </p:cNvSpPr>
          <p:nvPr/>
        </p:nvSpPr>
        <p:spPr bwMode="auto">
          <a:xfrm>
            <a:off x="4453466" y="4082816"/>
            <a:ext cx="42464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1500" dirty="0">
                <a:solidFill>
                  <a:srgbClr val="2C2C2C"/>
                </a:solidFill>
                <a:latin typeface="Times New Roman" pitchFamily="18" charset="0"/>
              </a:rPr>
              <a:t>where </a:t>
            </a:r>
            <a:r>
              <a:rPr lang="en-US" altLang="en-US" sz="1350" i="1" dirty="0">
                <a:solidFill>
                  <a:srgbClr val="2C2C2C"/>
                </a:solidFill>
                <a:latin typeface="Times New Roman" pitchFamily="18" charset="0"/>
              </a:rPr>
              <a:t>j</a:t>
            </a:r>
            <a:r>
              <a:rPr lang="en-US" altLang="en-US" sz="1500" dirty="0">
                <a:solidFill>
                  <a:srgbClr val="2C2C2C"/>
                </a:solidFill>
                <a:latin typeface="Times New Roman" pitchFamily="18" charset="0"/>
              </a:rPr>
              <a:t> is the smallest integer such that Max(|</a:t>
            </a:r>
            <a:r>
              <a:rPr lang="el-GR" altLang="en-US" sz="1500" dirty="0">
                <a:solidFill>
                  <a:srgbClr val="2C2C2C"/>
                </a:solidFill>
                <a:latin typeface="Times New Roman" pitchFamily="18" charset="0"/>
                <a:cs typeface="Times New Roman" pitchFamily="18" charset="0"/>
              </a:rPr>
              <a:t>ν</a:t>
            </a:r>
            <a:r>
              <a:rPr lang="en-US" altLang="en-US" sz="1500" dirty="0">
                <a:solidFill>
                  <a:srgbClr val="2C2C2C"/>
                </a:solidFill>
                <a:latin typeface="Times New Roman" pitchFamily="18" charset="0"/>
                <a:cs typeface="Times New Roman" pitchFamily="18" charset="0"/>
              </a:rPr>
              <a:t>’</a:t>
            </a:r>
            <a:r>
              <a:rPr lang="en-US" altLang="en-US" sz="1500" dirty="0">
                <a:solidFill>
                  <a:srgbClr val="2C2C2C"/>
                </a:solidFill>
                <a:latin typeface="Times New Roman" pitchFamily="18" charset="0"/>
              </a:rPr>
              <a:t>|) &lt; 1</a:t>
            </a:r>
            <a:endParaRPr lang="en-US" altLang="en-US" sz="1350" dirty="0">
              <a:solidFill>
                <a:srgbClr val="2C2C2C"/>
              </a:solidFill>
              <a:latin typeface="Times New Roman" pitchFamily="18" charset="0"/>
            </a:endParaRPr>
          </a:p>
        </p:txBody>
      </p:sp>
      <p:graphicFrame>
        <p:nvGraphicFramePr>
          <p:cNvPr id="20" name="Object 10"/>
          <p:cNvGraphicFramePr>
            <a:graphicFrameLocks noChangeAspect="1"/>
          </p:cNvGraphicFramePr>
          <p:nvPr>
            <p:extLst>
              <p:ext uri="{D42A27DB-BD31-4B8C-83A1-F6EECF244321}">
                <p14:modId xmlns:p14="http://schemas.microsoft.com/office/powerpoint/2010/main" val="2759877730"/>
              </p:ext>
            </p:extLst>
          </p:nvPr>
        </p:nvGraphicFramePr>
        <p:xfrm>
          <a:off x="4842031" y="3325310"/>
          <a:ext cx="1330170" cy="383911"/>
        </p:xfrm>
        <a:graphic>
          <a:graphicData uri="http://schemas.openxmlformats.org/presentationml/2006/ole">
            <mc:AlternateContent xmlns:mc="http://schemas.openxmlformats.org/markup-compatibility/2006">
              <mc:Choice xmlns:v="urn:schemas-microsoft-com:vml" Requires="v">
                <p:oleObj spid="_x0000_s11420" name="Equation" r:id="rId8" imgW="1498600" imgH="419100" progId="Equation.3">
                  <p:embed/>
                </p:oleObj>
              </mc:Choice>
              <mc:Fallback>
                <p:oleObj name="Equation" r:id="rId8" imgW="1498600" imgH="419100" progId="Equation.3">
                  <p:embed/>
                  <p:pic>
                    <p:nvPicPr>
                      <p:cNvPr id="2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2031" y="3325310"/>
                        <a:ext cx="1330170" cy="383911"/>
                      </a:xfrm>
                      <a:prstGeom prst="rect">
                        <a:avLst/>
                      </a:prstGeom>
                      <a:noFill/>
                      <a:ln>
                        <a:noFill/>
                      </a:ln>
                      <a:effectLst/>
                    </p:spPr>
                  </p:pic>
                </p:oleObj>
              </mc:Fallback>
            </mc:AlternateContent>
          </a:graphicData>
        </a:graphic>
      </p:graphicFrame>
      <p:pic>
        <p:nvPicPr>
          <p:cNvPr id="2" name="Picture 1"/>
          <p:cNvPicPr>
            <a:picLocks noChangeAspect="1"/>
          </p:cNvPicPr>
          <p:nvPr/>
        </p:nvPicPr>
        <p:blipFill>
          <a:blip r:embed="rId10"/>
          <a:stretch>
            <a:fillRect/>
          </a:stretch>
        </p:blipFill>
        <p:spPr>
          <a:xfrm>
            <a:off x="2340532" y="1308113"/>
            <a:ext cx="3219610" cy="383458"/>
          </a:xfrm>
          <a:prstGeom prst="rect">
            <a:avLst/>
          </a:prstGeom>
          <a:ln>
            <a:solidFill>
              <a:schemeClr val="accent4"/>
            </a:solidFill>
          </a:ln>
        </p:spPr>
      </p:pic>
      <p:pic>
        <p:nvPicPr>
          <p:cNvPr id="3" name="Picture 2"/>
          <p:cNvPicPr>
            <a:picLocks noChangeAspect="1"/>
          </p:cNvPicPr>
          <p:nvPr/>
        </p:nvPicPr>
        <p:blipFill>
          <a:blip r:embed="rId11"/>
          <a:stretch>
            <a:fillRect/>
          </a:stretch>
        </p:blipFill>
        <p:spPr>
          <a:xfrm>
            <a:off x="3501235" y="2719801"/>
            <a:ext cx="931515" cy="435865"/>
          </a:xfrm>
          <a:prstGeom prst="rect">
            <a:avLst/>
          </a:prstGeom>
          <a:ln>
            <a:solidFill>
              <a:schemeClr val="accent4"/>
            </a:solidFill>
          </a:ln>
        </p:spPr>
      </p:pic>
      <p:pic>
        <p:nvPicPr>
          <p:cNvPr id="21" name="Picture 20"/>
          <p:cNvPicPr>
            <a:picLocks noChangeAspect="1"/>
          </p:cNvPicPr>
          <p:nvPr/>
        </p:nvPicPr>
        <p:blipFill>
          <a:blip r:embed="rId12"/>
          <a:stretch>
            <a:fillRect/>
          </a:stretch>
        </p:blipFill>
        <p:spPr>
          <a:xfrm>
            <a:off x="3675028" y="4050256"/>
            <a:ext cx="583930" cy="462468"/>
          </a:xfrm>
          <a:prstGeom prst="rect">
            <a:avLst/>
          </a:prstGeom>
          <a:ln>
            <a:solidFill>
              <a:schemeClr val="accent4"/>
            </a:solidFill>
          </a:ln>
        </p:spPr>
      </p:pic>
    </p:spTree>
    <p:extLst>
      <p:ext uri="{BB962C8B-B14F-4D97-AF65-F5344CB8AC3E}">
        <p14:creationId xmlns:p14="http://schemas.microsoft.com/office/powerpoint/2010/main" val="22511306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 Discretization</a:t>
            </a:r>
            <a:endParaRPr lang="en-US" sz="2800" dirty="0">
              <a:solidFill>
                <a:srgbClr val="054A89"/>
              </a:solidFill>
            </a:endParaRPr>
          </a:p>
        </p:txBody>
      </p:sp>
      <p:sp>
        <p:nvSpPr>
          <p:cNvPr id="5" name="Text Placeholder 4"/>
          <p:cNvSpPr>
            <a:spLocks noGrp="1"/>
          </p:cNvSpPr>
          <p:nvPr>
            <p:ph type="body" sz="quarter" idx="12"/>
          </p:nvPr>
        </p:nvSpPr>
        <p:spPr>
          <a:xfrm>
            <a:off x="416217" y="954963"/>
            <a:ext cx="8462312"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US" altLang="en-US" sz="2000" dirty="0"/>
              <a:t>Discretization divides the range of a continuous attribute into intervals</a:t>
            </a:r>
          </a:p>
          <a:p>
            <a:pPr marL="720000" lvl="1" eaLnBrk="1" hangingPunct="1">
              <a:spcBef>
                <a:spcPts val="0"/>
              </a:spcBef>
              <a:spcAft>
                <a:spcPts val="425"/>
              </a:spcAft>
            </a:pPr>
            <a:r>
              <a:rPr lang="en-US" altLang="en-US" sz="1600" dirty="0"/>
              <a:t>Interval labels can then be used to replace actual data values </a:t>
            </a:r>
          </a:p>
          <a:p>
            <a:pPr marL="720000" lvl="1" eaLnBrk="1" hangingPunct="1">
              <a:spcBef>
                <a:spcPts val="0"/>
              </a:spcBef>
              <a:spcAft>
                <a:spcPts val="425"/>
              </a:spcAft>
            </a:pPr>
            <a:r>
              <a:rPr lang="en-US" altLang="en-US" sz="1600" dirty="0"/>
              <a:t>Reduce data size by discretization</a:t>
            </a:r>
          </a:p>
          <a:p>
            <a:pPr marL="720000" lvl="1" eaLnBrk="1" hangingPunct="1">
              <a:spcBef>
                <a:spcPts val="0"/>
              </a:spcBef>
              <a:spcAft>
                <a:spcPts val="425"/>
              </a:spcAft>
            </a:pPr>
            <a:r>
              <a:rPr lang="en-US" altLang="en-US" sz="1600" dirty="0"/>
              <a:t>Can be supervised or unsupervised</a:t>
            </a:r>
          </a:p>
          <a:p>
            <a:pPr marL="720000" lvl="1" eaLnBrk="1" hangingPunct="1">
              <a:spcBef>
                <a:spcPts val="0"/>
              </a:spcBef>
              <a:spcAft>
                <a:spcPts val="425"/>
              </a:spcAft>
            </a:pPr>
            <a:r>
              <a:rPr lang="en-US" altLang="en-US" sz="1600" dirty="0"/>
              <a:t>Split (top-down) vs. merge (bottom-up)</a:t>
            </a:r>
          </a:p>
          <a:p>
            <a:pPr marL="720000" lvl="1" eaLnBrk="1" hangingPunct="1">
              <a:spcBef>
                <a:spcPts val="0"/>
              </a:spcBef>
              <a:spcAft>
                <a:spcPts val="425"/>
              </a:spcAft>
            </a:pPr>
            <a:r>
              <a:rPr lang="en-US" altLang="en-US" sz="1600" dirty="0"/>
              <a:t>Discretization can be performed recursively on an attribute</a:t>
            </a:r>
          </a:p>
          <a:p>
            <a:pPr marL="720000" lvl="1" eaLnBrk="1" hangingPunct="1">
              <a:spcBef>
                <a:spcPts val="0"/>
              </a:spcBef>
              <a:spcAft>
                <a:spcPts val="425"/>
              </a:spcAft>
            </a:pPr>
            <a:r>
              <a:rPr lang="en-US" altLang="en-US" sz="1600" dirty="0"/>
              <a:t>Prepare for further analysis, e.g., classification</a:t>
            </a:r>
          </a:p>
          <a:p>
            <a:pPr eaLnBrk="1" hangingPunct="1">
              <a:spcBef>
                <a:spcPts val="0"/>
              </a:spcBef>
              <a:spcAft>
                <a:spcPts val="425"/>
              </a:spcAft>
            </a:pPr>
            <a:r>
              <a:rPr lang="en-US" altLang="en-US" sz="2000" b="1" dirty="0"/>
              <a:t>Typical methods</a:t>
            </a:r>
            <a:r>
              <a:rPr lang="en-US" altLang="en-US" sz="2000" dirty="0"/>
              <a:t>: All the methods can be applied recursively</a:t>
            </a:r>
          </a:p>
          <a:p>
            <a:pPr marL="720000" lvl="1" eaLnBrk="1" hangingPunct="1">
              <a:spcBef>
                <a:spcPts val="0"/>
              </a:spcBef>
              <a:spcAft>
                <a:spcPts val="425"/>
              </a:spcAft>
            </a:pPr>
            <a:r>
              <a:rPr lang="en-US" altLang="en-US" sz="1600" dirty="0"/>
              <a:t>Binning: Top-down split, unsupervised</a:t>
            </a:r>
          </a:p>
          <a:p>
            <a:pPr marL="720000" lvl="1" eaLnBrk="1" hangingPunct="1">
              <a:spcBef>
                <a:spcPts val="0"/>
              </a:spcBef>
              <a:spcAft>
                <a:spcPts val="425"/>
              </a:spcAft>
            </a:pPr>
            <a:r>
              <a:rPr lang="en-US" altLang="en-US" sz="1600" dirty="0"/>
              <a:t>Histogram analysis: Top-down split, unsupervised</a:t>
            </a:r>
          </a:p>
          <a:p>
            <a:pPr marL="720000" lvl="1" eaLnBrk="1" hangingPunct="1">
              <a:spcBef>
                <a:spcPts val="0"/>
              </a:spcBef>
              <a:spcAft>
                <a:spcPts val="425"/>
              </a:spcAft>
            </a:pPr>
            <a:r>
              <a:rPr lang="en-US" altLang="en-US" sz="1600" dirty="0"/>
              <a:t>Clustering analysis: unsupervised, top-down split or bottom-up merge</a:t>
            </a:r>
          </a:p>
          <a:p>
            <a:pPr marL="720000" lvl="1" eaLnBrk="1" hangingPunct="1">
              <a:spcBef>
                <a:spcPts val="0"/>
              </a:spcBef>
              <a:spcAft>
                <a:spcPts val="425"/>
              </a:spcAft>
            </a:pPr>
            <a:r>
              <a:rPr lang="en-US" altLang="en-US" sz="1600" dirty="0"/>
              <a:t>Decision-tree analysis: supervised, top-down split</a:t>
            </a:r>
          </a:p>
          <a:p>
            <a:pPr marL="720000" lvl="1" eaLnBrk="1" hangingPunct="1">
              <a:spcBef>
                <a:spcPts val="0"/>
              </a:spcBef>
              <a:spcAft>
                <a:spcPts val="425"/>
              </a:spcAft>
            </a:pPr>
            <a:r>
              <a:rPr lang="en-US" altLang="en-US" sz="1600" dirty="0">
                <a:sym typeface="Symbol" pitchFamily="18" charset="2"/>
              </a:rPr>
              <a:t>Correlation </a:t>
            </a:r>
            <a:r>
              <a:rPr lang="en-US" altLang="en-US" sz="1600" dirty="0"/>
              <a:t>analysis: supervised, bottom-up merge</a:t>
            </a:r>
          </a:p>
          <a:p>
            <a:pPr lvl="2" eaLnBrk="1" hangingPunct="1">
              <a:lnSpc>
                <a:spcPct val="110000"/>
              </a:lnSpc>
              <a:spcBef>
                <a:spcPts val="270"/>
              </a:spcBef>
            </a:pPr>
            <a:endParaRPr lang="en-US" altLang="en-US" dirty="0"/>
          </a:p>
        </p:txBody>
      </p:sp>
    </p:spTree>
    <p:extLst>
      <p:ext uri="{BB962C8B-B14F-4D97-AF65-F5344CB8AC3E}">
        <p14:creationId xmlns:p14="http://schemas.microsoft.com/office/powerpoint/2010/main" val="9724471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 Discretization</a:t>
            </a:r>
            <a:endParaRPr lang="en-US" sz="2800" dirty="0">
              <a:solidFill>
                <a:srgbClr val="054A89"/>
              </a:solidFill>
            </a:endParaRPr>
          </a:p>
        </p:txBody>
      </p:sp>
      <p:sp>
        <p:nvSpPr>
          <p:cNvPr id="5" name="Text Placeholder 4"/>
          <p:cNvSpPr>
            <a:spLocks noGrp="1"/>
          </p:cNvSpPr>
          <p:nvPr>
            <p:ph type="body" sz="quarter" idx="12"/>
          </p:nvPr>
        </p:nvSpPr>
        <p:spPr>
          <a:xfrm>
            <a:off x="416217" y="954963"/>
            <a:ext cx="5291409"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Bef>
                <a:spcPts val="0"/>
              </a:spcBef>
              <a:spcAft>
                <a:spcPts val="425"/>
              </a:spcAft>
            </a:pPr>
            <a:r>
              <a:rPr lang="en-AU" altLang="en-US" sz="2000" dirty="0"/>
              <a:t>Simple discretization method: </a:t>
            </a:r>
            <a:r>
              <a:rPr lang="en-AU" altLang="en-US" sz="2000" b="1" dirty="0"/>
              <a:t>binning</a:t>
            </a:r>
            <a:endParaRPr lang="en-US" altLang="en-US" sz="2000" b="1" dirty="0"/>
          </a:p>
          <a:p>
            <a:pPr marL="720000" lvl="1" eaLnBrk="1" hangingPunct="1">
              <a:spcBef>
                <a:spcPts val="0"/>
              </a:spcBef>
              <a:spcAft>
                <a:spcPts val="425"/>
              </a:spcAft>
            </a:pPr>
            <a:r>
              <a:rPr lang="en-US" altLang="en-US" sz="1600" b="1" dirty="0"/>
              <a:t>Equal-width (distance) partitioning</a:t>
            </a:r>
          </a:p>
          <a:p>
            <a:pPr marL="900000" lvl="2" eaLnBrk="1" hangingPunct="1">
              <a:spcBef>
                <a:spcPts val="0"/>
              </a:spcBef>
              <a:spcAft>
                <a:spcPts val="425"/>
              </a:spcAft>
            </a:pPr>
            <a:r>
              <a:rPr lang="en-US" altLang="en-US" sz="1200" dirty="0"/>
              <a:t>Divides the range into </a:t>
            </a:r>
            <a:r>
              <a:rPr lang="en-US" altLang="en-US" sz="1200" i="1" dirty="0"/>
              <a:t>N</a:t>
            </a:r>
            <a:r>
              <a:rPr lang="en-US" altLang="en-US" sz="1200" dirty="0"/>
              <a:t> intervals of equal size: uniform grid</a:t>
            </a:r>
          </a:p>
          <a:p>
            <a:pPr marL="900000" lvl="2" eaLnBrk="1" hangingPunct="1">
              <a:spcBef>
                <a:spcPts val="0"/>
              </a:spcBef>
              <a:spcAft>
                <a:spcPts val="425"/>
              </a:spcAft>
            </a:pPr>
            <a:r>
              <a:rPr lang="en-US" altLang="en-US" sz="1200" dirty="0"/>
              <a:t>if </a:t>
            </a:r>
            <a:r>
              <a:rPr lang="en-US" altLang="en-US" sz="1200" i="1" dirty="0"/>
              <a:t>A</a:t>
            </a:r>
            <a:r>
              <a:rPr lang="en-US" altLang="en-US" sz="1200" dirty="0"/>
              <a:t> and </a:t>
            </a:r>
            <a:r>
              <a:rPr lang="en-US" altLang="en-US" sz="1200" i="1" dirty="0"/>
              <a:t>B</a:t>
            </a:r>
            <a:r>
              <a:rPr lang="en-US" altLang="en-US" sz="1200" dirty="0"/>
              <a:t> are the lowest and highest values of the attribute, the width of intervals will be: </a:t>
            </a:r>
            <a:r>
              <a:rPr lang="en-US" altLang="en-US" sz="1200" b="1" i="1" dirty="0"/>
              <a:t>W </a:t>
            </a:r>
            <a:r>
              <a:rPr lang="en-US" altLang="en-US" sz="1200" b="1" dirty="0"/>
              <a:t>= (</a:t>
            </a:r>
            <a:r>
              <a:rPr lang="en-US" altLang="en-US" sz="1200" b="1" i="1" dirty="0"/>
              <a:t>B </a:t>
            </a:r>
            <a:r>
              <a:rPr lang="en-US" altLang="en-US" sz="1200" b="1" dirty="0"/>
              <a:t>–</a:t>
            </a:r>
            <a:r>
              <a:rPr lang="en-US" altLang="en-US" sz="1200" b="1" i="1" dirty="0"/>
              <a:t>A</a:t>
            </a:r>
            <a:r>
              <a:rPr lang="en-US" altLang="en-US" sz="1200" b="1" dirty="0"/>
              <a:t>)/</a:t>
            </a:r>
            <a:r>
              <a:rPr lang="en-US" altLang="en-US" sz="1200" b="1" i="1" dirty="0"/>
              <a:t>N</a:t>
            </a:r>
            <a:r>
              <a:rPr lang="en-US" altLang="en-US" sz="1200" i="1" dirty="0"/>
              <a:t>.</a:t>
            </a:r>
          </a:p>
          <a:p>
            <a:pPr marL="900000" lvl="2" eaLnBrk="1" hangingPunct="1">
              <a:spcBef>
                <a:spcPts val="0"/>
              </a:spcBef>
              <a:spcAft>
                <a:spcPts val="425"/>
              </a:spcAft>
            </a:pPr>
            <a:r>
              <a:rPr lang="en-US" altLang="en-US" sz="1200" i="1" dirty="0"/>
              <a:t>The interval boundaries</a:t>
            </a:r>
            <a:r>
              <a:rPr lang="en-US" altLang="en-US" sz="1200" b="1" i="1" dirty="0"/>
              <a:t>: </a:t>
            </a:r>
            <a:r>
              <a:rPr lang="en-US" altLang="en-US" sz="1200" b="1" i="1" dirty="0" err="1"/>
              <a:t>min+W</a:t>
            </a:r>
            <a:r>
              <a:rPr lang="en-US" altLang="en-US" sz="1200" b="1" i="1" dirty="0"/>
              <a:t>; min+2W; … min+(N-1)W</a:t>
            </a:r>
            <a:endParaRPr lang="en-US" altLang="en-US" sz="1200" b="1" dirty="0"/>
          </a:p>
          <a:p>
            <a:pPr marL="900000" lvl="2" eaLnBrk="1" hangingPunct="1">
              <a:spcBef>
                <a:spcPts val="0"/>
              </a:spcBef>
              <a:spcAft>
                <a:spcPts val="425"/>
              </a:spcAft>
            </a:pPr>
            <a:r>
              <a:rPr lang="en-US" altLang="en-US" sz="1200" dirty="0"/>
              <a:t>The most straightforward, but outliers may dominate presentation</a:t>
            </a:r>
          </a:p>
          <a:p>
            <a:pPr marL="900000" lvl="2" eaLnBrk="1" hangingPunct="1">
              <a:spcBef>
                <a:spcPts val="0"/>
              </a:spcBef>
              <a:spcAft>
                <a:spcPts val="425"/>
              </a:spcAft>
            </a:pPr>
            <a:r>
              <a:rPr lang="en-US" altLang="en-US" sz="1200" dirty="0"/>
              <a:t>Skewed data is not handled well</a:t>
            </a:r>
            <a:endParaRPr lang="en-US" altLang="en-US" sz="1200" i="1" dirty="0"/>
          </a:p>
          <a:p>
            <a:pPr marL="720000" lvl="1" eaLnBrk="1" hangingPunct="1">
              <a:spcBef>
                <a:spcPts val="0"/>
              </a:spcBef>
              <a:spcAft>
                <a:spcPts val="425"/>
              </a:spcAft>
            </a:pPr>
            <a:r>
              <a:rPr lang="en-US" altLang="en-US" sz="1600" b="1" dirty="0"/>
              <a:t>Equal-depth (frequency) partitioning</a:t>
            </a:r>
          </a:p>
          <a:p>
            <a:pPr marL="900000" lvl="2" eaLnBrk="1" hangingPunct="1">
              <a:spcBef>
                <a:spcPts val="0"/>
              </a:spcBef>
              <a:spcAft>
                <a:spcPts val="425"/>
              </a:spcAft>
            </a:pPr>
            <a:r>
              <a:rPr lang="en-US" altLang="en-US" sz="1200" dirty="0"/>
              <a:t>Divides the range into </a:t>
            </a:r>
            <a:r>
              <a:rPr lang="en-US" altLang="en-US" sz="1200" i="1" dirty="0"/>
              <a:t>N</a:t>
            </a:r>
            <a:r>
              <a:rPr lang="en-US" altLang="en-US" sz="1200" dirty="0"/>
              <a:t> intervals, each containing approximately same number of samples</a:t>
            </a:r>
          </a:p>
          <a:p>
            <a:pPr marL="900000" lvl="2" eaLnBrk="1" hangingPunct="1">
              <a:spcBef>
                <a:spcPts val="0"/>
              </a:spcBef>
              <a:spcAft>
                <a:spcPts val="425"/>
              </a:spcAft>
            </a:pPr>
            <a:r>
              <a:rPr lang="en-US" altLang="en-US" sz="1200" dirty="0"/>
              <a:t>Good data scaling</a:t>
            </a:r>
          </a:p>
          <a:p>
            <a:pPr marL="900000" lvl="2" eaLnBrk="1" hangingPunct="1">
              <a:spcBef>
                <a:spcPts val="0"/>
              </a:spcBef>
              <a:spcAft>
                <a:spcPts val="425"/>
              </a:spcAft>
            </a:pPr>
            <a:r>
              <a:rPr lang="en-US" altLang="en-US" sz="1200" dirty="0"/>
              <a:t>Managing categorical attributes can be tricky</a:t>
            </a:r>
          </a:p>
        </p:txBody>
      </p:sp>
      <p:sp>
        <p:nvSpPr>
          <p:cNvPr id="4" name="Rectangle 3"/>
          <p:cNvSpPr txBox="1">
            <a:spLocks noChangeArrowheads="1"/>
          </p:cNvSpPr>
          <p:nvPr/>
        </p:nvSpPr>
        <p:spPr>
          <a:xfrm>
            <a:off x="6300192" y="1167594"/>
            <a:ext cx="2376264" cy="2646294"/>
          </a:xfrm>
          <a:prstGeom prst="rect">
            <a:avLst/>
          </a:prstGeom>
          <a:solidFill>
            <a:schemeClr val="accent5"/>
          </a:solidFill>
          <a:ln>
            <a:solidFill>
              <a:schemeClr val="accent4"/>
            </a:solidFill>
          </a:ln>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0" indent="0" eaLnBrk="1" hangingPunct="1">
              <a:buFontTx/>
              <a:buNone/>
            </a:pPr>
            <a:r>
              <a:rPr lang="en-US" altLang="en-US" sz="1200" b="1" kern="0" dirty="0">
                <a:latin typeface="Calibri" panose="020F0502020204030204" pitchFamily="34" charset="0"/>
                <a:cs typeface="Calibri" panose="020F0502020204030204" pitchFamily="34" charset="0"/>
              </a:rPr>
              <a:t>Example</a:t>
            </a:r>
            <a:r>
              <a:rPr lang="en-US" altLang="en-US" sz="1200" kern="0" dirty="0">
                <a:latin typeface="Calibri" panose="020F0502020204030204" pitchFamily="34" charset="0"/>
                <a:cs typeface="Calibri" panose="020F0502020204030204" pitchFamily="34" charset="0"/>
              </a:rPr>
              <a:t>: Sorted data for price (in dollars): 4, 8, 9, 15, 21, 21, 24, 25, 26, 28, 29, 34</a:t>
            </a:r>
          </a:p>
          <a:p>
            <a:pPr eaLnBrk="1" hangingPunct="1">
              <a:buFontTx/>
              <a:buNone/>
            </a:pPr>
            <a:r>
              <a:rPr lang="en-US" altLang="en-US" sz="1200" kern="0" dirty="0">
                <a:latin typeface="Calibri" panose="020F0502020204030204" pitchFamily="34" charset="0"/>
                <a:cs typeface="Calibri" panose="020F0502020204030204" pitchFamily="34" charset="0"/>
              </a:rPr>
              <a:t>*  Partition into </a:t>
            </a:r>
            <a:r>
              <a:rPr lang="en-US" altLang="en-US" sz="1200" b="1" kern="0" dirty="0">
                <a:latin typeface="Calibri" panose="020F0502020204030204" pitchFamily="34" charset="0"/>
                <a:cs typeface="Calibri" panose="020F0502020204030204" pitchFamily="34" charset="0"/>
              </a:rPr>
              <a:t>equal-width</a:t>
            </a:r>
            <a:r>
              <a:rPr lang="en-US" altLang="en-US" sz="1200" kern="0" dirty="0">
                <a:latin typeface="Calibri" panose="020F0502020204030204" pitchFamily="34" charset="0"/>
                <a:cs typeface="Calibri" panose="020F0502020204030204" pitchFamily="34" charset="0"/>
              </a:rPr>
              <a:t> 3 bins:</a:t>
            </a:r>
          </a:p>
          <a:p>
            <a:pPr eaLnBrk="1" hangingPunct="1">
              <a:buFontTx/>
              <a:buNone/>
            </a:pPr>
            <a:r>
              <a:rPr lang="en-US" altLang="en-US" sz="1200" kern="0" dirty="0">
                <a:latin typeface="Calibri" panose="020F0502020204030204" pitchFamily="34" charset="0"/>
                <a:cs typeface="Calibri" panose="020F0502020204030204" pitchFamily="34" charset="0"/>
              </a:rPr>
              <a:t>      - Bin 1: 4, 8, 9</a:t>
            </a:r>
          </a:p>
          <a:p>
            <a:pPr eaLnBrk="1" hangingPunct="1">
              <a:buFontTx/>
              <a:buNone/>
            </a:pPr>
            <a:r>
              <a:rPr lang="en-US" altLang="en-US" sz="1200" kern="0" dirty="0">
                <a:latin typeface="Calibri" panose="020F0502020204030204" pitchFamily="34" charset="0"/>
                <a:cs typeface="Calibri" panose="020F0502020204030204" pitchFamily="34" charset="0"/>
              </a:rPr>
              <a:t>      - Bin 2: 15, 21, 21, 24, </a:t>
            </a:r>
          </a:p>
          <a:p>
            <a:pPr eaLnBrk="1" hangingPunct="1">
              <a:buFontTx/>
              <a:buNone/>
            </a:pPr>
            <a:r>
              <a:rPr lang="en-US" altLang="en-US" sz="1200" kern="0" dirty="0">
                <a:latin typeface="Calibri" panose="020F0502020204030204" pitchFamily="34" charset="0"/>
                <a:cs typeface="Calibri" panose="020F0502020204030204" pitchFamily="34" charset="0"/>
              </a:rPr>
              <a:t>      - Bin 3: 25, 26, 28, 29, 34</a:t>
            </a:r>
          </a:p>
          <a:p>
            <a:pPr eaLnBrk="1" hangingPunct="1">
              <a:buFontTx/>
              <a:buNone/>
            </a:pPr>
            <a:r>
              <a:rPr lang="en-US" altLang="en-US" sz="1200" kern="0" dirty="0">
                <a:latin typeface="Calibri" panose="020F0502020204030204" pitchFamily="34" charset="0"/>
                <a:cs typeface="Calibri" panose="020F0502020204030204" pitchFamily="34" charset="0"/>
              </a:rPr>
              <a:t>*  Partition into </a:t>
            </a:r>
            <a:r>
              <a:rPr lang="en-US" altLang="en-US" sz="1200" b="1" kern="0" dirty="0">
                <a:latin typeface="Calibri" panose="020F0502020204030204" pitchFamily="34" charset="0"/>
                <a:cs typeface="Calibri" panose="020F0502020204030204" pitchFamily="34" charset="0"/>
              </a:rPr>
              <a:t>equal-depth</a:t>
            </a:r>
            <a:r>
              <a:rPr lang="en-US" altLang="en-US" sz="1200" kern="0" dirty="0">
                <a:latin typeface="Calibri" panose="020F0502020204030204" pitchFamily="34" charset="0"/>
                <a:cs typeface="Calibri" panose="020F0502020204030204" pitchFamily="34" charset="0"/>
              </a:rPr>
              <a:t> (equal-frequency) 3 bins:</a:t>
            </a:r>
          </a:p>
          <a:p>
            <a:pPr eaLnBrk="1" hangingPunct="1">
              <a:buFontTx/>
              <a:buNone/>
            </a:pPr>
            <a:r>
              <a:rPr lang="en-US" altLang="en-US" sz="1200" kern="0" dirty="0">
                <a:latin typeface="Calibri" panose="020F0502020204030204" pitchFamily="34" charset="0"/>
                <a:cs typeface="Calibri" panose="020F0502020204030204" pitchFamily="34" charset="0"/>
              </a:rPr>
              <a:t>      - Bin 1: 4, 8, 9, 15</a:t>
            </a:r>
          </a:p>
          <a:p>
            <a:pPr eaLnBrk="1" hangingPunct="1">
              <a:buFontTx/>
              <a:buNone/>
            </a:pPr>
            <a:r>
              <a:rPr lang="en-US" altLang="en-US" sz="1200" kern="0" dirty="0">
                <a:latin typeface="Calibri" panose="020F0502020204030204" pitchFamily="34" charset="0"/>
                <a:cs typeface="Calibri" panose="020F0502020204030204" pitchFamily="34" charset="0"/>
              </a:rPr>
              <a:t>      - Bin 2: 21, 21, 24, 25</a:t>
            </a:r>
          </a:p>
          <a:p>
            <a:pPr eaLnBrk="1" hangingPunct="1">
              <a:buFontTx/>
              <a:buNone/>
            </a:pPr>
            <a:r>
              <a:rPr lang="en-US" altLang="en-US" sz="1200" kern="0" dirty="0">
                <a:latin typeface="Calibri" panose="020F0502020204030204" pitchFamily="34" charset="0"/>
                <a:cs typeface="Calibri" panose="020F0502020204030204" pitchFamily="34" charset="0"/>
              </a:rPr>
              <a:t>      - Bin 3: 26, 28, 29, 34</a:t>
            </a:r>
          </a:p>
          <a:p>
            <a:pPr eaLnBrk="1" hangingPunct="1">
              <a:buFontTx/>
              <a:buNone/>
            </a:pPr>
            <a:endParaRPr lang="en-US" altLang="en-US" sz="1500" kern="0" dirty="0"/>
          </a:p>
        </p:txBody>
      </p:sp>
    </p:spTree>
    <p:extLst>
      <p:ext uri="{BB962C8B-B14F-4D97-AF65-F5344CB8AC3E}">
        <p14:creationId xmlns:p14="http://schemas.microsoft.com/office/powerpoint/2010/main" val="18668084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 Discretization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214313" indent="-214313" algn="just" eaLnBrk="1" hangingPunct="1">
              <a:spcBef>
                <a:spcPts val="0"/>
              </a:spcBef>
              <a:spcAft>
                <a:spcPts val="425"/>
              </a:spcAft>
              <a:tabLst>
                <a:tab pos="898922" algn="l"/>
              </a:tabLst>
            </a:pPr>
            <a:r>
              <a:rPr lang="en-US" altLang="en-US" sz="2200" b="1" dirty="0">
                <a:cs typeface="Times New Roman" pitchFamily="18" charset="0"/>
              </a:rPr>
              <a:t>Classification</a:t>
            </a:r>
            <a:r>
              <a:rPr lang="en-US" altLang="en-US" sz="2200" dirty="0">
                <a:cs typeface="Times New Roman" pitchFamily="18" charset="0"/>
              </a:rPr>
              <a:t> (e.g., decision tree analysis)</a:t>
            </a:r>
          </a:p>
          <a:p>
            <a:pPr marL="720000" lvl="1" algn="just" eaLnBrk="1" hangingPunct="1">
              <a:spcBef>
                <a:spcPts val="0"/>
              </a:spcBef>
              <a:spcAft>
                <a:spcPts val="425"/>
              </a:spcAft>
              <a:tabLst>
                <a:tab pos="898922" algn="l"/>
              </a:tabLst>
            </a:pPr>
            <a:r>
              <a:rPr lang="en-US" altLang="en-US" dirty="0"/>
              <a:t>Supervised: Given class labels, e.g., cancerous vs. benign</a:t>
            </a:r>
          </a:p>
          <a:p>
            <a:pPr marL="720000" lvl="1" algn="just" eaLnBrk="1" hangingPunct="1">
              <a:spcBef>
                <a:spcPts val="0"/>
              </a:spcBef>
              <a:spcAft>
                <a:spcPts val="425"/>
              </a:spcAft>
              <a:tabLst>
                <a:tab pos="898922" algn="l"/>
              </a:tabLst>
            </a:pPr>
            <a:r>
              <a:rPr lang="en-US" altLang="en-US" dirty="0">
                <a:cs typeface="Times New Roman" pitchFamily="18" charset="0"/>
              </a:rPr>
              <a:t>Using </a:t>
            </a:r>
            <a:r>
              <a:rPr lang="en-US" altLang="en-US" i="1" dirty="0">
                <a:cs typeface="Times New Roman" pitchFamily="18" charset="0"/>
              </a:rPr>
              <a:t>entropy</a:t>
            </a:r>
            <a:r>
              <a:rPr lang="en-US" altLang="en-US" dirty="0">
                <a:cs typeface="Times New Roman" pitchFamily="18" charset="0"/>
              </a:rPr>
              <a:t> to determine split point (discretization point)</a:t>
            </a:r>
            <a:endParaRPr lang="en-US" altLang="en-US" dirty="0"/>
          </a:p>
          <a:p>
            <a:pPr marL="720000" lvl="1" algn="just" eaLnBrk="1" hangingPunct="1">
              <a:spcBef>
                <a:spcPts val="0"/>
              </a:spcBef>
              <a:spcAft>
                <a:spcPts val="425"/>
              </a:spcAft>
              <a:tabLst>
                <a:tab pos="898922" algn="l"/>
              </a:tabLst>
            </a:pPr>
            <a:r>
              <a:rPr lang="en-US" altLang="en-US" dirty="0"/>
              <a:t>Top-down, recursive split</a:t>
            </a:r>
          </a:p>
          <a:p>
            <a:pPr marL="214313" indent="-214313" algn="just" eaLnBrk="1" hangingPunct="1">
              <a:spcBef>
                <a:spcPts val="0"/>
              </a:spcBef>
              <a:spcAft>
                <a:spcPts val="425"/>
              </a:spcAft>
              <a:tabLst>
                <a:tab pos="898922" algn="l"/>
              </a:tabLst>
            </a:pPr>
            <a:r>
              <a:rPr lang="en-US" altLang="en-US" sz="2200" b="1" dirty="0">
                <a:cs typeface="Times New Roman" pitchFamily="18" charset="0"/>
              </a:rPr>
              <a:t>Correlation analysis </a:t>
            </a:r>
            <a:r>
              <a:rPr lang="en-US" altLang="en-US" sz="2200" dirty="0">
                <a:cs typeface="Times New Roman" pitchFamily="18" charset="0"/>
              </a:rPr>
              <a:t>(e.g., Chi-merge: </a:t>
            </a:r>
            <a:r>
              <a:rPr lang="el-GR" altLang="en-US" sz="2200" dirty="0">
                <a:cs typeface="Tahoma" pitchFamily="34" charset="0"/>
              </a:rPr>
              <a:t>χ</a:t>
            </a:r>
            <a:r>
              <a:rPr lang="en-US" altLang="en-US" sz="2200" baseline="30000" dirty="0">
                <a:cs typeface="Tahoma" pitchFamily="34" charset="0"/>
              </a:rPr>
              <a:t>2</a:t>
            </a:r>
            <a:r>
              <a:rPr lang="en-US" altLang="en-US" sz="2200" dirty="0">
                <a:cs typeface="Tahoma" pitchFamily="34" charset="0"/>
              </a:rPr>
              <a:t>-based discretization</a:t>
            </a:r>
            <a:r>
              <a:rPr lang="en-US" altLang="en-US" sz="2200" dirty="0">
                <a:cs typeface="Times New Roman" pitchFamily="18" charset="0"/>
              </a:rPr>
              <a:t>)</a:t>
            </a:r>
            <a:endParaRPr lang="en-US" altLang="en-US" sz="2200" dirty="0">
              <a:cs typeface="Tahoma" pitchFamily="34" charset="0"/>
            </a:endParaRPr>
          </a:p>
          <a:p>
            <a:pPr marL="720000" lvl="1" algn="just" eaLnBrk="1" hangingPunct="1">
              <a:spcBef>
                <a:spcPts val="0"/>
              </a:spcBef>
              <a:spcAft>
                <a:spcPts val="425"/>
              </a:spcAft>
              <a:tabLst>
                <a:tab pos="898922" algn="l"/>
              </a:tabLst>
            </a:pPr>
            <a:r>
              <a:rPr lang="en-US" altLang="en-US" dirty="0">
                <a:cs typeface="Tahoma" pitchFamily="34" charset="0"/>
              </a:rPr>
              <a:t>Supervised: use class information</a:t>
            </a:r>
          </a:p>
          <a:p>
            <a:pPr marL="720000" lvl="1" algn="just" eaLnBrk="1" hangingPunct="1">
              <a:spcBef>
                <a:spcPts val="0"/>
              </a:spcBef>
              <a:spcAft>
                <a:spcPts val="425"/>
              </a:spcAft>
              <a:tabLst>
                <a:tab pos="898922" algn="l"/>
              </a:tabLst>
            </a:pPr>
            <a:r>
              <a:rPr lang="en-US" altLang="en-US" dirty="0">
                <a:cs typeface="Tahoma" pitchFamily="34" charset="0"/>
              </a:rPr>
              <a:t>Bottom-up merge: find the best neighboring intervals (those having similar distributions of classes, i.e., low </a:t>
            </a:r>
            <a:r>
              <a:rPr lang="el-GR" altLang="en-US" dirty="0">
                <a:cs typeface="Tahoma" pitchFamily="34" charset="0"/>
              </a:rPr>
              <a:t>χ</a:t>
            </a:r>
            <a:r>
              <a:rPr lang="en-US" altLang="en-US" baseline="30000" dirty="0">
                <a:cs typeface="Tahoma" pitchFamily="34" charset="0"/>
              </a:rPr>
              <a:t>2</a:t>
            </a:r>
            <a:r>
              <a:rPr lang="en-US" altLang="en-US" dirty="0">
                <a:cs typeface="Tahoma" pitchFamily="34" charset="0"/>
              </a:rPr>
              <a:t> values) to merge</a:t>
            </a:r>
          </a:p>
          <a:p>
            <a:pPr marL="720000" lvl="1" algn="just" eaLnBrk="1" hangingPunct="1">
              <a:spcBef>
                <a:spcPts val="0"/>
              </a:spcBef>
              <a:spcAft>
                <a:spcPts val="425"/>
              </a:spcAft>
              <a:tabLst>
                <a:tab pos="898922" algn="l"/>
              </a:tabLst>
            </a:pPr>
            <a:r>
              <a:rPr lang="en-US" altLang="en-US" dirty="0">
                <a:cs typeface="Tahoma" pitchFamily="34" charset="0"/>
              </a:rPr>
              <a:t>Merge performed recursively, until a predefined stopping condition</a:t>
            </a:r>
          </a:p>
          <a:p>
            <a:pPr lvl="2" eaLnBrk="1" hangingPunct="1">
              <a:lnSpc>
                <a:spcPct val="110000"/>
              </a:lnSpc>
              <a:spcBef>
                <a:spcPts val="270"/>
              </a:spcBef>
            </a:pPr>
            <a:endParaRPr lang="en-US" altLang="en-US" sz="1200" dirty="0"/>
          </a:p>
        </p:txBody>
      </p:sp>
    </p:spTree>
    <p:extLst>
      <p:ext uri="{BB962C8B-B14F-4D97-AF65-F5344CB8AC3E}">
        <p14:creationId xmlns:p14="http://schemas.microsoft.com/office/powerpoint/2010/main" val="17986976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Attribute Types</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342000" indent="-219075" eaLnBrk="1" hangingPunct="1">
              <a:lnSpc>
                <a:spcPct val="90000"/>
              </a:lnSpc>
              <a:spcBef>
                <a:spcPts val="900"/>
              </a:spcBef>
            </a:pPr>
            <a:r>
              <a:rPr lang="en-AU" altLang="en-US" sz="2400" dirty="0"/>
              <a:t>There are many ways to categorise attributes in terms of their values </a:t>
            </a:r>
          </a:p>
          <a:p>
            <a:pPr marL="342000" indent="-219075" eaLnBrk="1" hangingPunct="1">
              <a:lnSpc>
                <a:spcPct val="90000"/>
              </a:lnSpc>
              <a:spcBef>
                <a:spcPts val="900"/>
              </a:spcBef>
            </a:pPr>
            <a:r>
              <a:rPr lang="en-AU" altLang="en-US" sz="2400" dirty="0"/>
              <a:t>A type under one way of categorisation may overlap with a type under a different way of  categorisation</a:t>
            </a:r>
          </a:p>
          <a:p>
            <a:pPr marL="342000" indent="-219075" eaLnBrk="1" hangingPunct="1">
              <a:lnSpc>
                <a:spcPct val="90000"/>
              </a:lnSpc>
              <a:spcBef>
                <a:spcPts val="900"/>
              </a:spcBef>
            </a:pPr>
            <a:r>
              <a:rPr lang="en-AU" altLang="en-US" sz="2400" dirty="0"/>
              <a:t>One common way of categorisation is to divide data into </a:t>
            </a:r>
            <a:r>
              <a:rPr lang="en-AU" altLang="en-US" sz="2400" b="1" dirty="0"/>
              <a:t>categorical</a:t>
            </a:r>
            <a:r>
              <a:rPr lang="en-AU" altLang="en-US" sz="2400" dirty="0"/>
              <a:t>/qualitative and </a:t>
            </a:r>
            <a:r>
              <a:rPr lang="en-AU" altLang="en-US" sz="2400" b="1" dirty="0"/>
              <a:t>numeric</a:t>
            </a:r>
            <a:r>
              <a:rPr lang="en-AU" altLang="en-US" sz="2400" dirty="0"/>
              <a:t>/quantitative data</a:t>
            </a:r>
          </a:p>
          <a:p>
            <a:endParaRPr lang="en-US" dirty="0"/>
          </a:p>
        </p:txBody>
      </p:sp>
    </p:spTree>
    <p:extLst>
      <p:ext uri="{BB962C8B-B14F-4D97-AF65-F5344CB8AC3E}">
        <p14:creationId xmlns:p14="http://schemas.microsoft.com/office/powerpoint/2010/main" val="28190028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Data Transformation: Binarization</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Aft>
                <a:spcPts val="425"/>
              </a:spcAft>
            </a:pPr>
            <a:r>
              <a:rPr lang="en-US" sz="2000" dirty="0"/>
              <a:t>Some algorithms can only handle binary variables</a:t>
            </a:r>
          </a:p>
          <a:p>
            <a:pPr>
              <a:spcAft>
                <a:spcPts val="425"/>
              </a:spcAft>
            </a:pPr>
            <a:r>
              <a:rPr lang="en-US" sz="2000" dirty="0"/>
              <a:t>Binarization maps a continuous one or more binary variables (i.e., discretization into binary variables), or a categorical attribute into one or more binary variables</a:t>
            </a:r>
          </a:p>
          <a:p>
            <a:pPr>
              <a:spcAft>
                <a:spcPts val="425"/>
              </a:spcAft>
            </a:pPr>
            <a:r>
              <a:rPr lang="en-US" sz="2000" dirty="0"/>
              <a:t>Example: Binarize a categorical variable which has 5 values: </a:t>
            </a:r>
            <a:r>
              <a:rPr lang="en-US" sz="2000" i="1" dirty="0"/>
              <a:t>awful, poor, ok, good and great</a:t>
            </a:r>
          </a:p>
          <a:p>
            <a:pPr lvl="2" eaLnBrk="1" hangingPunct="1">
              <a:lnSpc>
                <a:spcPct val="110000"/>
              </a:lnSpc>
              <a:spcBef>
                <a:spcPts val="270"/>
              </a:spcBef>
            </a:pPr>
            <a:endParaRPr lang="en-US" altLang="en-US" sz="1200" dirty="0"/>
          </a:p>
        </p:txBody>
      </p:sp>
      <p:pic>
        <p:nvPicPr>
          <p:cNvPr id="2" name="Picture 1">
            <a:extLst>
              <a:ext uri="{FF2B5EF4-FFF2-40B4-BE49-F238E27FC236}">
                <a16:creationId xmlns:a16="http://schemas.microsoft.com/office/drawing/2014/main" id="{2ABB95D3-4E7D-4359-979B-D819F5145221}"/>
              </a:ext>
            </a:extLst>
          </p:cNvPr>
          <p:cNvPicPr>
            <a:picLocks noChangeAspect="1"/>
          </p:cNvPicPr>
          <p:nvPr/>
        </p:nvPicPr>
        <p:blipFill>
          <a:blip r:embed="rId3"/>
          <a:stretch>
            <a:fillRect/>
          </a:stretch>
        </p:blipFill>
        <p:spPr>
          <a:xfrm>
            <a:off x="1439652" y="2807938"/>
            <a:ext cx="5915025" cy="1693069"/>
          </a:xfrm>
          <a:prstGeom prst="rect">
            <a:avLst/>
          </a:prstGeom>
        </p:spPr>
      </p:pic>
    </p:spTree>
    <p:extLst>
      <p:ext uri="{BB962C8B-B14F-4D97-AF65-F5344CB8AC3E}">
        <p14:creationId xmlns:p14="http://schemas.microsoft.com/office/powerpoint/2010/main" val="320949025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2800" dirty="0">
                <a:solidFill>
                  <a:srgbClr val="054A89"/>
                </a:solidFill>
              </a:rPr>
              <a:t>References</a:t>
            </a:r>
            <a:endParaRPr lang="en-US" sz="2800" dirty="0">
              <a:solidFill>
                <a:srgbClr val="054A89"/>
              </a:solidFill>
            </a:endParaRPr>
          </a:p>
        </p:txBody>
      </p:sp>
      <p:sp>
        <p:nvSpPr>
          <p:cNvPr id="2" name="Rectangle 1"/>
          <p:cNvSpPr/>
          <p:nvPr/>
        </p:nvSpPr>
        <p:spPr>
          <a:xfrm>
            <a:off x="575556" y="951570"/>
            <a:ext cx="7776864" cy="1131079"/>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42863" indent="0">
              <a:buNone/>
            </a:pPr>
            <a:r>
              <a:rPr lang="en-US" sz="1350" dirty="0">
                <a:solidFill>
                  <a:srgbClr val="333333"/>
                </a:solidFill>
              </a:rPr>
              <a:t>Most of the slides are from or have their materials taken from the following sources (unless otherwise indicated):</a:t>
            </a:r>
          </a:p>
          <a:p>
            <a:pPr lvl="2"/>
            <a:r>
              <a:rPr lang="en-US" sz="1350" dirty="0">
                <a:solidFill>
                  <a:srgbClr val="333333"/>
                </a:solidFill>
                <a:hlinkClick r:id="rId3"/>
              </a:rPr>
              <a:t>https://www-users.cs.umn.edu/~kumar001/dmbook/firsted.php</a:t>
            </a:r>
            <a:endParaRPr lang="en-US" sz="1350" dirty="0">
              <a:solidFill>
                <a:srgbClr val="333333"/>
              </a:solidFill>
            </a:endParaRPr>
          </a:p>
          <a:p>
            <a:pPr lvl="2"/>
            <a:r>
              <a:rPr lang="en-US" sz="1350" dirty="0">
                <a:solidFill>
                  <a:srgbClr val="333333"/>
                </a:solidFill>
                <a:hlinkClick r:id="rId4"/>
              </a:rPr>
              <a:t>https://www-users.cs.umn.edu/~kumar001/dmbook/index.php</a:t>
            </a:r>
            <a:r>
              <a:rPr lang="en-US" sz="1350" dirty="0">
                <a:solidFill>
                  <a:srgbClr val="333333"/>
                </a:solidFill>
              </a:rPr>
              <a:t> </a:t>
            </a:r>
          </a:p>
          <a:p>
            <a:pPr lvl="2"/>
            <a:r>
              <a:rPr lang="en-US" sz="1350" dirty="0">
                <a:solidFill>
                  <a:srgbClr val="333333"/>
                </a:solidFill>
                <a:hlinkClick r:id="rId5"/>
              </a:rPr>
              <a:t>http://web.engr.illinois.edu/~hanj/bk3/</a:t>
            </a:r>
            <a:endParaRPr lang="en-US" sz="1350" dirty="0">
              <a:solidFill>
                <a:srgbClr val="333333"/>
              </a:solidFill>
            </a:endParaRPr>
          </a:p>
        </p:txBody>
      </p:sp>
    </p:spTree>
    <p:extLst>
      <p:ext uri="{BB962C8B-B14F-4D97-AF65-F5344CB8AC3E}">
        <p14:creationId xmlns:p14="http://schemas.microsoft.com/office/powerpoint/2010/main" val="21180040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Categorical</a:t>
            </a:r>
            <a:endParaRPr lang="en-US" sz="2800" dirty="0">
              <a:solidFill>
                <a:srgbClr val="054A89"/>
              </a:solidFill>
            </a:endParaRPr>
          </a:p>
        </p:txBody>
      </p:sp>
      <p:sp>
        <p:nvSpPr>
          <p:cNvPr id="5" name="Text Placeholder 4"/>
          <p:cNvSpPr>
            <a:spLocks noGrp="1"/>
          </p:cNvSpPr>
          <p:nvPr>
            <p:ph type="body" sz="quarter" idx="12"/>
          </p:nvPr>
        </p:nvSpPr>
        <p:spPr>
          <a:xfrm>
            <a:off x="416218" y="1049598"/>
            <a:ext cx="8109716"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219075" indent="-219075" eaLnBrk="1" hangingPunct="1">
              <a:lnSpc>
                <a:spcPct val="90000"/>
              </a:lnSpc>
              <a:spcAft>
                <a:spcPts val="425"/>
              </a:spcAft>
            </a:pPr>
            <a:r>
              <a:rPr lang="en-US" altLang="en-US" sz="2400" dirty="0"/>
              <a:t>Categorical type is further divided into: </a:t>
            </a:r>
          </a:p>
          <a:p>
            <a:pPr marL="519113" lvl="1" indent="-219075" eaLnBrk="1" hangingPunct="1">
              <a:lnSpc>
                <a:spcPct val="90000"/>
              </a:lnSpc>
              <a:spcAft>
                <a:spcPts val="425"/>
              </a:spcAft>
            </a:pPr>
            <a:r>
              <a:rPr lang="en-US" altLang="en-US" sz="2000" b="1" dirty="0"/>
              <a:t>Nominal:</a:t>
            </a:r>
            <a:r>
              <a:rPr lang="en-US" altLang="en-US" sz="2000" dirty="0"/>
              <a:t> categories, states, or “names of things”</a:t>
            </a:r>
          </a:p>
          <a:p>
            <a:pPr marL="862013" lvl="2" indent="-257175" eaLnBrk="1" hangingPunct="1">
              <a:lnSpc>
                <a:spcPct val="90000"/>
              </a:lnSpc>
              <a:spcAft>
                <a:spcPts val="425"/>
              </a:spcAft>
            </a:pPr>
            <a:r>
              <a:rPr lang="en-US" altLang="en-US" sz="1600" i="1" dirty="0"/>
              <a:t>Examples: </a:t>
            </a:r>
            <a:r>
              <a:rPr lang="en-US" altLang="en-US" sz="1600" i="1" dirty="0" err="1"/>
              <a:t>Hair_color</a:t>
            </a:r>
            <a:r>
              <a:rPr lang="en-US" altLang="en-US" sz="1600" i="1" dirty="0"/>
              <a:t>, </a:t>
            </a:r>
            <a:r>
              <a:rPr lang="en-US" altLang="en-US" sz="1600" dirty="0"/>
              <a:t>marital status, occupation, ID numbers, zip codes</a:t>
            </a:r>
          </a:p>
          <a:p>
            <a:pPr marL="862013" lvl="2" indent="-219075" eaLnBrk="1" hangingPunct="1">
              <a:spcAft>
                <a:spcPts val="425"/>
              </a:spcAft>
            </a:pPr>
            <a:r>
              <a:rPr lang="en-US" altLang="en-US" sz="1600" b="1" dirty="0"/>
              <a:t>Binary</a:t>
            </a:r>
          </a:p>
          <a:p>
            <a:pPr marL="1204913" lvl="3" indent="-257175" eaLnBrk="1" hangingPunct="1">
              <a:lnSpc>
                <a:spcPct val="90000"/>
              </a:lnSpc>
              <a:spcAft>
                <a:spcPts val="425"/>
              </a:spcAft>
            </a:pPr>
            <a:r>
              <a:rPr lang="en-US" altLang="en-US" sz="1400" b="1" dirty="0"/>
              <a:t>Nominal attribute with only 2 states </a:t>
            </a:r>
            <a:r>
              <a:rPr lang="en-US" altLang="en-US" sz="1400" dirty="0"/>
              <a:t>(0 and 1)</a:t>
            </a:r>
          </a:p>
          <a:p>
            <a:pPr marL="1204913" lvl="3" indent="-257175" eaLnBrk="1" hangingPunct="1">
              <a:lnSpc>
                <a:spcPct val="90000"/>
              </a:lnSpc>
              <a:spcAft>
                <a:spcPts val="425"/>
              </a:spcAft>
            </a:pPr>
            <a:r>
              <a:rPr lang="en-US" altLang="en-US" sz="1400" u="sng" dirty="0"/>
              <a:t>Symmetric binary</a:t>
            </a:r>
            <a:r>
              <a:rPr lang="en-US" altLang="en-US" sz="1400" dirty="0"/>
              <a:t>: both outcomes equally important, e.g., gender</a:t>
            </a:r>
          </a:p>
          <a:p>
            <a:pPr marL="1204913" lvl="3" indent="-257175" eaLnBrk="1" hangingPunct="1">
              <a:lnSpc>
                <a:spcPct val="90000"/>
              </a:lnSpc>
              <a:spcAft>
                <a:spcPts val="425"/>
              </a:spcAft>
            </a:pPr>
            <a:r>
              <a:rPr lang="en-US" altLang="en-US" sz="1400" u="sng" dirty="0"/>
              <a:t>Asymmetric binary</a:t>
            </a:r>
            <a:r>
              <a:rPr lang="en-US" altLang="en-US" sz="1400" dirty="0"/>
              <a:t>: outcomes not equally important, e.g., medical test (positive vs. negative)</a:t>
            </a:r>
          </a:p>
          <a:p>
            <a:pPr marL="1628775" lvl="4" indent="-295275" eaLnBrk="1" hangingPunct="1">
              <a:lnSpc>
                <a:spcPct val="90000"/>
              </a:lnSpc>
              <a:spcAft>
                <a:spcPts val="425"/>
              </a:spcAft>
            </a:pPr>
            <a:r>
              <a:rPr lang="en-US" altLang="en-US" sz="1200" dirty="0"/>
              <a:t>Convention: assign 1 to most important outcome (e.g., recovered from an illness)</a:t>
            </a:r>
          </a:p>
          <a:p>
            <a:pPr marL="519113" lvl="1" indent="-219075" eaLnBrk="1" hangingPunct="1">
              <a:lnSpc>
                <a:spcPct val="90000"/>
              </a:lnSpc>
              <a:spcAft>
                <a:spcPts val="425"/>
              </a:spcAft>
            </a:pPr>
            <a:r>
              <a:rPr lang="en-US" altLang="en-US" sz="2000" b="1" dirty="0"/>
              <a:t>Ordinal</a:t>
            </a:r>
          </a:p>
          <a:p>
            <a:pPr marL="862013" lvl="2" indent="-257175" eaLnBrk="1" hangingPunct="1">
              <a:lnSpc>
                <a:spcPct val="90000"/>
              </a:lnSpc>
              <a:spcAft>
                <a:spcPts val="425"/>
              </a:spcAft>
            </a:pPr>
            <a:r>
              <a:rPr lang="en-US" altLang="en-US" sz="1600" dirty="0"/>
              <a:t>Values have a meaningful order (ranking) but magnitude between successive values is unknown</a:t>
            </a:r>
          </a:p>
          <a:p>
            <a:pPr marL="862013" lvl="2" indent="-257175" eaLnBrk="1" hangingPunct="1">
              <a:lnSpc>
                <a:spcPct val="90000"/>
              </a:lnSpc>
              <a:spcAft>
                <a:spcPts val="425"/>
              </a:spcAft>
            </a:pPr>
            <a:r>
              <a:rPr lang="en-US" altLang="en-US" sz="1600" i="1" dirty="0"/>
              <a:t>Examples: Size </a:t>
            </a:r>
            <a:r>
              <a:rPr lang="en-US" altLang="en-US" sz="1600" i="1" dirty="0">
                <a:solidFill>
                  <a:schemeClr val="bg1">
                    <a:lumMod val="50000"/>
                  </a:schemeClr>
                </a:solidFill>
              </a:rPr>
              <a:t>= </a:t>
            </a:r>
            <a:r>
              <a:rPr lang="en-US" altLang="en-US" sz="1600" dirty="0">
                <a:solidFill>
                  <a:schemeClr val="bg1">
                    <a:lumMod val="50000"/>
                  </a:schemeClr>
                </a:solidFill>
              </a:rPr>
              <a:t>{</a:t>
            </a:r>
            <a:r>
              <a:rPr lang="en-US" altLang="en-US" sz="1600" i="1" dirty="0">
                <a:solidFill>
                  <a:schemeClr val="bg1">
                    <a:lumMod val="50000"/>
                  </a:schemeClr>
                </a:solidFill>
              </a:rPr>
              <a:t>small, medium, large</a:t>
            </a:r>
            <a:r>
              <a:rPr lang="en-US" altLang="en-US" sz="1600" dirty="0">
                <a:solidFill>
                  <a:schemeClr val="bg1">
                    <a:lumMod val="50000"/>
                  </a:schemeClr>
                </a:solidFill>
              </a:rPr>
              <a:t>}</a:t>
            </a:r>
            <a:r>
              <a:rPr lang="en-US" altLang="en-US" sz="1600" i="1" dirty="0"/>
              <a:t>,</a:t>
            </a:r>
            <a:r>
              <a:rPr lang="en-US" altLang="en-US" sz="1600" dirty="0"/>
              <a:t> grades </a:t>
            </a:r>
            <a:r>
              <a:rPr lang="en-US" altLang="en-US" sz="1600" dirty="0">
                <a:solidFill>
                  <a:schemeClr val="bg1">
                    <a:lumMod val="50000"/>
                  </a:schemeClr>
                </a:solidFill>
              </a:rPr>
              <a:t>={HD, D, C, P1, P2, F1, F2}</a:t>
            </a:r>
            <a:endParaRPr lang="en-US" sz="1600" dirty="0">
              <a:solidFill>
                <a:schemeClr val="bg1">
                  <a:lumMod val="50000"/>
                </a:schemeClr>
              </a:solidFill>
            </a:endParaRPr>
          </a:p>
        </p:txBody>
      </p:sp>
    </p:spTree>
    <p:extLst>
      <p:ext uri="{BB962C8B-B14F-4D97-AF65-F5344CB8AC3E}">
        <p14:creationId xmlns:p14="http://schemas.microsoft.com/office/powerpoint/2010/main" val="17295957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Numeric</a:t>
            </a:r>
            <a:endParaRPr lang="en-US" sz="2800" dirty="0">
              <a:solidFill>
                <a:srgbClr val="054A89"/>
              </a:solidFill>
            </a:endParaRPr>
          </a:p>
        </p:txBody>
      </p:sp>
      <p:sp>
        <p:nvSpPr>
          <p:cNvPr id="5" name="Text Placeholder 4"/>
          <p:cNvSpPr>
            <a:spLocks noGrp="1"/>
          </p:cNvSpPr>
          <p:nvPr>
            <p:ph type="body" sz="quarter" idx="12"/>
          </p:nvPr>
        </p:nvSpPr>
        <p:spPr>
          <a:xfrm>
            <a:off x="416217" y="1049598"/>
            <a:ext cx="8549983"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US" altLang="en-US" sz="2400" dirty="0"/>
              <a:t>Numeric type is further divided into: </a:t>
            </a:r>
          </a:p>
          <a:p>
            <a:pPr marL="720000" lvl="1" eaLnBrk="1" hangingPunct="1">
              <a:spcAft>
                <a:spcPts val="425"/>
              </a:spcAft>
            </a:pPr>
            <a:r>
              <a:rPr lang="en-US" altLang="en-US" sz="2000" b="1" dirty="0"/>
              <a:t>Interval</a:t>
            </a:r>
          </a:p>
          <a:p>
            <a:pPr marL="900000" lvl="3" indent="-295275" eaLnBrk="1" hangingPunct="1">
              <a:lnSpc>
                <a:spcPct val="90000"/>
              </a:lnSpc>
              <a:spcAft>
                <a:spcPts val="425"/>
              </a:spcAft>
              <a:buFont typeface="Arial" panose="020B0604020202020204" pitchFamily="34" charset="0"/>
              <a:buChar char="»"/>
            </a:pPr>
            <a:r>
              <a:rPr lang="en-US" altLang="en-US" sz="1600" dirty="0"/>
              <a:t>Measured on a scale of </a:t>
            </a:r>
            <a:r>
              <a:rPr lang="en-US" altLang="en-US" sz="1600" b="1" dirty="0"/>
              <a:t>equal-sized units</a:t>
            </a:r>
          </a:p>
          <a:p>
            <a:pPr marL="900000" lvl="3" indent="-295275" eaLnBrk="1" hangingPunct="1">
              <a:lnSpc>
                <a:spcPct val="90000"/>
              </a:lnSpc>
              <a:spcAft>
                <a:spcPts val="425"/>
              </a:spcAft>
              <a:buFont typeface="Arial" panose="020B0604020202020204" pitchFamily="34" charset="0"/>
              <a:buChar char="»"/>
            </a:pPr>
            <a:r>
              <a:rPr lang="en-US" altLang="en-US" sz="1600" dirty="0"/>
              <a:t>Values have order</a:t>
            </a:r>
            <a:endParaRPr lang="en-US" altLang="en-US" sz="1600" i="1" dirty="0"/>
          </a:p>
          <a:p>
            <a:pPr marL="900000" lvl="3" indent="-295275" eaLnBrk="1" hangingPunct="1">
              <a:lnSpc>
                <a:spcPct val="90000"/>
              </a:lnSpc>
              <a:spcAft>
                <a:spcPts val="425"/>
              </a:spcAft>
              <a:buFont typeface="Arial" panose="020B0604020202020204" pitchFamily="34" charset="0"/>
              <a:buChar char="»"/>
            </a:pPr>
            <a:r>
              <a:rPr lang="en-US" altLang="en-US" sz="1600" dirty="0"/>
              <a:t>No </a:t>
            </a:r>
            <a:r>
              <a:rPr lang="en-US" altLang="en-US" sz="1600" b="1" dirty="0"/>
              <a:t>true</a:t>
            </a:r>
            <a:r>
              <a:rPr lang="en-US" altLang="en-US" sz="1600" dirty="0"/>
              <a:t> zero-point</a:t>
            </a:r>
          </a:p>
          <a:p>
            <a:pPr marL="900000" lvl="3" indent="-295275" eaLnBrk="1" hangingPunct="1">
              <a:lnSpc>
                <a:spcPct val="90000"/>
              </a:lnSpc>
              <a:spcAft>
                <a:spcPts val="425"/>
              </a:spcAft>
              <a:buFont typeface="Arial" panose="020B0604020202020204" pitchFamily="34" charset="0"/>
              <a:buChar char="»"/>
            </a:pPr>
            <a:r>
              <a:rPr lang="en-US" altLang="en-US" sz="1600" dirty="0"/>
              <a:t>e.g., </a:t>
            </a:r>
            <a:r>
              <a:rPr lang="en-US" altLang="en-US" sz="1600" i="1" dirty="0"/>
              <a:t>calendar dates, temperature in Celsius or Fahrenheit scale</a:t>
            </a:r>
            <a:endParaRPr lang="en-US" altLang="en-US" sz="1600" dirty="0"/>
          </a:p>
          <a:p>
            <a:pPr marL="720000" lvl="1" indent="-219075" eaLnBrk="1" hangingPunct="1">
              <a:lnSpc>
                <a:spcPct val="90000"/>
              </a:lnSpc>
              <a:spcAft>
                <a:spcPts val="425"/>
              </a:spcAft>
            </a:pPr>
            <a:r>
              <a:rPr lang="en-US" altLang="en-US" sz="2000" b="1" dirty="0"/>
              <a:t>Ratio</a:t>
            </a:r>
          </a:p>
          <a:p>
            <a:pPr marL="900000" lvl="3" indent="-295275" eaLnBrk="1" hangingPunct="1">
              <a:lnSpc>
                <a:spcPct val="90000"/>
              </a:lnSpc>
              <a:spcAft>
                <a:spcPts val="425"/>
              </a:spcAft>
              <a:buFont typeface="Arial" panose="020B0604020202020204" pitchFamily="34" charset="0"/>
              <a:buChar char="»"/>
            </a:pPr>
            <a:r>
              <a:rPr lang="en-US" altLang="en-US" sz="1600" dirty="0"/>
              <a:t>Inherent </a:t>
            </a:r>
            <a:r>
              <a:rPr lang="en-US" altLang="en-US" sz="1600" b="1" dirty="0"/>
              <a:t>zero-point</a:t>
            </a:r>
          </a:p>
          <a:p>
            <a:pPr marL="900000" lvl="3" indent="-295275" eaLnBrk="1" hangingPunct="1">
              <a:lnSpc>
                <a:spcPct val="90000"/>
              </a:lnSpc>
              <a:spcAft>
                <a:spcPts val="425"/>
              </a:spcAft>
              <a:buFont typeface="Arial" panose="020B0604020202020204" pitchFamily="34" charset="0"/>
              <a:buChar char="»"/>
            </a:pPr>
            <a:r>
              <a:rPr lang="en-US" altLang="en-US" sz="1600" dirty="0"/>
              <a:t>We can speak of values as being an order of magnitude larger than the unit of measurement</a:t>
            </a:r>
          </a:p>
          <a:p>
            <a:pPr marL="900000" lvl="3" indent="-295275" eaLnBrk="1" hangingPunct="1">
              <a:lnSpc>
                <a:spcPct val="90000"/>
              </a:lnSpc>
              <a:spcAft>
                <a:spcPts val="425"/>
              </a:spcAft>
              <a:buFont typeface="Arial" panose="020B0604020202020204" pitchFamily="34" charset="0"/>
              <a:buChar char="»"/>
            </a:pPr>
            <a:r>
              <a:rPr lang="en-US" altLang="en-US" sz="1600" dirty="0"/>
              <a:t>e.g., </a:t>
            </a:r>
            <a:r>
              <a:rPr lang="en-US" altLang="en-US" sz="1600" i="1" dirty="0"/>
              <a:t>length, counts, monetary quantities, temperature in Kelvin scale</a:t>
            </a:r>
          </a:p>
          <a:p>
            <a:pPr marL="133381" indent="0" eaLnBrk="1" hangingPunct="1">
              <a:lnSpc>
                <a:spcPct val="90000"/>
              </a:lnSpc>
              <a:buNone/>
            </a:pPr>
            <a:endParaRPr lang="en-AU" altLang="en-US" sz="1500" i="1" dirty="0"/>
          </a:p>
          <a:p>
            <a:pPr marL="133381" indent="0" eaLnBrk="1" hangingPunct="1">
              <a:lnSpc>
                <a:spcPct val="90000"/>
              </a:lnSpc>
              <a:buNone/>
            </a:pPr>
            <a:endParaRPr lang="en-US" altLang="en-US" dirty="0"/>
          </a:p>
        </p:txBody>
      </p:sp>
    </p:spTree>
    <p:extLst>
      <p:ext uri="{BB962C8B-B14F-4D97-AF65-F5344CB8AC3E}">
        <p14:creationId xmlns:p14="http://schemas.microsoft.com/office/powerpoint/2010/main" val="23029920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sz="2800" dirty="0">
                <a:solidFill>
                  <a:srgbClr val="054A89"/>
                </a:solidFill>
              </a:rPr>
              <a:t>Properties of Attribute Values </a:t>
            </a: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Bef>
                <a:spcPts val="0"/>
              </a:spcBef>
              <a:spcAft>
                <a:spcPts val="425"/>
              </a:spcAft>
            </a:pPr>
            <a:r>
              <a:rPr lang="en-US" sz="2400" dirty="0"/>
              <a:t>The type of an attribute depends on which of the following properties/operations it possesses:</a:t>
            </a:r>
          </a:p>
          <a:p>
            <a:pPr marL="720000" lvl="1">
              <a:spcBef>
                <a:spcPts val="0"/>
              </a:spcBef>
              <a:spcAft>
                <a:spcPts val="425"/>
              </a:spcAft>
            </a:pPr>
            <a:r>
              <a:rPr lang="en-US" dirty="0"/>
              <a:t>Distinctness:  	=  </a:t>
            </a:r>
            <a:r>
              <a:rPr lang="en-US" dirty="0">
                <a:sym typeface="Symbol" pitchFamily="18" charset="2"/>
              </a:rPr>
              <a:t>		</a:t>
            </a:r>
            <a:endParaRPr lang="en-US" dirty="0"/>
          </a:p>
          <a:p>
            <a:pPr marL="720000" lvl="1">
              <a:spcBef>
                <a:spcPts val="0"/>
              </a:spcBef>
              <a:spcAft>
                <a:spcPts val="425"/>
              </a:spcAft>
            </a:pPr>
            <a:r>
              <a:rPr lang="en-US" dirty="0"/>
              <a:t>Order:  	&lt;  &gt;  		</a:t>
            </a:r>
          </a:p>
          <a:p>
            <a:pPr marL="720000" lvl="1">
              <a:spcBef>
                <a:spcPts val="0"/>
              </a:spcBef>
              <a:spcAft>
                <a:spcPts val="425"/>
              </a:spcAft>
            </a:pPr>
            <a:r>
              <a:rPr lang="en-US" dirty="0"/>
              <a:t>Differences are meaningful :  +  - 		</a:t>
            </a:r>
          </a:p>
          <a:p>
            <a:pPr marL="720000" lvl="1">
              <a:spcBef>
                <a:spcPts val="0"/>
              </a:spcBef>
              <a:spcAft>
                <a:spcPts val="425"/>
              </a:spcAft>
            </a:pPr>
            <a:r>
              <a:rPr lang="en-US" dirty="0"/>
              <a:t>Ratios are meaningful :  *  /</a:t>
            </a:r>
          </a:p>
          <a:p>
            <a:pPr>
              <a:spcBef>
                <a:spcPts val="0"/>
              </a:spcBef>
              <a:spcAft>
                <a:spcPts val="425"/>
              </a:spcAft>
            </a:pPr>
            <a:r>
              <a:rPr lang="en-AU" sz="2400" dirty="0"/>
              <a:t>For the four types of attributes:</a:t>
            </a:r>
            <a:endParaRPr lang="en-US" sz="2400" dirty="0"/>
          </a:p>
          <a:p>
            <a:pPr marL="720000" lvl="1">
              <a:spcBef>
                <a:spcPts val="0"/>
              </a:spcBef>
              <a:spcAft>
                <a:spcPts val="425"/>
              </a:spcAft>
            </a:pPr>
            <a:r>
              <a:rPr lang="en-US" dirty="0"/>
              <a:t>Nominal: distinctness</a:t>
            </a:r>
          </a:p>
          <a:p>
            <a:pPr marL="720000" lvl="1">
              <a:spcBef>
                <a:spcPts val="0"/>
              </a:spcBef>
              <a:spcAft>
                <a:spcPts val="425"/>
              </a:spcAft>
            </a:pPr>
            <a:r>
              <a:rPr lang="en-US" dirty="0"/>
              <a:t>Ordinal : distinctness &amp; order</a:t>
            </a:r>
          </a:p>
          <a:p>
            <a:pPr marL="720000" lvl="1">
              <a:spcBef>
                <a:spcPts val="0"/>
              </a:spcBef>
              <a:spcAft>
                <a:spcPts val="425"/>
              </a:spcAft>
            </a:pPr>
            <a:r>
              <a:rPr lang="en-US" dirty="0"/>
              <a:t>Interval : distinctness, order &amp; meaningful differences</a:t>
            </a:r>
          </a:p>
          <a:p>
            <a:pPr marL="720000" lvl="1">
              <a:spcBef>
                <a:spcPts val="0"/>
              </a:spcBef>
              <a:spcAft>
                <a:spcPts val="425"/>
              </a:spcAft>
            </a:pPr>
            <a:r>
              <a:rPr lang="en-US" dirty="0"/>
              <a:t>Ratio: all 4 properties/operations</a:t>
            </a:r>
          </a:p>
          <a:p>
            <a:endParaRPr lang="en-US" dirty="0"/>
          </a:p>
        </p:txBody>
      </p:sp>
    </p:spTree>
    <p:extLst>
      <p:ext uri="{BB962C8B-B14F-4D97-AF65-F5344CB8AC3E}">
        <p14:creationId xmlns:p14="http://schemas.microsoft.com/office/powerpoint/2010/main" val="26312267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Categorical vs. Numeric </a:t>
            </a:r>
            <a:endParaRPr lang="en-US" sz="2800" dirty="0">
              <a:solidFill>
                <a:srgbClr val="054A89"/>
              </a:solidFill>
            </a:endParaRPr>
          </a:p>
        </p:txBody>
      </p:sp>
      <p:pic>
        <p:nvPicPr>
          <p:cNvPr id="3" name="Picture 2"/>
          <p:cNvPicPr>
            <a:picLocks noChangeAspect="1"/>
          </p:cNvPicPr>
          <p:nvPr/>
        </p:nvPicPr>
        <p:blipFill>
          <a:blip r:embed="rId3"/>
          <a:stretch>
            <a:fillRect/>
          </a:stretch>
        </p:blipFill>
        <p:spPr>
          <a:xfrm>
            <a:off x="1139864" y="1012074"/>
            <a:ext cx="5508612" cy="3437294"/>
          </a:xfrm>
          <a:prstGeom prst="rect">
            <a:avLst/>
          </a:prstGeom>
        </p:spPr>
      </p:pic>
      <p:sp>
        <p:nvSpPr>
          <p:cNvPr id="2" name="Rectangle 1">
            <a:extLst>
              <a:ext uri="{FF2B5EF4-FFF2-40B4-BE49-F238E27FC236}">
                <a16:creationId xmlns:a16="http://schemas.microsoft.com/office/drawing/2014/main" id="{9EB838E4-775E-40DA-B6E5-AE2FDC8D9078}"/>
              </a:ext>
            </a:extLst>
          </p:cNvPr>
          <p:cNvSpPr/>
          <p:nvPr/>
        </p:nvSpPr>
        <p:spPr>
          <a:xfrm>
            <a:off x="7056276" y="1599642"/>
            <a:ext cx="1782198" cy="1131079"/>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sz="1350" dirty="0"/>
              <a:t>The types of operations chosen should be “meaningful” for the type of data we have</a:t>
            </a:r>
          </a:p>
        </p:txBody>
      </p:sp>
    </p:spTree>
    <p:extLst>
      <p:ext uri="{BB962C8B-B14F-4D97-AF65-F5344CB8AC3E}">
        <p14:creationId xmlns:p14="http://schemas.microsoft.com/office/powerpoint/2010/main" val="5109932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US" altLang="en-US" sz="2800" dirty="0">
                <a:solidFill>
                  <a:srgbClr val="054A89"/>
                </a:solidFill>
              </a:rPr>
              <a:t>Discrete vs. Continuous </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spcAft>
                <a:spcPts val="425"/>
              </a:spcAft>
            </a:pPr>
            <a:r>
              <a:rPr lang="en-AU" altLang="en-US" sz="2200" dirty="0"/>
              <a:t>Another way of categorising attributes is to consider whether the values of an attribute are countable or not, thus having:</a:t>
            </a:r>
            <a:endParaRPr lang="en-US" altLang="en-US" sz="2200" b="1" dirty="0"/>
          </a:p>
          <a:p>
            <a:pPr marL="720000" lvl="1" eaLnBrk="1" hangingPunct="1">
              <a:spcAft>
                <a:spcPts val="425"/>
              </a:spcAft>
            </a:pPr>
            <a:r>
              <a:rPr lang="en-US" altLang="en-US" b="1" dirty="0"/>
              <a:t>Discrete</a:t>
            </a:r>
            <a:r>
              <a:rPr lang="en-US" altLang="en-US" dirty="0"/>
              <a:t> </a:t>
            </a:r>
            <a:r>
              <a:rPr lang="en-US" altLang="en-US" b="1" dirty="0"/>
              <a:t>Attribute</a:t>
            </a:r>
          </a:p>
          <a:p>
            <a:pPr marL="900000" lvl="2" eaLnBrk="1" hangingPunct="1">
              <a:spcAft>
                <a:spcPts val="425"/>
              </a:spcAft>
            </a:pPr>
            <a:r>
              <a:rPr lang="en-US" altLang="en-US" sz="1400" dirty="0"/>
              <a:t>Has only a finite or infinite but countable set of values</a:t>
            </a:r>
          </a:p>
          <a:p>
            <a:pPr marL="900000" lvl="2" eaLnBrk="1" hangingPunct="1">
              <a:spcAft>
                <a:spcPts val="425"/>
              </a:spcAft>
            </a:pPr>
            <a:r>
              <a:rPr lang="en-US" altLang="en-US" sz="1400" dirty="0"/>
              <a:t>e.g., zip codes, profession, or the set of words in a collection of documents </a:t>
            </a:r>
          </a:p>
          <a:p>
            <a:pPr marL="900000" lvl="2" eaLnBrk="1" hangingPunct="1">
              <a:spcAft>
                <a:spcPts val="425"/>
              </a:spcAft>
            </a:pPr>
            <a:r>
              <a:rPr lang="en-US" altLang="en-US" sz="1400" dirty="0"/>
              <a:t>Sometimes, represented as integer variables</a:t>
            </a:r>
          </a:p>
          <a:p>
            <a:pPr marL="720000" lvl="1" eaLnBrk="1" hangingPunct="1">
              <a:spcAft>
                <a:spcPts val="425"/>
              </a:spcAft>
            </a:pPr>
            <a:r>
              <a:rPr lang="en-US" altLang="en-US" b="1" dirty="0"/>
              <a:t>Continuous</a:t>
            </a:r>
            <a:r>
              <a:rPr lang="en-US" altLang="en-US" dirty="0"/>
              <a:t> </a:t>
            </a:r>
            <a:r>
              <a:rPr lang="en-US" altLang="en-US" b="1" dirty="0"/>
              <a:t>Attribute</a:t>
            </a:r>
          </a:p>
          <a:p>
            <a:pPr marL="900000" lvl="2" eaLnBrk="1" hangingPunct="1">
              <a:spcAft>
                <a:spcPts val="425"/>
              </a:spcAft>
            </a:pPr>
            <a:r>
              <a:rPr lang="en-US" altLang="en-US" sz="1400" dirty="0"/>
              <a:t>Has real numbers as attribute values</a:t>
            </a:r>
          </a:p>
          <a:p>
            <a:pPr marL="900000" lvl="2" eaLnBrk="1" hangingPunct="1">
              <a:spcAft>
                <a:spcPts val="425"/>
              </a:spcAft>
            </a:pPr>
            <a:r>
              <a:rPr lang="en-US" altLang="en-US" sz="1400" dirty="0"/>
              <a:t>e.g., temperature, height, or weight</a:t>
            </a:r>
          </a:p>
          <a:p>
            <a:pPr marL="900000" lvl="2" eaLnBrk="1" hangingPunct="1">
              <a:spcAft>
                <a:spcPts val="425"/>
              </a:spcAft>
            </a:pPr>
            <a:r>
              <a:rPr lang="en-US" altLang="en-US" sz="1400" dirty="0"/>
              <a:t>Practically, real values can only be measured and represented using a finite number of digits</a:t>
            </a:r>
          </a:p>
          <a:p>
            <a:pPr marL="900000" lvl="2" eaLnBrk="1" hangingPunct="1">
              <a:spcAft>
                <a:spcPts val="425"/>
              </a:spcAft>
            </a:pPr>
            <a:r>
              <a:rPr lang="en-US" altLang="en-US" sz="1400" dirty="0"/>
              <a:t>Continuous attributes are typically represented as floating-point variables</a:t>
            </a:r>
          </a:p>
          <a:p>
            <a:endParaRPr lang="en-US" dirty="0"/>
          </a:p>
        </p:txBody>
      </p:sp>
    </p:spTree>
    <p:extLst>
      <p:ext uri="{BB962C8B-B14F-4D97-AF65-F5344CB8AC3E}">
        <p14:creationId xmlns:p14="http://schemas.microsoft.com/office/powerpoint/2010/main" val="3573541867"/>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2925</TotalTime>
  <Words>3585</Words>
  <Application>Microsoft Office PowerPoint</Application>
  <PresentationFormat>On-screen Show (16:9)</PresentationFormat>
  <Paragraphs>374</Paragraphs>
  <Slides>41</Slides>
  <Notes>41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41</vt:i4>
      </vt:variant>
    </vt:vector>
  </HeadingPairs>
  <TitlesOfParts>
    <vt:vector size="50" baseType="lpstr">
      <vt:lpstr>Altis UniSA</vt:lpstr>
      <vt:lpstr>Arial</vt:lpstr>
      <vt:lpstr>Calibri</vt:lpstr>
      <vt:lpstr>Times New Roman</vt:lpstr>
      <vt:lpstr>UniSA PPT - Logo footer</vt:lpstr>
      <vt:lpstr>VISIO</vt:lpstr>
      <vt:lpstr>Visio</vt:lpstr>
      <vt:lpstr>Chart</vt:lpstr>
      <vt:lpstr>Equation</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INFS 5102 Unsupervised Methods in Analytics </dc:title>
  <dc:creator>Lin Liu</dc:creator>
  <cp:lastModifiedBy>Lin Liu</cp:lastModifiedBy>
  <cp:revision>86</cp:revision>
  <cp:lastPrinted>2011-11-18T03:36:14Z</cp:lastPrinted>
  <dcterms:created xsi:type="dcterms:W3CDTF">2022-02-19T07:39:44Z</dcterms:created>
  <dcterms:modified xsi:type="dcterms:W3CDTF">2022-02-25T01:49:06Z</dcterms:modified>
</cp:coreProperties>
</file>