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70" r:id="rId2"/>
    <p:sldId id="723" r:id="rId3"/>
    <p:sldId id="725" r:id="rId4"/>
    <p:sldId id="724" r:id="rId5"/>
    <p:sldId id="726" r:id="rId6"/>
    <p:sldId id="727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729" r:id="rId23"/>
    <p:sldId id="728" r:id="rId24"/>
    <p:sldId id="730" r:id="rId25"/>
    <p:sldId id="731" r:id="rId26"/>
    <p:sldId id="732" r:id="rId27"/>
    <p:sldId id="733" r:id="rId28"/>
    <p:sldId id="734" r:id="rId29"/>
    <p:sldId id="735" r:id="rId30"/>
    <p:sldId id="736" r:id="rId31"/>
    <p:sldId id="737" r:id="rId32"/>
    <p:sldId id="738" r:id="rId33"/>
    <p:sldId id="739" r:id="rId34"/>
    <p:sldId id="740" r:id="rId35"/>
    <p:sldId id="741" r:id="rId36"/>
    <p:sldId id="742" r:id="rId37"/>
    <p:sldId id="743" r:id="rId38"/>
    <p:sldId id="744" r:id="rId39"/>
    <p:sldId id="745" r:id="rId40"/>
    <p:sldId id="746" r:id="rId41"/>
    <p:sldId id="747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  <p:sldId id="756" r:id="rId51"/>
    <p:sldId id="757" r:id="rId5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4A89"/>
    <a:srgbClr val="000099"/>
    <a:srgbClr val="4F81B5"/>
    <a:srgbClr val="67AB50"/>
    <a:srgbClr val="70B6AD"/>
    <a:srgbClr val="CE3D62"/>
    <a:srgbClr val="CE4B7F"/>
    <a:srgbClr val="7876DF"/>
    <a:srgbClr val="8FCACC"/>
    <a:srgbClr val="E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1796" autoAdjust="0"/>
  </p:normalViewPr>
  <p:slideViewPr>
    <p:cSldViewPr snapToGrid="0" snapToObjects="1">
      <p:cViewPr varScale="1">
        <p:scale>
          <a:sx n="81" d="100"/>
          <a:sy n="81" d="100"/>
        </p:scale>
        <p:origin x="856" y="5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8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Liu" userId="09b4a868-7ce3-4fa0-87ff-7cacdef88f26" providerId="ADAL" clId="{C9F845EB-912B-4EB8-AE69-25F3048D6644}"/>
    <pc:docChg chg="modSld">
      <pc:chgData name="Lin Liu" userId="09b4a868-7ce3-4fa0-87ff-7cacdef88f26" providerId="ADAL" clId="{C9F845EB-912B-4EB8-AE69-25F3048D6644}" dt="2023-03-07T13:34:37.830" v="5" actId="20577"/>
      <pc:docMkLst>
        <pc:docMk/>
      </pc:docMkLst>
      <pc:sldChg chg="modSp mod">
        <pc:chgData name="Lin Liu" userId="09b4a868-7ce3-4fa0-87ff-7cacdef88f26" providerId="ADAL" clId="{C9F845EB-912B-4EB8-AE69-25F3048D6644}" dt="2023-03-07T13:34:37.830" v="5" actId="20577"/>
        <pc:sldMkLst>
          <pc:docMk/>
          <pc:sldMk cId="147372966" sldId="370"/>
        </pc:sldMkLst>
        <pc:spChg chg="mod">
          <ac:chgData name="Lin Liu" userId="09b4a868-7ce3-4fa0-87ff-7cacdef88f26" providerId="ADAL" clId="{C9F845EB-912B-4EB8-AE69-25F3048D6644}" dt="2023-03-07T13:34:37.830" v="5" actId="20577"/>
          <ac:spMkLst>
            <pc:docMk/>
            <pc:sldMk cId="147372966" sldId="370"/>
            <ac:spMk id="3" creationId="{E2D08A4A-33F3-441F-B696-A104FCE095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BF4-48F2-422F-A57B-CE72729976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BF4-48F2-422F-A57B-CE72729976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BF4-48F2-422F-A57B-CE72729976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BF4-48F2-422F-A57B-CE727299769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6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9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6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9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6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4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9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8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4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0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3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5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4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4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32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95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1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7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2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9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3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7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8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19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7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BF4-48F2-422F-A57B-CE72729976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BF4-48F2-422F-A57B-CE72729976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4BF4-48F2-422F-A57B-CE72729976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9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942E2-BAD8-FC47-AC93-B2BB6BCAF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681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5054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17" y="954963"/>
            <a:ext cx="8280751" cy="250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 marL="7200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defRPr sz="2000"/>
            </a:lvl2pPr>
            <a:lvl3pPr marL="900000" indent="-228600">
              <a:lnSpc>
                <a:spcPct val="90000"/>
              </a:lnSpc>
              <a:spcBef>
                <a:spcPts val="0"/>
              </a:spcBef>
              <a:spcAft>
                <a:spcPts val="425"/>
              </a:spcAft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 dirty="0"/>
              <a:t>Type text here</a:t>
            </a:r>
          </a:p>
          <a:p>
            <a:pPr lvl="1"/>
            <a:r>
              <a:rPr lang="en-US" dirty="0"/>
              <a:t>Second level if required</a:t>
            </a:r>
          </a:p>
          <a:p>
            <a:pPr lvl="2"/>
            <a:r>
              <a:rPr lang="en-US" dirty="0"/>
              <a:t>Third level if required</a:t>
            </a:r>
          </a:p>
          <a:p>
            <a:pPr lvl="0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B537-7036-2042-B50D-F890C1EE9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0413" y="-1"/>
            <a:ext cx="4573587" cy="42767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5D9D5-D48F-4444-9C6D-30944DD8E3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572000" cy="427355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F60B5-CC36-E54D-BE26-62F792B5A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2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 dirty="0"/>
              <a:t>to placeholder. </a:t>
            </a:r>
          </a:p>
          <a:p>
            <a:r>
              <a:rPr lang="en-US" dirty="0"/>
              <a:t>Or c</a:t>
            </a:r>
            <a:r>
              <a:rPr lang="en-AU" dirty="0"/>
              <a:t>lick icon to add.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93AA6-97AE-3E4D-ABE1-897755A9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15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 heading and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7587"/>
            <a:ext cx="9144000" cy="30172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/>
              <a:t>to </a:t>
            </a:r>
            <a:r>
              <a:rPr lang="en-US" dirty="0"/>
              <a:t>placeholder</a:t>
            </a:r>
            <a:r>
              <a:rPr lang="en-US"/>
              <a:t>. </a:t>
            </a:r>
          </a:p>
          <a:p>
            <a:r>
              <a:rPr lang="en-US"/>
              <a:t>Or </a:t>
            </a:r>
            <a:r>
              <a:rPr lang="en-US" dirty="0"/>
              <a:t>c</a:t>
            </a:r>
            <a:r>
              <a:rPr lang="en-AU" dirty="0"/>
              <a:t>lick icon to add.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54A89"/>
                </a:solidFill>
                <a:latin typeface="Altis UniSA" panose="020B0603030000000003" pitchFamily="34" charset="77"/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F7B63-B665-4046-97B9-0C2624ABB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1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EBF3C-6C79-414F-B2F0-C45AE2BA79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0" y="3332829"/>
            <a:ext cx="9143999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  <a:latin typeface="Altis UniSA" panose="020B0603030000000003" pitchFamily="34" charset="77"/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9670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8408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Rectangle 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40000" y="2538414"/>
            <a:ext cx="5791200" cy="290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0000" y="2901553"/>
            <a:ext cx="6019800" cy="289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5" y="4297442"/>
            <a:ext cx="1462531" cy="4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4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49" r:id="rId7"/>
    <p:sldLayoutId id="2147483663" r:id="rId8"/>
    <p:sldLayoutId id="2147483664" r:id="rId9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cs.umn.edu/~kumar001/dmbook/firsted.ph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.engr.illinois.edu/~hanj/bk3/" TargetMode="External"/><Relationship Id="rId4" Type="http://schemas.openxmlformats.org/officeDocument/2006/relationships/hyperlink" Target="https://www-users.cs.umn.edu/~kumar001/dmbook/index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1165741" y="1831788"/>
            <a:ext cx="6812518" cy="843280"/>
          </a:xfrm>
        </p:spPr>
        <p:txBody>
          <a:bodyPr anchor="ctr"/>
          <a:lstStyle/>
          <a:p>
            <a:pPr eaLnBrk="1" hangingPunct="1"/>
            <a:br>
              <a:rPr lang="en-AU" dirty="0"/>
            </a:br>
            <a:r>
              <a:rPr lang="en-AU" sz="2400" b="0" dirty="0">
                <a:solidFill>
                  <a:srgbClr val="FFFF00"/>
                </a:solidFill>
              </a:rPr>
              <a:t>INFS 5102</a:t>
            </a:r>
            <a:br>
              <a:rPr lang="en-AU" sz="2400" dirty="0">
                <a:solidFill>
                  <a:srgbClr val="FFFF00"/>
                </a:solidFill>
              </a:rPr>
            </a:br>
            <a:r>
              <a:rPr lang="en-AU" sz="2400" b="0" dirty="0"/>
              <a:t>Unsupervised Methods in Analytics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8A4A-33F3-441F-B696-A104FCE0958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481136" y="3066499"/>
            <a:ext cx="6428827" cy="1249331"/>
          </a:xfrm>
        </p:spPr>
        <p:txBody>
          <a:bodyPr/>
          <a:lstStyle/>
          <a:p>
            <a:pPr eaLnBrk="1" hangingPunct="1"/>
            <a:r>
              <a:rPr lang="en-AU" sz="3200" dirty="0"/>
              <a:t>Module 3 – Cluster Analysis </a:t>
            </a:r>
          </a:p>
          <a:p>
            <a:r>
              <a:rPr lang="en-AU" sz="2400" dirty="0"/>
              <a:t>Part 2A: </a:t>
            </a:r>
            <a:r>
              <a:rPr lang="en-AU" sz="2400"/>
              <a:t>Methods 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chemeClr val="bg2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10</a:t>
            </a:fld>
            <a:endParaRPr lang="en-AU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FA64E-3CEB-F147-B503-650A4035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1188000"/>
            <a:ext cx="3136363" cy="30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05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11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56978-768D-E846-B400-C25273DF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1188000"/>
            <a:ext cx="3157571" cy="30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907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12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2B174-E205-A840-8F91-6A25F6B3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1188000"/>
            <a:ext cx="3157571" cy="30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415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Text Box 28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13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20F6F-533C-DF40-B07C-3521EDEB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50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14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6D1C4-C466-0746-971A-663A8DA2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244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48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15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D32E3-14C7-6742-83A4-7E27AAE5C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500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15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16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BB53-5FCB-1345-93F3-4685A240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7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Text Box 38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17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7C68C-7DA7-0446-8E7D-DD31F249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49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15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18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4BD63-214B-894A-8498-19296D84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15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Text Box 27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19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9B695-E8BC-774F-8170-93EE5983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54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AU" dirty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What is cluster analysis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Types of clustering and types of clusters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Major clustering approaches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Similarity/dissimilarity measures</a:t>
            </a:r>
          </a:p>
          <a:p>
            <a:r>
              <a:rPr lang="en-AU" dirty="0"/>
              <a:t>Methods</a:t>
            </a:r>
          </a:p>
          <a:p>
            <a:pPr lvl="1"/>
            <a:r>
              <a:rPr lang="en-AU" dirty="0"/>
              <a:t>Partition based method – K-means</a:t>
            </a:r>
          </a:p>
          <a:p>
            <a:pPr lvl="1"/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Hierarchical clustering</a:t>
            </a:r>
          </a:p>
          <a:p>
            <a:pPr lvl="1"/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Density based method</a:t>
            </a:r>
          </a:p>
          <a:p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Validation of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5039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15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20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70712-11F4-7D40-8918-B54BB669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69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15"/>
          <p:cNvSpPr txBox="1">
            <a:spLocks noChangeArrowheads="1"/>
          </p:cNvSpPr>
          <p:nvPr/>
        </p:nvSpPr>
        <p:spPr bwMode="auto">
          <a:xfrm>
            <a:off x="5400000" y="1188000"/>
            <a:ext cx="2612231" cy="33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	until</a:t>
            </a:r>
            <a:r>
              <a:rPr lang="en-US" sz="15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sz="1500" b="1" dirty="0">
                <a:cs typeface="Arial" pitchFamily="34" charset="0"/>
              </a:rPr>
              <a:t>convergence – no change to centroids.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21</a:t>
            </a:fld>
            <a:endParaRPr lang="en-AU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EE386-5250-FE49-BDA9-40DF5581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188000"/>
            <a:ext cx="3153837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140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More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841998"/>
            <a:ext cx="8645405" cy="3010289"/>
          </a:xfrm>
        </p:spPr>
        <p:txBody>
          <a:bodyPr/>
          <a:lstStyle/>
          <a:p>
            <a:pPr marL="256500" indent="-256500"/>
            <a:r>
              <a:rPr lang="en-US" altLang="en-US" sz="2000" dirty="0"/>
              <a:t>Initial centroids are often chosen randomly</a:t>
            </a:r>
          </a:p>
          <a:p>
            <a:pPr lvl="1" indent="-270000"/>
            <a:r>
              <a:rPr lang="en-US" altLang="en-US" sz="1600" dirty="0"/>
              <a:t>Clusters produced vary from one run to another</a:t>
            </a:r>
          </a:p>
          <a:p>
            <a:pPr>
              <a:spcAft>
                <a:spcPts val="450"/>
              </a:spcAft>
            </a:pPr>
            <a:r>
              <a:rPr lang="en-US" altLang="en-US" sz="2000" dirty="0"/>
              <a:t>K-means will converge for common proximity measures and objective functions (see next slide)</a:t>
            </a:r>
          </a:p>
          <a:p>
            <a:pPr>
              <a:spcAft>
                <a:spcPts val="450"/>
              </a:spcAft>
            </a:pPr>
            <a:r>
              <a:rPr lang="en-US" altLang="en-US" sz="2000" dirty="0"/>
              <a:t>Most of the convergence happens in the first few iterations</a:t>
            </a:r>
          </a:p>
          <a:p>
            <a:pPr lvl="1" indent="-270000">
              <a:spcAft>
                <a:spcPts val="450"/>
              </a:spcAft>
            </a:pPr>
            <a:r>
              <a:rPr lang="en-US" altLang="en-US" sz="1600" dirty="0"/>
              <a:t>Often the stopping condition is changed to ‘Until relatively few points change clusters’</a:t>
            </a:r>
          </a:p>
          <a:p>
            <a:pPr>
              <a:spcAft>
                <a:spcPts val="450"/>
              </a:spcAft>
            </a:pPr>
            <a:r>
              <a:rPr lang="en-US" altLang="en-US" sz="2000" dirty="0"/>
              <a:t>Complexity of K-means is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n * K * I * d )</a:t>
            </a:r>
          </a:p>
          <a:p>
            <a:pPr lvl="1" indent="-270000">
              <a:spcAft>
                <a:spcPts val="450"/>
              </a:spcAft>
            </a:pP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/>
              <a:t> = number of points,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/>
              <a:t> = number of clusters, </a:t>
            </a:r>
            <a:br>
              <a:rPr lang="en-US" altLang="en-US" sz="1600" dirty="0"/>
            </a:b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/>
              <a:t>= number of iterations,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600" dirty="0"/>
              <a:t> = number of attributes</a:t>
            </a:r>
          </a:p>
          <a:p>
            <a:pPr marL="256500" indent="-256500">
              <a:spcAft>
                <a:spcPts val="450"/>
              </a:spcAft>
            </a:pPr>
            <a:r>
              <a:rPr lang="en-US" altLang="en-US" sz="2000" dirty="0"/>
              <a:t>Note that although K-means aims to minimize the objective function, it does not always find the optimal solution, i.e.</a:t>
            </a:r>
            <a:r>
              <a:rPr lang="zh-CN" altLang="en-US" sz="2000" dirty="0"/>
              <a:t>，</a:t>
            </a:r>
            <a:r>
              <a:rPr lang="en-US" altLang="en-US" sz="2000" dirty="0"/>
              <a:t> given a data set, a clustering of the data set obtained using K-means may not be the one that has the minimal objective function</a:t>
            </a:r>
          </a:p>
          <a:p>
            <a:pPr marL="742950" lvl="1" indent="-400050">
              <a:spcAft>
                <a:spcPts val="450"/>
              </a:spcAft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315280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More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6370" y="934065"/>
            <a:ext cx="7935036" cy="3010289"/>
          </a:xfrm>
        </p:spPr>
        <p:txBody>
          <a:bodyPr/>
          <a:lstStyle/>
          <a:p>
            <a:r>
              <a:rPr lang="en-US" altLang="en-US" sz="1800" dirty="0"/>
              <a:t>“Closeness” can be measured by different proximity measures, such as Manhattan distance, Euclidean distance, cosine similarity</a:t>
            </a:r>
          </a:p>
          <a:p>
            <a:r>
              <a:rPr lang="en-US" altLang="en-US" sz="1800" dirty="0"/>
              <a:t>The calculation of a centroid of a cluster depends on the proximity measures used and the goal of the clustering, e.g.</a:t>
            </a:r>
            <a:r>
              <a:rPr lang="zh-CN" altLang="en-US" sz="1800" dirty="0"/>
              <a:t>，</a:t>
            </a:r>
            <a:r>
              <a:rPr lang="en-US" altLang="en-US" sz="1800" dirty="0"/>
              <a:t>for Euclidean distance and minimizing SSE, it is the mean of the points in the cluster</a:t>
            </a:r>
          </a:p>
          <a:p>
            <a:endParaRPr lang="en-US" altLang="en-US" sz="1800" dirty="0"/>
          </a:p>
          <a:p>
            <a:pPr marL="342000" indent="-400050"/>
            <a:endParaRPr lang="en-US" altLang="en-US" sz="2000" dirty="0"/>
          </a:p>
          <a:p>
            <a:pPr marL="342000" indent="-400050"/>
            <a:endParaRPr lang="en-US" altLang="en-US" sz="2000" dirty="0"/>
          </a:p>
          <a:p>
            <a:pPr marL="342000" indent="-400050"/>
            <a:endParaRPr lang="en-US" altLang="en-US" sz="2000" dirty="0"/>
          </a:p>
          <a:p>
            <a:pPr marL="342000" indent="0">
              <a:buNone/>
            </a:pPr>
            <a:endParaRPr lang="en-US" altLang="en-US" sz="2000" dirty="0"/>
          </a:p>
          <a:p>
            <a:r>
              <a:rPr lang="en-US" altLang="en-US" sz="1800" dirty="0"/>
              <a:t>K-means is very general clustering algorithm and can be used with a wide variety of data types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05" y="2497609"/>
            <a:ext cx="5028965" cy="12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89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More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2000" b="1" dirty="0"/>
              <a:t>For Euclidean distance, Sum of Squared Error (SSE) as Objective function</a:t>
            </a:r>
          </a:p>
          <a:p>
            <a:pPr lvl="1"/>
            <a:r>
              <a:rPr lang="en-US" altLang="en-US" sz="1600" dirty="0"/>
              <a:t>For each point, the error is the distance to the nearest cluster (center)</a:t>
            </a:r>
          </a:p>
          <a:p>
            <a:pPr lvl="1"/>
            <a:r>
              <a:rPr lang="en-US" altLang="en-US" sz="1600" dirty="0"/>
              <a:t>To get SSE, we square these errors and sum them.</a:t>
            </a:r>
          </a:p>
          <a:p>
            <a:pPr lvl="1" indent="0">
              <a:buNone/>
            </a:pPr>
            <a:endParaRPr lang="en-US" altLang="en-US" sz="1600" dirty="0"/>
          </a:p>
          <a:p>
            <a:pPr lvl="1"/>
            <a:endParaRPr lang="en-US" altLang="en-US" sz="1600" dirty="0"/>
          </a:p>
          <a:p>
            <a:pPr marL="720000" lvl="2" indent="0">
              <a:buNone/>
            </a:pPr>
            <a:r>
              <a:rPr lang="en-US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/>
              <a:t> </a:t>
            </a:r>
            <a:r>
              <a:rPr lang="en-US" altLang="en-US" sz="1600" dirty="0"/>
              <a:t>is a data point in cluster </a:t>
            </a:r>
            <a:r>
              <a:rPr lang="en-US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and </a:t>
            </a:r>
            <a:r>
              <a:rPr lang="en-US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/>
              <a:t> is the mean (center) for cluster </a:t>
            </a:r>
            <a:r>
              <a:rPr lang="en-US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/>
          </a:p>
          <a:p>
            <a:pPr lvl="1"/>
            <a:r>
              <a:rPr lang="en-US" altLang="en-US" sz="1600" dirty="0"/>
              <a:t>Given two clustering results, we can choose the one with the smallest error</a:t>
            </a:r>
          </a:p>
          <a:p>
            <a:pPr lvl="1"/>
            <a:r>
              <a:rPr lang="en-US" altLang="en-US" sz="1600" dirty="0"/>
              <a:t>One easy way to reduce SSE is to increase K, the number of clusters</a:t>
            </a:r>
          </a:p>
          <a:p>
            <a:pPr lvl="2"/>
            <a:r>
              <a:rPr lang="en-US" altLang="en-US" sz="1350" dirty="0"/>
              <a:t> </a:t>
            </a:r>
            <a:r>
              <a:rPr lang="en-US" altLang="en-US" sz="1200" dirty="0"/>
              <a:t>A good clustering with smaller K can have a lower SSE than a poor clustering with higher K</a:t>
            </a:r>
          </a:p>
          <a:p>
            <a:pPr marL="0" indent="0">
              <a:buNone/>
            </a:pPr>
            <a:endParaRPr lang="en-US" altLang="en-US" sz="15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27240"/>
              </p:ext>
            </p:extLst>
          </p:nvPr>
        </p:nvGraphicFramePr>
        <p:xfrm>
          <a:off x="2557303" y="2140640"/>
          <a:ext cx="30813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253800" progId="Equation.3">
                  <p:embed/>
                </p:oleObj>
              </mc:Choice>
              <mc:Fallback>
                <p:oleObj name="Equation" r:id="rId3" imgW="1600200" imgH="25380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303" y="2140640"/>
                        <a:ext cx="3081338" cy="48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5432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>
              <a:spcAft>
                <a:spcPts val="500"/>
              </a:spcAft>
            </a:pPr>
            <a:r>
              <a:rPr lang="en-US" sz="1800" dirty="0"/>
              <a:t>Let’s use Euclidean Distance: </a:t>
            </a:r>
          </a:p>
          <a:p>
            <a:pPr>
              <a:spcAft>
                <a:spcPts val="500"/>
              </a:spcAft>
            </a:pPr>
            <a:r>
              <a:rPr lang="en-US" sz="1800" dirty="0"/>
              <a:t>The centroid of cluster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/>
              <a:t>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=(c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/>
              <a:t>where</a:t>
            </a:r>
          </a:p>
          <a:p>
            <a:endParaRPr lang="en-US" sz="1500" dirty="0"/>
          </a:p>
          <a:p>
            <a:pPr marL="0" indent="0">
              <a:buNone/>
            </a:pPr>
            <a:endParaRPr lang="en-US" altLang="en-US" sz="15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75745"/>
              </p:ext>
            </p:extLst>
          </p:nvPr>
        </p:nvGraphicFramePr>
        <p:xfrm>
          <a:off x="1187017" y="1101031"/>
          <a:ext cx="611505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187017" y="1101031"/>
                        <a:ext cx="611505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666" y="2898913"/>
            <a:ext cx="2117253" cy="486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140" y="3734291"/>
            <a:ext cx="1435894" cy="5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5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AU" sz="2000" dirty="0"/>
                  <a:t>Data points : </a:t>
                </a:r>
                <a:r>
                  <a:rPr lang="en-AU" sz="2000" b="1" dirty="0"/>
                  <a:t>p</a:t>
                </a:r>
                <a:r>
                  <a:rPr lang="en-AU" sz="2000" b="1" baseline="-25000" dirty="0"/>
                  <a:t>1</a:t>
                </a:r>
                <a:r>
                  <a:rPr lang="en-AU" sz="2000" dirty="0"/>
                  <a:t>(0,0)</a:t>
                </a:r>
                <a:r>
                  <a:rPr lang="en-AU" sz="2000" b="1" dirty="0"/>
                  <a:t>,  p</a:t>
                </a:r>
                <a:r>
                  <a:rPr lang="en-AU" sz="2000" b="1" baseline="-25000" dirty="0"/>
                  <a:t>2</a:t>
                </a:r>
                <a:r>
                  <a:rPr lang="en-AU" sz="2000" dirty="0"/>
                  <a:t>(0,2),  </a:t>
                </a:r>
                <a:r>
                  <a:rPr lang="en-AU" sz="2000" b="1" dirty="0"/>
                  <a:t>p</a:t>
                </a:r>
                <a:r>
                  <a:rPr lang="en-AU" sz="2000" b="1" baseline="-25000" dirty="0"/>
                  <a:t>3</a:t>
                </a:r>
                <a:r>
                  <a:rPr lang="en-AU" sz="2000" dirty="0"/>
                  <a:t>(0, 3),  </a:t>
                </a:r>
                <a:r>
                  <a:rPr lang="en-AU" sz="2000" b="1" dirty="0"/>
                  <a:t>p</a:t>
                </a:r>
                <a:r>
                  <a:rPr lang="en-AU" sz="2000" b="1" baseline="-25000" dirty="0"/>
                  <a:t>4</a:t>
                </a:r>
                <a:r>
                  <a:rPr lang="en-AU" sz="2000" b="1" dirty="0"/>
                  <a:t> </a:t>
                </a:r>
                <a:r>
                  <a:rPr lang="en-AU" sz="2000" dirty="0"/>
                  <a:t>(1, 1),  </a:t>
                </a:r>
                <a:r>
                  <a:rPr lang="en-AU" sz="2000" b="1" dirty="0"/>
                  <a:t>p</a:t>
                </a:r>
                <a:r>
                  <a:rPr lang="en-AU" sz="2000" b="1" baseline="-25000" dirty="0"/>
                  <a:t>5</a:t>
                </a:r>
                <a:r>
                  <a:rPr lang="en-AU" sz="2000" dirty="0"/>
                  <a:t>(4,8),  </a:t>
                </a:r>
                <a:r>
                  <a:rPr lang="en-AU" sz="2000" b="1" dirty="0"/>
                  <a:t>p</a:t>
                </a:r>
                <a:r>
                  <a:rPr lang="en-AU" sz="2000" b="1" baseline="-25000" dirty="0"/>
                  <a:t>6</a:t>
                </a:r>
                <a:r>
                  <a:rPr lang="en-AU" sz="2000" dirty="0"/>
                  <a:t>(6, 0) </a:t>
                </a:r>
              </a:p>
              <a:p>
                <a:r>
                  <a:rPr lang="en-AU" sz="2000" dirty="0"/>
                  <a:t>K =2:  </a:t>
                </a:r>
                <a:r>
                  <a:rPr lang="en-AU" sz="2000" b="1" dirty="0"/>
                  <a:t>p</a:t>
                </a:r>
                <a:r>
                  <a:rPr lang="en-AU" sz="2000" b="1" baseline="-25000" dirty="0"/>
                  <a:t>1</a:t>
                </a:r>
                <a:r>
                  <a:rPr lang="en-AU" sz="2000" dirty="0"/>
                  <a:t> and </a:t>
                </a:r>
                <a:r>
                  <a:rPr lang="en-AU" sz="2000" b="1" dirty="0"/>
                  <a:t>p</a:t>
                </a:r>
                <a:r>
                  <a:rPr lang="en-AU" sz="2000" b="1" baseline="-25000" dirty="0"/>
                  <a:t>4</a:t>
                </a:r>
                <a:r>
                  <a:rPr lang="en-AU" sz="2000" dirty="0"/>
                  <a:t> are the initial centres, i.e.</a:t>
                </a:r>
                <a:r>
                  <a:rPr lang="zh-CN" altLang="en-US" sz="2000" dirty="0"/>
                  <a:t>，</a:t>
                </a:r>
                <a:r>
                  <a:rPr lang="en-AU" sz="2000" dirty="0"/>
                  <a:t> </a:t>
                </a:r>
                <a:r>
                  <a:rPr lang="en-AU" sz="2000" b="1" dirty="0"/>
                  <a:t>c</a:t>
                </a:r>
                <a:r>
                  <a:rPr lang="en-AU" sz="2000" b="1" baseline="-25000" dirty="0"/>
                  <a:t>1</a:t>
                </a:r>
                <a:r>
                  <a:rPr lang="en-AU" sz="2000" dirty="0"/>
                  <a:t>=(0,0), </a:t>
                </a:r>
                <a:r>
                  <a:rPr lang="en-AU" sz="2000" b="1" dirty="0"/>
                  <a:t>c</a:t>
                </a:r>
                <a:r>
                  <a:rPr lang="en-AU" sz="2000" b="1" baseline="-25000" dirty="0"/>
                  <a:t>2</a:t>
                </a:r>
                <a:r>
                  <a:rPr lang="en-AU" sz="2000" dirty="0"/>
                  <a:t>=(1,1) </a:t>
                </a:r>
              </a:p>
              <a:p>
                <a:r>
                  <a:rPr lang="en-AU" sz="2000" b="1" dirty="0"/>
                  <a:t>Iteration 1</a:t>
                </a:r>
                <a:r>
                  <a:rPr lang="en-AU" sz="2000" dirty="0"/>
                  <a:t>:</a:t>
                </a:r>
              </a:p>
              <a:p>
                <a:pPr lvl="1"/>
                <a:r>
                  <a:rPr lang="en-AU" sz="1600" dirty="0"/>
                  <a:t>For each point, calculate the distance to each centroid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)=0;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)=1.414;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)=2;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)=1.414;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)=3;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)=2;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)=1.414;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)=0;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)=8.944;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)=7.616;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)=6;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)=5.099;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</a:t>
                </a:r>
              </a:p>
              <a:p>
                <a:pPr lvl="1"/>
                <a:r>
                  <a:rPr lang="en-AU" sz="1600" dirty="0"/>
                  <a:t>Assign each point to nearest centroid to form k clusters: </a:t>
                </a:r>
              </a:p>
              <a:p>
                <a:pPr lvl="2" indent="-214313"/>
                <a:r>
                  <a:rPr lang="en-AU" sz="1200" b="1" dirty="0"/>
                  <a:t>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}</a:t>
                </a:r>
                <a:r>
                  <a:rPr lang="en-AU" sz="1200" b="1" baseline="-25000" dirty="0"/>
                  <a:t> 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2,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3,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4,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5,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}</a:t>
                </a:r>
              </a:p>
              <a:p>
                <a:pPr lvl="1"/>
                <a:r>
                  <a:rPr lang="en-AU" sz="1600" dirty="0"/>
                  <a:t>recalculate centroids:</a:t>
                </a:r>
              </a:p>
              <a:p>
                <a:pPr lvl="2"/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=(0,0), not changed;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0+0+1+4+6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2+3+1+8+0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1200" dirty="0"/>
                  <a:t>=(2.6, 2.8)</a:t>
                </a:r>
              </a:p>
              <a:p>
                <a:pPr marL="0" indent="0">
                  <a:buNone/>
                </a:pPr>
                <a:endParaRPr lang="en-US" altLang="en-US" sz="150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613" t="-2525" b="-44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9437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 points :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(0,0)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(0,2),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 3),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(1, 1),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(4,8),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(6, 0) </a:t>
                </a:r>
                <a:endParaRPr lang="en-AU" sz="2000" dirty="0"/>
              </a:p>
              <a:p>
                <a:r>
                  <a:rPr lang="en-AU" sz="2000" dirty="0"/>
                  <a:t>Iteration 2:</a:t>
                </a:r>
              </a:p>
              <a:p>
                <a:pPr lvl="1"/>
                <a:r>
                  <a:rPr lang="en-AU" sz="1600" dirty="0"/>
                  <a:t>For each point, calculate the distance to each centroid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)=0;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)=3.561;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 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)=2;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)=2.341;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>
                    <a:solidFill>
                      <a:srgbClr val="FF0000"/>
                    </a:solidFill>
                  </a:rPr>
                  <a:t>p</a:t>
                </a:r>
                <a:r>
                  <a:rPr lang="en-AU" sz="12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AU" sz="1200" b="1" dirty="0">
                    <a:solidFill>
                      <a:srgbClr val="FF0000"/>
                    </a:solidFill>
                  </a:rPr>
                  <a:t> assigned to C</a:t>
                </a:r>
                <a:r>
                  <a:rPr lang="en-AU" sz="1200" b="1" baseline="-25000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)=3;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)=2.209;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  </a:t>
                </a:r>
                <a:r>
                  <a:rPr lang="en-AU" sz="1200" b="1" dirty="0"/>
                  <a:t>(no change)</a:t>
                </a:r>
                <a:r>
                  <a:rPr lang="en-AU" sz="1200" b="1" baseline="-25000" dirty="0"/>
                  <a:t>       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)=1.414;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)=2.163;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>
                    <a:solidFill>
                      <a:srgbClr val="FF0000"/>
                    </a:solidFill>
                  </a:rPr>
                  <a:t>p</a:t>
                </a:r>
                <a:r>
                  <a:rPr lang="en-AU" sz="1200" b="1" baseline="-25000" dirty="0">
                    <a:solidFill>
                      <a:srgbClr val="FF0000"/>
                    </a:solidFill>
                  </a:rPr>
                  <a:t>4</a:t>
                </a:r>
                <a:r>
                  <a:rPr lang="en-AU" sz="1200" b="1" dirty="0">
                    <a:solidFill>
                      <a:srgbClr val="FF0000"/>
                    </a:solidFill>
                  </a:rPr>
                  <a:t> assigned to C</a:t>
                </a:r>
                <a:r>
                  <a:rPr lang="en-AU" sz="1200" b="1" baseline="-25000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)=8.944;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)=5.503;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)=6;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)=4.720;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1"/>
                <a:r>
                  <a:rPr lang="en-AU" sz="1600" dirty="0"/>
                  <a:t>Assign each point to nearest centroid to form k clusters: </a:t>
                </a:r>
              </a:p>
              <a:p>
                <a:pPr lvl="2" indent="-214313"/>
                <a:r>
                  <a:rPr lang="en-AU" sz="1200" b="1" dirty="0"/>
                  <a:t>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2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4</a:t>
                </a:r>
                <a:r>
                  <a:rPr lang="en-AU" sz="1200" b="1" dirty="0"/>
                  <a:t>}</a:t>
                </a:r>
                <a:r>
                  <a:rPr lang="en-AU" sz="1200" b="1" baseline="-25000" dirty="0"/>
                  <a:t> 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3,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5,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}</a:t>
                </a:r>
              </a:p>
              <a:p>
                <a:pPr lvl="1"/>
                <a:r>
                  <a:rPr lang="en-AU" sz="1600" dirty="0"/>
                  <a:t>recalculate centroids:</a:t>
                </a:r>
              </a:p>
              <a:p>
                <a:pPr lvl="2"/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0+0+1</m:t>
                        </m:r>
                      </m:num>
                      <m:den>
                        <m:r>
                          <a:rPr lang="en-AU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12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0+2+1</m:t>
                        </m:r>
                      </m:num>
                      <m:den>
                        <m:r>
                          <a:rPr lang="en-AU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sz="1200" dirty="0"/>
                  <a:t>)=(0.333,1), 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0+4+6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3+8+0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1200" dirty="0"/>
                  <a:t>(3.333, 3.667)</a:t>
                </a:r>
              </a:p>
              <a:p>
                <a:pPr marL="0" indent="0">
                  <a:buNone/>
                </a:pPr>
                <a:endParaRPr lang="en-US" altLang="en-US" sz="150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613" t="-252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9047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 points :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(0,0)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(0,2),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 3),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(1, 1),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(4,8),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(6, 0) </a:t>
                </a:r>
                <a:endParaRPr lang="en-AU" sz="2000" dirty="0"/>
              </a:p>
              <a:p>
                <a:r>
                  <a:rPr lang="en-AU" sz="2000" dirty="0"/>
                  <a:t>Iteration 3:</a:t>
                </a:r>
              </a:p>
              <a:p>
                <a:pPr lvl="1"/>
                <a:r>
                  <a:rPr lang="en-AU" sz="1600" dirty="0"/>
                  <a:t>For each point, calculate the distance to each centroid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)=1.054;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)=4.955;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)=1.054;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)=3.727;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)=2.028;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)=3.399;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>
                    <a:solidFill>
                      <a:srgbClr val="FF0000"/>
                    </a:solidFill>
                  </a:rPr>
                  <a:t>p</a:t>
                </a:r>
                <a:r>
                  <a:rPr lang="en-AU" sz="12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AU" sz="1200" b="1" dirty="0">
                    <a:solidFill>
                      <a:srgbClr val="FF0000"/>
                    </a:solidFill>
                  </a:rPr>
                  <a:t> assigned to C</a:t>
                </a:r>
                <a:r>
                  <a:rPr lang="en-AU" sz="1200" b="1" baseline="-25000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)=0.667;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)=3.543;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)=7.902;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)=4.384;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)=5.755;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)=4.534;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1"/>
                <a:r>
                  <a:rPr lang="en-AU" sz="1600" dirty="0"/>
                  <a:t>Assign each point to nearest centroid to form k clusters: </a:t>
                </a:r>
              </a:p>
              <a:p>
                <a:pPr lvl="2" indent="-214313"/>
                <a:r>
                  <a:rPr lang="en-AU" sz="1200" b="1" dirty="0"/>
                  <a:t>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2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3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4</a:t>
                </a:r>
                <a:r>
                  <a:rPr lang="en-AU" sz="1200" b="1" dirty="0"/>
                  <a:t>}</a:t>
                </a:r>
                <a:r>
                  <a:rPr lang="en-AU" sz="1200" b="1" baseline="-25000" dirty="0"/>
                  <a:t> 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5,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}</a:t>
                </a:r>
              </a:p>
              <a:p>
                <a:pPr lvl="1"/>
                <a:r>
                  <a:rPr lang="en-AU" sz="1600" dirty="0"/>
                  <a:t>recalculate centroids:</a:t>
                </a:r>
              </a:p>
              <a:p>
                <a:pPr lvl="2"/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0+0+0+1</m:t>
                        </m:r>
                      </m:num>
                      <m:den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12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0+2+3+1</m:t>
                        </m:r>
                      </m:num>
                      <m:den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1200" dirty="0"/>
                  <a:t>)=(0.25,1.5), 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4+6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8+0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1200" dirty="0"/>
                  <a:t>(5, 4)</a:t>
                </a:r>
              </a:p>
              <a:p>
                <a:pPr marL="0" indent="0">
                  <a:buNone/>
                </a:pPr>
                <a:endParaRPr lang="en-US" altLang="en-US" sz="150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613" t="-252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24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 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 points :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(0,0)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(0,2),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 3),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(1, 1),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(4,8),  </a:t>
                </a:r>
                <a:r>
                  <a:rPr lang="en-A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</a:t>
                </a:r>
                <a:r>
                  <a:rPr lang="en-AU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r>
                  <a:rPr lang="en-AU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(6, 0)</a:t>
                </a:r>
                <a:endParaRPr lang="en-AU" sz="2000" dirty="0"/>
              </a:p>
              <a:p>
                <a:r>
                  <a:rPr lang="en-AU" sz="2000" dirty="0"/>
                  <a:t>Iteration 4:</a:t>
                </a:r>
              </a:p>
              <a:p>
                <a:pPr lvl="1"/>
                <a:r>
                  <a:rPr lang="en-AU" sz="1600" dirty="0"/>
                  <a:t>For each point, calculate the distance to each centroid</a:t>
                </a:r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)=1.521;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)=6.403;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)=0.559;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)=5.385;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2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)=1.521;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)=5.099;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3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)=0.901;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)=5;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4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)=7.504;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)=4.123;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5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2"/>
                <a:r>
                  <a:rPr lang="en-AU" sz="1200" dirty="0"/>
                  <a:t>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)=5.942; d(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)=4.123;  </a:t>
                </a:r>
                <a:r>
                  <a:rPr lang="en-AU" sz="1200" dirty="0">
                    <a:sym typeface="Wingdings" panose="05000000000000000000" pitchFamily="2" charset="2"/>
                  </a:rPr>
                  <a:t></a:t>
                </a:r>
                <a:r>
                  <a:rPr lang="en-AU" sz="1200" dirty="0"/>
                  <a:t> </a:t>
                </a:r>
                <a:r>
                  <a:rPr lang="en-AU" sz="1200" b="1" dirty="0"/>
                  <a:t>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 assigned to 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(no change)</a:t>
                </a:r>
                <a:endParaRPr lang="en-AU" sz="1200" b="1" baseline="-25000" dirty="0"/>
              </a:p>
              <a:p>
                <a:pPr lvl="1"/>
                <a:r>
                  <a:rPr lang="en-AU" sz="1600" dirty="0"/>
                  <a:t>Assign each point to nearest centroid to form k clusters: </a:t>
                </a:r>
              </a:p>
              <a:p>
                <a:pPr lvl="2" indent="-214313"/>
                <a:r>
                  <a:rPr lang="en-AU" sz="1200" b="1" dirty="0"/>
                  <a:t>C</a:t>
                </a:r>
                <a:r>
                  <a:rPr lang="en-AU" sz="1200" b="1" baseline="-25000" dirty="0"/>
                  <a:t>1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1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2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3</a:t>
                </a:r>
                <a:r>
                  <a:rPr lang="en-AU" sz="1200" b="1" dirty="0"/>
                  <a:t>, p</a:t>
                </a:r>
                <a:r>
                  <a:rPr lang="en-AU" sz="1200" b="1" baseline="-25000" dirty="0"/>
                  <a:t>4</a:t>
                </a:r>
                <a:r>
                  <a:rPr lang="en-AU" sz="1200" b="1" dirty="0"/>
                  <a:t>}</a:t>
                </a:r>
                <a:r>
                  <a:rPr lang="en-AU" sz="1200" b="1" baseline="-25000" dirty="0"/>
                  <a:t> ,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 </a:t>
                </a:r>
                <a:r>
                  <a:rPr lang="en-AU" sz="1200" b="1" dirty="0"/>
                  <a:t> = {p</a:t>
                </a:r>
                <a:r>
                  <a:rPr lang="en-AU" sz="1200" b="1" baseline="-25000" dirty="0"/>
                  <a:t>5,</a:t>
                </a:r>
                <a:r>
                  <a:rPr lang="en-AU" sz="1200" b="1" dirty="0"/>
                  <a:t> p</a:t>
                </a:r>
                <a:r>
                  <a:rPr lang="en-AU" sz="1200" b="1" baseline="-25000" dirty="0"/>
                  <a:t>6</a:t>
                </a:r>
                <a:r>
                  <a:rPr lang="en-AU" sz="1200" b="1" dirty="0"/>
                  <a:t>}</a:t>
                </a:r>
              </a:p>
              <a:p>
                <a:pPr lvl="1"/>
                <a:r>
                  <a:rPr lang="en-AU" sz="1600" dirty="0"/>
                  <a:t>recalculate centroids:</a:t>
                </a:r>
              </a:p>
              <a:p>
                <a:pPr lvl="2"/>
                <a:r>
                  <a:rPr lang="en-AU" sz="1200" b="1" dirty="0"/>
                  <a:t>c</a:t>
                </a:r>
                <a:r>
                  <a:rPr lang="en-AU" sz="1200" b="1" baseline="-25000" dirty="0"/>
                  <a:t>1</a:t>
                </a:r>
                <a:r>
                  <a:rPr lang="en-AU" sz="1200" dirty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0+0+0+1</m:t>
                        </m:r>
                      </m:num>
                      <m:den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12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0+2+3+1</m:t>
                        </m:r>
                      </m:num>
                      <m:den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1200" dirty="0"/>
                  <a:t>)=(0.25,1.5),  </a:t>
                </a:r>
                <a:r>
                  <a:rPr lang="en-AU" sz="1200" b="1" dirty="0"/>
                  <a:t>c</a:t>
                </a:r>
                <a:r>
                  <a:rPr lang="en-AU" sz="1200" b="1" baseline="-25000" dirty="0"/>
                  <a:t>2</a:t>
                </a:r>
                <a:r>
                  <a:rPr lang="en-AU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4+6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8+0</m:t>
                            </m:r>
                          </m:num>
                          <m:den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1200" dirty="0"/>
                  <a:t>(5, 4)</a:t>
                </a:r>
                <a:endParaRPr lang="en-AU" sz="1200" b="1" baseline="-25000" dirty="0"/>
              </a:p>
              <a:p>
                <a:pPr lvl="1"/>
                <a:r>
                  <a:rPr lang="en-AU" sz="1600" dirty="0">
                    <a:solidFill>
                      <a:srgbClr val="FF0000"/>
                    </a:solidFill>
                  </a:rPr>
                  <a:t>Centroids do not change, stop</a:t>
                </a:r>
                <a:r>
                  <a:rPr lang="en-AU" sz="1600" dirty="0"/>
                  <a:t>.  Final clustering: </a:t>
                </a:r>
                <a:r>
                  <a:rPr lang="en-AU" sz="1600" b="1" dirty="0"/>
                  <a:t>C</a:t>
                </a:r>
                <a:r>
                  <a:rPr lang="en-AU" sz="1600" b="1" baseline="-25000" dirty="0"/>
                  <a:t>1 </a:t>
                </a:r>
                <a:r>
                  <a:rPr lang="en-AU" sz="1600" b="1" dirty="0"/>
                  <a:t> = {p</a:t>
                </a:r>
                <a:r>
                  <a:rPr lang="en-AU" sz="1600" b="1" baseline="-25000" dirty="0"/>
                  <a:t>1</a:t>
                </a:r>
                <a:r>
                  <a:rPr lang="en-AU" sz="1600" b="1" dirty="0"/>
                  <a:t>, p</a:t>
                </a:r>
                <a:r>
                  <a:rPr lang="en-AU" sz="1600" b="1" baseline="-25000" dirty="0"/>
                  <a:t>2</a:t>
                </a:r>
                <a:r>
                  <a:rPr lang="en-AU" sz="1600" b="1" dirty="0"/>
                  <a:t>, p</a:t>
                </a:r>
                <a:r>
                  <a:rPr lang="en-AU" sz="1600" b="1" baseline="-25000" dirty="0"/>
                  <a:t>3</a:t>
                </a:r>
                <a:r>
                  <a:rPr lang="en-AU" sz="1600" b="1" dirty="0"/>
                  <a:t>, p</a:t>
                </a:r>
                <a:r>
                  <a:rPr lang="en-AU" sz="1600" b="1" baseline="-25000" dirty="0"/>
                  <a:t>4</a:t>
                </a:r>
                <a:r>
                  <a:rPr lang="en-AU" sz="1600" b="1" dirty="0"/>
                  <a:t>}</a:t>
                </a:r>
                <a:r>
                  <a:rPr lang="en-AU" sz="1600" b="1" baseline="-25000" dirty="0"/>
                  <a:t> , </a:t>
                </a:r>
                <a:r>
                  <a:rPr lang="en-AU" sz="1600" b="1" dirty="0"/>
                  <a:t>C</a:t>
                </a:r>
                <a:r>
                  <a:rPr lang="en-AU" sz="1600" b="1" baseline="-25000" dirty="0"/>
                  <a:t>2 </a:t>
                </a:r>
                <a:r>
                  <a:rPr lang="en-AU" sz="1600" b="1" dirty="0"/>
                  <a:t> = {p</a:t>
                </a:r>
                <a:r>
                  <a:rPr lang="en-AU" sz="1600" b="1" baseline="-25000" dirty="0"/>
                  <a:t>5,</a:t>
                </a:r>
                <a:r>
                  <a:rPr lang="en-AU" sz="1600" b="1" dirty="0"/>
                  <a:t> p</a:t>
                </a:r>
                <a:r>
                  <a:rPr lang="en-AU" sz="1600" b="1" baseline="-25000" dirty="0"/>
                  <a:t>6</a:t>
                </a:r>
                <a:r>
                  <a:rPr lang="en-AU" sz="1600" b="1" dirty="0"/>
                  <a:t>}</a:t>
                </a:r>
              </a:p>
              <a:p>
                <a:pPr marL="0" indent="0">
                  <a:buNone/>
                </a:pPr>
                <a:endParaRPr lang="en-US" altLang="en-US" sz="1500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613" t="-252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8208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Partition Based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8" y="954963"/>
            <a:ext cx="7887524" cy="2504435"/>
          </a:xfrm>
        </p:spPr>
        <p:txBody>
          <a:bodyPr/>
          <a:lstStyle/>
          <a:p>
            <a:r>
              <a:rPr lang="en-AU" b="1" dirty="0"/>
              <a:t>Basic Idea: </a:t>
            </a:r>
          </a:p>
          <a:p>
            <a:pPr lvl="1"/>
            <a:r>
              <a:rPr lang="en-AU" dirty="0"/>
              <a:t>Given a data set, </a:t>
            </a:r>
            <a:r>
              <a:rPr lang="en-AU" i="1" dirty="0"/>
              <a:t>D</a:t>
            </a:r>
            <a:r>
              <a:rPr lang="en-AU" dirty="0"/>
              <a:t> of </a:t>
            </a:r>
            <a:r>
              <a:rPr lang="en-AU" i="1" dirty="0"/>
              <a:t>n </a:t>
            </a:r>
            <a:r>
              <a:rPr lang="en-AU" dirty="0"/>
              <a:t>objects, and </a:t>
            </a:r>
            <a:r>
              <a:rPr lang="en-AU" i="1" dirty="0"/>
              <a:t>K</a:t>
            </a:r>
            <a:r>
              <a:rPr lang="en-AU" dirty="0"/>
              <a:t>, the number of clusters to form</a:t>
            </a:r>
          </a:p>
          <a:p>
            <a:pPr lvl="1"/>
            <a:r>
              <a:rPr lang="en-AU" dirty="0"/>
              <a:t>organize the objects into </a:t>
            </a:r>
            <a:r>
              <a:rPr lang="en-AU" i="1" dirty="0"/>
              <a:t>K </a:t>
            </a:r>
            <a:r>
              <a:rPr lang="en-AU" dirty="0"/>
              <a:t>partitions (</a:t>
            </a:r>
            <a:r>
              <a:rPr lang="en-AU" i="1" dirty="0"/>
              <a:t>K </a:t>
            </a:r>
            <a:r>
              <a:rPr lang="en-AU" dirty="0"/>
              <a:t> ≤</a:t>
            </a:r>
            <a:r>
              <a:rPr lang="en-AU" i="1" dirty="0"/>
              <a:t>n</a:t>
            </a:r>
            <a:r>
              <a:rPr lang="en-AU" dirty="0"/>
              <a:t>), where each partition represents a cluster </a:t>
            </a:r>
          </a:p>
          <a:p>
            <a:pPr lvl="1"/>
            <a:r>
              <a:rPr lang="en-AU" dirty="0"/>
              <a:t>The clusters are formed to optimize an objective partitioning criterion, such as a dissimilarity function based on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010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Issues with K-means Clustering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000" indent="-270000">
              <a:spcAft>
                <a:spcPts val="450"/>
              </a:spcAft>
            </a:pPr>
            <a:r>
              <a:rPr lang="en-US" altLang="en-US" dirty="0"/>
              <a:t>Initial centroids</a:t>
            </a:r>
          </a:p>
          <a:p>
            <a:pPr marL="342000" indent="-270000">
              <a:spcAft>
                <a:spcPts val="450"/>
              </a:spcAft>
            </a:pPr>
            <a:r>
              <a:rPr lang="en-US" altLang="en-US" dirty="0"/>
              <a:t>Empty clusters</a:t>
            </a:r>
          </a:p>
          <a:p>
            <a:pPr marL="342000" indent="-270000">
              <a:spcAft>
                <a:spcPts val="450"/>
              </a:spcAft>
            </a:pPr>
            <a:r>
              <a:rPr lang="en-US" altLang="en-US" dirty="0"/>
              <a:t>Outliers</a:t>
            </a:r>
          </a:p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194810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Choosing Initial Centroids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3" y="934065"/>
            <a:ext cx="4913668" cy="3456383"/>
          </a:xfrm>
        </p:spPr>
        <p:txBody>
          <a:bodyPr/>
          <a:lstStyle/>
          <a:p>
            <a:r>
              <a:rPr lang="en-AU" sz="2000" dirty="0"/>
              <a:t>A common approach is to choose initial centroids randomly, but the resulting clusters are often of poor quality</a:t>
            </a:r>
          </a:p>
          <a:p>
            <a:r>
              <a:rPr lang="en-AU" sz="2000" dirty="0"/>
              <a:t>When random initialisation of centroids is used, different runs of K-means typically produce different SSEs </a:t>
            </a:r>
          </a:p>
          <a:p>
            <a:r>
              <a:rPr lang="en-AU" sz="2000" dirty="0"/>
              <a:t>Reason for local minimum: </a:t>
            </a:r>
          </a:p>
          <a:p>
            <a:pPr lvl="1"/>
            <a:r>
              <a:rPr lang="en-AU" sz="1600" dirty="0"/>
              <a:t>K-means are only guaranteed to find a local minimum with respect to the SSE since they are based on optimizing the SSE for specific choices of the centroids and clusters, rather for all possible choices</a:t>
            </a:r>
          </a:p>
          <a:p>
            <a:pPr marL="0" indent="0">
              <a:buNone/>
            </a:pPr>
            <a:endParaRPr lang="en-US" alt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3" y="1113588"/>
            <a:ext cx="3710642" cy="26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Importance of Choosing Initial Centroids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29" y="1089134"/>
            <a:ext cx="6053196" cy="35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88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Importance of Choosing Initial Centroids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3" y="1033030"/>
            <a:ext cx="6115103" cy="34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7324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Problems with Selecting Initial 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2" y="934065"/>
            <a:ext cx="8206238" cy="3456383"/>
          </a:xfrm>
        </p:spPr>
        <p:txBody>
          <a:bodyPr/>
          <a:lstStyle/>
          <a:p>
            <a:pPr marL="342000" indent="-270000"/>
            <a:r>
              <a:rPr lang="en-US" altLang="en-US" sz="2000" dirty="0"/>
              <a:t>If there are K ‘real’ clusters, then the chance of selecting one centroid from each (real) cluster is small</a:t>
            </a:r>
          </a:p>
          <a:p>
            <a:pPr lvl="1" indent="-270000"/>
            <a:r>
              <a:rPr lang="en-US" altLang="en-US" sz="1600" dirty="0"/>
              <a:t>Chance is relatively small when K is large</a:t>
            </a:r>
          </a:p>
          <a:p>
            <a:pPr lvl="1" indent="-270000"/>
            <a:r>
              <a:rPr lang="en-US" altLang="en-US" sz="1600" dirty="0"/>
              <a:t>If clusters are of the same size, n, then</a:t>
            </a:r>
            <a:br>
              <a:rPr lang="en-US" altLang="en-US" sz="1600" dirty="0"/>
            </a:br>
            <a:endParaRPr lang="en-US" altLang="en-US" sz="1600" dirty="0"/>
          </a:p>
          <a:p>
            <a:pPr lvl="1" indent="-270000">
              <a:buNone/>
            </a:pP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 lvl="1" indent="-270000"/>
            <a:r>
              <a:rPr lang="en-US" altLang="en-US" sz="1600" dirty="0"/>
              <a:t>For example, if K = 10, then probability = 10!/10</a:t>
            </a:r>
            <a:r>
              <a:rPr lang="en-US" altLang="en-US" sz="1600" baseline="30000" dirty="0"/>
              <a:t>10</a:t>
            </a:r>
            <a:r>
              <a:rPr lang="en-US" altLang="en-US" sz="1600" dirty="0"/>
              <a:t> = 0.00036</a:t>
            </a:r>
          </a:p>
          <a:p>
            <a:pPr lvl="1" indent="-270000"/>
            <a:r>
              <a:rPr lang="en-US" altLang="en-US" sz="1600" dirty="0"/>
              <a:t>Sometimes the initial centroids will re-adjust themselves in ‘right’ way, and sometimes they don’t, as the examples shown on the previous two slides</a:t>
            </a:r>
          </a:p>
          <a:p>
            <a:pPr lvl="1" indent="-270000"/>
            <a:r>
              <a:rPr lang="en-US" altLang="en-US" sz="1600" dirty="0"/>
              <a:t>Consider another example of five pairs of clusters (see following slides)</a:t>
            </a:r>
          </a:p>
          <a:p>
            <a:pPr marL="0" indent="0">
              <a:buNone/>
            </a:pPr>
            <a:endParaRPr lang="en-US" altLang="en-US" sz="15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33075"/>
              </p:ext>
            </p:extLst>
          </p:nvPr>
        </p:nvGraphicFramePr>
        <p:xfrm>
          <a:off x="1345961" y="2205468"/>
          <a:ext cx="7059497" cy="73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961" y="2205468"/>
                        <a:ext cx="7059497" cy="73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6650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en-US" dirty="0"/>
              <a:t>Cluster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8245" y="1024681"/>
            <a:ext cx="3453710" cy="3456383"/>
          </a:xfrm>
        </p:spPr>
        <p:txBody>
          <a:bodyPr/>
          <a:lstStyle/>
          <a:p>
            <a:pPr marL="214313" indent="-214313">
              <a:spcBef>
                <a:spcPct val="50000"/>
              </a:spcBef>
            </a:pPr>
            <a:r>
              <a:rPr lang="en-US" altLang="en-US" sz="2000" dirty="0"/>
              <a:t>Starting with two initial centroids in one cluster of each pair of clusters, where the clusters in each (top-down) pair are closer to each other than to the clusters in the other pairs</a:t>
            </a:r>
          </a:p>
          <a:p>
            <a:pPr marL="214313" indent="-214313"/>
            <a:r>
              <a:rPr lang="en-US" altLang="en-US" sz="2000" dirty="0"/>
              <a:t>The centroids will re-distribute themselves so that the “true” clusters are found</a:t>
            </a:r>
          </a:p>
          <a:p>
            <a:pPr marL="0" indent="0">
              <a:buNone/>
            </a:pPr>
            <a:endParaRPr lang="en-US" alt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33" y="844251"/>
            <a:ext cx="4739922" cy="35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276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en-US" dirty="0"/>
              <a:t>10 Cluster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1036688"/>
            <a:ext cx="3453710" cy="3456383"/>
          </a:xfrm>
        </p:spPr>
        <p:txBody>
          <a:bodyPr/>
          <a:lstStyle/>
          <a:p>
            <a:pPr marL="214313" indent="-214313"/>
            <a:r>
              <a:rPr lang="en-US" altLang="en-US" sz="2000" dirty="0"/>
              <a:t>However …</a:t>
            </a:r>
          </a:p>
          <a:p>
            <a:pPr marL="214313" indent="-214313"/>
            <a:r>
              <a:rPr lang="en-US" altLang="en-US" sz="2000" dirty="0"/>
              <a:t>Starting with some pairs of clusters having three initial centroids, while other have only one.</a:t>
            </a:r>
          </a:p>
          <a:p>
            <a:pPr marL="214313" indent="-214313"/>
            <a:r>
              <a:rPr lang="en-US" altLang="en-US" sz="2000" dirty="0"/>
              <a:t>A true cluster can be split and two true clusters are combined.</a:t>
            </a:r>
          </a:p>
          <a:p>
            <a:pPr marL="0" indent="0">
              <a:buNone/>
            </a:pPr>
            <a:endParaRPr lang="en-US" alt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00" y="846000"/>
            <a:ext cx="4876855" cy="3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753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Solutions to Initial Centroids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206238" cy="3456383"/>
          </a:xfrm>
        </p:spPr>
        <p:txBody>
          <a:bodyPr/>
          <a:lstStyle/>
          <a:p>
            <a:r>
              <a:rPr lang="en-US" altLang="en-US" sz="2000" dirty="0"/>
              <a:t>Multiple runs and select the set of clusters with minimum SSE</a:t>
            </a:r>
          </a:p>
          <a:p>
            <a:pPr lvl="1"/>
            <a:r>
              <a:rPr lang="en-US" altLang="en-US" sz="1600" dirty="0"/>
              <a:t>Helps, but probability is not on your side (as illustrated by the previous examples)</a:t>
            </a:r>
          </a:p>
          <a:p>
            <a:r>
              <a:rPr lang="en-US" altLang="en-US" sz="2000" dirty="0"/>
              <a:t>Sample the original data set and use hierarchical clustering (HC) to determine initial centroids</a:t>
            </a:r>
          </a:p>
          <a:p>
            <a:pPr lvl="1"/>
            <a:r>
              <a:rPr lang="en-US" altLang="en-US" sz="1600" dirty="0"/>
              <a:t>After getting the hierarchical clusters, extract K clusters, and the centroids of those clusters are used as the initial centroids</a:t>
            </a:r>
          </a:p>
          <a:p>
            <a:pPr lvl="1"/>
            <a:r>
              <a:rPr lang="en-US" altLang="en-US" sz="1600" dirty="0"/>
              <a:t>Works in practice only if </a:t>
            </a:r>
          </a:p>
          <a:p>
            <a:pPr lvl="2"/>
            <a:r>
              <a:rPr lang="en-US" altLang="en-US" sz="1400" dirty="0"/>
              <a:t>the </a:t>
            </a:r>
            <a:r>
              <a:rPr lang="en-US" altLang="en-US" sz="1400"/>
              <a:t>sample size is </a:t>
            </a:r>
            <a:r>
              <a:rPr lang="en-US" altLang="en-US" sz="1400" dirty="0"/>
              <a:t>relatively small (HC has high time complexity)</a:t>
            </a:r>
          </a:p>
          <a:p>
            <a:pPr lvl="2"/>
            <a:r>
              <a:rPr lang="en-US" altLang="en-US" sz="1400" dirty="0"/>
              <a:t>K is relatively small compared to the sample size</a:t>
            </a:r>
          </a:p>
          <a:p>
            <a:r>
              <a:rPr lang="en-US" altLang="en-US" sz="2000" dirty="0"/>
              <a:t>Select more than K initial centroids and then select among these initial centroids</a:t>
            </a:r>
          </a:p>
          <a:p>
            <a:pPr lvl="1"/>
            <a:r>
              <a:rPr lang="en-US" altLang="en-US" sz="1600" dirty="0"/>
              <a:t>Select most widely separated</a:t>
            </a:r>
          </a:p>
          <a:p>
            <a:r>
              <a:rPr lang="en-US" altLang="en-US" sz="2000" dirty="0"/>
              <a:t>Bisecting K-means</a:t>
            </a:r>
          </a:p>
          <a:p>
            <a:pPr lvl="1"/>
            <a:r>
              <a:rPr lang="en-US" altLang="en-US" sz="1600" dirty="0"/>
              <a:t>Not as susceptible to initialization issues</a:t>
            </a:r>
          </a:p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6767505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Handling Empty Clusters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206238" cy="3456383"/>
          </a:xfrm>
        </p:spPr>
        <p:txBody>
          <a:bodyPr/>
          <a:lstStyle/>
          <a:p>
            <a:r>
              <a:rPr lang="en-US" altLang="en-US" dirty="0"/>
              <a:t>Basic K-means algorithm can yield empty clusters </a:t>
            </a:r>
          </a:p>
          <a:p>
            <a:r>
              <a:rPr lang="en-US" altLang="en-US" dirty="0"/>
              <a:t>In this case, a strategy is needed to choose a replacement centroid</a:t>
            </a:r>
          </a:p>
          <a:p>
            <a:r>
              <a:rPr lang="en-US" altLang="en-US" dirty="0"/>
              <a:t>Several strategies</a:t>
            </a:r>
          </a:p>
          <a:p>
            <a:pPr lvl="1"/>
            <a:r>
              <a:rPr lang="en-US" altLang="en-US" dirty="0"/>
              <a:t>Choose the point that contributes most to SSE</a:t>
            </a:r>
          </a:p>
          <a:p>
            <a:pPr lvl="2"/>
            <a:r>
              <a:rPr lang="en-US" altLang="en-US" sz="1600" dirty="0"/>
              <a:t>Choose a point from the cluster with the highest SSE</a:t>
            </a:r>
          </a:p>
          <a:p>
            <a:pPr lvl="2"/>
            <a:r>
              <a:rPr lang="en-US" altLang="en-US" sz="1600" dirty="0"/>
              <a:t>Choose the point that is farthest away from any current centroid</a:t>
            </a:r>
          </a:p>
          <a:p>
            <a:pPr lvl="1"/>
            <a:r>
              <a:rPr lang="en-US" altLang="en-US" dirty="0"/>
              <a:t>If there are several empty clusters, the above can be repeated several times</a:t>
            </a:r>
          </a:p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1902378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Handling Outliers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843558"/>
            <a:ext cx="8206238" cy="3456383"/>
          </a:xfrm>
        </p:spPr>
        <p:txBody>
          <a:bodyPr/>
          <a:lstStyle/>
          <a:p>
            <a:pPr>
              <a:spcAft>
                <a:spcPts val="450"/>
              </a:spcAft>
            </a:pPr>
            <a:r>
              <a:rPr lang="en-US" altLang="en-US" sz="2200" dirty="0"/>
              <a:t>When outliers are present, the resulting cluster centroids may not be as representative as they otherwise would be</a:t>
            </a:r>
          </a:p>
          <a:p>
            <a:pPr>
              <a:spcAft>
                <a:spcPts val="450"/>
              </a:spcAft>
            </a:pPr>
            <a:r>
              <a:rPr lang="en-US" altLang="en-US" sz="2200" dirty="0"/>
              <a:t>Often it is useful to detect outliers and remove them beforehand</a:t>
            </a:r>
          </a:p>
          <a:p>
            <a:pPr lvl="1">
              <a:spcAft>
                <a:spcPts val="450"/>
              </a:spcAft>
            </a:pPr>
            <a:r>
              <a:rPr lang="en-US" altLang="en-US" sz="1800" dirty="0"/>
              <a:t>However, there are applications for which outliers should not be removed, e.g., clustering used for data compression, fraud detection</a:t>
            </a:r>
          </a:p>
          <a:p>
            <a:pPr lvl="1">
              <a:spcAft>
                <a:spcPts val="450"/>
              </a:spcAft>
            </a:pPr>
            <a:r>
              <a:rPr lang="en-US" altLang="en-US" sz="1800" dirty="0"/>
              <a:t>How to detect outliers? – will learn methods for this later</a:t>
            </a:r>
          </a:p>
          <a:p>
            <a:pPr>
              <a:spcAft>
                <a:spcPts val="450"/>
              </a:spcAft>
            </a:pPr>
            <a:r>
              <a:rPr lang="en-US" altLang="en-US" sz="2200" dirty="0"/>
              <a:t>Alternatively, outliers may be identified in a postprocessing step, e.g., remove small clusters, remove points with unusually high contributions to SSE</a:t>
            </a:r>
          </a:p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184934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Partition Based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Center-based</a:t>
            </a:r>
            <a:r>
              <a:rPr lang="en-US" altLang="zh-CN" b="1" dirty="0">
                <a:ea typeface="SimSun" pitchFamily="2" charset="-122"/>
              </a:rPr>
              <a:t> partitioning approach: 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Partitions a database </a:t>
            </a:r>
            <a:r>
              <a:rPr lang="en-US" altLang="zh-CN" sz="1800" i="1" dirty="0">
                <a:ea typeface="SimSun" pitchFamily="2" charset="-122"/>
              </a:rPr>
              <a:t>D</a:t>
            </a:r>
            <a:r>
              <a:rPr lang="en-US" altLang="zh-CN" sz="1800" dirty="0">
                <a:ea typeface="SimSun" pitchFamily="2" charset="-122"/>
              </a:rPr>
              <a:t> of </a:t>
            </a:r>
            <a:r>
              <a:rPr lang="en-US" altLang="zh-CN" sz="1800" i="1" dirty="0">
                <a:ea typeface="SimSun" pitchFamily="2" charset="-122"/>
              </a:rPr>
              <a:t>n</a:t>
            </a:r>
            <a:r>
              <a:rPr lang="en-US" altLang="zh-CN" sz="1800" dirty="0">
                <a:ea typeface="SimSun" pitchFamily="2" charset="-122"/>
              </a:rPr>
              <a:t> objects into a set of </a:t>
            </a:r>
            <a:r>
              <a:rPr lang="en-US" altLang="zh-CN" sz="1800" i="1" dirty="0">
                <a:ea typeface="SimSun" pitchFamily="2" charset="-122"/>
              </a:rPr>
              <a:t>K</a:t>
            </a:r>
            <a:r>
              <a:rPr lang="en-US" altLang="zh-CN" sz="1800" dirty="0">
                <a:ea typeface="SimSun" pitchFamily="2" charset="-122"/>
              </a:rPr>
              <a:t> clusters 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Each cluster is represented by its </a:t>
            </a:r>
            <a:r>
              <a:rPr lang="en-US" altLang="zh-CN" sz="1800" b="1" dirty="0">
                <a:ea typeface="SimSun" pitchFamily="2" charset="-122"/>
              </a:rPr>
              <a:t>prototype</a:t>
            </a:r>
            <a:r>
              <a:rPr lang="en-US" altLang="zh-CN" sz="1800" dirty="0">
                <a:ea typeface="SimSun" pitchFamily="2" charset="-122"/>
              </a:rPr>
              <a:t>, e.g., mean or medoid (most representative point) of the objects assigned to the cluster</a:t>
            </a:r>
          </a:p>
          <a:p>
            <a:pPr lvl="1"/>
            <a:r>
              <a:rPr lang="en-AU" altLang="zh-CN" sz="1800" dirty="0">
                <a:ea typeface="SimSun" pitchFamily="2" charset="-122"/>
              </a:rPr>
              <a:t>The difference between an object </a:t>
            </a:r>
            <a:r>
              <a:rPr lang="en-AU" altLang="zh-CN" sz="1800" b="1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sz="1800" dirty="0">
                <a:ea typeface="SimSun" pitchFamily="2" charset="-122"/>
              </a:rPr>
              <a:t> and the prototype of a cluster </a:t>
            </a:r>
            <a:r>
              <a:rPr lang="en-AU" altLang="zh-CN" sz="18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1800" i="1" baseline="-25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1800" dirty="0">
                <a:ea typeface="SimSun" pitchFamily="2" charset="-122"/>
              </a:rPr>
              <a:t> , </a:t>
            </a:r>
            <a:r>
              <a:rPr lang="en-AU" altLang="zh-CN" sz="1800" b="1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1800" i="1" baseline="-25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sz="1800" dirty="0">
                <a:ea typeface="SimSun" pitchFamily="2" charset="-122"/>
              </a:rPr>
              <a:t>is  measured by some distance, </a:t>
            </a:r>
            <a:r>
              <a:rPr lang="en-AU" altLang="zh-CN" sz="18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d</a:t>
            </a:r>
            <a:r>
              <a:rPr lang="en-AU" altLang="zh-CN" sz="1800" b="1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(p, c</a:t>
            </a:r>
            <a:r>
              <a:rPr lang="en-AU" altLang="zh-CN" sz="1800" i="1" baseline="-25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sz="1800" b="1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ea typeface="SimSun" pitchFamily="2" charset="-122"/>
            </a:endParaRPr>
          </a:p>
          <a:p>
            <a:pPr lvl="1"/>
            <a:r>
              <a:rPr lang="en-US" altLang="zh-CN" sz="1800" dirty="0">
                <a:ea typeface="SimSun" pitchFamily="2" charset="-122"/>
              </a:rPr>
              <a:t>Goal is to minimize the overall differences, e.g., the total SSE (sum of squared error) while the distance in use is Euclidean distance and the centroid of a cluster is the mean of data points assigned to the cluster:</a:t>
            </a:r>
          </a:p>
          <a:p>
            <a:pPr marL="257168" lvl="1" indent="0">
              <a:buNone/>
            </a:pPr>
            <a:endParaRPr lang="en-US" altLang="zh-CN" sz="1800" dirty="0">
              <a:ea typeface="SimSun" pitchFamily="2" charset="-122"/>
            </a:endParaRPr>
          </a:p>
          <a:p>
            <a:pPr lvl="1"/>
            <a:endParaRPr lang="en-US" altLang="zh-CN" sz="1800" dirty="0">
              <a:ea typeface="SimSun" pitchFamily="2" charset="-122"/>
            </a:endParaRPr>
          </a:p>
          <a:p>
            <a:pPr lvl="1"/>
            <a:r>
              <a:rPr lang="en-US" altLang="zh-CN" sz="1800" dirty="0">
                <a:ea typeface="SimSun" pitchFamily="2" charset="-122"/>
              </a:rPr>
              <a:t>More generally, the goal is to find an </a:t>
            </a:r>
            <a:r>
              <a:rPr lang="en-US" altLang="zh-CN" sz="1800" b="1" dirty="0">
                <a:ea typeface="SimSun" pitchFamily="2" charset="-122"/>
              </a:rPr>
              <a:t>optimal solution to the objective function</a:t>
            </a:r>
            <a:r>
              <a:rPr lang="en-US" altLang="zh-CN" sz="1800" dirty="0">
                <a:ea typeface="SimSun" pitchFamily="2" charset="-122"/>
              </a:rPr>
              <a:t>, e.g., “minimize the above total SSE”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95398"/>
              </p:ext>
            </p:extLst>
          </p:nvPr>
        </p:nvGraphicFramePr>
        <p:xfrm>
          <a:off x="2829194" y="3551154"/>
          <a:ext cx="30813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253800" progId="Equation.3">
                  <p:embed/>
                </p:oleObj>
              </mc:Choice>
              <mc:Fallback>
                <p:oleObj name="Equation" r:id="rId3" imgW="1600200" imgH="253800" progId="Equation.3">
                  <p:embed/>
                  <p:pic>
                    <p:nvPicPr>
                      <p:cNvPr id="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194" y="3551154"/>
                        <a:ext cx="3081338" cy="48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995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The K-</a:t>
            </a:r>
            <a:r>
              <a:rPr lang="en-US" altLang="en-US" dirty="0" err="1"/>
              <a:t>Medoids</a:t>
            </a:r>
            <a:r>
              <a:rPr lang="en-US" altLang="en-US" dirty="0"/>
              <a:t>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760961"/>
            <a:ext cx="8036667" cy="345638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200" dirty="0">
                <a:ea typeface="Gulim" panose="020B0600000101010101" pitchFamily="34" charset="-127"/>
              </a:rPr>
              <a:t>The K-means algorithm is sensitive to outliers !</a:t>
            </a:r>
          </a:p>
          <a:p>
            <a:pPr lvl="1"/>
            <a:r>
              <a:rPr lang="en-US" altLang="ko-KR" sz="1800" dirty="0">
                <a:ea typeface="Gulim" panose="020B0600000101010101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/>
            <a:r>
              <a:rPr lang="en-US" altLang="ko-KR" sz="2200" b="1" dirty="0">
                <a:ea typeface="Gulim" panose="020B0600000101010101" pitchFamily="34" charset="-127"/>
              </a:rPr>
              <a:t>K-</a:t>
            </a:r>
            <a:r>
              <a:rPr lang="en-US" altLang="ko-KR" sz="2200" b="1" dirty="0" err="1">
                <a:ea typeface="Gulim" panose="020B0600000101010101" pitchFamily="34" charset="-127"/>
              </a:rPr>
              <a:t>Medoids</a:t>
            </a:r>
            <a:r>
              <a:rPr lang="en-US" altLang="ko-KR" sz="2200" dirty="0">
                <a:ea typeface="Gulim" panose="020B0600000101010101" pitchFamily="34" charset="-127"/>
              </a:rPr>
              <a:t>:  Instead of taking the </a:t>
            </a:r>
            <a:r>
              <a:rPr lang="en-US" altLang="ko-KR" sz="2200" b="1" dirty="0">
                <a:ea typeface="Gulim" panose="020B0600000101010101" pitchFamily="34" charset="-127"/>
              </a:rPr>
              <a:t>mean</a:t>
            </a:r>
            <a:r>
              <a:rPr lang="en-US" altLang="ko-KR" sz="2200" dirty="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200" b="1" dirty="0" err="1">
                <a:ea typeface="Gulim" panose="020B0600000101010101" pitchFamily="34" charset="-127"/>
              </a:rPr>
              <a:t>medoids</a:t>
            </a:r>
            <a:r>
              <a:rPr lang="en-US" altLang="ko-KR" sz="2200" dirty="0">
                <a:ea typeface="Gulim" panose="020B0600000101010101" pitchFamily="34" charset="-127"/>
              </a:rPr>
              <a:t> can be used, which is the </a:t>
            </a:r>
            <a:r>
              <a:rPr lang="en-US" altLang="ko-KR" sz="2200" b="1" dirty="0">
                <a:ea typeface="Gulim" panose="020B0600000101010101" pitchFamily="34" charset="-127"/>
              </a:rPr>
              <a:t>most centrally located</a:t>
            </a:r>
            <a:r>
              <a:rPr lang="en-US" altLang="ko-KR" sz="2200" dirty="0">
                <a:ea typeface="Gulim" panose="020B0600000101010101" pitchFamily="34" charset="-127"/>
              </a:rPr>
              <a:t> (most representative) object in a cluster</a:t>
            </a:r>
          </a:p>
          <a:p>
            <a:pPr marL="0" indent="0">
              <a:buNone/>
            </a:pPr>
            <a:endParaRPr lang="en-US" altLang="en-US" sz="1500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2494743" y="3225703"/>
            <a:ext cx="4133850" cy="1323975"/>
            <a:chOff x="1344" y="3072"/>
            <a:chExt cx="3472" cy="1112"/>
          </a:xfrm>
        </p:grpSpPr>
        <p:grpSp>
          <p:nvGrpSpPr>
            <p:cNvPr id="6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93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94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95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96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97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98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99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0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1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2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3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4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5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6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7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8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09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0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1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2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3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4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5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116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7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8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19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0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1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2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3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4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5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6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7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8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9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0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1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2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3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4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5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6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7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8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9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0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1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2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3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4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5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6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7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8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9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50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1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2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3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4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5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6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7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8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59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0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1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2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3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4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5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6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7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8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69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70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71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172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" name="Group 1110"/>
            <p:cNvGrpSpPr>
              <a:grpSpLocks/>
            </p:cNvGrpSpPr>
            <p:nvPr/>
          </p:nvGrpSpPr>
          <p:grpSpPr bwMode="auto">
            <a:xfrm>
              <a:off x="3408" y="3072"/>
              <a:ext cx="1408" cy="1112"/>
              <a:chOff x="3616" y="2464"/>
              <a:chExt cx="1575" cy="1208"/>
            </a:xfrm>
          </p:grpSpPr>
          <p:sp>
            <p:nvSpPr>
              <p:cNvPr id="9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10" name="Rectangle 1112"/>
              <p:cNvSpPr>
                <a:spLocks noChangeArrowheads="1"/>
              </p:cNvSpPr>
              <p:nvPr/>
            </p:nvSpPr>
            <p:spPr bwMode="auto">
              <a:xfrm>
                <a:off x="3993" y="2567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11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2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3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4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5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6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7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8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19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0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1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2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3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4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5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6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7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8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29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0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1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32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3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4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5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6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7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8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39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0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1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2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3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4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5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6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7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8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49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0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1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2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3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4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5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6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7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8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59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0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1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2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3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4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5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1800"/>
              </a:p>
            </p:txBody>
          </p:sp>
          <p:sp>
            <p:nvSpPr>
              <p:cNvPr id="66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67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68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69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0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1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2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3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4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5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6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7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8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79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0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1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2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3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4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5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6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7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45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 sz="1350">
                  <a:ea typeface="Gulim" panose="020B0600000101010101" pitchFamily="34" charset="-127"/>
                </a:endParaRPr>
              </a:p>
            </p:txBody>
          </p:sp>
          <p:sp>
            <p:nvSpPr>
              <p:cNvPr id="88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89" name="Freeform 1191"/>
              <p:cNvSpPr>
                <a:spLocks/>
              </p:cNvSpPr>
              <p:nvPr/>
            </p:nvSpPr>
            <p:spPr bwMode="auto">
              <a:xfrm>
                <a:off x="4048" y="2782"/>
                <a:ext cx="174" cy="33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1 h 896"/>
                  <a:gd name="T10" fmla="*/ 1 w 728"/>
                  <a:gd name="T11" fmla="*/ 1 h 896"/>
                  <a:gd name="T12" fmla="*/ 1 w 728"/>
                  <a:gd name="T13" fmla="*/ 1 h 896"/>
                  <a:gd name="T14" fmla="*/ 1 w 728"/>
                  <a:gd name="T15" fmla="*/ 1 h 896"/>
                  <a:gd name="T16" fmla="*/ 1 w 728"/>
                  <a:gd name="T17" fmla="*/ 1 h 896"/>
                  <a:gd name="T18" fmla="*/ 1 w 728"/>
                  <a:gd name="T19" fmla="*/ 1 h 896"/>
                  <a:gd name="T20" fmla="*/ 1 w 728"/>
                  <a:gd name="T21" fmla="*/ 1 h 896"/>
                  <a:gd name="T22" fmla="*/ 1 w 728"/>
                  <a:gd name="T23" fmla="*/ 1 h 896"/>
                  <a:gd name="T24" fmla="*/ 1 w 728"/>
                  <a:gd name="T25" fmla="*/ 1 h 896"/>
                  <a:gd name="T26" fmla="*/ 1 w 728"/>
                  <a:gd name="T27" fmla="*/ 1 h 896"/>
                  <a:gd name="T28" fmla="*/ 1 w 728"/>
                  <a:gd name="T29" fmla="*/ 1 h 896"/>
                  <a:gd name="T30" fmla="*/ 1 w 728"/>
                  <a:gd name="T31" fmla="*/ 1 h 896"/>
                  <a:gd name="T32" fmla="*/ 1 w 728"/>
                  <a:gd name="T33" fmla="*/ 1 h 896"/>
                  <a:gd name="T34" fmla="*/ 1 w 728"/>
                  <a:gd name="T35" fmla="*/ 0 h 896"/>
                  <a:gd name="T36" fmla="*/ 1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 sz="1800"/>
              </a:p>
            </p:txBody>
          </p:sp>
          <p:sp>
            <p:nvSpPr>
              <p:cNvPr id="90" name="Freeform 1192"/>
              <p:cNvSpPr>
                <a:spLocks/>
              </p:cNvSpPr>
              <p:nvPr/>
            </p:nvSpPr>
            <p:spPr bwMode="auto">
              <a:xfrm>
                <a:off x="4510" y="3074"/>
                <a:ext cx="174" cy="337"/>
              </a:xfrm>
              <a:custGeom>
                <a:avLst/>
                <a:gdLst>
                  <a:gd name="T0" fmla="*/ 1 w 802"/>
                  <a:gd name="T1" fmla="*/ 1 h 889"/>
                  <a:gd name="T2" fmla="*/ 1 w 802"/>
                  <a:gd name="T3" fmla="*/ 1 h 889"/>
                  <a:gd name="T4" fmla="*/ 1 w 802"/>
                  <a:gd name="T5" fmla="*/ 1 h 889"/>
                  <a:gd name="T6" fmla="*/ 1 w 802"/>
                  <a:gd name="T7" fmla="*/ 1 h 889"/>
                  <a:gd name="T8" fmla="*/ 1 w 802"/>
                  <a:gd name="T9" fmla="*/ 1 h 889"/>
                  <a:gd name="T10" fmla="*/ 1 w 802"/>
                  <a:gd name="T11" fmla="*/ 1 h 889"/>
                  <a:gd name="T12" fmla="*/ 1 w 802"/>
                  <a:gd name="T13" fmla="*/ 1 h 889"/>
                  <a:gd name="T14" fmla="*/ 1 w 802"/>
                  <a:gd name="T15" fmla="*/ 1 h 889"/>
                  <a:gd name="T16" fmla="*/ 1 w 802"/>
                  <a:gd name="T17" fmla="*/ 1 h 889"/>
                  <a:gd name="T18" fmla="*/ 1 w 802"/>
                  <a:gd name="T19" fmla="*/ 1 h 889"/>
                  <a:gd name="T20" fmla="*/ 1 w 802"/>
                  <a:gd name="T21" fmla="*/ 1 h 889"/>
                  <a:gd name="T22" fmla="*/ 1 w 802"/>
                  <a:gd name="T23" fmla="*/ 1 h 889"/>
                  <a:gd name="T24" fmla="*/ 1 w 802"/>
                  <a:gd name="T25" fmla="*/ 1 h 889"/>
                  <a:gd name="T26" fmla="*/ 1 w 802"/>
                  <a:gd name="T27" fmla="*/ 1 h 889"/>
                  <a:gd name="T28" fmla="*/ 1 w 802"/>
                  <a:gd name="T29" fmla="*/ 1 h 889"/>
                  <a:gd name="T30" fmla="*/ 1 w 802"/>
                  <a:gd name="T31" fmla="*/ 1 h 889"/>
                  <a:gd name="T32" fmla="*/ 1 w 802"/>
                  <a:gd name="T33" fmla="*/ 1 h 889"/>
                  <a:gd name="T34" fmla="*/ 1 w 802"/>
                  <a:gd name="T35" fmla="*/ 1 h 889"/>
                  <a:gd name="T36" fmla="*/ 1 w 802"/>
                  <a:gd name="T37" fmla="*/ 1 h 889"/>
                  <a:gd name="T38" fmla="*/ 1 w 802"/>
                  <a:gd name="T39" fmla="*/ 1 h 889"/>
                  <a:gd name="T40" fmla="*/ 1 w 802"/>
                  <a:gd name="T41" fmla="*/ 1 h 889"/>
                  <a:gd name="T42" fmla="*/ 1 w 802"/>
                  <a:gd name="T43" fmla="*/ 1 h 889"/>
                  <a:gd name="T44" fmla="*/ 1 w 802"/>
                  <a:gd name="T45" fmla="*/ 1 h 889"/>
                  <a:gd name="T46" fmla="*/ 1 w 802"/>
                  <a:gd name="T47" fmla="*/ 0 h 889"/>
                  <a:gd name="T48" fmla="*/ 1 w 802"/>
                  <a:gd name="T49" fmla="*/ 1 h 889"/>
                  <a:gd name="T50" fmla="*/ 1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AU" sz="1800"/>
              </a:p>
            </p:txBody>
          </p:sp>
          <p:sp>
            <p:nvSpPr>
              <p:cNvPr id="91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  <p:sp>
            <p:nvSpPr>
              <p:cNvPr id="92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350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8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 sz="1800"/>
            </a:p>
          </p:txBody>
        </p:sp>
      </p:grpSp>
    </p:spTree>
    <p:extLst>
      <p:ext uri="{BB962C8B-B14F-4D97-AF65-F5344CB8AC3E}">
        <p14:creationId xmlns:p14="http://schemas.microsoft.com/office/powerpoint/2010/main" val="769535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PAM: A Typical K-</a:t>
            </a:r>
            <a:r>
              <a:rPr lang="en-US" altLang="ko-KR" dirty="0" err="1">
                <a:ea typeface="Gulim" panose="020B0600000101010101" pitchFamily="34" charset="-127"/>
              </a:rPr>
              <a:t>Medoids</a:t>
            </a:r>
            <a:r>
              <a:rPr lang="en-US" altLang="ko-KR" dirty="0">
                <a:ea typeface="Gulim" panose="020B0600000101010101" pitchFamily="34" charset="-127"/>
              </a:rPr>
              <a:t>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77" y="934065"/>
            <a:ext cx="6009079" cy="34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276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Variations/Extensions to K-means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206238" cy="3456383"/>
          </a:xfrm>
        </p:spPr>
        <p:txBody>
          <a:bodyPr/>
          <a:lstStyle/>
          <a:p>
            <a:pPr marL="342000" indent="-270000"/>
            <a:r>
              <a:rPr lang="en-US" altLang="en-US" dirty="0"/>
              <a:t>Updating centroids incrementally</a:t>
            </a:r>
          </a:p>
          <a:p>
            <a:pPr marL="342000" indent="-270000"/>
            <a:r>
              <a:rPr lang="en-US" altLang="en-US" dirty="0" err="1"/>
              <a:t>Postprocessing</a:t>
            </a:r>
            <a:endParaRPr lang="en-US" altLang="en-US" dirty="0"/>
          </a:p>
          <a:p>
            <a:pPr marL="342000" indent="-270000"/>
            <a:r>
              <a:rPr lang="en-US" altLang="en-US" dirty="0"/>
              <a:t>Bisecting K-means</a:t>
            </a:r>
          </a:p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605402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Updating Centers Incrementally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206238" cy="3456383"/>
          </a:xfrm>
        </p:spPr>
        <p:txBody>
          <a:bodyPr/>
          <a:lstStyle/>
          <a:p>
            <a:r>
              <a:rPr lang="en-US" altLang="en-US" sz="2000" dirty="0"/>
              <a:t>In the basic K-means algorithm, centroids are updated after all points are assigned to a centroid</a:t>
            </a:r>
          </a:p>
          <a:p>
            <a:r>
              <a:rPr lang="en-US" altLang="en-US" sz="2000" dirty="0"/>
              <a:t>An alternative is to update the centroids after each assignment (incremental approach)</a:t>
            </a:r>
          </a:p>
          <a:p>
            <a:pPr lvl="1"/>
            <a:r>
              <a:rPr lang="en-US" altLang="en-US" sz="1600" dirty="0"/>
              <a:t>Each assignment updates zero or two centroids</a:t>
            </a:r>
          </a:p>
          <a:p>
            <a:pPr lvl="1"/>
            <a:r>
              <a:rPr lang="en-US" altLang="en-US" sz="1600" dirty="0"/>
              <a:t>More expensive</a:t>
            </a:r>
          </a:p>
          <a:p>
            <a:pPr lvl="1"/>
            <a:r>
              <a:rPr lang="en-US" altLang="en-US" sz="1600" dirty="0"/>
              <a:t>Introduces an order dependency</a:t>
            </a:r>
          </a:p>
          <a:p>
            <a:pPr lvl="1"/>
            <a:r>
              <a:rPr lang="en-US" altLang="en-US" sz="1600" b="1" dirty="0"/>
              <a:t>Never get an empty cluster – </a:t>
            </a:r>
            <a:r>
              <a:rPr lang="en-US" altLang="en-US" sz="1600" dirty="0"/>
              <a:t>if a cluster ever has only one point, then that point will always be reassigned to the same cluster</a:t>
            </a:r>
          </a:p>
          <a:p>
            <a:pPr lvl="1"/>
            <a:r>
              <a:rPr lang="en-US" altLang="en-US" sz="1600" dirty="0"/>
              <a:t>Can work with objective functions other than “minimizing SSE” – compute the value of objective function for each cluster assignment and choose the cluster that optimizes the objective function to assign the point</a:t>
            </a:r>
          </a:p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7520243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Post-processing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34065"/>
            <a:ext cx="8206238" cy="3456383"/>
          </a:xfrm>
        </p:spPr>
        <p:txBody>
          <a:bodyPr/>
          <a:lstStyle/>
          <a:p>
            <a:r>
              <a:rPr lang="en-US" altLang="en-US" dirty="0"/>
              <a:t>Post-processing to reduce SSE</a:t>
            </a:r>
          </a:p>
          <a:p>
            <a:pPr lvl="1"/>
            <a:r>
              <a:rPr lang="en-US" altLang="en-US" dirty="0"/>
              <a:t>Eliminate small clusters that may represent outliers</a:t>
            </a:r>
          </a:p>
          <a:p>
            <a:pPr lvl="1"/>
            <a:r>
              <a:rPr lang="en-US" altLang="en-US" dirty="0"/>
              <a:t>Split ‘loose’ clusters, i.e., clusters with relatively high SSE</a:t>
            </a:r>
          </a:p>
          <a:p>
            <a:pPr lvl="1"/>
            <a:r>
              <a:rPr lang="en-US" altLang="en-US" dirty="0"/>
              <a:t>Merge clusters that are ‘close’ and that have relatively low SSE</a:t>
            </a:r>
          </a:p>
          <a:p>
            <a:pPr marL="0" indent="0">
              <a:buNone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883917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Bisecting K-means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913662"/>
            <a:ext cx="8206238" cy="3456383"/>
          </a:xfrm>
        </p:spPr>
        <p:txBody>
          <a:bodyPr/>
          <a:lstStyle/>
          <a:p>
            <a:pPr marL="342000" indent="-270000"/>
            <a:r>
              <a:rPr lang="en-US" altLang="en-US" sz="2000" dirty="0"/>
              <a:t>Variant of K-means that can produce a partitioning or a hierarchical clustering</a:t>
            </a:r>
          </a:p>
          <a:p>
            <a:pPr marL="342000" indent="-270000"/>
            <a:r>
              <a:rPr lang="en-US" altLang="en-US" sz="2000" dirty="0"/>
              <a:t>Idea: Split all points into two clusters, select one of these clusters to split and so on, until K clusters have been produced</a:t>
            </a:r>
          </a:p>
          <a:p>
            <a:pPr marL="342000" indent="-270000"/>
            <a:r>
              <a:rPr lang="en-US" altLang="en-US" sz="2000" dirty="0"/>
              <a:t>Less susceptible to initialization problem </a:t>
            </a:r>
          </a:p>
          <a:p>
            <a:pPr marL="0" indent="0">
              <a:buNone/>
            </a:pPr>
            <a:endParaRPr lang="en-US" altLang="en-US" sz="15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256655"/>
              </p:ext>
            </p:extLst>
          </p:nvPr>
        </p:nvGraphicFramePr>
        <p:xfrm>
          <a:off x="1311473" y="2571750"/>
          <a:ext cx="6521054" cy="194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695174" imgH="3132091" progId="Paint.Picture">
                  <p:embed/>
                </p:oleObj>
              </mc:Choice>
              <mc:Fallback>
                <p:oleObj name="Bitmap Image" r:id="rId3" imgW="8695174" imgH="3132091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1311473" y="2571750"/>
                        <a:ext cx="6521054" cy="1949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734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Bisecting K-means - Example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6556"/>
            <a:ext cx="1958297" cy="146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76" y="934065"/>
            <a:ext cx="2032070" cy="152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03" y="1062469"/>
            <a:ext cx="1865609" cy="13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26542"/>
            <a:ext cx="1920877" cy="144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70" y="951907"/>
            <a:ext cx="2028890" cy="152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9682"/>
            <a:ext cx="1991044" cy="149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77" y="2856858"/>
            <a:ext cx="1963013" cy="147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72" y="2912250"/>
            <a:ext cx="1889140" cy="141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5" y="2862054"/>
            <a:ext cx="1956084" cy="146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70" y="2807463"/>
            <a:ext cx="2028890" cy="15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325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Limitations of K-means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6217" y="843558"/>
            <a:ext cx="8206238" cy="3456383"/>
          </a:xfrm>
        </p:spPr>
        <p:txBody>
          <a:bodyPr/>
          <a:lstStyle/>
          <a:p>
            <a:pPr indent="-270000"/>
            <a:r>
              <a:rPr lang="en-US" altLang="en-US" sz="2000" dirty="0"/>
              <a:t>K-means has problems when clusters are of differing sizes,  densities, or non-globular shapes</a:t>
            </a:r>
          </a:p>
          <a:p>
            <a:pPr lvl="1"/>
            <a:r>
              <a:rPr lang="en-US" altLang="en-US" sz="1600" dirty="0"/>
              <a:t>Reason: the K-means objective function is minimized by globular clusters of equal size and density or by clusters that are well separated</a:t>
            </a:r>
          </a:p>
          <a:p>
            <a:pPr indent="-270000"/>
            <a:r>
              <a:rPr lang="en-US" altLang="en-US" sz="2000" dirty="0"/>
              <a:t>K-means cannot handle nominal data </a:t>
            </a:r>
            <a:r>
              <a:rPr lang="en-US" altLang="en-US" sz="2000" dirty="0">
                <a:sym typeface="Wingdings" panose="05000000000000000000" pitchFamily="2" charset="2"/>
              </a:rPr>
              <a:t>K-modes</a:t>
            </a:r>
            <a:endParaRPr lang="en-US" altLang="en-US" sz="2000" dirty="0"/>
          </a:p>
          <a:p>
            <a:pPr lvl="1"/>
            <a:r>
              <a:rPr lang="en-AU" sz="1600" dirty="0"/>
              <a:t>The </a:t>
            </a:r>
            <a:r>
              <a:rPr lang="en-AU" sz="1600" b="1" i="1" dirty="0"/>
              <a:t>k</a:t>
            </a:r>
            <a:r>
              <a:rPr lang="en-AU" sz="1600" dirty="0"/>
              <a:t>-</a:t>
            </a:r>
            <a:r>
              <a:rPr lang="en-AU" sz="1600" b="1" dirty="0"/>
              <a:t>modes method </a:t>
            </a:r>
            <a:r>
              <a:rPr lang="en-AU" sz="1600" dirty="0"/>
              <a:t>is a variant of </a:t>
            </a:r>
            <a:r>
              <a:rPr lang="en-AU" sz="1600" i="1" dirty="0"/>
              <a:t>k</a:t>
            </a:r>
            <a:r>
              <a:rPr lang="en-AU" sz="1600" dirty="0"/>
              <a:t>-means, which extends the </a:t>
            </a:r>
            <a:r>
              <a:rPr lang="en-AU" sz="1600" i="1" dirty="0"/>
              <a:t>k</a:t>
            </a:r>
            <a:r>
              <a:rPr lang="en-AU" sz="1600" dirty="0"/>
              <a:t>-means paradigm to cluster nominal data by replacing the means of clusters with modes. (the mode of a set of values is the most frequent occurring value)</a:t>
            </a:r>
          </a:p>
          <a:p>
            <a:pPr lvl="1"/>
            <a:r>
              <a:rPr lang="en-AU" sz="1600" dirty="0"/>
              <a:t>It uses new dissimilarity measures to deal with nominal objects and a frequency-based method to update modes of clusters</a:t>
            </a:r>
          </a:p>
          <a:p>
            <a:pPr indent="-270000"/>
            <a:r>
              <a:rPr lang="en-AU" altLang="en-US" sz="1800" dirty="0"/>
              <a:t>K has to be given by users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350250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Limitations of K-means: Differing Sizes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6" y="1092727"/>
            <a:ext cx="4536505" cy="2106234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77690" y="3412895"/>
            <a:ext cx="292943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 dirty="0"/>
              <a:t>One solution is to use many clusters. Find parts of clusters, but need to put together.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690" y="1029709"/>
            <a:ext cx="2262918" cy="228225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701658" y="1983826"/>
            <a:ext cx="810090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642558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Limitations of K-means: Differing Density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8" y="1143800"/>
            <a:ext cx="4247564" cy="19720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523" y="1035788"/>
            <a:ext cx="2390861" cy="2430270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695493" y="3466058"/>
            <a:ext cx="292943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 dirty="0"/>
              <a:t>One solution is to use many clusters. Find parts of clusters, but need to put together.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758482" y="1967823"/>
            <a:ext cx="810090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4077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Partition Based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>
                <a:ea typeface="SimSun" pitchFamily="2" charset="-122"/>
              </a:rPr>
              <a:t>Center-based partitioning approach (continued): </a:t>
            </a:r>
          </a:p>
          <a:p>
            <a:pPr lvl="1" eaLnBrk="1" hangingPunct="1"/>
            <a:r>
              <a:rPr lang="en-US" altLang="zh-CN" dirty="0">
                <a:ea typeface="SimSun" pitchFamily="2" charset="-122"/>
              </a:rPr>
              <a:t>Global optimal: exhaustively enumerate all partitions</a:t>
            </a:r>
          </a:p>
          <a:p>
            <a:pPr lvl="2" eaLnBrk="1" hangingPunct="1"/>
            <a:r>
              <a:rPr lang="en-AU" altLang="zh-CN" sz="1600" dirty="0">
                <a:ea typeface="SimSun" pitchFamily="2" charset="-122"/>
              </a:rPr>
              <a:t>Computationally prohibitive</a:t>
            </a:r>
          </a:p>
          <a:p>
            <a:pPr lvl="2" eaLnBrk="1" hangingPunct="1"/>
            <a:r>
              <a:rPr lang="en-AU" altLang="zh-CN" sz="1600" dirty="0">
                <a:ea typeface="SimSun" pitchFamily="2" charset="-122"/>
              </a:rPr>
              <a:t>If the number of clusters </a:t>
            </a:r>
            <a:r>
              <a:rPr lang="en-AU" altLang="zh-CN" sz="16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sz="1600" dirty="0">
                <a:ea typeface="SimSun" pitchFamily="2" charset="-122"/>
              </a:rPr>
              <a:t> and the dimensionality of the space </a:t>
            </a:r>
            <a:r>
              <a:rPr lang="en-AU" altLang="zh-CN" sz="16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d</a:t>
            </a:r>
            <a:r>
              <a:rPr lang="en-AU" altLang="zh-CN" sz="1600" dirty="0">
                <a:ea typeface="SimSun" pitchFamily="2" charset="-122"/>
              </a:rPr>
              <a:t> are fixed, the problem can be solved in time </a:t>
            </a:r>
            <a:r>
              <a:rPr lang="en-AU" altLang="zh-CN" sz="16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O(n</a:t>
            </a:r>
            <a:r>
              <a:rPr lang="en-AU" altLang="zh-CN" sz="1600" i="1" baseline="30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dK+1</a:t>
            </a:r>
            <a:r>
              <a:rPr lang="en-AU" altLang="zh-CN" sz="16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log n)</a:t>
            </a:r>
            <a:r>
              <a:rPr lang="en-AU" altLang="zh-CN" sz="1600" dirty="0">
                <a:ea typeface="SimSun" pitchFamily="2" charset="-122"/>
              </a:rPr>
              <a:t>, where </a:t>
            </a:r>
            <a:r>
              <a:rPr lang="en-AU" altLang="zh-CN" sz="16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n</a:t>
            </a:r>
            <a:r>
              <a:rPr lang="en-AU" altLang="zh-CN" sz="1600" dirty="0">
                <a:ea typeface="SimSun" pitchFamily="2" charset="-122"/>
              </a:rPr>
              <a:t> is the number of objects. </a:t>
            </a:r>
          </a:p>
          <a:p>
            <a:pPr lvl="2" eaLnBrk="1" hangingPunct="1"/>
            <a:r>
              <a:rPr lang="en-AU" altLang="zh-CN" sz="1600" dirty="0">
                <a:ea typeface="SimSun" pitchFamily="2" charset="-122"/>
              </a:rPr>
              <a:t>To overcome the prohibitive computational cost for the exact solution, greedy approaches are often used in practice.</a:t>
            </a:r>
            <a:endParaRPr lang="en-US" altLang="zh-CN" sz="1600" dirty="0">
              <a:ea typeface="SimSun" pitchFamily="2" charset="-122"/>
            </a:endParaRPr>
          </a:p>
          <a:p>
            <a:pPr lvl="1" eaLnBrk="1" hangingPunct="1"/>
            <a:r>
              <a:rPr lang="en-US" altLang="zh-CN" dirty="0">
                <a:ea typeface="SimSun" pitchFamily="2" charset="-122"/>
              </a:rPr>
              <a:t>Heuristic methods: </a:t>
            </a:r>
            <a:r>
              <a:rPr lang="en-US" altLang="zh-CN" i="1" dirty="0">
                <a:ea typeface="SimSun" pitchFamily="2" charset="-122"/>
              </a:rPr>
              <a:t>K-means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K-</a:t>
            </a:r>
            <a:r>
              <a:rPr lang="en-US" altLang="zh-CN" i="1" dirty="0" err="1">
                <a:ea typeface="SimSun" pitchFamily="2" charset="-122"/>
              </a:rPr>
              <a:t>medoids</a:t>
            </a:r>
            <a:r>
              <a:rPr lang="en-US" altLang="zh-CN" dirty="0">
                <a:ea typeface="SimSun" pitchFamily="2" charset="-122"/>
              </a:rPr>
              <a:t> algorithms</a:t>
            </a:r>
          </a:p>
          <a:p>
            <a:pPr lvl="2" eaLnBrk="1" hangingPunct="1"/>
            <a:r>
              <a:rPr lang="en-US" altLang="zh-CN" sz="1600" i="1" u="sng" dirty="0">
                <a:ea typeface="SimSun" pitchFamily="2" charset="-122"/>
              </a:rPr>
              <a:t>K-means</a:t>
            </a:r>
            <a:r>
              <a:rPr lang="en-US" altLang="zh-CN" sz="1600" dirty="0">
                <a:ea typeface="SimSun" pitchFamily="2" charset="-122"/>
              </a:rPr>
              <a:t> (MacQueen’67, Lloyd’57): Each cluster is represented by the center of the cluster</a:t>
            </a:r>
          </a:p>
          <a:p>
            <a:pPr lvl="2" eaLnBrk="1" hangingPunct="1"/>
            <a:r>
              <a:rPr lang="en-US" altLang="zh-CN" sz="1600" i="1" u="sng" dirty="0">
                <a:ea typeface="SimSun" pitchFamily="2" charset="-122"/>
              </a:rPr>
              <a:t>K-</a:t>
            </a:r>
            <a:r>
              <a:rPr lang="en-US" altLang="zh-CN" sz="1600" i="1" u="sng" dirty="0" err="1">
                <a:ea typeface="SimSun" pitchFamily="2" charset="-122"/>
              </a:rPr>
              <a:t>medoids</a:t>
            </a:r>
            <a:r>
              <a:rPr lang="en-US" altLang="zh-CN" sz="1600" dirty="0">
                <a:ea typeface="SimSun" pitchFamily="2" charset="-122"/>
              </a:rPr>
              <a:t> or PAM (Partition around </a:t>
            </a:r>
            <a:r>
              <a:rPr lang="en-US" altLang="zh-CN" sz="1600" dirty="0" err="1">
                <a:ea typeface="SimSun" pitchFamily="2" charset="-122"/>
              </a:rPr>
              <a:t>medoids</a:t>
            </a:r>
            <a:r>
              <a:rPr lang="en-US" altLang="zh-CN" sz="1600" dirty="0">
                <a:ea typeface="SimSun" pitchFamily="2" charset="-122"/>
              </a:rPr>
              <a:t>) (Kaufman &amp; Rousseeuw’87): Each cluster is represented by one of the objects in the cluster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2038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Limitations of K-means: Non-globular Shapes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78" y="977821"/>
            <a:ext cx="4503148" cy="2268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721" y="934065"/>
            <a:ext cx="2332301" cy="2424280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77690" y="3364335"/>
            <a:ext cx="292943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 dirty="0"/>
              <a:t>One solution is to use many clusters. Find parts of clusters, but need to put together.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859588" y="1768361"/>
            <a:ext cx="810090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306220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69056" tIns="34529" rIns="69056" bIns="34529" anchor="t"/>
          <a:lstStyle/>
          <a:p>
            <a:r>
              <a:rPr lang="en-AU" dirty="0"/>
              <a:t>References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5556" y="95157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3"/>
            <a:r>
              <a:rPr lang="en-US" sz="1800" dirty="0">
                <a:solidFill>
                  <a:srgbClr val="333333"/>
                </a:solidFill>
              </a:rPr>
              <a:t>Most of the slides are from or have their materials taken from the following sources (unless otherwise indicated):</a:t>
            </a:r>
          </a:p>
          <a:p>
            <a:pPr lvl="2"/>
            <a:r>
              <a:rPr lang="en-US" sz="1800" dirty="0">
                <a:solidFill>
                  <a:srgbClr val="333333"/>
                </a:solidFill>
                <a:hlinkClick r:id="rId3"/>
              </a:rPr>
              <a:t>https://www-users.cs.umn.edu/~kumar001/dmbook/firsted.php</a:t>
            </a:r>
            <a:endParaRPr lang="en-US" sz="1800" dirty="0">
              <a:solidFill>
                <a:srgbClr val="333333"/>
              </a:solidFill>
            </a:endParaRPr>
          </a:p>
          <a:p>
            <a:pPr lvl="2"/>
            <a:r>
              <a:rPr lang="en-US" sz="1800" dirty="0">
                <a:solidFill>
                  <a:srgbClr val="333333"/>
                </a:solidFill>
                <a:hlinkClick r:id="rId4"/>
              </a:rPr>
              <a:t>https://www-users.cs.umn.edu/~kumar001/dmbook/index.php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</a:p>
          <a:p>
            <a:pPr lvl="2"/>
            <a:r>
              <a:rPr lang="en-US" sz="1800" dirty="0">
                <a:solidFill>
                  <a:srgbClr val="333333"/>
                </a:solidFill>
                <a:hlinkClick r:id="rId5"/>
              </a:rPr>
              <a:t>http://web.engr.illinois.edu/~hanj/bk3/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614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1"/>
          </p:nvPr>
        </p:nvSpPr>
        <p:spPr>
          <a:noFill/>
        </p:spPr>
        <p:txBody>
          <a:bodyPr lIns="51792" tIns="25897" rIns="51792" bIns="25897" anchor="t"/>
          <a:lstStyle/>
          <a:p>
            <a:pPr eaLnBrk="1" hangingPunct="1"/>
            <a:r>
              <a:rPr lang="en-US" altLang="en-US" dirty="0"/>
              <a:t>K-means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00050" indent="-400050"/>
            <a:r>
              <a:rPr lang="en-US" altLang="en-US" dirty="0"/>
              <a:t>Each cluster is associated with a </a:t>
            </a:r>
            <a:r>
              <a:rPr lang="en-US" altLang="en-US" b="1" dirty="0"/>
              <a:t>centroid</a:t>
            </a:r>
            <a:r>
              <a:rPr lang="en-US" altLang="en-US" dirty="0"/>
              <a:t> (center point) </a:t>
            </a:r>
          </a:p>
          <a:p>
            <a:pPr marL="400050" indent="-400050"/>
            <a:r>
              <a:rPr lang="en-US" altLang="en-US" dirty="0"/>
              <a:t>Each point is assigned to the cluster with the closest centroid</a:t>
            </a:r>
          </a:p>
          <a:p>
            <a:pPr marL="400050" indent="-400050"/>
            <a:r>
              <a:rPr lang="en-US" altLang="en-US" dirty="0"/>
              <a:t>Number of clusters, K, must be specified</a:t>
            </a:r>
          </a:p>
          <a:p>
            <a:pPr marL="400050" indent="-400050"/>
            <a:r>
              <a:rPr lang="en-US" altLang="en-US" dirty="0"/>
              <a:t>The </a:t>
            </a:r>
            <a:r>
              <a:rPr lang="en-US" altLang="en-US" b="1" dirty="0"/>
              <a:t>basic </a:t>
            </a:r>
            <a:r>
              <a:rPr lang="en-US" altLang="en-US" dirty="0"/>
              <a:t>K-means algorithm is very simple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101054"/>
              </p:ext>
            </p:extLst>
          </p:nvPr>
        </p:nvGraphicFramePr>
        <p:xfrm>
          <a:off x="1161384" y="3053620"/>
          <a:ext cx="611505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161384" y="3053620"/>
                        <a:ext cx="611505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209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8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Re-assign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	until convergence.</a:t>
            </a:r>
          </a:p>
        </p:txBody>
      </p:sp>
      <p:pic>
        <p:nvPicPr>
          <p:cNvPr id="22533" name="Picture 8" descr="C:\Documents and Settings\kaperk\Desktop\Pic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0000" y="1188000"/>
            <a:ext cx="3150394" cy="3044429"/>
          </a:xfrm>
          <a:prstGeom prst="rect">
            <a:avLst/>
          </a:prstGeom>
          <a:ln>
            <a:noFill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7</a:t>
            </a:fld>
            <a:endParaRPr lang="en-AU" sz="900" dirty="0"/>
          </a:p>
        </p:txBody>
      </p:sp>
      <p:sp>
        <p:nvSpPr>
          <p:cNvPr id="2" name="Rectangle 1"/>
          <p:cNvSpPr/>
          <p:nvPr/>
        </p:nvSpPr>
        <p:spPr>
          <a:xfrm>
            <a:off x="574416" y="4653938"/>
            <a:ext cx="6655668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25" dirty="0"/>
              <a:t>Copyright © 2011, SAS Institute Inc. Cary, C, USA. All Rights Reserved. Reproduced with permission of SAS Institute Inc. Cary, NC, USA.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744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15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2.	Select </a:t>
            </a:r>
            <a:r>
              <a:rPr lang="en-US" sz="1500" b="1" i="1" dirty="0">
                <a:cs typeface="Arial" pitchFamily="34" charset="0"/>
              </a:rPr>
              <a:t>K</a:t>
            </a:r>
            <a:r>
              <a:rPr lang="en-US" sz="1500" b="1" dirty="0"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Re-assign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	until convergence.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0000" y="1187999"/>
            <a:ext cx="3150394" cy="3045599"/>
            <a:chOff x="707152" y="1518429"/>
            <a:chExt cx="4200525" cy="4059238"/>
          </a:xfrm>
        </p:grpSpPr>
        <p:pic>
          <p:nvPicPr>
            <p:cNvPr id="23554" name="Picture 8" descr="C:\Documents and Settings\kaperk\Desktop\Picture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7152" y="1518429"/>
              <a:ext cx="4200525" cy="4059238"/>
            </a:xfrm>
            <a:prstGeom prst="rect">
              <a:avLst/>
            </a:prstGeom>
            <a:ln>
              <a:noFill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09" name="Rectangle 14"/>
            <p:cNvSpPr>
              <a:spLocks noChangeArrowheads="1"/>
            </p:cNvSpPr>
            <p:nvPr/>
          </p:nvSpPr>
          <p:spPr bwMode="auto">
            <a:xfrm>
              <a:off x="2401888" y="2779713"/>
              <a:ext cx="184150" cy="150812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</p:spPr>
          <p:txBody>
            <a:bodyPr lIns="66675" tIns="66675" rIns="66675" bIns="66675"/>
            <a:lstStyle/>
            <a:p>
              <a:pPr algn="ctr"/>
              <a:endParaRPr lang="en-US" sz="1800" dirty="0"/>
            </a:p>
          </p:txBody>
        </p:sp>
        <p:sp>
          <p:nvSpPr>
            <p:cNvPr id="21510" name="Rectangle 17"/>
            <p:cNvSpPr>
              <a:spLocks noChangeArrowheads="1"/>
            </p:cNvSpPr>
            <p:nvPr/>
          </p:nvSpPr>
          <p:spPr bwMode="auto">
            <a:xfrm>
              <a:off x="3889375" y="2740025"/>
              <a:ext cx="182563" cy="149225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</p:spPr>
          <p:txBody>
            <a:bodyPr lIns="66675" tIns="66675" rIns="66675" bIns="66675"/>
            <a:lstStyle/>
            <a:p>
              <a:pPr algn="ctr"/>
              <a:endParaRPr lang="en-US" sz="1800" dirty="0"/>
            </a:p>
          </p:txBody>
        </p:sp>
        <p:sp>
          <p:nvSpPr>
            <p:cNvPr id="21511" name="Rectangle 18"/>
            <p:cNvSpPr>
              <a:spLocks noChangeArrowheads="1"/>
            </p:cNvSpPr>
            <p:nvPr/>
          </p:nvSpPr>
          <p:spPr bwMode="auto">
            <a:xfrm>
              <a:off x="3662363" y="4427538"/>
              <a:ext cx="184150" cy="150812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</p:spPr>
          <p:txBody>
            <a:bodyPr lIns="66675" tIns="66675" rIns="66675" bIns="66675"/>
            <a:lstStyle/>
            <a:p>
              <a:pPr algn="ctr"/>
              <a:endParaRPr lang="en-US" sz="1800" dirty="0"/>
            </a:p>
          </p:txBody>
        </p:sp>
        <p:sp>
          <p:nvSpPr>
            <p:cNvPr id="21512" name="Rectangle 19"/>
            <p:cNvSpPr>
              <a:spLocks noChangeArrowheads="1"/>
            </p:cNvSpPr>
            <p:nvPr/>
          </p:nvSpPr>
          <p:spPr bwMode="auto">
            <a:xfrm>
              <a:off x="1479550" y="4418013"/>
              <a:ext cx="182563" cy="150812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</p:spPr>
          <p:txBody>
            <a:bodyPr lIns="66675" tIns="66675" rIns="66675" bIns="66675"/>
            <a:lstStyle/>
            <a:p>
              <a:pPr algn="ctr"/>
              <a:endParaRPr lang="en-US" sz="1800" dirty="0"/>
            </a:p>
          </p:txBody>
        </p:sp>
        <p:sp>
          <p:nvSpPr>
            <p:cNvPr id="21513" name="Rectangle 20"/>
            <p:cNvSpPr>
              <a:spLocks noChangeArrowheads="1"/>
            </p:cNvSpPr>
            <p:nvPr/>
          </p:nvSpPr>
          <p:spPr bwMode="auto">
            <a:xfrm>
              <a:off x="2351088" y="4256088"/>
              <a:ext cx="182562" cy="150812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</p:spPr>
          <p:txBody>
            <a:bodyPr lIns="66675" tIns="66675" rIns="66675" bIns="66675"/>
            <a:lstStyle/>
            <a:p>
              <a:pPr algn="ctr"/>
              <a:endParaRPr lang="en-US" sz="1800" dirty="0"/>
            </a:p>
          </p:txBody>
        </p:sp>
      </p:grpSp>
      <p:sp>
        <p:nvSpPr>
          <p:cNvPr id="12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8</a:t>
            </a:fld>
            <a:endParaRPr lang="en-AU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469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Text Box 22"/>
          <p:cNvSpPr txBox="1">
            <a:spLocks noChangeArrowheads="1"/>
          </p:cNvSpPr>
          <p:nvPr/>
        </p:nvSpPr>
        <p:spPr bwMode="auto">
          <a:xfrm>
            <a:off x="5400000" y="1188000"/>
            <a:ext cx="2612231" cy="307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1.	Select inputs.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2.	Select </a:t>
            </a:r>
            <a:r>
              <a:rPr lang="en-US" sz="1500" b="1" i="1" dirty="0">
                <a:solidFill>
                  <a:srgbClr val="C0C0C0"/>
                </a:solidFill>
                <a:cs typeface="Arial" pitchFamily="34" charset="0"/>
              </a:rPr>
              <a:t>K</a:t>
            </a:r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cs typeface="Arial" pitchFamily="34" charset="0"/>
              </a:rPr>
              <a:t>3.	Assign cases to closest center.</a:t>
            </a:r>
          </a:p>
          <a:p>
            <a:pPr eaLnBrk="1" hangingPunct="1"/>
            <a:endParaRPr lang="en-US" sz="75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4.	Update cluster centers.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5.	Reassign cases.</a:t>
            </a:r>
          </a:p>
          <a:p>
            <a:pPr eaLnBrk="1" hangingPunct="1"/>
            <a:endParaRPr lang="en-US" sz="900" b="1" dirty="0">
              <a:solidFill>
                <a:srgbClr val="C0C0C0"/>
              </a:solidFill>
              <a:cs typeface="Arial" pitchFamily="34" charset="0"/>
            </a:endParaRP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6.	Repeat steps 4 and 5</a:t>
            </a:r>
          </a:p>
          <a:p>
            <a:pPr eaLnBrk="1" hangingPunct="1"/>
            <a:r>
              <a:rPr lang="en-US" sz="1500" b="1" dirty="0">
                <a:solidFill>
                  <a:srgbClr val="C0C0C0"/>
                </a:solidFill>
                <a:cs typeface="Arial" pitchFamily="34" charset="0"/>
              </a:rPr>
              <a:t>	until convergence.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596336" y="4873229"/>
            <a:ext cx="404664" cy="27027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0A6C9A8-21EE-416A-9DBF-A3ED5D49060A}" type="slidenum">
              <a:rPr lang="en-AU" sz="900"/>
              <a:pPr>
                <a:defRPr/>
              </a:pPr>
              <a:t>9</a:t>
            </a:fld>
            <a:endParaRPr lang="en-AU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K-means Clustering - Steps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47C34-FCF2-DD45-8B8F-B323F760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1188000"/>
            <a:ext cx="3136081" cy="30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50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SA PPT - Logo foote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sa_powerpoint_with_logo_footer" id="{F7B5DB39-39F9-624B-BD92-6F76FFB7D372}" vid="{E5A5EEF1-1B5B-584B-9F67-4251EF784B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UniSA PPT - Logo footer</Template>
  <TotalTime>4747</TotalTime>
  <Words>3779</Words>
  <Application>Microsoft Office PowerPoint</Application>
  <PresentationFormat>On-screen Show (16:9)</PresentationFormat>
  <Paragraphs>498</Paragraphs>
  <Slides>51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Altis UniSA</vt:lpstr>
      <vt:lpstr>Arial</vt:lpstr>
      <vt:lpstr>Cambria Math</vt:lpstr>
      <vt:lpstr>Tahoma</vt:lpstr>
      <vt:lpstr>Times New Roman</vt:lpstr>
      <vt:lpstr>UniSA PPT - Logo footer</vt:lpstr>
      <vt:lpstr>Equation</vt:lpstr>
      <vt:lpstr>Bitmap Image</vt:lpstr>
      <vt:lpstr> INFS 5102 Unsupervised Methods in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5102 Unsupervised Methods in Analytics</dc:title>
  <dc:creator>Lin Liu</dc:creator>
  <cp:lastModifiedBy>Lin Liu</cp:lastModifiedBy>
  <cp:revision>140</cp:revision>
  <cp:lastPrinted>2011-11-18T03:36:14Z</cp:lastPrinted>
  <dcterms:created xsi:type="dcterms:W3CDTF">2022-02-19T07:39:44Z</dcterms:created>
  <dcterms:modified xsi:type="dcterms:W3CDTF">2023-03-07T13:34:40Z</dcterms:modified>
</cp:coreProperties>
</file>