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370" r:id="rId2"/>
    <p:sldId id="451" r:id="rId3"/>
    <p:sldId id="453" r:id="rId4"/>
    <p:sldId id="452" r:id="rId5"/>
    <p:sldId id="454" r:id="rId6"/>
    <p:sldId id="455" r:id="rId7"/>
    <p:sldId id="456" r:id="rId8"/>
    <p:sldId id="457" r:id="rId9"/>
    <p:sldId id="458" r:id="rId10"/>
    <p:sldId id="459" r:id="rId11"/>
    <p:sldId id="460" r:id="rId12"/>
    <p:sldId id="461" r:id="rId13"/>
    <p:sldId id="462" r:id="rId14"/>
    <p:sldId id="463" r:id="rId15"/>
    <p:sldId id="464" r:id="rId16"/>
    <p:sldId id="465" r:id="rId17"/>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54A89"/>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1782" autoAdjust="0"/>
  </p:normalViewPr>
  <p:slideViewPr>
    <p:cSldViewPr snapToGrid="0" snapToObjects="1">
      <p:cViewPr varScale="1">
        <p:scale>
          <a:sx n="81" d="100"/>
          <a:sy n="81" d="100"/>
        </p:scale>
        <p:origin x="760" y="56"/>
      </p:cViewPr>
      <p:guideLst>
        <p:guide orient="horz"/>
        <p:guide/>
      </p:guideLst>
    </p:cSldViewPr>
  </p:slideViewPr>
  <p:outlineViewPr>
    <p:cViewPr>
      <p:scale>
        <a:sx n="33" d="100"/>
        <a:sy n="33" d="100"/>
      </p:scale>
      <p:origin x="0" y="-83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Liu" userId="09b4a868-7ce3-4fa0-87ff-7cacdef88f26" providerId="ADAL" clId="{0416F98F-140B-48D1-9E30-3A68A00FF4BA}"/>
    <pc:docChg chg="undo custSel modSld">
      <pc:chgData name="Lin Liu" userId="09b4a868-7ce3-4fa0-87ff-7cacdef88f26" providerId="ADAL" clId="{0416F98F-140B-48D1-9E30-3A68A00FF4BA}" dt="2023-03-28T14:03:29.598" v="18" actId="14100"/>
      <pc:docMkLst>
        <pc:docMk/>
      </pc:docMkLst>
      <pc:sldChg chg="modSp mod">
        <pc:chgData name="Lin Liu" userId="09b4a868-7ce3-4fa0-87ff-7cacdef88f26" providerId="ADAL" clId="{0416F98F-140B-48D1-9E30-3A68A00FF4BA}" dt="2023-03-28T14:03:29.598" v="18" actId="14100"/>
        <pc:sldMkLst>
          <pc:docMk/>
          <pc:sldMk cId="630133675" sldId="453"/>
        </pc:sldMkLst>
        <pc:spChg chg="mod">
          <ac:chgData name="Lin Liu" userId="09b4a868-7ce3-4fa0-87ff-7cacdef88f26" providerId="ADAL" clId="{0416F98F-140B-48D1-9E30-3A68A00FF4BA}" dt="2023-03-28T14:03:29.598" v="18" actId="14100"/>
          <ac:spMkLst>
            <pc:docMk/>
            <pc:sldMk cId="630133675" sldId="453"/>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968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107851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54719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517794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861343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125345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00219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78190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89771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73002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687102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408595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708463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188822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733028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968920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942E2-BAD8-FC47-AC93-B2BB6BCAFF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7728" y="590550"/>
            <a:ext cx="1288544" cy="1030835"/>
          </a:xfrm>
          <a:prstGeom prst="rect">
            <a:avLst/>
          </a:prstGeom>
        </p:spPr>
      </p:pic>
      <p:sp>
        <p:nvSpPr>
          <p:cNvPr id="4" name="Rectangle 8"/>
          <p:cNvSpPr>
            <a:spLocks noGrp="1" noChangeArrowheads="1"/>
          </p:cNvSpPr>
          <p:nvPr>
            <p:ph type="ctrTitle" sz="quarter" hasCustomPrompt="1"/>
          </p:nvPr>
        </p:nvSpPr>
        <p:spPr bwMode="auto">
          <a:xfrm>
            <a:off x="1358089" y="2184400"/>
            <a:ext cx="6437083" cy="84328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3" y="3332829"/>
            <a:ext cx="6428827"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813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1" name="Text Placeholder 3"/>
          <p:cNvSpPr>
            <a:spLocks noGrp="1"/>
          </p:cNvSpPr>
          <p:nvPr>
            <p:ph type="body" sz="quarter" idx="11" hasCustomPrompt="1"/>
          </p:nvPr>
        </p:nvSpPr>
        <p:spPr>
          <a:xfrm>
            <a:off x="416217" y="428627"/>
            <a:ext cx="8290903" cy="505438"/>
          </a:xfrm>
          <a:prstGeom prst="rect">
            <a:avLst/>
          </a:prstGeom>
        </p:spPr>
        <p:txBody>
          <a:bodyPr anchor="t"/>
          <a:lstStyle>
            <a:lvl1pPr marL="0" indent="0">
              <a:lnSpc>
                <a:spcPct val="90000"/>
              </a:lnSpc>
              <a:buNone/>
              <a:defRPr sz="2800" b="1" baseline="0">
                <a:solidFill>
                  <a:srgbClr val="054A8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17" y="954963"/>
            <a:ext cx="8280751" cy="2504435"/>
          </a:xfrm>
          <a:prstGeom prst="rect">
            <a:avLst/>
          </a:prstGeom>
        </p:spPr>
        <p:txBody>
          <a:bodyPr/>
          <a:lstStyle>
            <a:lvl1pPr marL="342900" indent="-342900">
              <a:lnSpc>
                <a:spcPct val="90000"/>
              </a:lnSpc>
              <a:spcBef>
                <a:spcPts val="0"/>
              </a:spcBef>
              <a:spcAft>
                <a:spcPts val="425"/>
              </a:spcAft>
              <a:buFont typeface="Arial" panose="020B0604020202020204" pitchFamily="34" charset="0"/>
              <a:buChar char="•"/>
              <a:defRPr sz="2400" b="0" baseline="0">
                <a:solidFill>
                  <a:schemeClr val="tx1"/>
                </a:solidFill>
              </a:defRPr>
            </a:lvl1pPr>
            <a:lvl2pPr marL="720000">
              <a:lnSpc>
                <a:spcPct val="90000"/>
              </a:lnSpc>
              <a:spcBef>
                <a:spcPts val="0"/>
              </a:spcBef>
              <a:spcAft>
                <a:spcPts val="425"/>
              </a:spcAft>
              <a:defRPr sz="2000"/>
            </a:lvl2pPr>
            <a:lvl3pPr marL="900000" indent="-228600">
              <a:lnSpc>
                <a:spcPct val="90000"/>
              </a:lnSpc>
              <a:spcBef>
                <a:spcPts val="0"/>
              </a:spcBef>
              <a:spcAft>
                <a:spcPts val="425"/>
              </a:spcAft>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p>
          <a:p>
            <a:pPr lvl="0"/>
            <a:endParaRPr lang="en-AU" dirty="0"/>
          </a:p>
        </p:txBody>
      </p:sp>
      <p:pic>
        <p:nvPicPr>
          <p:cNvPr id="3" name="Picture 2">
            <a:extLst>
              <a:ext uri="{FF2B5EF4-FFF2-40B4-BE49-F238E27FC236}">
                <a16:creationId xmlns:a16="http://schemas.microsoft.com/office/drawing/2014/main" id="{1865B537-7036-2042-B50D-F890C1EE95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13" y="-1"/>
            <a:ext cx="4573587" cy="4276725"/>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1621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0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1905D9D5-D48F-4444-9C6D-30944DD8E3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
            <a:ext cx="4572000" cy="427355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6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825F60B5-CC36-E54D-BE26-62F792B5A6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1903362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
            <a:ext cx="9144000" cy="4264818"/>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6" name="Picture 5">
            <a:extLst>
              <a:ext uri="{FF2B5EF4-FFF2-40B4-BE49-F238E27FC236}">
                <a16:creationId xmlns:a16="http://schemas.microsoft.com/office/drawing/2014/main" id="{99E93AA6-97AE-3E4D-ABE1-897755A9719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7682415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247587"/>
            <a:ext cx="9144000" cy="3017231"/>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sp>
        <p:nvSpPr>
          <p:cNvPr id="5"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latin typeface="Altis UniSA" panose="020B0603030000000003" pitchFamily="34" charset="77"/>
              </a:defRPr>
            </a:lvl1pPr>
          </a:lstStyle>
          <a:p>
            <a:pPr lvl="0"/>
            <a:r>
              <a:rPr lang="en-US" dirty="0"/>
              <a:t>Type heading here</a:t>
            </a:r>
            <a:endParaRPr lang="en-AU" dirty="0"/>
          </a:p>
        </p:txBody>
      </p:sp>
      <p:pic>
        <p:nvPicPr>
          <p:cNvPr id="8" name="Picture 7">
            <a:extLst>
              <a:ext uri="{FF2B5EF4-FFF2-40B4-BE49-F238E27FC236}">
                <a16:creationId xmlns:a16="http://schemas.microsoft.com/office/drawing/2014/main" id="{8F1F7B63-B665-4046-97B9-0C2624ABB3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BF3C-6C79-414F-B2F0-C45AE2BA79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pic>
        <p:nvPicPr>
          <p:cNvPr id="6" name="Picture 5"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sp>
        <p:nvSpPr>
          <p:cNvPr id="9" name="Rectangle 11"/>
          <p:cNvSpPr>
            <a:spLocks noGrp="1" noChangeArrowheads="1"/>
          </p:cNvSpPr>
          <p:nvPr>
            <p:ph type="subTitle" sz="quarter" idx="1" hasCustomPrompt="1"/>
          </p:nvPr>
        </p:nvSpPr>
        <p:spPr bwMode="auto">
          <a:xfrm>
            <a:off x="0" y="3332829"/>
            <a:ext cx="9143999"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latin typeface="Altis UniSA" panose="020B0603030000000003" pitchFamily="34" charset="77"/>
              </a:defRPr>
            </a:lvl1pPr>
          </a:lstStyle>
          <a:p>
            <a:r>
              <a:rPr lang="en-US" dirty="0"/>
              <a:t>Insert text or delete if not required</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348" y="2196701"/>
            <a:ext cx="7772400" cy="1021556"/>
          </a:xfrm>
          <a:prstGeom prst="rect">
            <a:avLst/>
          </a:prstGeom>
        </p:spPr>
        <p:txBody>
          <a:bodyPr anchor="t"/>
          <a:lstStyle>
            <a:lvl1pPr algn="l">
              <a:defRPr sz="3000" b="1" cap="all" baseline="0">
                <a:solidFill>
                  <a:schemeClr val="accent2">
                    <a:lumMod val="75000"/>
                  </a:schemeClr>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6084087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8200" name="Rectangle 8"/>
          <p:cNvSpPr>
            <a:spLocks noGrp="1" noChangeArrowheads="1"/>
          </p:cNvSpPr>
          <p:nvPr>
            <p:ph type="ctrTitle" sz="quarter"/>
          </p:nvPr>
        </p:nvSpPr>
        <p:spPr bwMode="auto">
          <a:xfrm>
            <a:off x="1440000" y="2538414"/>
            <a:ext cx="5791200" cy="29051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2901553"/>
            <a:ext cx="6019800" cy="28932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745" y="4297442"/>
            <a:ext cx="1462531" cy="434729"/>
          </a:xfrm>
          <a:prstGeom prst="rect">
            <a:avLst/>
          </a:prstGeom>
        </p:spPr>
      </p:pic>
    </p:spTree>
    <p:extLst>
      <p:ext uri="{BB962C8B-B14F-4D97-AF65-F5344CB8AC3E}">
        <p14:creationId xmlns:p14="http://schemas.microsoft.com/office/powerpoint/2010/main" val="4133204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663" r:id="rId8"/>
    <p:sldLayoutId id="2147483664" r:id="rId9"/>
  </p:sldLayoutIdLst>
  <p:transition/>
  <p:hf sldNum="0" hdr="0" ftr="0" dt="0"/>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165741" y="1831788"/>
            <a:ext cx="6812518" cy="843280"/>
          </a:xfrm>
        </p:spPr>
        <p:txBody>
          <a:bodyPr anchor="ctr"/>
          <a:lstStyle/>
          <a:p>
            <a:pPr eaLnBrk="1" hangingPunct="1"/>
            <a:br>
              <a:rPr lang="en-AU" dirty="0"/>
            </a:br>
            <a:r>
              <a:rPr lang="en-AU" sz="2400" b="0" dirty="0">
                <a:solidFill>
                  <a:srgbClr val="FFFF00"/>
                </a:solidFill>
              </a:rPr>
              <a:t>INFS 5102</a:t>
            </a:r>
            <a:br>
              <a:rPr lang="en-AU" sz="2400" dirty="0">
                <a:solidFill>
                  <a:srgbClr val="FFFF00"/>
                </a:solidFill>
              </a:rPr>
            </a:br>
            <a:r>
              <a:rPr lang="en-AU" sz="2400" b="0" dirty="0"/>
              <a:t>Unsupervised Methods in Analytics</a:t>
            </a:r>
            <a:br>
              <a:rPr lang="en-AU" dirty="0"/>
            </a:br>
            <a:endParaRPr lang="en-AU" dirty="0"/>
          </a:p>
        </p:txBody>
      </p:sp>
      <p:sp>
        <p:nvSpPr>
          <p:cNvPr id="3" name="Subtitle 2">
            <a:extLst>
              <a:ext uri="{FF2B5EF4-FFF2-40B4-BE49-F238E27FC236}">
                <a16:creationId xmlns:a16="http://schemas.microsoft.com/office/drawing/2014/main" id="{E2D08A4A-33F3-441F-B696-A104FCE0958A}"/>
              </a:ext>
            </a:extLst>
          </p:cNvPr>
          <p:cNvSpPr>
            <a:spLocks noGrp="1"/>
          </p:cNvSpPr>
          <p:nvPr>
            <p:ph type="subTitle" sz="quarter" idx="1"/>
          </p:nvPr>
        </p:nvSpPr>
        <p:spPr>
          <a:xfrm>
            <a:off x="1369169" y="3075829"/>
            <a:ext cx="6812518" cy="1249331"/>
          </a:xfrm>
        </p:spPr>
        <p:txBody>
          <a:bodyPr/>
          <a:lstStyle/>
          <a:p>
            <a:r>
              <a:rPr lang="en-AU" dirty="0"/>
              <a:t>Module 4 – Customer Segmentation</a:t>
            </a:r>
            <a:endParaRPr lang="en-US" dirty="0"/>
          </a:p>
        </p:txBody>
      </p:sp>
    </p:spTree>
    <p:extLst>
      <p:ext uri="{BB962C8B-B14F-4D97-AF65-F5344CB8AC3E}">
        <p14:creationId xmlns:p14="http://schemas.microsoft.com/office/powerpoint/2010/main" val="14737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Types of segmentation</a:t>
            </a:r>
            <a:endParaRPr lang="en-US" sz="1650" dirty="0"/>
          </a:p>
        </p:txBody>
      </p:sp>
      <p:sp>
        <p:nvSpPr>
          <p:cNvPr id="5" name="Text Placeholder 4"/>
          <p:cNvSpPr>
            <a:spLocks noGrp="1"/>
          </p:cNvSpPr>
          <p:nvPr>
            <p:ph type="body" sz="quarter" idx="12"/>
          </p:nvPr>
        </p:nvSpPr>
        <p:spPr>
          <a:xfrm>
            <a:off x="416212" y="954000"/>
            <a:ext cx="7990214" cy="3010289"/>
          </a:xfrm>
        </p:spPr>
        <p:txBody>
          <a:bodyPr/>
          <a:lstStyle/>
          <a:p>
            <a:pPr marL="219075" indent="-219075"/>
            <a:r>
              <a:rPr lang="en-US" altLang="en-US" sz="2000" dirty="0"/>
              <a:t>Purchase affinity clustering</a:t>
            </a:r>
          </a:p>
          <a:p>
            <a:pPr marL="519113" lvl="1" indent="-219075"/>
            <a:r>
              <a:rPr lang="en-US" altLang="en-US" sz="1600" dirty="0"/>
              <a:t>Interested in customers’ affinity for certain groups of product they have purchased within a certain time frame</a:t>
            </a:r>
          </a:p>
          <a:p>
            <a:pPr marL="519113" lvl="1" indent="-219075"/>
            <a:r>
              <a:rPr lang="en-US" altLang="en-US" sz="1600" dirty="0"/>
              <a:t>Can cluster customers based on attributes of interests, e.g., revenue, demographics etc., then computes product affinity score for the clusters to see product tendencies for the groups, or</a:t>
            </a:r>
          </a:p>
          <a:p>
            <a:pPr marL="519113" lvl="1" indent="-219075"/>
            <a:r>
              <a:rPr lang="en-US" altLang="en-US" sz="1600" dirty="0"/>
              <a:t>compute affinity score for the products of interests, then cluster those scores to find out similar groups</a:t>
            </a:r>
          </a:p>
          <a:p>
            <a:endParaRPr lang="en-US" dirty="0"/>
          </a:p>
        </p:txBody>
      </p:sp>
    </p:spTree>
    <p:extLst>
      <p:ext uri="{BB962C8B-B14F-4D97-AF65-F5344CB8AC3E}">
        <p14:creationId xmlns:p14="http://schemas.microsoft.com/office/powerpoint/2010/main" val="18654295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Methods for segmentation</a:t>
            </a:r>
            <a:endParaRPr lang="en-US" sz="1650" dirty="0"/>
          </a:p>
        </p:txBody>
      </p:sp>
      <p:sp>
        <p:nvSpPr>
          <p:cNvPr id="5" name="Text Placeholder 4"/>
          <p:cNvSpPr>
            <a:spLocks noGrp="1"/>
          </p:cNvSpPr>
          <p:nvPr>
            <p:ph type="body" sz="quarter" idx="12"/>
          </p:nvPr>
        </p:nvSpPr>
        <p:spPr>
          <a:xfrm>
            <a:off x="416212" y="954000"/>
            <a:ext cx="7990214" cy="3010289"/>
          </a:xfrm>
        </p:spPr>
        <p:txBody>
          <a:bodyPr/>
          <a:lstStyle/>
          <a:p>
            <a:r>
              <a:rPr lang="en-AU" dirty="0"/>
              <a:t>Business rules – this does not include the use of clustering</a:t>
            </a:r>
          </a:p>
          <a:p>
            <a:r>
              <a:rPr lang="en-AU" dirty="0"/>
              <a:t>Creating segments based on quantile membership. </a:t>
            </a:r>
          </a:p>
          <a:p>
            <a:pPr lvl="1"/>
            <a:r>
              <a:rPr lang="en-AU" sz="1800" dirty="0"/>
              <a:t>Although this does not use clustering, grouping is performed by assessing the univariate statistics of customer attributes.</a:t>
            </a:r>
          </a:p>
          <a:p>
            <a:r>
              <a:rPr lang="en-AU" dirty="0"/>
              <a:t>Classification – decision trees and so on</a:t>
            </a:r>
          </a:p>
          <a:p>
            <a:r>
              <a:rPr lang="en-AU" b="1" dirty="0"/>
              <a:t>Clustering</a:t>
            </a:r>
            <a:endParaRPr lang="en-US" altLang="en-US" dirty="0"/>
          </a:p>
          <a:p>
            <a:endParaRPr lang="en-US" dirty="0"/>
          </a:p>
        </p:txBody>
      </p:sp>
    </p:spTree>
    <p:extLst>
      <p:ext uri="{BB962C8B-B14F-4D97-AF65-F5344CB8AC3E}">
        <p14:creationId xmlns:p14="http://schemas.microsoft.com/office/powerpoint/2010/main" val="3096197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Methods for segmentation</a:t>
            </a:r>
            <a:endParaRPr lang="en-US" sz="1650" dirty="0"/>
          </a:p>
        </p:txBody>
      </p:sp>
      <p:sp>
        <p:nvSpPr>
          <p:cNvPr id="5" name="Text Placeholder 4"/>
          <p:cNvSpPr>
            <a:spLocks noGrp="1"/>
          </p:cNvSpPr>
          <p:nvPr>
            <p:ph type="body" sz="quarter" idx="12"/>
          </p:nvPr>
        </p:nvSpPr>
        <p:spPr>
          <a:xfrm>
            <a:off x="416211" y="954000"/>
            <a:ext cx="8068569" cy="3010289"/>
          </a:xfrm>
        </p:spPr>
        <p:txBody>
          <a:bodyPr/>
          <a:lstStyle/>
          <a:p>
            <a:pPr marL="219075" indent="-219075">
              <a:buFontTx/>
              <a:buChar char="•"/>
            </a:pPr>
            <a:r>
              <a:rPr lang="en-AU" sz="2200" dirty="0">
                <a:solidFill>
                  <a:srgbClr val="2C2C2C"/>
                </a:solidFill>
                <a:ea typeface="+mn-ea"/>
              </a:rPr>
              <a:t>Business rule</a:t>
            </a:r>
          </a:p>
          <a:p>
            <a:pPr marL="519113" lvl="1" indent="-219075"/>
            <a:r>
              <a:rPr lang="en-AU" sz="1800" dirty="0">
                <a:solidFill>
                  <a:srgbClr val="2C2C2C"/>
                </a:solidFill>
              </a:rPr>
              <a:t>Assign each customer to a group according to predetermined classes </a:t>
            </a:r>
          </a:p>
          <a:p>
            <a:pPr marL="519113" lvl="1" indent="-219075"/>
            <a:r>
              <a:rPr lang="en-AU" sz="1800" dirty="0">
                <a:solidFill>
                  <a:srgbClr val="2C2C2C"/>
                </a:solidFill>
              </a:rPr>
              <a:t>Examples:</a:t>
            </a:r>
          </a:p>
          <a:p>
            <a:pPr marL="819150" lvl="2" indent="-219075"/>
            <a:r>
              <a:rPr lang="en-AU" sz="1400" dirty="0">
                <a:solidFill>
                  <a:srgbClr val="2C2C2C"/>
                </a:solidFill>
              </a:rPr>
              <a:t>Grouping based on demographics of age, gender, income, education attained, and so on </a:t>
            </a:r>
          </a:p>
          <a:p>
            <a:pPr marL="819150" lvl="2" indent="-219075"/>
            <a:r>
              <a:rPr lang="en-AU" altLang="en-US" sz="1400" dirty="0">
                <a:solidFill>
                  <a:srgbClr val="2C2C2C"/>
                </a:solidFill>
              </a:rPr>
              <a:t>Grouping based on the RFM rule, e.g. </a:t>
            </a:r>
            <a:r>
              <a:rPr lang="en-AU" sz="1400" dirty="0">
                <a:solidFill>
                  <a:srgbClr val="2C2C2C"/>
                </a:solidFill>
              </a:rPr>
              <a:t>customers having shopped within the past 2 months and shopped 20 times over the past year and spent an average of $50 or more per week are in a “Gold” Segment, i.e. highest in recency, frequency and monetary value</a:t>
            </a:r>
          </a:p>
          <a:p>
            <a:pPr marL="557213" lvl="1" indent="-214313" eaLnBrk="0" hangingPunct="0"/>
            <a:r>
              <a:rPr lang="en-AU" sz="1800" dirty="0">
                <a:solidFill>
                  <a:srgbClr val="2C2C2C"/>
                </a:solidFill>
              </a:rPr>
              <a:t>Business Rules Advantages: </a:t>
            </a:r>
          </a:p>
          <a:p>
            <a:pPr marL="857250" lvl="2" indent="-257175" eaLnBrk="0" hangingPunct="0"/>
            <a:r>
              <a:rPr lang="en-AU" sz="1400" dirty="0">
                <a:solidFill>
                  <a:srgbClr val="2C2C2C"/>
                </a:solidFill>
              </a:rPr>
              <a:t>Consistent with business goals </a:t>
            </a:r>
          </a:p>
          <a:p>
            <a:pPr marL="857250" lvl="2" indent="-257175" eaLnBrk="0" hangingPunct="0"/>
            <a:r>
              <a:rPr lang="en-AU" sz="1400" dirty="0">
                <a:solidFill>
                  <a:srgbClr val="2C2C2C"/>
                </a:solidFill>
              </a:rPr>
              <a:t>Easy to apply </a:t>
            </a:r>
          </a:p>
          <a:p>
            <a:pPr marL="557213" lvl="1" indent="-214313" eaLnBrk="0" hangingPunct="0"/>
            <a:r>
              <a:rPr lang="en-AU" sz="1800" dirty="0">
                <a:solidFill>
                  <a:srgbClr val="2C2C2C"/>
                </a:solidFill>
              </a:rPr>
              <a:t>Business Rules Disadvantages: </a:t>
            </a:r>
          </a:p>
          <a:p>
            <a:pPr marL="814388" lvl="2" indent="-214313" eaLnBrk="0" hangingPunct="0"/>
            <a:r>
              <a:rPr lang="en-AU" sz="1400" dirty="0">
                <a:solidFill>
                  <a:srgbClr val="2C2C2C"/>
                </a:solidFill>
              </a:rPr>
              <a:t>Might not reflect the reality of customer </a:t>
            </a:r>
            <a:r>
              <a:rPr lang="en-AU" sz="1400" dirty="0" err="1">
                <a:solidFill>
                  <a:srgbClr val="2C2C2C"/>
                </a:solidFill>
              </a:rPr>
              <a:t>behavior</a:t>
            </a:r>
            <a:r>
              <a:rPr lang="en-AU" sz="1400" dirty="0">
                <a:solidFill>
                  <a:srgbClr val="2C2C2C"/>
                </a:solidFill>
              </a:rPr>
              <a:t> </a:t>
            </a:r>
          </a:p>
          <a:p>
            <a:pPr marL="814388" lvl="2" indent="-214313" eaLnBrk="0" hangingPunct="0"/>
            <a:r>
              <a:rPr lang="en-AU" sz="1400" dirty="0">
                <a:solidFill>
                  <a:srgbClr val="2C2C2C"/>
                </a:solidFill>
              </a:rPr>
              <a:t>Some segments might not be significantly different from one another</a:t>
            </a:r>
            <a:endParaRPr lang="en-US" sz="1400" dirty="0"/>
          </a:p>
        </p:txBody>
      </p:sp>
    </p:spTree>
    <p:extLst>
      <p:ext uri="{BB962C8B-B14F-4D97-AF65-F5344CB8AC3E}">
        <p14:creationId xmlns:p14="http://schemas.microsoft.com/office/powerpoint/2010/main" val="47156923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Methods for segmentation</a:t>
            </a:r>
            <a:endParaRPr lang="en-US" sz="1650" dirty="0"/>
          </a:p>
        </p:txBody>
      </p:sp>
      <p:sp>
        <p:nvSpPr>
          <p:cNvPr id="5" name="Text Placeholder 4"/>
          <p:cNvSpPr>
            <a:spLocks noGrp="1"/>
          </p:cNvSpPr>
          <p:nvPr>
            <p:ph type="body" sz="quarter" idx="12"/>
          </p:nvPr>
        </p:nvSpPr>
        <p:spPr>
          <a:xfrm>
            <a:off x="416211" y="954000"/>
            <a:ext cx="7186068" cy="3010289"/>
          </a:xfrm>
        </p:spPr>
        <p:txBody>
          <a:bodyPr/>
          <a:lstStyle/>
          <a:p>
            <a:pPr marL="219075" indent="-219075"/>
            <a:r>
              <a:rPr lang="en-US" altLang="en-US" sz="2200" dirty="0"/>
              <a:t>Quantile membership</a:t>
            </a:r>
          </a:p>
          <a:p>
            <a:pPr marL="519113" lvl="1" indent="-219075"/>
            <a:r>
              <a:rPr lang="en-AU" sz="1600" dirty="0"/>
              <a:t>Uses attribute frequencies to determine segment membership </a:t>
            </a:r>
          </a:p>
          <a:p>
            <a:pPr marL="519113" lvl="1" indent="-219075"/>
            <a:r>
              <a:rPr lang="en-AU" sz="1600" dirty="0"/>
              <a:t>Univariate data analysis determines the groupings </a:t>
            </a:r>
          </a:p>
          <a:p>
            <a:pPr marL="519113" lvl="1" indent="-219075"/>
            <a:r>
              <a:rPr lang="en-AU" sz="1600" dirty="0"/>
              <a:t>Can further group segments created using quantiles: </a:t>
            </a:r>
          </a:p>
          <a:p>
            <a:pPr lvl="2"/>
            <a:r>
              <a:rPr lang="en-AU" sz="1300" dirty="0"/>
              <a:t>Most Valuable – green </a:t>
            </a:r>
          </a:p>
          <a:p>
            <a:pPr lvl="2"/>
            <a:r>
              <a:rPr lang="en-AU" sz="1300" dirty="0"/>
              <a:t>Average Value – yellow </a:t>
            </a:r>
          </a:p>
          <a:p>
            <a:pPr lvl="2"/>
            <a:r>
              <a:rPr lang="en-AU" sz="1300" dirty="0"/>
              <a:t>Least Valuable – red </a:t>
            </a:r>
          </a:p>
          <a:p>
            <a:pPr lvl="1"/>
            <a:r>
              <a:rPr lang="en-AU" sz="1600" dirty="0"/>
              <a:t>Advantages: </a:t>
            </a:r>
          </a:p>
          <a:p>
            <a:pPr lvl="2"/>
            <a:r>
              <a:rPr lang="en-AU" sz="1300" dirty="0"/>
              <a:t>Clearly reflects segments based on chosen metrics</a:t>
            </a:r>
          </a:p>
          <a:p>
            <a:pPr lvl="2"/>
            <a:r>
              <a:rPr lang="en-AU" sz="1300" dirty="0"/>
              <a:t>Easy to apply</a:t>
            </a:r>
          </a:p>
          <a:p>
            <a:pPr lvl="1"/>
            <a:r>
              <a:rPr lang="en-AU" sz="1600" dirty="0"/>
              <a:t>Disadvantages: </a:t>
            </a:r>
          </a:p>
          <a:p>
            <a:pPr lvl="2"/>
            <a:r>
              <a:rPr lang="en-AU" sz="1300" dirty="0"/>
              <a:t>Does not provide a mechanism to forecast behaviour as a predictive model might</a:t>
            </a:r>
          </a:p>
          <a:p>
            <a:pPr lvl="2"/>
            <a:r>
              <a:rPr lang="en-AU" sz="1300" dirty="0"/>
              <a:t>Metrics for segmentation pre-chosen. Better segments might be obtained with a different set of attributes</a:t>
            </a:r>
          </a:p>
          <a:p>
            <a:pPr marL="814388" lvl="2" indent="-214313" eaLnBrk="0" hangingPunct="0">
              <a:buFontTx/>
              <a:buChar char="•"/>
            </a:pPr>
            <a:endParaRPr lang="en-US" dirty="0"/>
          </a:p>
        </p:txBody>
      </p:sp>
      <p:sp>
        <p:nvSpPr>
          <p:cNvPr id="6" name="Rectangle 5"/>
          <p:cNvSpPr/>
          <p:nvPr/>
        </p:nvSpPr>
        <p:spPr>
          <a:xfrm>
            <a:off x="6149236" y="3131421"/>
            <a:ext cx="2736610" cy="323165"/>
          </a:xfrm>
          <a:prstGeom prst="rect">
            <a:avLst/>
          </a:prstGeom>
        </p:spPr>
        <p:txBody>
          <a:bodyPr wrap="square">
            <a:spAutoFit/>
          </a:bodyPr>
          <a:lstStyle/>
          <a:p>
            <a:r>
              <a:rPr lang="en-AU" sz="750" dirty="0"/>
              <a:t>Source: D. Baer. CSI: Customer Segmentation Intelligence for Increasing Profits. SAS Global Forum 2012 </a:t>
            </a:r>
            <a:endParaRPr lang="en-US" altLang="en-US" sz="750" i="1" dirty="0"/>
          </a:p>
        </p:txBody>
      </p:sp>
      <p:pic>
        <p:nvPicPr>
          <p:cNvPr id="2" name="Picture 1">
            <a:extLst>
              <a:ext uri="{FF2B5EF4-FFF2-40B4-BE49-F238E27FC236}">
                <a16:creationId xmlns:a16="http://schemas.microsoft.com/office/drawing/2014/main" id="{FD1303F5-42E9-D142-ACD3-6321B0BC455D}"/>
              </a:ext>
            </a:extLst>
          </p:cNvPr>
          <p:cNvPicPr>
            <a:picLocks noChangeAspect="1"/>
          </p:cNvPicPr>
          <p:nvPr/>
        </p:nvPicPr>
        <p:blipFill>
          <a:blip r:embed="rId3"/>
          <a:stretch>
            <a:fillRect/>
          </a:stretch>
        </p:blipFill>
        <p:spPr>
          <a:xfrm>
            <a:off x="6307294" y="1822371"/>
            <a:ext cx="2420494" cy="1311101"/>
          </a:xfrm>
          <a:prstGeom prst="rect">
            <a:avLst/>
          </a:prstGeom>
        </p:spPr>
      </p:pic>
    </p:spTree>
    <p:extLst>
      <p:ext uri="{BB962C8B-B14F-4D97-AF65-F5344CB8AC3E}">
        <p14:creationId xmlns:p14="http://schemas.microsoft.com/office/powerpoint/2010/main" val="13340811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Methods for segmentation</a:t>
            </a:r>
            <a:endParaRPr lang="en-US" sz="1650" dirty="0"/>
          </a:p>
        </p:txBody>
      </p:sp>
      <p:sp>
        <p:nvSpPr>
          <p:cNvPr id="5" name="Text Placeholder 4"/>
          <p:cNvSpPr>
            <a:spLocks noGrp="1"/>
          </p:cNvSpPr>
          <p:nvPr>
            <p:ph type="body" sz="quarter" idx="12"/>
          </p:nvPr>
        </p:nvSpPr>
        <p:spPr>
          <a:xfrm>
            <a:off x="416212" y="954000"/>
            <a:ext cx="5023076" cy="3010289"/>
          </a:xfrm>
        </p:spPr>
        <p:txBody>
          <a:bodyPr/>
          <a:lstStyle/>
          <a:p>
            <a:pPr marL="219075" indent="-219075"/>
            <a:r>
              <a:rPr lang="en-US" altLang="en-US" sz="2200" dirty="0"/>
              <a:t>Classification</a:t>
            </a:r>
          </a:p>
          <a:p>
            <a:pPr lvl="1"/>
            <a:r>
              <a:rPr lang="en-AU" sz="1800" dirty="0"/>
              <a:t>Advantages: </a:t>
            </a:r>
          </a:p>
          <a:p>
            <a:pPr lvl="2" indent="-257175"/>
            <a:r>
              <a:rPr lang="en-AU" sz="1400" dirty="0"/>
              <a:t>Consistent with a specific business goal </a:t>
            </a:r>
          </a:p>
          <a:p>
            <a:pPr lvl="2" indent="-257175"/>
            <a:r>
              <a:rPr lang="en-AU" sz="1400" dirty="0"/>
              <a:t>Can correlate the target with other customer attributes </a:t>
            </a:r>
          </a:p>
          <a:p>
            <a:pPr lvl="1"/>
            <a:r>
              <a:rPr lang="en-AU" sz="1800" dirty="0"/>
              <a:t>Disadvantages: </a:t>
            </a:r>
          </a:p>
          <a:p>
            <a:pPr lvl="2"/>
            <a:r>
              <a:rPr lang="en-AU" sz="1400" dirty="0"/>
              <a:t>Only reflects one aspect of customer behaviour </a:t>
            </a:r>
          </a:p>
          <a:p>
            <a:pPr lvl="2"/>
            <a:r>
              <a:rPr lang="en-AU" sz="1400" dirty="0"/>
              <a:t>Assumes that the drivers of the target will remain the same in the future </a:t>
            </a:r>
          </a:p>
          <a:p>
            <a:pPr marL="814388" lvl="2" indent="-214313" eaLnBrk="0" hangingPunct="0">
              <a:buFontTx/>
              <a:buChar char="•"/>
            </a:pPr>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288" y="789553"/>
            <a:ext cx="3530906" cy="223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610308" y="3130428"/>
            <a:ext cx="3232228" cy="323165"/>
          </a:xfrm>
          <a:prstGeom prst="rect">
            <a:avLst/>
          </a:prstGeom>
        </p:spPr>
        <p:txBody>
          <a:bodyPr wrap="square">
            <a:spAutoFit/>
          </a:bodyPr>
          <a:lstStyle/>
          <a:p>
            <a:r>
              <a:rPr lang="en-AU" sz="750" dirty="0"/>
              <a:t>Source: D. Baer. CSI: Customer Segmentation Intelligence for Increasing Profits. SAS Global Forum 2012 </a:t>
            </a:r>
            <a:endParaRPr lang="en-US" altLang="en-US" sz="750" i="1" dirty="0"/>
          </a:p>
        </p:txBody>
      </p:sp>
    </p:spTree>
    <p:extLst>
      <p:ext uri="{BB962C8B-B14F-4D97-AF65-F5344CB8AC3E}">
        <p14:creationId xmlns:p14="http://schemas.microsoft.com/office/powerpoint/2010/main" val="20595218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Methods for segmentation</a:t>
            </a:r>
            <a:endParaRPr lang="en-US" sz="1650" dirty="0"/>
          </a:p>
        </p:txBody>
      </p:sp>
      <p:sp>
        <p:nvSpPr>
          <p:cNvPr id="5" name="Text Placeholder 4"/>
          <p:cNvSpPr>
            <a:spLocks noGrp="1"/>
          </p:cNvSpPr>
          <p:nvPr>
            <p:ph type="body" sz="quarter" idx="12"/>
          </p:nvPr>
        </p:nvSpPr>
        <p:spPr>
          <a:xfrm>
            <a:off x="416212" y="954000"/>
            <a:ext cx="7990214" cy="3010289"/>
          </a:xfrm>
        </p:spPr>
        <p:txBody>
          <a:bodyPr/>
          <a:lstStyle/>
          <a:p>
            <a:pPr marL="219075" indent="-219075"/>
            <a:r>
              <a:rPr lang="en-US" altLang="en-US" sz="2200" dirty="0"/>
              <a:t>Clustering</a:t>
            </a:r>
          </a:p>
          <a:p>
            <a:pPr lvl="1"/>
            <a:r>
              <a:rPr lang="en-AU" sz="1800" dirty="0"/>
              <a:t>Advantages: </a:t>
            </a:r>
          </a:p>
          <a:p>
            <a:pPr lvl="2"/>
            <a:r>
              <a:rPr lang="en-AU" sz="1400" dirty="0"/>
              <a:t>Enables the greatest view of the customers </a:t>
            </a:r>
          </a:p>
          <a:p>
            <a:pPr lvl="2"/>
            <a:r>
              <a:rPr lang="en-AU" sz="1400" dirty="0"/>
              <a:t>Provides a general set of segments that can be used for marketing </a:t>
            </a:r>
          </a:p>
          <a:p>
            <a:pPr lvl="2"/>
            <a:r>
              <a:rPr lang="en-AU" sz="1400" dirty="0"/>
              <a:t>Provides a general set of segments that can be used as input to predictive models </a:t>
            </a:r>
          </a:p>
          <a:p>
            <a:pPr lvl="1"/>
            <a:r>
              <a:rPr lang="en-AU" sz="1800" dirty="0"/>
              <a:t>Disadvantages: </a:t>
            </a:r>
          </a:p>
          <a:p>
            <a:pPr lvl="2"/>
            <a:r>
              <a:rPr lang="en-AU" sz="1400" dirty="0"/>
              <a:t>May be difficult to decide what actions to take with each segment </a:t>
            </a:r>
          </a:p>
          <a:p>
            <a:pPr lvl="2"/>
            <a:r>
              <a:rPr lang="en-AU" sz="1400" dirty="0"/>
              <a:t>Requires a good understanding of clustering methodologies </a:t>
            </a:r>
          </a:p>
          <a:p>
            <a:pPr marL="814388" lvl="2" indent="-214313" eaLnBrk="0" hangingPunct="0">
              <a:buFontTx/>
              <a:buChar char="•"/>
            </a:pPr>
            <a:endParaRPr lang="en-US" dirty="0"/>
          </a:p>
        </p:txBody>
      </p:sp>
    </p:spTree>
    <p:extLst>
      <p:ext uri="{BB962C8B-B14F-4D97-AF65-F5344CB8AC3E}">
        <p14:creationId xmlns:p14="http://schemas.microsoft.com/office/powerpoint/2010/main" val="11486229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AU" dirty="0"/>
              <a:t>References/Sources of Slides</a:t>
            </a:r>
            <a:endParaRPr lang="en-US" sz="1650" dirty="0"/>
          </a:p>
        </p:txBody>
      </p:sp>
      <p:sp>
        <p:nvSpPr>
          <p:cNvPr id="5" name="Text Placeholder 4"/>
          <p:cNvSpPr>
            <a:spLocks noGrp="1"/>
          </p:cNvSpPr>
          <p:nvPr>
            <p:ph type="body" sz="quarter" idx="12"/>
          </p:nvPr>
        </p:nvSpPr>
        <p:spPr>
          <a:xfrm>
            <a:off x="416212" y="954000"/>
            <a:ext cx="7990214" cy="3010289"/>
          </a:xfrm>
        </p:spPr>
        <p:txBody>
          <a:bodyPr/>
          <a:lstStyle/>
          <a:p>
            <a:pPr marL="342900" lvl="1" indent="0">
              <a:buNone/>
            </a:pPr>
            <a:r>
              <a:rPr lang="en-US" sz="1800" dirty="0">
                <a:solidFill>
                  <a:srgbClr val="333333"/>
                </a:solidFill>
              </a:rPr>
              <a:t>Most of the slides have their materials taken from the following sources:</a:t>
            </a:r>
          </a:p>
          <a:p>
            <a:pPr marL="600075" lvl="1" indent="-257175">
              <a:buFont typeface="+mj-lt"/>
              <a:buAutoNum type="arabicPeriod"/>
            </a:pPr>
            <a:r>
              <a:rPr lang="en-US" altLang="en-US" sz="1200" dirty="0"/>
              <a:t>R. </a:t>
            </a:r>
            <a:r>
              <a:rPr lang="en-US" altLang="en-US" sz="1200" dirty="0" err="1"/>
              <a:t>Colica</a:t>
            </a:r>
            <a:r>
              <a:rPr lang="en-US" altLang="en-US" sz="1200" dirty="0"/>
              <a:t>. Customer Segmentation and Clustering using SAS Enterprise miner. 3</a:t>
            </a:r>
            <a:r>
              <a:rPr lang="en-US" altLang="en-US" sz="1200" baseline="30000" dirty="0"/>
              <a:t>rd</a:t>
            </a:r>
            <a:r>
              <a:rPr lang="en-US" altLang="en-US" sz="1200" dirty="0"/>
              <a:t> edition, 2017</a:t>
            </a:r>
          </a:p>
          <a:p>
            <a:pPr marL="600075" lvl="1" indent="-257175">
              <a:buFont typeface="+mj-lt"/>
              <a:buAutoNum type="arabicPeriod"/>
            </a:pPr>
            <a:r>
              <a:rPr lang="en-AU" sz="1200" dirty="0"/>
              <a:t>D. Baer. CSI: Customer Segmentation Intelligence for Increasing Profits. SAS Global Forum 2012 </a:t>
            </a:r>
          </a:p>
          <a:p>
            <a:pPr marL="600075" lvl="1" indent="-257175">
              <a:buFont typeface="+mj-lt"/>
              <a:buAutoNum type="arabicPeriod"/>
            </a:pPr>
            <a:r>
              <a:rPr lang="en-US" sz="1200" dirty="0" err="1"/>
              <a:t>Goutam</a:t>
            </a:r>
            <a:r>
              <a:rPr lang="en-US" sz="1200" dirty="0"/>
              <a:t> Chakraborty, </a:t>
            </a:r>
            <a:r>
              <a:rPr lang="en-US" altLang="en-US" sz="1200" dirty="0"/>
              <a:t>the notes of SAS course Customer Segmentation with Numeric and Textual Data using SAS® </a:t>
            </a:r>
          </a:p>
          <a:p>
            <a:pPr marL="814388" lvl="2" indent="-214313" eaLnBrk="0" hangingPunct="0">
              <a:buFontTx/>
              <a:buChar char="•"/>
            </a:pPr>
            <a:endParaRPr lang="en-US" dirty="0"/>
          </a:p>
        </p:txBody>
      </p:sp>
    </p:spTree>
    <p:extLst>
      <p:ext uri="{BB962C8B-B14F-4D97-AF65-F5344CB8AC3E}">
        <p14:creationId xmlns:p14="http://schemas.microsoft.com/office/powerpoint/2010/main" val="33505066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38844" tIns="19423" rIns="38844" bIns="19423" anchor="t"/>
          <a:lstStyle/>
          <a:p>
            <a:pPr eaLnBrk="1" hangingPunct="1"/>
            <a:r>
              <a:rPr lang="en-AU" dirty="0"/>
              <a:t>Outline</a:t>
            </a:r>
            <a:endParaRPr lang="en-US" dirty="0"/>
          </a:p>
        </p:txBody>
      </p:sp>
      <p:sp>
        <p:nvSpPr>
          <p:cNvPr id="5" name="Text Placeholder 4"/>
          <p:cNvSpPr>
            <a:spLocks noGrp="1"/>
          </p:cNvSpPr>
          <p:nvPr>
            <p:ph type="body" sz="quarter" idx="12"/>
          </p:nvPr>
        </p:nvSpPr>
        <p:spPr/>
        <p:txBody>
          <a:bodyPr/>
          <a:lstStyle/>
          <a:p>
            <a:pPr marL="257175" indent="-257175" eaLnBrk="0" hangingPunct="0">
              <a:spcBef>
                <a:spcPct val="20000"/>
              </a:spcBef>
              <a:spcAft>
                <a:spcPct val="0"/>
              </a:spcAft>
              <a:buFontTx/>
              <a:buChar char="•"/>
            </a:pPr>
            <a:r>
              <a:rPr lang="en-AU" dirty="0">
                <a:solidFill>
                  <a:srgbClr val="2C2C2C"/>
                </a:solidFill>
                <a:ea typeface="+mn-ea"/>
              </a:rPr>
              <a:t>Introduction</a:t>
            </a:r>
          </a:p>
          <a:p>
            <a:pPr marL="557213" lvl="1" indent="-214313" eaLnBrk="0" hangingPunct="0">
              <a:spcBef>
                <a:spcPct val="20000"/>
              </a:spcBef>
              <a:spcAft>
                <a:spcPct val="0"/>
              </a:spcAft>
            </a:pPr>
            <a:r>
              <a:rPr lang="en-AU" dirty="0">
                <a:solidFill>
                  <a:srgbClr val="2C2C2C"/>
                </a:solidFill>
              </a:rPr>
              <a:t>What is customer segmentation</a:t>
            </a:r>
          </a:p>
          <a:p>
            <a:pPr marL="557213" lvl="1" indent="-214313" eaLnBrk="0" hangingPunct="0">
              <a:spcBef>
                <a:spcPct val="20000"/>
              </a:spcBef>
              <a:spcAft>
                <a:spcPct val="0"/>
              </a:spcAft>
            </a:pPr>
            <a:r>
              <a:rPr lang="en-AU" dirty="0">
                <a:solidFill>
                  <a:srgbClr val="2C2C2C"/>
                </a:solidFill>
              </a:rPr>
              <a:t>Why segment?</a:t>
            </a:r>
          </a:p>
          <a:p>
            <a:pPr marL="257175" indent="-257175" eaLnBrk="0" hangingPunct="0">
              <a:spcBef>
                <a:spcPct val="20000"/>
              </a:spcBef>
              <a:spcAft>
                <a:spcPct val="0"/>
              </a:spcAft>
              <a:buFontTx/>
              <a:buChar char="•"/>
            </a:pPr>
            <a:r>
              <a:rPr lang="en-AU" dirty="0">
                <a:solidFill>
                  <a:srgbClr val="2C2C2C"/>
                </a:solidFill>
                <a:ea typeface="+mn-ea"/>
              </a:rPr>
              <a:t>Types of customer segmentation </a:t>
            </a:r>
          </a:p>
          <a:p>
            <a:pPr marL="257175" indent="-257175" eaLnBrk="0" hangingPunct="0">
              <a:spcBef>
                <a:spcPct val="20000"/>
              </a:spcBef>
              <a:spcAft>
                <a:spcPct val="0"/>
              </a:spcAft>
              <a:buFontTx/>
              <a:buChar char="•"/>
            </a:pPr>
            <a:r>
              <a:rPr lang="en-AU" dirty="0">
                <a:solidFill>
                  <a:srgbClr val="2C2C2C"/>
                </a:solidFill>
                <a:ea typeface="+mn-ea"/>
              </a:rPr>
              <a:t>Main methods for customer segmentation</a:t>
            </a:r>
          </a:p>
          <a:p>
            <a:endParaRPr lang="en-US" dirty="0"/>
          </a:p>
        </p:txBody>
      </p:sp>
    </p:spTree>
    <p:extLst>
      <p:ext uri="{BB962C8B-B14F-4D97-AF65-F5344CB8AC3E}">
        <p14:creationId xmlns:p14="http://schemas.microsoft.com/office/powerpoint/2010/main" val="10510211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38844" tIns="19423" rIns="38844" bIns="19423" anchor="t"/>
          <a:lstStyle/>
          <a:p>
            <a:r>
              <a:rPr lang="en-US" altLang="en-US" dirty="0"/>
              <a:t>What is customer segmentation?</a:t>
            </a:r>
            <a:endParaRPr lang="en-US" dirty="0"/>
          </a:p>
        </p:txBody>
      </p:sp>
      <p:sp>
        <p:nvSpPr>
          <p:cNvPr id="5" name="Text Placeholder 4"/>
          <p:cNvSpPr>
            <a:spLocks noGrp="1"/>
          </p:cNvSpPr>
          <p:nvPr>
            <p:ph type="body" sz="quarter" idx="12"/>
          </p:nvPr>
        </p:nvSpPr>
        <p:spPr>
          <a:xfrm>
            <a:off x="416217" y="954963"/>
            <a:ext cx="8546480" cy="2504435"/>
          </a:xfrm>
        </p:spPr>
        <p:txBody>
          <a:bodyPr/>
          <a:lstStyle/>
          <a:p>
            <a:pPr marL="257175" indent="-257175">
              <a:spcBef>
                <a:spcPct val="20000"/>
              </a:spcBef>
              <a:spcAft>
                <a:spcPct val="0"/>
              </a:spcAft>
              <a:buFontTx/>
              <a:buChar char="•"/>
            </a:pPr>
            <a:r>
              <a:rPr lang="en-US" altLang="en-US" sz="2000" dirty="0">
                <a:solidFill>
                  <a:srgbClr val="2C2C2C"/>
                </a:solidFill>
                <a:ea typeface="+mn-ea"/>
              </a:rPr>
              <a:t>In the context of CRM (customer relationship management), customer segmentation is </a:t>
            </a:r>
            <a:r>
              <a:rPr lang="en-AU" altLang="en-US" sz="2000" dirty="0">
                <a:solidFill>
                  <a:srgbClr val="2C2C2C"/>
                </a:solidFill>
                <a:ea typeface="+mn-ea"/>
              </a:rPr>
              <a:t>used to classify customers according to some similarity</a:t>
            </a:r>
            <a:r>
              <a:rPr lang="en-US" altLang="en-US" sz="2000" dirty="0">
                <a:solidFill>
                  <a:srgbClr val="2C2C2C"/>
                </a:solidFill>
                <a:ea typeface="+mn-ea"/>
              </a:rPr>
              <a:t>.</a:t>
            </a:r>
          </a:p>
          <a:p>
            <a:pPr marL="300038" lvl="1" indent="0">
              <a:spcBef>
                <a:spcPct val="20000"/>
              </a:spcBef>
              <a:spcAft>
                <a:spcPct val="0"/>
              </a:spcAft>
              <a:buNone/>
            </a:pPr>
            <a:r>
              <a:rPr lang="en-US" altLang="en-US" sz="1200" i="1" dirty="0">
                <a:solidFill>
                  <a:srgbClr val="2C2C2C"/>
                </a:solidFill>
              </a:rPr>
              <a:t>-- R. </a:t>
            </a:r>
            <a:r>
              <a:rPr lang="en-US" altLang="en-US" sz="1200" i="1" dirty="0" err="1">
                <a:solidFill>
                  <a:srgbClr val="2C2C2C"/>
                </a:solidFill>
              </a:rPr>
              <a:t>Colica</a:t>
            </a:r>
            <a:r>
              <a:rPr lang="en-US" altLang="en-US" sz="1200" i="1" dirty="0">
                <a:solidFill>
                  <a:srgbClr val="2C2C2C"/>
                </a:solidFill>
              </a:rPr>
              <a:t>. Customer Segmentation and Clustering using SAS Enterprise miner. 3</a:t>
            </a:r>
            <a:r>
              <a:rPr lang="en-US" altLang="en-US" sz="1200" i="1" baseline="30000" dirty="0">
                <a:solidFill>
                  <a:srgbClr val="2C2C2C"/>
                </a:solidFill>
              </a:rPr>
              <a:t>rd</a:t>
            </a:r>
            <a:r>
              <a:rPr lang="en-US" altLang="en-US" sz="1200" i="1" dirty="0">
                <a:solidFill>
                  <a:srgbClr val="2C2C2C"/>
                </a:solidFill>
              </a:rPr>
              <a:t> edition, 2017</a:t>
            </a:r>
          </a:p>
          <a:p>
            <a:pPr marL="257175" indent="-257175">
              <a:spcBef>
                <a:spcPct val="20000"/>
              </a:spcBef>
              <a:spcAft>
                <a:spcPct val="0"/>
              </a:spcAft>
              <a:buFontTx/>
              <a:buChar char="•"/>
            </a:pPr>
            <a:r>
              <a:rPr lang="en-US" altLang="en-US" sz="2000" dirty="0">
                <a:solidFill>
                  <a:srgbClr val="2C2C2C"/>
                </a:solidFill>
                <a:ea typeface="+mn-ea"/>
              </a:rPr>
              <a:t>A more specific definition: </a:t>
            </a:r>
          </a:p>
          <a:p>
            <a:pPr marL="300038" lvl="1" indent="0">
              <a:spcBef>
                <a:spcPct val="20000"/>
              </a:spcBef>
              <a:spcAft>
                <a:spcPct val="0"/>
              </a:spcAft>
              <a:buNone/>
            </a:pPr>
            <a:r>
              <a:rPr lang="en-US" altLang="en-US" sz="1500" dirty="0">
                <a:solidFill>
                  <a:srgbClr val="2C2C2C"/>
                </a:solidFill>
              </a:rPr>
              <a:t>Customer segmentation “is the process of dividing customers (or, prospects) whose needs or wants vary greatly into groups or segments of customers whose needs or wants vary little within the group but vary greatly among groups ” </a:t>
            </a:r>
          </a:p>
          <a:p>
            <a:pPr marL="300038" lvl="1" indent="0">
              <a:spcBef>
                <a:spcPct val="20000"/>
              </a:spcBef>
              <a:spcAft>
                <a:spcPct val="0"/>
              </a:spcAft>
              <a:buNone/>
            </a:pPr>
            <a:r>
              <a:rPr lang="en-US" sz="1500" dirty="0">
                <a:solidFill>
                  <a:srgbClr val="2C2C2C"/>
                </a:solidFill>
              </a:rPr>
              <a:t>--</a:t>
            </a:r>
            <a:r>
              <a:rPr lang="en-US" sz="1200" dirty="0" err="1">
                <a:solidFill>
                  <a:srgbClr val="2C2C2C"/>
                </a:solidFill>
              </a:rPr>
              <a:t>Goutam</a:t>
            </a:r>
            <a:r>
              <a:rPr lang="en-US" sz="1200" dirty="0">
                <a:solidFill>
                  <a:srgbClr val="2C2C2C"/>
                </a:solidFill>
              </a:rPr>
              <a:t> Chakraborty, </a:t>
            </a:r>
            <a:r>
              <a:rPr lang="en-US" altLang="en-US" sz="1200" i="1" dirty="0">
                <a:solidFill>
                  <a:srgbClr val="2C2C2C"/>
                </a:solidFill>
              </a:rPr>
              <a:t>the notes of SAS course Customer Segmentation with Numeric and Textual Data using SAS® </a:t>
            </a:r>
          </a:p>
          <a:p>
            <a:endParaRPr lang="en-US" dirty="0"/>
          </a:p>
        </p:txBody>
      </p:sp>
    </p:spTree>
    <p:extLst>
      <p:ext uri="{BB962C8B-B14F-4D97-AF65-F5344CB8AC3E}">
        <p14:creationId xmlns:p14="http://schemas.microsoft.com/office/powerpoint/2010/main" val="6301336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38844" tIns="19423" rIns="38844" bIns="19423" anchor="t"/>
          <a:lstStyle/>
          <a:p>
            <a:r>
              <a:rPr lang="en-US" altLang="en-US" dirty="0"/>
              <a:t>What is customer segmentation?</a:t>
            </a:r>
            <a:endParaRPr lang="en-US" dirty="0"/>
          </a:p>
        </p:txBody>
      </p:sp>
      <p:sp>
        <p:nvSpPr>
          <p:cNvPr id="5" name="Text Placeholder 4"/>
          <p:cNvSpPr>
            <a:spLocks noGrp="1"/>
          </p:cNvSpPr>
          <p:nvPr>
            <p:ph type="body" sz="quarter" idx="12"/>
          </p:nvPr>
        </p:nvSpPr>
        <p:spPr/>
        <p:txBody>
          <a:bodyPr/>
          <a:lstStyle/>
          <a:p>
            <a:pPr marL="214313">
              <a:lnSpc>
                <a:spcPct val="120000"/>
              </a:lnSpc>
            </a:pPr>
            <a:r>
              <a:rPr lang="en-US" altLang="en-US" dirty="0"/>
              <a:t>Customer segmentation vs. clustering: </a:t>
            </a:r>
          </a:p>
          <a:p>
            <a:pPr marL="514350" lvl="1"/>
            <a:r>
              <a:rPr lang="en-US" altLang="en-US" sz="1800" b="1" dirty="0"/>
              <a:t>Segmentation</a:t>
            </a:r>
            <a:r>
              <a:rPr lang="en-US" altLang="en-US" sz="1800" dirty="0"/>
              <a:t>: partition the data in a way that is convenient and useful, e.g., for marketing</a:t>
            </a:r>
          </a:p>
          <a:p>
            <a:pPr marL="514350" lvl="1"/>
            <a:r>
              <a:rPr lang="en-US" altLang="en-US" sz="1800" b="1" dirty="0"/>
              <a:t>Clustering</a:t>
            </a:r>
            <a:r>
              <a:rPr lang="en-US" altLang="en-US" sz="1800" dirty="0"/>
              <a:t>: to find out if a data set is composed of natural groups</a:t>
            </a:r>
          </a:p>
          <a:p>
            <a:pPr marL="514350" lvl="1"/>
            <a:r>
              <a:rPr lang="en-US" altLang="en-US" sz="1800" dirty="0"/>
              <a:t>Segmentation can be very simple, e.g., divide customers based on their post codes</a:t>
            </a:r>
          </a:p>
          <a:p>
            <a:pPr marL="514350" lvl="1"/>
            <a:r>
              <a:rPr lang="en-US" altLang="en-US" sz="1800" dirty="0"/>
              <a:t>Clustering normally uses sophisticated algorithms/tools</a:t>
            </a:r>
          </a:p>
          <a:p>
            <a:pPr marL="514350" lvl="1"/>
            <a:r>
              <a:rPr lang="en-US" altLang="en-US" sz="1800" dirty="0"/>
              <a:t>Clustering is an important technique for customer segmentation</a:t>
            </a:r>
          </a:p>
          <a:p>
            <a:endParaRPr lang="en-US" dirty="0"/>
          </a:p>
        </p:txBody>
      </p:sp>
    </p:spTree>
    <p:extLst>
      <p:ext uri="{BB962C8B-B14F-4D97-AF65-F5344CB8AC3E}">
        <p14:creationId xmlns:p14="http://schemas.microsoft.com/office/powerpoint/2010/main" val="9952054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6217" y="428627"/>
            <a:ext cx="8290903" cy="505438"/>
          </a:xfrm>
          <a:noFill/>
        </p:spPr>
        <p:txBody>
          <a:bodyPr lIns="38844" tIns="19423" rIns="38844" bIns="19423" anchor="t"/>
          <a:lstStyle/>
          <a:p>
            <a:r>
              <a:rPr lang="en-US" altLang="en-US" dirty="0"/>
              <a:t>Why segment?</a:t>
            </a:r>
            <a:endParaRPr lang="en-US" dirty="0"/>
          </a:p>
        </p:txBody>
      </p:sp>
      <p:sp>
        <p:nvSpPr>
          <p:cNvPr id="5" name="Text Placeholder 4"/>
          <p:cNvSpPr>
            <a:spLocks noGrp="1"/>
          </p:cNvSpPr>
          <p:nvPr>
            <p:ph type="body" sz="quarter" idx="12"/>
          </p:nvPr>
        </p:nvSpPr>
        <p:spPr/>
        <p:txBody>
          <a:bodyPr/>
          <a:lstStyle/>
          <a:p>
            <a:r>
              <a:rPr lang="en-US" altLang="en-US" dirty="0"/>
              <a:t>To better meet customer needs and wants</a:t>
            </a:r>
          </a:p>
          <a:p>
            <a:r>
              <a:rPr lang="en-US" altLang="en-US" dirty="0"/>
              <a:t>A result of balancing between mass marketing (one marketing scheme for all customers) </a:t>
            </a:r>
            <a:r>
              <a:rPr lang="en-US" altLang="en-US" b="1" dirty="0"/>
              <a:t>&amp; </a:t>
            </a:r>
            <a:r>
              <a:rPr lang="en-US" altLang="en-US" dirty="0"/>
              <a:t>one-to-one marketing </a:t>
            </a:r>
          </a:p>
          <a:p>
            <a:endParaRPr lang="en-US" dirty="0"/>
          </a:p>
        </p:txBody>
      </p:sp>
      <p:pic>
        <p:nvPicPr>
          <p:cNvPr id="2" name="Picture 1"/>
          <p:cNvPicPr>
            <a:picLocks noChangeAspect="1"/>
          </p:cNvPicPr>
          <p:nvPr/>
        </p:nvPicPr>
        <p:blipFill>
          <a:blip r:embed="rId3"/>
          <a:stretch>
            <a:fillRect/>
          </a:stretch>
        </p:blipFill>
        <p:spPr>
          <a:xfrm>
            <a:off x="1491338" y="2490729"/>
            <a:ext cx="5282686" cy="1937337"/>
          </a:xfrm>
          <a:prstGeom prst="rect">
            <a:avLst/>
          </a:prstGeom>
        </p:spPr>
      </p:pic>
      <p:sp>
        <p:nvSpPr>
          <p:cNvPr id="6" name="Rectangle 5"/>
          <p:cNvSpPr/>
          <p:nvPr/>
        </p:nvSpPr>
        <p:spPr>
          <a:xfrm>
            <a:off x="1724603" y="4507124"/>
            <a:ext cx="4972487" cy="207749"/>
          </a:xfrm>
          <a:prstGeom prst="rect">
            <a:avLst/>
          </a:prstGeom>
        </p:spPr>
        <p:txBody>
          <a:bodyPr wrap="square">
            <a:spAutoFit/>
          </a:bodyPr>
          <a:lstStyle/>
          <a:p>
            <a:r>
              <a:rPr lang="en-AU" sz="750" dirty="0"/>
              <a:t>Source: D. Baer. CSI: Customer Segmentation Intelligence for Increasing Profits. SAS Global Forum 2012 </a:t>
            </a:r>
            <a:endParaRPr lang="en-US" altLang="en-US" sz="750" i="1" dirty="0"/>
          </a:p>
        </p:txBody>
      </p:sp>
    </p:spTree>
    <p:extLst>
      <p:ext uri="{BB962C8B-B14F-4D97-AF65-F5344CB8AC3E}">
        <p14:creationId xmlns:p14="http://schemas.microsoft.com/office/powerpoint/2010/main" val="11968967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Why segment? </a:t>
            </a:r>
            <a:endParaRPr lang="en-US" sz="1650" dirty="0"/>
          </a:p>
        </p:txBody>
      </p:sp>
      <p:sp>
        <p:nvSpPr>
          <p:cNvPr id="5" name="Text Placeholder 4"/>
          <p:cNvSpPr>
            <a:spLocks noGrp="1"/>
          </p:cNvSpPr>
          <p:nvPr>
            <p:ph type="body" sz="quarter" idx="12"/>
          </p:nvPr>
        </p:nvSpPr>
        <p:spPr>
          <a:xfrm>
            <a:off x="416212" y="954000"/>
            <a:ext cx="8368256" cy="3010289"/>
          </a:xfrm>
        </p:spPr>
        <p:txBody>
          <a:bodyPr/>
          <a:lstStyle/>
          <a:p>
            <a:r>
              <a:rPr lang="en-US" altLang="en-US" sz="2000" dirty="0"/>
              <a:t>STP (</a:t>
            </a:r>
            <a:r>
              <a:rPr lang="en-US" altLang="en-US" sz="2000" b="1" dirty="0"/>
              <a:t>S</a:t>
            </a:r>
            <a:r>
              <a:rPr lang="en-US" altLang="en-US" sz="2000" dirty="0"/>
              <a:t>egmentation, </a:t>
            </a:r>
            <a:r>
              <a:rPr lang="en-US" altLang="en-US" sz="2000" b="1" dirty="0"/>
              <a:t>T</a:t>
            </a:r>
            <a:r>
              <a:rPr lang="en-US" altLang="en-US" sz="2000" dirty="0"/>
              <a:t>argeting, and </a:t>
            </a:r>
            <a:r>
              <a:rPr lang="en-US" altLang="en-US" sz="2000" b="1" dirty="0"/>
              <a:t>P</a:t>
            </a:r>
            <a:r>
              <a:rPr lang="en-US" altLang="en-US" sz="2000" dirty="0"/>
              <a:t>ositioning) is a core business process used to identify and select groups of potential customers</a:t>
            </a:r>
          </a:p>
          <a:p>
            <a:pPr lvl="1"/>
            <a:r>
              <a:rPr lang="en-US" altLang="en-US" sz="1600" dirty="0"/>
              <a:t>whose needs within groups are the same and whose needs between groups are different (</a:t>
            </a:r>
            <a:r>
              <a:rPr lang="en-US" altLang="en-US" sz="1600" b="1" dirty="0"/>
              <a:t>S</a:t>
            </a:r>
            <a:r>
              <a:rPr lang="en-US" altLang="en-US" sz="1600" dirty="0"/>
              <a:t>)</a:t>
            </a:r>
          </a:p>
          <a:p>
            <a:pPr lvl="1"/>
            <a:r>
              <a:rPr lang="en-US" altLang="en-US" sz="1600" dirty="0"/>
              <a:t>who can be reached profitably (</a:t>
            </a:r>
            <a:r>
              <a:rPr lang="en-US" altLang="en-US" sz="1600" b="1" dirty="0"/>
              <a:t>T</a:t>
            </a:r>
            <a:r>
              <a:rPr lang="en-US" altLang="en-US" sz="1600" dirty="0"/>
              <a:t>)</a:t>
            </a:r>
          </a:p>
          <a:p>
            <a:pPr lvl="1"/>
            <a:r>
              <a:rPr lang="en-US" altLang="en-US" sz="1600" dirty="0"/>
              <a:t>with a focused marketing program (</a:t>
            </a:r>
            <a:r>
              <a:rPr lang="en-US" altLang="en-US" sz="1600" b="1" dirty="0"/>
              <a:t>P</a:t>
            </a:r>
            <a:r>
              <a:rPr lang="en-US" altLang="en-US" sz="1600" dirty="0"/>
              <a:t>)</a:t>
            </a:r>
          </a:p>
          <a:p>
            <a:pPr>
              <a:spcBef>
                <a:spcPts val="450"/>
              </a:spcBef>
            </a:pPr>
            <a:r>
              <a:rPr lang="en-AU" altLang="en-US" sz="2000" dirty="0"/>
              <a:t>Segmentation concepts have evolved over time</a:t>
            </a:r>
          </a:p>
          <a:p>
            <a:pPr lvl="1"/>
            <a:r>
              <a:rPr lang="en-US" altLang="en-US" sz="1600" dirty="0"/>
              <a:t>Firms have moved from mass production to mass customization, making segmentation more important</a:t>
            </a:r>
          </a:p>
          <a:p>
            <a:pPr lvl="1"/>
            <a:r>
              <a:rPr lang="en-US" altLang="en-US" sz="1600" dirty="0"/>
              <a:t>Firms have moved from using </a:t>
            </a:r>
            <a:r>
              <a:rPr lang="en-US" altLang="en-US" sz="1600" b="1" dirty="0"/>
              <a:t>just</a:t>
            </a:r>
            <a:r>
              <a:rPr lang="en-US" altLang="en-US" sz="1600" dirty="0"/>
              <a:t> demographics to segment markets to a combination of demographics, psychographics, attitudinal, and behavioral data to fine-tune market segments</a:t>
            </a:r>
          </a:p>
          <a:p>
            <a:endParaRPr lang="en-US" altLang="en-US" sz="1669" dirty="0"/>
          </a:p>
          <a:p>
            <a:endParaRPr lang="en-US" dirty="0"/>
          </a:p>
        </p:txBody>
      </p:sp>
    </p:spTree>
    <p:extLst>
      <p:ext uri="{BB962C8B-B14F-4D97-AF65-F5344CB8AC3E}">
        <p14:creationId xmlns:p14="http://schemas.microsoft.com/office/powerpoint/2010/main" val="41607356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Types of segmentation</a:t>
            </a:r>
            <a:endParaRPr lang="en-US" sz="1650" dirty="0"/>
          </a:p>
        </p:txBody>
      </p:sp>
      <p:sp>
        <p:nvSpPr>
          <p:cNvPr id="5" name="Text Placeholder 4"/>
          <p:cNvSpPr>
            <a:spLocks noGrp="1"/>
          </p:cNvSpPr>
          <p:nvPr>
            <p:ph type="body" sz="quarter" idx="12"/>
          </p:nvPr>
        </p:nvSpPr>
        <p:spPr>
          <a:xfrm>
            <a:off x="416212" y="954000"/>
            <a:ext cx="7869372" cy="3010289"/>
          </a:xfrm>
        </p:spPr>
        <p:txBody>
          <a:bodyPr/>
          <a:lstStyle/>
          <a:p>
            <a:pPr marL="219075" indent="-219075"/>
            <a:r>
              <a:rPr lang="en-US" altLang="en-US" sz="2000" dirty="0"/>
              <a:t>Customer profiling</a:t>
            </a:r>
          </a:p>
          <a:p>
            <a:pPr marL="519113" lvl="1" indent="-219075"/>
            <a:r>
              <a:rPr lang="en-US" altLang="en-US" sz="1600" dirty="0"/>
              <a:t>To gain insight or understanding about customers</a:t>
            </a:r>
          </a:p>
          <a:p>
            <a:pPr marL="519113" lvl="1" indent="-219075"/>
            <a:r>
              <a:rPr lang="en-US" altLang="en-US" sz="1600" b="1" dirty="0"/>
              <a:t>Example</a:t>
            </a:r>
            <a:r>
              <a:rPr lang="en-US" altLang="en-US" sz="1600" dirty="0"/>
              <a:t>: to answer field sales force’s question: “I need to understand customer base in the xyz area in order to deploy field sales force accordingly.”, a customer profile by geographic region will help.</a:t>
            </a:r>
          </a:p>
          <a:p>
            <a:pPr marL="519113" lvl="1" indent="-219075"/>
            <a:r>
              <a:rPr lang="en-US" altLang="en-US" sz="1600" dirty="0"/>
              <a:t>A simple query of the database (#customers &amp; purchases by region) may do the work</a:t>
            </a:r>
          </a:p>
          <a:p>
            <a:pPr marL="519113" lvl="1" indent="-219075"/>
            <a:r>
              <a:rPr lang="en-US" altLang="en-US" sz="1600" dirty="0"/>
              <a:t>When number of attributes desired is large, clustering method may be needed.</a:t>
            </a:r>
          </a:p>
          <a:p>
            <a:pPr marL="519113" lvl="1" indent="-219075"/>
            <a:endParaRPr lang="en-US" altLang="en-US" sz="1350" dirty="0"/>
          </a:p>
          <a:p>
            <a:endParaRPr lang="en-US" altLang="en-US" sz="1669" dirty="0"/>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023" y="3138899"/>
            <a:ext cx="2175404" cy="135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0898" y="3138899"/>
            <a:ext cx="1536222" cy="180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964856" y="3361150"/>
            <a:ext cx="1188132" cy="784830"/>
          </a:xfrm>
          <a:prstGeom prst="rect">
            <a:avLst/>
          </a:prstGeom>
        </p:spPr>
        <p:txBody>
          <a:bodyPr wrap="square">
            <a:spAutoFit/>
          </a:bodyPr>
          <a:lstStyle/>
          <a:p>
            <a:pPr marL="0" lvl="1"/>
            <a:r>
              <a:rPr lang="en-AU" sz="750" dirty="0"/>
              <a:t>Source: </a:t>
            </a:r>
            <a:r>
              <a:rPr lang="en-US" altLang="en-US" sz="750" i="1" dirty="0"/>
              <a:t>R. </a:t>
            </a:r>
            <a:r>
              <a:rPr lang="en-US" altLang="en-US" sz="750" i="1" dirty="0" err="1"/>
              <a:t>Colica</a:t>
            </a:r>
            <a:r>
              <a:rPr lang="en-US" altLang="en-US" sz="750" i="1" dirty="0"/>
              <a:t>. Customer Segmentation and Clustering using SAS Enterprise miner. 2</a:t>
            </a:r>
            <a:r>
              <a:rPr lang="en-US" altLang="en-US" sz="750" i="1" baseline="30000" dirty="0"/>
              <a:t>nd</a:t>
            </a:r>
            <a:r>
              <a:rPr lang="en-US" altLang="en-US" sz="750" i="1" dirty="0"/>
              <a:t> edition, 2011</a:t>
            </a:r>
          </a:p>
        </p:txBody>
      </p:sp>
    </p:spTree>
    <p:extLst>
      <p:ext uri="{BB962C8B-B14F-4D97-AF65-F5344CB8AC3E}">
        <p14:creationId xmlns:p14="http://schemas.microsoft.com/office/powerpoint/2010/main" val="21189817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Types of segmentation</a:t>
            </a:r>
            <a:endParaRPr lang="en-US" sz="1650" dirty="0"/>
          </a:p>
        </p:txBody>
      </p:sp>
      <p:sp>
        <p:nvSpPr>
          <p:cNvPr id="5" name="Text Placeholder 4"/>
          <p:cNvSpPr>
            <a:spLocks noGrp="1"/>
          </p:cNvSpPr>
          <p:nvPr>
            <p:ph type="body" sz="quarter" idx="12"/>
          </p:nvPr>
        </p:nvSpPr>
        <p:spPr>
          <a:xfrm>
            <a:off x="416212" y="954000"/>
            <a:ext cx="7990214" cy="3010289"/>
          </a:xfrm>
        </p:spPr>
        <p:txBody>
          <a:bodyPr/>
          <a:lstStyle/>
          <a:p>
            <a:pPr marL="219075" indent="-219075"/>
            <a:r>
              <a:rPr lang="en-US" altLang="en-US" sz="2000" dirty="0"/>
              <a:t>Customer likeness clustering</a:t>
            </a:r>
          </a:p>
          <a:p>
            <a:pPr marL="519113" lvl="1" indent="-219075"/>
            <a:r>
              <a:rPr lang="en-US" altLang="en-US" sz="1600" dirty="0"/>
              <a:t>To know how customers are similar</a:t>
            </a:r>
          </a:p>
          <a:p>
            <a:pPr marL="519113" lvl="1" indent="-219075"/>
            <a:r>
              <a:rPr lang="en-US" altLang="en-US" sz="1600" b="1" dirty="0"/>
              <a:t>Example</a:t>
            </a:r>
            <a:r>
              <a:rPr lang="en-US" altLang="en-US" sz="1600" dirty="0"/>
              <a:t>: a chain store studies whether its outlets are similar in terms of social </a:t>
            </a:r>
            <a:r>
              <a:rPr lang="en-US" altLang="en-US" sz="1600" dirty="0" err="1"/>
              <a:t>neighbourhood</a:t>
            </a:r>
            <a:r>
              <a:rPr lang="en-US" altLang="en-US" sz="1600" dirty="0"/>
              <a:t>, size, staff numbers, vicinity to other shops…, to see if they have similar turnovers and profit.</a:t>
            </a:r>
          </a:p>
          <a:p>
            <a:pPr marL="519113" lvl="1" indent="-219075"/>
            <a:r>
              <a:rPr lang="en-US" altLang="en-US" sz="1600" dirty="0"/>
              <a:t>A clustering on the outlets in terms of the above mentioned attributes, and examine turnovers within each cluster</a:t>
            </a:r>
          </a:p>
          <a:p>
            <a:pPr marL="519113" lvl="1" indent="-219075"/>
            <a:r>
              <a:rPr lang="en-US" altLang="en-US" sz="1600" dirty="0"/>
              <a:t>Or a clustering on turnovers, then profile other variables that  are of interest and feature the outlets.</a:t>
            </a:r>
          </a:p>
          <a:p>
            <a:pPr marL="519113" lvl="1" indent="-219075"/>
            <a:endParaRPr lang="en-US" altLang="en-US" sz="1350" dirty="0"/>
          </a:p>
          <a:p>
            <a:endParaRPr lang="en-US" altLang="en-US" sz="1669" dirty="0"/>
          </a:p>
          <a:p>
            <a:endParaRPr lang="en-US" dirty="0"/>
          </a:p>
        </p:txBody>
      </p:sp>
    </p:spTree>
    <p:extLst>
      <p:ext uri="{BB962C8B-B14F-4D97-AF65-F5344CB8AC3E}">
        <p14:creationId xmlns:p14="http://schemas.microsoft.com/office/powerpoint/2010/main" val="36505038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xfrm>
            <a:off x="417600" y="428400"/>
            <a:ext cx="8424936" cy="468937"/>
          </a:xfrm>
          <a:noFill/>
        </p:spPr>
        <p:txBody>
          <a:bodyPr lIns="38844" tIns="19423" rIns="38844" bIns="19423" anchor="t"/>
          <a:lstStyle/>
          <a:p>
            <a:r>
              <a:rPr lang="en-US" altLang="en-US" dirty="0"/>
              <a:t>Types of segmentation</a:t>
            </a:r>
            <a:endParaRPr lang="en-US" sz="1650" dirty="0"/>
          </a:p>
        </p:txBody>
      </p:sp>
      <p:sp>
        <p:nvSpPr>
          <p:cNvPr id="5" name="Text Placeholder 4"/>
          <p:cNvSpPr>
            <a:spLocks noGrp="1"/>
          </p:cNvSpPr>
          <p:nvPr>
            <p:ph type="body" sz="quarter" idx="12"/>
          </p:nvPr>
        </p:nvSpPr>
        <p:spPr>
          <a:xfrm>
            <a:off x="416212" y="954000"/>
            <a:ext cx="7757404" cy="3010289"/>
          </a:xfrm>
        </p:spPr>
        <p:txBody>
          <a:bodyPr/>
          <a:lstStyle/>
          <a:p>
            <a:pPr marL="219075" indent="-219075"/>
            <a:r>
              <a:rPr lang="en-US" altLang="en-US" sz="2000" dirty="0"/>
              <a:t>RFM cell classification grouping</a:t>
            </a:r>
          </a:p>
          <a:p>
            <a:pPr marL="519113" lvl="1" indent="-219075"/>
            <a:r>
              <a:rPr lang="en-US" altLang="en-US" sz="1600" dirty="0"/>
              <a:t>RFM: </a:t>
            </a:r>
            <a:r>
              <a:rPr lang="en-US" altLang="en-US" sz="1600" b="1" dirty="0" err="1"/>
              <a:t>R</a:t>
            </a:r>
            <a:r>
              <a:rPr lang="en-US" altLang="en-US" sz="1600" dirty="0" err="1"/>
              <a:t>ecency</a:t>
            </a:r>
            <a:r>
              <a:rPr lang="en-US" altLang="en-US" sz="1600" dirty="0"/>
              <a:t>, </a:t>
            </a:r>
            <a:r>
              <a:rPr lang="en-US" altLang="en-US" sz="1600" b="1" dirty="0"/>
              <a:t>F</a:t>
            </a:r>
            <a:r>
              <a:rPr lang="en-US" altLang="en-US" sz="1600" dirty="0"/>
              <a:t>requency, and </a:t>
            </a:r>
            <a:r>
              <a:rPr lang="en-US" altLang="en-US" sz="1600" b="1" dirty="0"/>
              <a:t>M</a:t>
            </a:r>
            <a:r>
              <a:rPr lang="en-US" altLang="en-US" sz="1600" dirty="0"/>
              <a:t>onetary value.</a:t>
            </a:r>
          </a:p>
          <a:p>
            <a:pPr marL="519113" lvl="1" indent="-219075"/>
            <a:r>
              <a:rPr lang="en-US" altLang="en-US" sz="1600" dirty="0" err="1"/>
              <a:t>Recency</a:t>
            </a:r>
            <a:r>
              <a:rPr lang="en-US" altLang="en-US" sz="1600" dirty="0"/>
              <a:t>: a measure of the time lag since last communication or purchase by a customer</a:t>
            </a:r>
          </a:p>
          <a:p>
            <a:pPr marL="519113" lvl="1" indent="-219075"/>
            <a:r>
              <a:rPr lang="en-US" altLang="en-US" sz="1600" dirty="0"/>
              <a:t>Frequency: quantity or volume of items or services purchased </a:t>
            </a:r>
          </a:p>
          <a:p>
            <a:pPr marL="519113" lvl="1" indent="-219075"/>
            <a:r>
              <a:rPr lang="en-US" altLang="en-US" sz="1600" dirty="0"/>
              <a:t>Monetary value: numeric money figure of the value of the frequency</a:t>
            </a:r>
          </a:p>
          <a:p>
            <a:pPr marL="519113" lvl="1" indent="-219075"/>
            <a:r>
              <a:rPr lang="en-US" altLang="en-US" sz="1600" dirty="0"/>
              <a:t>RFM cells:</a:t>
            </a:r>
          </a:p>
          <a:p>
            <a:pPr marL="519113" lvl="1" indent="-219075"/>
            <a:endParaRPr lang="en-US" altLang="en-US" dirty="0"/>
          </a:p>
          <a:p>
            <a:pPr marL="519113" lvl="1" indent="-219075"/>
            <a:endParaRPr lang="en-US" altLang="en-US" dirty="0"/>
          </a:p>
          <a:p>
            <a:pPr marL="300038" lvl="1" indent="0">
              <a:buNone/>
            </a:pPr>
            <a:endParaRPr lang="en-US" altLang="en-US" dirty="0"/>
          </a:p>
          <a:p>
            <a:pPr marL="300038" lvl="1" indent="0">
              <a:spcAft>
                <a:spcPts val="0"/>
              </a:spcAft>
              <a:buNone/>
            </a:pPr>
            <a:endParaRPr lang="en-US" altLang="en-US" sz="200" dirty="0"/>
          </a:p>
          <a:p>
            <a:pPr marL="519113" lvl="1" indent="-219075"/>
            <a:r>
              <a:rPr lang="en-US" altLang="en-US" sz="1600" dirty="0"/>
              <a:t>Each customer is classified into only one of the cells/segments</a:t>
            </a:r>
          </a:p>
          <a:p>
            <a:pPr marL="519113" lvl="1" indent="-219075"/>
            <a:r>
              <a:rPr lang="en-US" altLang="en-US" sz="1600" dirty="0"/>
              <a:t>Use RFM: for example, </a:t>
            </a:r>
            <a:r>
              <a:rPr lang="en-AU" altLang="en-US" sz="1600" dirty="0"/>
              <a:t>All customers in group 3C1, could be good candidates to increase revenue as they are very recent and they have purchased often</a:t>
            </a:r>
            <a:endParaRPr lang="en-US" altLang="en-US" sz="1600"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007" y="2570229"/>
            <a:ext cx="3084458" cy="126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259465" y="2707719"/>
            <a:ext cx="1188132" cy="784830"/>
          </a:xfrm>
          <a:prstGeom prst="rect">
            <a:avLst/>
          </a:prstGeom>
        </p:spPr>
        <p:txBody>
          <a:bodyPr wrap="square">
            <a:spAutoFit/>
          </a:bodyPr>
          <a:lstStyle/>
          <a:p>
            <a:pPr marL="0" lvl="1"/>
            <a:r>
              <a:rPr lang="en-AU" sz="750" dirty="0"/>
              <a:t>Source: </a:t>
            </a:r>
            <a:r>
              <a:rPr lang="en-US" altLang="en-US" sz="750" i="1" dirty="0"/>
              <a:t>R. </a:t>
            </a:r>
            <a:r>
              <a:rPr lang="en-US" altLang="en-US" sz="750" i="1" dirty="0" err="1"/>
              <a:t>Colica</a:t>
            </a:r>
            <a:r>
              <a:rPr lang="en-US" altLang="en-US" sz="750" i="1" dirty="0"/>
              <a:t>. Customer Segmentation and Clustering using SAS Enterprise miner. 2</a:t>
            </a:r>
            <a:r>
              <a:rPr lang="en-US" altLang="en-US" sz="750" i="1" baseline="30000" dirty="0"/>
              <a:t>nd</a:t>
            </a:r>
            <a:r>
              <a:rPr lang="en-US" altLang="en-US" sz="750" i="1" dirty="0"/>
              <a:t> edition, 2011</a:t>
            </a:r>
          </a:p>
        </p:txBody>
      </p:sp>
    </p:spTree>
    <p:extLst>
      <p:ext uri="{BB962C8B-B14F-4D97-AF65-F5344CB8AC3E}">
        <p14:creationId xmlns:p14="http://schemas.microsoft.com/office/powerpoint/2010/main" val="600689410"/>
      </p:ext>
    </p:extLst>
  </p:cSld>
  <p:clrMapOvr>
    <a:masterClrMapping/>
  </p:clrMapOvr>
  <p:transition/>
</p:sld>
</file>

<file path=ppt/theme/theme1.xml><?xml version="1.0" encoding="utf-8"?>
<a:theme xmlns:a="http://schemas.openxmlformats.org/drawingml/2006/main" name="UniSA PPT - Logo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sa_powerpoint_with_logo_footer" id="{F7B5DB39-39F9-624B-BD92-6F76FFB7D372}" vid="{E5A5EEF1-1B5B-584B-9F67-4251EF784B3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UniSA PPT - Logo footer</Template>
  <TotalTime>4927</TotalTime>
  <Words>1220</Words>
  <Application>Microsoft Office PowerPoint</Application>
  <PresentationFormat>On-screen Show (16:9)</PresentationFormat>
  <Paragraphs>123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Altis UniSA</vt:lpstr>
      <vt:lpstr>Arial</vt:lpstr>
      <vt:lpstr>UniSA PPT - Logo footer</vt:lpstr>
      <vt:lpstr> INFS 5102 Unsupervised Methods in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INFS 5102 Unsupervised Methods in Analytics</dc:title>
  <dc:creator>Lin Liu</dc:creator>
  <cp:lastModifiedBy>Lin Liu</cp:lastModifiedBy>
  <cp:revision>162</cp:revision>
  <cp:lastPrinted>2011-11-18T03:36:14Z</cp:lastPrinted>
  <dcterms:created xsi:type="dcterms:W3CDTF">2022-02-19T07:39:44Z</dcterms:created>
  <dcterms:modified xsi:type="dcterms:W3CDTF">2023-03-28T14:03:31Z</dcterms:modified>
</cp:coreProperties>
</file>