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0" r:id="rId2"/>
    <p:sldId id="404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89" r:id="rId16"/>
    <p:sldId id="488" r:id="rId17"/>
    <p:sldId id="461" r:id="rId18"/>
    <p:sldId id="462" r:id="rId19"/>
    <p:sldId id="490" r:id="rId20"/>
    <p:sldId id="491" r:id="rId21"/>
    <p:sldId id="463" r:id="rId22"/>
    <p:sldId id="492" r:id="rId23"/>
    <p:sldId id="493" r:id="rId24"/>
    <p:sldId id="494" r:id="rId25"/>
    <p:sldId id="487" r:id="rId2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4A89"/>
    <a:srgbClr val="000099"/>
    <a:srgbClr val="4F81B5"/>
    <a:srgbClr val="67AB50"/>
    <a:srgbClr val="70B6AD"/>
    <a:srgbClr val="CE3D62"/>
    <a:srgbClr val="CE4B7F"/>
    <a:srgbClr val="7876DF"/>
    <a:srgbClr val="8FCACC"/>
    <a:srgbClr val="EC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1774" autoAdjust="0"/>
  </p:normalViewPr>
  <p:slideViewPr>
    <p:cSldViewPr snapToGrid="0" snapToObjects="1">
      <p:cViewPr varScale="1">
        <p:scale>
          <a:sx n="81" d="100"/>
          <a:sy n="81" d="100"/>
        </p:scale>
        <p:origin x="856" y="5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-1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Liu" userId="09b4a868-7ce3-4fa0-87ff-7cacdef88f26" providerId="ADAL" clId="{6801DC73-78FA-4092-9681-CD72C7C6702B}"/>
    <pc:docChg chg="custSel modSld">
      <pc:chgData name="Lin Liu" userId="09b4a868-7ce3-4fa0-87ff-7cacdef88f26" providerId="ADAL" clId="{6801DC73-78FA-4092-9681-CD72C7C6702B}" dt="2023-04-18T13:24:49.781" v="54" actId="20577"/>
      <pc:docMkLst>
        <pc:docMk/>
      </pc:docMkLst>
      <pc:sldChg chg="modSp mod">
        <pc:chgData name="Lin Liu" userId="09b4a868-7ce3-4fa0-87ff-7cacdef88f26" providerId="ADAL" clId="{6801DC73-78FA-4092-9681-CD72C7C6702B}" dt="2023-04-18T13:24:49.781" v="54" actId="20577"/>
        <pc:sldMkLst>
          <pc:docMk/>
          <pc:sldMk cId="3624191124" sldId="455"/>
        </pc:sldMkLst>
        <pc:spChg chg="mod">
          <ac:chgData name="Lin Liu" userId="09b4a868-7ce3-4fa0-87ff-7cacdef88f26" providerId="ADAL" clId="{6801DC73-78FA-4092-9681-CD72C7C6702B}" dt="2023-04-18T13:24:49.781" v="54" actId="20577"/>
          <ac:spMkLst>
            <pc:docMk/>
            <pc:sldMk cId="3624191124" sldId="455"/>
            <ac:spMk id="4" creationId="{DFF1A4CB-CE6B-446D-84BE-6436389526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F6F4C1-4114-4918-8993-473D0CD5D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73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DB437F-59FE-4A6C-A802-8DC821426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3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85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37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0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4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6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0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7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7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48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2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1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0000"/>
                </a:solidFill>
                <a:ea typeface="SimSun" pitchFamily="2" charset="-122"/>
              </a:rPr>
              <a:t>*</a:t>
            </a:r>
            <a:r>
              <a:rPr lang="en-US" altLang="zh-CN" sz="1200" i="1" dirty="0">
                <a:ea typeface="SimSun" pitchFamily="2" charset="-122"/>
              </a:rPr>
              <a:t>clustering: sometimes also refers to the entire collection of clusters obtained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1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8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2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942E2-BAD8-FC47-AC93-B2BB6BCAFF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28" y="590550"/>
            <a:ext cx="1288544" cy="1030835"/>
          </a:xfrm>
          <a:prstGeom prst="rect">
            <a:avLst/>
          </a:prstGeom>
        </p:spPr>
      </p:pic>
      <p:sp>
        <p:nvSpPr>
          <p:cNvPr id="4" name="Rectangle 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1358089" y="2184400"/>
            <a:ext cx="6437083" cy="8432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1366353" y="3332829"/>
            <a:ext cx="6428827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16813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5054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800" b="1" baseline="0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17" y="954963"/>
            <a:ext cx="8280751" cy="25044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  <a:lvl2pPr marL="72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defRPr sz="2000"/>
            </a:lvl2pPr>
            <a:lvl3pPr marL="900000" indent="-2286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»"/>
              <a:defRPr sz="2000"/>
            </a:lvl3pPr>
          </a:lstStyle>
          <a:p>
            <a:pPr lvl="0"/>
            <a:r>
              <a:rPr lang="en-US" dirty="0"/>
              <a:t>Type text here</a:t>
            </a:r>
          </a:p>
          <a:p>
            <a:pPr lvl="1"/>
            <a:r>
              <a:rPr lang="en-US" dirty="0"/>
              <a:t>Second level if required</a:t>
            </a:r>
          </a:p>
          <a:p>
            <a:pPr lvl="2"/>
            <a:r>
              <a:rPr lang="en-US" dirty="0"/>
              <a:t>Third level if required</a:t>
            </a:r>
          </a:p>
          <a:p>
            <a:pPr lvl="0"/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5B537-7036-2042-B50D-F890C1EE9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70413" y="-1"/>
            <a:ext cx="4573587" cy="42767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0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05D9D5-D48F-4444-9C6D-30944DD8E3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right/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4572000" cy="427355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4757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756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5F60B5-CC36-E54D-BE26-62F792B5A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2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9144000" cy="426481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 dirty="0"/>
              <a:t>to placeholder. </a:t>
            </a:r>
          </a:p>
          <a:p>
            <a:r>
              <a:rPr lang="en-US" dirty="0"/>
              <a:t>Or c</a:t>
            </a:r>
            <a:r>
              <a:rPr lang="en-AU" dirty="0"/>
              <a:t>lick icon to add.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93AA6-97AE-3E4D-ABE1-897755A9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415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 heading and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247587"/>
            <a:ext cx="9144000" cy="30172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/>
              <a:t>to </a:t>
            </a:r>
            <a:r>
              <a:rPr lang="en-US" dirty="0"/>
              <a:t>placeholder</a:t>
            </a:r>
            <a:r>
              <a:rPr lang="en-US"/>
              <a:t>. </a:t>
            </a:r>
          </a:p>
          <a:p>
            <a:r>
              <a:rPr lang="en-US"/>
              <a:t>Or </a:t>
            </a:r>
            <a:r>
              <a:rPr lang="en-US" dirty="0"/>
              <a:t>c</a:t>
            </a:r>
            <a:r>
              <a:rPr lang="en-AU" dirty="0"/>
              <a:t>lick icon to add.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 baseline="0">
                <a:solidFill>
                  <a:srgbClr val="054A89"/>
                </a:solidFill>
                <a:latin typeface="Altis UniSA" panose="020B0603030000000003" pitchFamily="34" charset="77"/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F7B63-B665-4046-97B9-0C2624ABB3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71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EBF3C-6C79-414F-B2F0-C45AE2BA79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pic>
        <p:nvPicPr>
          <p:cNvPr id="6" name="Picture 5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sp>
        <p:nvSpPr>
          <p:cNvPr id="9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0" y="3332829"/>
            <a:ext cx="9143999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  <a:latin typeface="Altis UniSA" panose="020B0603030000000003" pitchFamily="34" charset="77"/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96701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8408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0" name="Rectangle 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40000" y="2538414"/>
            <a:ext cx="5791200" cy="290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40000" y="2901553"/>
            <a:ext cx="6019800" cy="2893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5" y="4297442"/>
            <a:ext cx="1462531" cy="4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4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971800" y="290514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1" r:id="rId3"/>
    <p:sldLayoutId id="2147483654" r:id="rId4"/>
    <p:sldLayoutId id="2147483659" r:id="rId5"/>
    <p:sldLayoutId id="2147483660" r:id="rId6"/>
    <p:sldLayoutId id="2147483649" r:id="rId7"/>
    <p:sldLayoutId id="2147483663" r:id="rId8"/>
    <p:sldLayoutId id="2147483664" r:id="rId9"/>
  </p:sldLayoutIdLst>
  <p:transition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65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sers.cs.umn.edu/~kumar/dmbook/index.ph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am.org/meetings/sdm08/TS2.ppt" TargetMode="External"/><Relationship Id="rId4" Type="http://schemas.openxmlformats.org/officeDocument/2006/relationships/hyperlink" Target="http://web.engr.illinois.edu/~hanj/bk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1165741" y="1831788"/>
            <a:ext cx="6812518" cy="843280"/>
          </a:xfrm>
        </p:spPr>
        <p:txBody>
          <a:bodyPr anchor="ctr"/>
          <a:lstStyle/>
          <a:p>
            <a:pPr eaLnBrk="1" hangingPunct="1"/>
            <a:br>
              <a:rPr lang="en-AU" dirty="0"/>
            </a:br>
            <a:r>
              <a:rPr lang="en-AU" sz="2400" b="0" dirty="0">
                <a:solidFill>
                  <a:srgbClr val="FFFF00"/>
                </a:solidFill>
              </a:rPr>
              <a:t>INFS 5102</a:t>
            </a:r>
            <a:br>
              <a:rPr lang="en-AU" sz="2400" dirty="0">
                <a:solidFill>
                  <a:srgbClr val="FFFF00"/>
                </a:solidFill>
              </a:rPr>
            </a:br>
            <a:r>
              <a:rPr lang="en-AU" sz="2400" b="0" dirty="0"/>
              <a:t>Unsupervised Methods in Analytics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8A4A-33F3-441F-B696-A104FCE0958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481136" y="3066499"/>
            <a:ext cx="6428827" cy="1249331"/>
          </a:xfrm>
        </p:spPr>
        <p:txBody>
          <a:bodyPr/>
          <a:lstStyle/>
          <a:p>
            <a:pPr eaLnBrk="1" hangingPunct="1"/>
            <a:r>
              <a:rPr lang="en-AU" sz="3200" dirty="0"/>
              <a:t>Module 5 – Anomaly Detection </a:t>
            </a:r>
          </a:p>
          <a:p>
            <a:pPr eaLnBrk="1" hangingPunct="1"/>
            <a:r>
              <a:rPr lang="en-AU" sz="2400" dirty="0"/>
              <a:t>Part 1: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Anomaly Detection – Problem Definitions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1A4CB-CE6B-446D-84BE-6436389526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2200" dirty="0"/>
              <a:t>Given a dataset D, anomaly detection can be formalized as one of the two tasks/problems:</a:t>
            </a:r>
          </a:p>
          <a:p>
            <a:pPr lvl="1"/>
            <a:r>
              <a:rPr lang="en-US" altLang="en-US" sz="1800" dirty="0"/>
              <a:t>Each object in D is assigned an </a:t>
            </a:r>
            <a:r>
              <a:rPr lang="en-US" altLang="en-US" sz="1800" b="1" i="1" dirty="0">
                <a:solidFill>
                  <a:srgbClr val="FF0000"/>
                </a:solidFill>
              </a:rPr>
              <a:t>anomaly score</a:t>
            </a:r>
            <a:r>
              <a:rPr lang="en-US" altLang="en-US" sz="1800" dirty="0"/>
              <a:t>, to measure how abnormal a data point is. Several variations of the problem:</a:t>
            </a:r>
          </a:p>
          <a:p>
            <a:pPr marL="1008000" lvl="2" indent="-285750"/>
            <a:r>
              <a:rPr lang="en-US" altLang="en-US" sz="1400" dirty="0"/>
              <a:t>Find all the data points </a:t>
            </a:r>
            <a:r>
              <a:rPr lang="en-US" altLang="en-US" sz="1400" b="1" dirty="0"/>
              <a:t>x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 D </a:t>
            </a:r>
            <a:r>
              <a:rPr lang="en-US" altLang="en-US" sz="1400" dirty="0"/>
              <a:t>with anomaly scores greater than some </a:t>
            </a:r>
            <a:r>
              <a:rPr lang="en-US" altLang="en-US" sz="1400" b="1" dirty="0"/>
              <a:t>threshold</a:t>
            </a:r>
            <a:r>
              <a:rPr lang="en-US" altLang="en-US" sz="1400" dirty="0"/>
              <a:t> t</a:t>
            </a:r>
          </a:p>
          <a:p>
            <a:pPr marL="1008000" lvl="2" indent="-285750"/>
            <a:r>
              <a:rPr lang="en-US" altLang="en-US" sz="1400" dirty="0"/>
              <a:t>Find all the data points </a:t>
            </a:r>
            <a:r>
              <a:rPr lang="en-US" altLang="en-US" sz="1400" b="1" dirty="0"/>
              <a:t>x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 D </a:t>
            </a:r>
            <a:r>
              <a:rPr lang="en-US" altLang="en-US" sz="1400" dirty="0"/>
              <a:t>having the </a:t>
            </a:r>
            <a:r>
              <a:rPr lang="en-US" altLang="en-US" sz="1400" b="1" dirty="0"/>
              <a:t>top-n</a:t>
            </a:r>
            <a:r>
              <a:rPr lang="en-US" altLang="en-US" sz="1400" dirty="0"/>
              <a:t> largest anomaly scores f(</a:t>
            </a:r>
            <a:r>
              <a:rPr lang="en-US" altLang="en-US" sz="1400" b="1" dirty="0"/>
              <a:t>x</a:t>
            </a:r>
            <a:r>
              <a:rPr lang="en-US" altLang="en-US" sz="1400" dirty="0"/>
              <a:t>)</a:t>
            </a:r>
          </a:p>
          <a:p>
            <a:pPr lvl="1"/>
            <a:r>
              <a:rPr lang="en-US" altLang="en-US" sz="1800" dirty="0"/>
              <a:t>Alternatively, assign each data object in D a normal or anomaly </a:t>
            </a:r>
            <a:r>
              <a:rPr lang="en-US" altLang="en-US" sz="1800" b="1" dirty="0"/>
              <a:t>label</a:t>
            </a:r>
            <a:endParaRPr lang="en-US" altLang="en-US" sz="1800" dirty="0"/>
          </a:p>
          <a:p>
            <a:r>
              <a:rPr lang="en-US" altLang="en-US" sz="2200" dirty="0"/>
              <a:t>Some anomaly detection methods are able to use the given dataset D to provide a score </a:t>
            </a:r>
            <a:r>
              <a:rPr lang="en-US" altLang="en-US" sz="2200"/>
              <a:t>or label for </a:t>
            </a:r>
            <a:r>
              <a:rPr lang="en-US" altLang="en-US" sz="2200" dirty="0"/>
              <a:t>a </a:t>
            </a:r>
            <a:r>
              <a:rPr lang="en-US" altLang="en-US" sz="2200" b="1" dirty="0"/>
              <a:t>new</a:t>
            </a:r>
            <a:r>
              <a:rPr lang="en-US" altLang="en-US" sz="2200" dirty="0"/>
              <a:t> test instance (which is not in 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11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Anomaly Detection Schemes 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A3639-6969-4F2B-A351-73688A65B3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/>
            <a:r>
              <a:rPr lang="en-US" altLang="en-US" sz="2400" dirty="0"/>
              <a:t>General steps</a:t>
            </a:r>
          </a:p>
          <a:p>
            <a:pPr marL="742950" lvl="1" indent="-285750"/>
            <a:r>
              <a:rPr lang="en-US" altLang="en-US" sz="2000" dirty="0"/>
              <a:t>Build a profile of the “normal” behavior</a:t>
            </a:r>
          </a:p>
          <a:p>
            <a:pPr marL="1143000" lvl="2" indent="-228600"/>
            <a:r>
              <a:rPr lang="en-US" altLang="en-US" sz="1800" dirty="0"/>
              <a:t>Profile can be patterns or summary statistics for the overall population</a:t>
            </a:r>
          </a:p>
          <a:p>
            <a:pPr marL="742950" lvl="1" indent="-285750"/>
            <a:r>
              <a:rPr lang="en-US" altLang="en-US" sz="2000" dirty="0"/>
              <a:t>Use the “normal” profile to detect anomalies</a:t>
            </a:r>
          </a:p>
          <a:p>
            <a:pPr marL="1143000" lvl="2" indent="-228600"/>
            <a:r>
              <a:rPr lang="en-US" altLang="en-US" sz="1800" dirty="0"/>
              <a:t>Anomalies are observations whose characteristics differ significantly from the normal profile</a:t>
            </a:r>
          </a:p>
          <a:p>
            <a:r>
              <a:rPr lang="en-US" altLang="en-US" dirty="0"/>
              <a:t>Working assumption:</a:t>
            </a:r>
          </a:p>
          <a:p>
            <a:pPr lvl="1"/>
            <a:r>
              <a:rPr lang="en-US" altLang="en-US" dirty="0"/>
              <a:t>There are considerably more “normal” observations than “abnormal” observations (anomalies) in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259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Anomaly Detection Methods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499D-8A67-4C9C-919A-9C2ADC8021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Two (orthogonal) ways to </a:t>
            </a:r>
            <a:r>
              <a:rPr lang="en-US" altLang="en-US" dirty="0" err="1"/>
              <a:t>categorise</a:t>
            </a:r>
            <a:r>
              <a:rPr lang="en-US" altLang="en-US" dirty="0"/>
              <a:t> anomaly detection methods: </a:t>
            </a:r>
          </a:p>
          <a:p>
            <a:pPr lvl="1"/>
            <a:r>
              <a:rPr lang="en-US" altLang="en-US" sz="2000" dirty="0"/>
              <a:t>Based on whether user-labeled examples of anomalies can be obtained: </a:t>
            </a:r>
          </a:p>
          <a:p>
            <a:pPr lvl="2"/>
            <a:r>
              <a:rPr lang="en-US" altLang="en-US" sz="1600" dirty="0"/>
              <a:t>Supervised, semi-supervised vs. unsupervised methods</a:t>
            </a:r>
          </a:p>
          <a:p>
            <a:pPr lvl="1"/>
            <a:r>
              <a:rPr lang="en-US" altLang="en-US" sz="2000" dirty="0"/>
              <a:t>Based on assumptions about normal data and anomalies:</a:t>
            </a:r>
          </a:p>
          <a:p>
            <a:pPr lvl="2"/>
            <a:r>
              <a:rPr lang="en-US" altLang="en-US" sz="1600" dirty="0"/>
              <a:t>e.g., statistical, proximity-based, and clustering-based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689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Supervised Methods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F9AE4-9A80-4A3C-B115-F495D492D9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Labels of training data are known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Samples labelled by domain experts as normal or abnormal, and the labelled samples are used for training &amp; testing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Consider anomaly detection as a classification problem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Challenges/issues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Imbalanced classes, i.e., anomalies are rare.</a:t>
            </a:r>
          </a:p>
          <a:p>
            <a:pPr lvl="2">
              <a:lnSpc>
                <a:spcPct val="90000"/>
              </a:lnSpc>
            </a:pPr>
            <a:r>
              <a:rPr lang="en-US" altLang="en-US" sz="1500" dirty="0"/>
              <a:t>A possible solution: Boost the anomaly class and make up some artificial anomalies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 anomaly detection, recall (catching the anomalies) is more important than accuracy (not misclassifying normal objects as anomalies). So need interpret classification result properly.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620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Unsupervised Methods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AF80B-8106-4F44-B8E3-942C6B358C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Assume the normal objects are somewhat ``clustered'‘ into multiple groups, each having some distinct features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An anomaly is expected to be far away from any groups of normal objects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Challenge: hard to distinguish collective anomalies from normal objects.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Normal objects may not share any strong patterns, but the collective anomalies may share high similarity in a small area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Example: In some intrusion or virus detection, normal activities are diverse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Unsupervised methods may have a high false positive rate but still miss many real outliers.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Supervised methods can be more effective, e.g., identify attacking some key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848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Unsupervised Methods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6C5D2-C4BA-48A8-92BA-F0C3CD1C9F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Many clustering methods can be adapted for unsupervised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Find clusters, then identify an anomaly as: an object not belonging to any cluster; having a large distance between from its closest cluster, or belonging to a small or sparse cluster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Problem 1: Hard to distinguish noise from anomalies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Problem 2: Costly to do clustering, but far less anomalies than normal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818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66BF81-A19A-8E4C-816E-A63CAFCB8B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Semi-Supervised Methods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2844B3-F601-40BE-9CB1-AFE4EEDF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292" y="934065"/>
            <a:ext cx="8280751" cy="25044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Situation: In many applications, the number of labeled data is often small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Semi-supervised anomaly detection: Regarded as applications of semi-supervised learning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If some labeled normal objects are available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Use the labeled examples and the proximate unlabeled objects to train a model for normal objects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Those not fitting the model of normal objects are detected as anomalies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If only some labeled anomalies are available, a small number of labeled anomalies many not cover the possible anomalies well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To improve the quality of anomaly detection, one can get help from models for normal objects learned from unsupervised methods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788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Statistical Methods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329FD-730F-4519-A4FD-ADA2A144F6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217" y="954963"/>
            <a:ext cx="7067233" cy="2504435"/>
          </a:xfrm>
        </p:spPr>
        <p:txBody>
          <a:bodyPr/>
          <a:lstStyle/>
          <a:p>
            <a:r>
              <a:rPr lang="en-US" altLang="en-US" sz="2200" dirty="0"/>
              <a:t>Statistical methods assume that the normal data follow some statistical model, and the objects not following the model are anomalies.</a:t>
            </a:r>
          </a:p>
          <a:p>
            <a:pPr lvl="1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1800" dirty="0"/>
              <a:t>Example: First use Gaussian distribution to model the normal data</a:t>
            </a:r>
          </a:p>
          <a:p>
            <a:pPr marL="980100" lvl="2" indent="-342900">
              <a:buClr>
                <a:srgbClr val="000000"/>
              </a:buClr>
              <a:buSzPct val="100000"/>
            </a:pPr>
            <a:r>
              <a:rPr lang="en-US" altLang="en-US" sz="1400" dirty="0">
                <a:latin typeface="Arial" panose="020B0604020202020204" pitchFamily="34" charset="0"/>
              </a:rPr>
              <a:t>For each object y in region R, estimate </a:t>
            </a:r>
            <a:r>
              <a:rPr lang="en-US" altLang="en-US" sz="1400" dirty="0" err="1">
                <a:latin typeface="Arial" panose="020B0604020202020204" pitchFamily="34" charset="0"/>
              </a:rPr>
              <a:t>g</a:t>
            </a:r>
            <a:r>
              <a:rPr lang="en-US" altLang="en-US" sz="1400" baseline="-25000" dirty="0" err="1">
                <a:latin typeface="Arial" panose="020B0604020202020204" pitchFamily="34" charset="0"/>
              </a:rPr>
              <a:t>D</a:t>
            </a:r>
            <a:r>
              <a:rPr lang="en-US" altLang="en-US" sz="1400" dirty="0">
                <a:latin typeface="Arial" panose="020B0604020202020204" pitchFamily="34" charset="0"/>
              </a:rPr>
              <a:t>(y), the probability of y fits the Gaussian distribution</a:t>
            </a:r>
          </a:p>
          <a:p>
            <a:pPr marL="980100" lvl="2" indent="-342900">
              <a:buClr>
                <a:srgbClr val="000000"/>
              </a:buClr>
              <a:buSzPct val="100000"/>
            </a:pPr>
            <a:r>
              <a:rPr lang="en-US" altLang="en-US" sz="1400" dirty="0">
                <a:latin typeface="Arial" panose="020B0604020202020204" pitchFamily="34" charset="0"/>
              </a:rPr>
              <a:t>If </a:t>
            </a:r>
            <a:r>
              <a:rPr lang="en-US" altLang="en-US" sz="1400" dirty="0" err="1">
                <a:latin typeface="Arial" panose="020B0604020202020204" pitchFamily="34" charset="0"/>
              </a:rPr>
              <a:t>g</a:t>
            </a:r>
            <a:r>
              <a:rPr lang="en-US" altLang="en-US" sz="1400" baseline="-25000" dirty="0" err="1">
                <a:latin typeface="Arial" panose="020B0604020202020204" pitchFamily="34" charset="0"/>
              </a:rPr>
              <a:t>D</a:t>
            </a:r>
            <a:r>
              <a:rPr lang="en-US" altLang="en-US" sz="1400" dirty="0">
                <a:latin typeface="Arial" panose="020B0604020202020204" pitchFamily="34" charset="0"/>
              </a:rPr>
              <a:t>(y) is very low, y is unlikely generated by the Gaussian model, thus an outlier</a:t>
            </a:r>
          </a:p>
          <a:p>
            <a:pPr algn="l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Effectiveness highly depends on whether the assumption of statistical model holds in the real data</a:t>
            </a:r>
          </a:p>
          <a:p>
            <a:pPr algn="l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There are rich alternatives to use various statistical models</a:t>
            </a:r>
          </a:p>
          <a:p>
            <a:pPr marL="800100" lvl="1" indent="-342900" algn="l">
              <a:buSzPct val="100000"/>
              <a:buFont typeface="Arial" panose="020B0604020202020204" pitchFamily="34" charset="0"/>
              <a:buChar char="─"/>
            </a:pPr>
            <a:r>
              <a:rPr lang="en-US" altLang="en-US" sz="1800" dirty="0">
                <a:latin typeface="Arial" panose="020B0604020202020204" pitchFamily="34" charset="0"/>
              </a:rPr>
              <a:t>E.g., parametric vs. non-parametric</a:t>
            </a:r>
          </a:p>
          <a:p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6394C14-B5B0-4533-9CAD-26B16306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69" y="2084832"/>
            <a:ext cx="1589132" cy="117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4770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2800" dirty="0">
                <a:solidFill>
                  <a:srgbClr val="054A89"/>
                </a:solidFill>
                <a:ea typeface="SimSun" pitchFamily="2" charset="-122"/>
              </a:rPr>
              <a:t>Proximity-Based Methods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A66D-0C59-4448-BD80-B7EB2E360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2200" dirty="0"/>
              <a:t>Intuition/Assumption: Objects that are far away from the others are outliers</a:t>
            </a:r>
          </a:p>
          <a:p>
            <a:r>
              <a:rPr lang="en-US" altLang="en-US" sz="2200" dirty="0"/>
              <a:t>An object is an anomaly if the nearest neighbors of the object are far away, i.e., the </a:t>
            </a:r>
            <a:r>
              <a:rPr lang="en-US" altLang="en-US" sz="2200" b="1" dirty="0"/>
              <a:t>proximity</a:t>
            </a:r>
            <a:r>
              <a:rPr lang="en-US" altLang="en-US" sz="2200" dirty="0"/>
              <a:t> of the object </a:t>
            </a:r>
            <a:r>
              <a:rPr lang="en-US" altLang="en-US" sz="2200" b="1" dirty="0"/>
              <a:t>significantly deviates</a:t>
            </a:r>
            <a:r>
              <a:rPr lang="en-US" altLang="en-US" sz="2200" dirty="0"/>
              <a:t> from the proximity of most of the other objects in the same data set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/>
              <a:t>Example: model the proximity of an object using its 3 nearest neighbors</a:t>
            </a:r>
          </a:p>
          <a:p>
            <a:pPr lvl="1">
              <a:buClr>
                <a:srgbClr val="000000"/>
              </a:buClr>
              <a:buSzPct val="100000"/>
              <a:buFont typeface="Arial" panose="020B0604020202020204" pitchFamily="34" charset="0"/>
              <a:buChar char="−"/>
            </a:pPr>
            <a:r>
              <a:rPr lang="en-US" altLang="en-US" sz="1800" dirty="0">
                <a:latin typeface="Arial" charset="0"/>
              </a:rPr>
              <a:t>Objects in region R are substantially 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r>
              <a:rPr lang="en-US" altLang="en-US" sz="1800" dirty="0">
                <a:latin typeface="Arial" charset="0"/>
              </a:rPr>
              <a:t>     different from other objects in the data 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r>
              <a:rPr lang="en-US" altLang="en-US" sz="1800" dirty="0">
                <a:latin typeface="Arial" charset="0"/>
              </a:rPr>
              <a:t>     set, thus the objects in R are anomalies</a:t>
            </a: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3F02668B-9AA7-4FAD-AA85-64386D5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19" y="3384761"/>
            <a:ext cx="1782218" cy="131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1645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2800" dirty="0">
                <a:solidFill>
                  <a:srgbClr val="054A89"/>
                </a:solidFill>
                <a:ea typeface="SimSun" pitchFamily="2" charset="-122"/>
              </a:rPr>
              <a:t>Proximity-Based Methods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E7148-395B-4823-B6D9-42C175E65F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effectiveness of proximity-based methods highly relies on the proximity measure.  </a:t>
            </a:r>
          </a:p>
          <a:p>
            <a:pPr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 some applications, proximity or distance measures cannot be obtained easily.  </a:t>
            </a:r>
          </a:p>
          <a:p>
            <a:pPr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Often have a difficulty in finding a group of anomalies which stay close to each other</a:t>
            </a:r>
          </a:p>
          <a:p>
            <a:pPr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Two major types of proximity-based outlier detection</a:t>
            </a:r>
          </a:p>
          <a:p>
            <a:pPr marL="800100" lvl="1" indent="-342900" algn="l">
              <a:buSzPct val="100000"/>
              <a:buFont typeface="Arial" panose="020B0604020202020204" pitchFamily="34" charset="0"/>
              <a:buChar char="─"/>
            </a:pPr>
            <a:r>
              <a:rPr lang="en-US" altLang="en-US" dirty="0">
                <a:latin typeface="Arial" panose="020B0604020202020204" pitchFamily="34" charset="0"/>
              </a:rPr>
              <a:t>Distance-based vs. density-based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818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69056" tIns="34529" rIns="69056" bIns="34529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AU" sz="2800" dirty="0">
                <a:solidFill>
                  <a:srgbClr val="054A89"/>
                </a:solidFill>
              </a:rPr>
              <a:t>Outline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spcBef>
                <a:spcPts val="425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AU" sz="2200" b="0" i="0" u="none" strike="noStrike" kern="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</a:t>
            </a:r>
          </a:p>
          <a:p>
            <a:pPr marL="742950" marR="0" lvl="1" indent="-285750" algn="l" defTabSz="914400" rtl="0" eaLnBrk="0" fontAlgn="base" latinLnBrk="0" hangingPunct="0">
              <a:spcBef>
                <a:spcPts val="425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b="0" i="0" u="none" strike="noStrike" kern="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rial"/>
                <a:cs typeface="Arial"/>
              </a:rPr>
              <a:t>What are anomalies</a:t>
            </a:r>
          </a:p>
          <a:p>
            <a:pPr marL="742950" marR="0" lvl="1" indent="-285750" algn="l" defTabSz="914400" rtl="0" eaLnBrk="0" fontAlgn="base" latinLnBrk="0" hangingPunct="0">
              <a:spcBef>
                <a:spcPts val="425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b="0" i="0" u="none" strike="noStrike" kern="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rial"/>
                <a:cs typeface="Arial"/>
              </a:rPr>
              <a:t>Types of anomalies</a:t>
            </a:r>
          </a:p>
          <a:p>
            <a:pPr marL="742950" marR="0" lvl="1" indent="-285750" algn="l" defTabSz="914400" rtl="0" eaLnBrk="0" fontAlgn="base" latinLnBrk="0" hangingPunct="0">
              <a:spcBef>
                <a:spcPts val="425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b="0" i="0" u="none" strike="noStrike" kern="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rial"/>
                <a:cs typeface="Arial"/>
              </a:rPr>
              <a:t>Anomaly detection: problem definition, general scheme, methods, and evaluation</a:t>
            </a:r>
          </a:p>
          <a:p>
            <a:pPr marL="342900" marR="0" lvl="0" indent="-342900" algn="l" defTabSz="914400" rtl="0" eaLnBrk="0" fontAlgn="base" latinLnBrk="0" hangingPunct="0">
              <a:spcBef>
                <a:spcPts val="425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AU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Methods</a:t>
            </a:r>
          </a:p>
          <a:p>
            <a:pPr marL="742950" marR="0" lvl="1" indent="-285750" algn="l" defTabSz="914400" rtl="0" eaLnBrk="0" fontAlgn="base" latinLnBrk="0" hangingPunct="0">
              <a:spcBef>
                <a:spcPts val="425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</a:rPr>
              <a:t>Statistical methods</a:t>
            </a:r>
          </a:p>
          <a:p>
            <a:pPr marL="742950" marR="0" lvl="1" indent="-285750" algn="l" defTabSz="914400" rtl="0" eaLnBrk="0" fontAlgn="base" latinLnBrk="0" hangingPunct="0">
              <a:spcBef>
                <a:spcPts val="425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</a:rPr>
              <a:t>Proximity based methods</a:t>
            </a:r>
          </a:p>
          <a:p>
            <a:pPr marL="742950" marR="0" lvl="1" indent="-285750" algn="l" defTabSz="914400" rtl="0" eaLnBrk="0" fontAlgn="base" latinLnBrk="0" hangingPunct="0">
              <a:spcBef>
                <a:spcPts val="425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</a:rPr>
              <a:t>Clustering based methods</a:t>
            </a:r>
          </a:p>
          <a:p>
            <a:pPr marL="342900" marR="0" lvl="0" indent="-342900" algn="l" defTabSz="914400" rtl="0" eaLnBrk="0" fontAlgn="base" latinLnBrk="0" hangingPunct="0">
              <a:spcBef>
                <a:spcPts val="425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AU" sz="2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Other topics</a:t>
            </a:r>
          </a:p>
          <a:p>
            <a:pPr marL="742950" marR="0" lvl="1" indent="-285750" algn="l" defTabSz="914400" rtl="0" eaLnBrk="0" fontAlgn="base" latinLnBrk="0" hangingPunct="0">
              <a:spcBef>
                <a:spcPts val="425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</a:rPr>
              <a:t>Contextual outlier and collective anomaly detection</a:t>
            </a:r>
          </a:p>
          <a:p>
            <a:pPr marL="742950" marR="0" lvl="1" indent="-285750" algn="l" defTabSz="914400" rtl="0" eaLnBrk="0" fontAlgn="base" latinLnBrk="0" hangingPunct="0">
              <a:spcBef>
                <a:spcPts val="425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</a:rPr>
              <a:t>anomaly detection in high-dimensional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979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2800" dirty="0">
                <a:solidFill>
                  <a:srgbClr val="054A89"/>
                </a:solidFill>
                <a:ea typeface="SimSun" pitchFamily="2" charset="-122"/>
              </a:rPr>
              <a:t>Clustering-Based Methods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81CC-5B5F-4A5A-A9F0-D6EE3AF31D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2200" dirty="0"/>
              <a:t>Normal data belong to large and dense clusters, whereas anomalies belong to small or sparse clusters, or do not belong to any clusters</a:t>
            </a:r>
          </a:p>
          <a:p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22785EA-BDA5-4401-A684-272EBD05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17" y="1922338"/>
            <a:ext cx="662940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Example: two clusters</a:t>
            </a:r>
          </a:p>
          <a:p>
            <a:pPr marL="800100" lvl="1" indent="-342900">
              <a:spcBef>
                <a:spcPts val="300"/>
              </a:spcBef>
              <a:buSzPct val="100000"/>
              <a:buFont typeface="Arial" panose="020B0604020202020204" pitchFamily="34" charset="0"/>
              <a:buChar char="─"/>
            </a:pPr>
            <a:r>
              <a:rPr lang="en-US" altLang="en-US" sz="1800" dirty="0">
                <a:latin typeface="Arial" panose="020B0604020202020204" pitchFamily="34" charset="0"/>
              </a:rPr>
              <a:t>All points not in R form a large cluster</a:t>
            </a:r>
          </a:p>
          <a:p>
            <a:pPr marL="800100" lvl="1" indent="-342900">
              <a:spcBef>
                <a:spcPts val="300"/>
              </a:spcBef>
              <a:buSzPct val="100000"/>
              <a:buFont typeface="Arial" panose="020B0604020202020204" pitchFamily="34" charset="0"/>
              <a:buChar char="─"/>
            </a:pPr>
            <a:r>
              <a:rPr lang="en-US" altLang="en-US" sz="1800" dirty="0">
                <a:latin typeface="Arial" panose="020B0604020202020204" pitchFamily="34" charset="0"/>
              </a:rPr>
              <a:t>The two points in R form a tiny cluster, thus are anomalies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D3C2A9-21A0-4E1E-9BF0-91B24E1B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67" y="1987940"/>
            <a:ext cx="1580794" cy="116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444CE185-AD64-4A9E-839D-18F29303C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17" y="3155559"/>
            <a:ext cx="853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Since there are many clustering methods, there are many clustering-based anomaly detection methods as well</a:t>
            </a:r>
          </a:p>
          <a:p>
            <a:pPr algn="l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Clustering is expensive: straightforward adaption of a clustering method for outlier detection can be costly and does not scale up well for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28791472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Evaluation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B9A6-71BA-49E7-B9AD-9F6890ADF6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AU" sz="2400" dirty="0"/>
              <a:t>Evaluation of the effectiveness of anomaly detection methods is a difficult task, because anomalies are rare, which means the ground-truth about which data points are anomalies is often not available.</a:t>
            </a:r>
          </a:p>
          <a:p>
            <a:pPr>
              <a:spcBef>
                <a:spcPts val="300"/>
              </a:spcBef>
            </a:pPr>
            <a:r>
              <a:rPr lang="en-AU" sz="2400" dirty="0"/>
              <a:t>This is especially true for unsupervised algorithms. </a:t>
            </a:r>
          </a:p>
          <a:p>
            <a:pPr lvl="1">
              <a:spcBef>
                <a:spcPts val="300"/>
              </a:spcBef>
            </a:pPr>
            <a:r>
              <a:rPr lang="en-AU" dirty="0"/>
              <a:t>Therefore, case studies are often used to provide an intuitive and qualitative evaluation of the underlying outliers in unsupervised scenarios. </a:t>
            </a:r>
          </a:p>
          <a:p>
            <a:pPr>
              <a:spcBef>
                <a:spcPts val="300"/>
              </a:spcBef>
            </a:pPr>
            <a:r>
              <a:rPr lang="en-AU" sz="2400" dirty="0"/>
              <a:t>When ground-truth is available, a part of which can be used in order to perform the supervision, and the remaining can be used for evaluation. </a:t>
            </a:r>
            <a:endParaRPr lang="en-GB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143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Evaluation</a:t>
            </a:r>
            <a:endParaRPr lang="en-US" sz="2800" dirty="0">
              <a:solidFill>
                <a:srgbClr val="054A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9EBD7-1EC8-4A4A-8961-F02ECDD64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9" y="1050622"/>
            <a:ext cx="6638879" cy="34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89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Evaluation</a:t>
            </a:r>
            <a:endParaRPr lang="en-US" sz="2800" dirty="0">
              <a:solidFill>
                <a:srgbClr val="054A89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739B684-C7DD-425E-83BC-3BD54F54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4" y="1031329"/>
            <a:ext cx="2321878" cy="142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EA71F-5BC0-4F82-B9DA-903212053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257" y="808787"/>
            <a:ext cx="1366404" cy="1762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218A066-5D86-4421-94A8-827EBB76BB2C}"/>
              </a:ext>
            </a:extLst>
          </p:cNvPr>
          <p:cNvSpPr txBox="1">
            <a:spLocks noChangeArrowheads="1"/>
          </p:cNvSpPr>
          <p:nvPr/>
        </p:nvSpPr>
        <p:spPr>
          <a:xfrm>
            <a:off x="319674" y="2443575"/>
            <a:ext cx="8704262" cy="1602389"/>
          </a:xfrm>
          <a:prstGeom prst="rect">
            <a:avLst/>
          </a:prstGeom>
          <a:ln/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875"/>
              </a:spcBef>
              <a:buFont typeface="Arial" panose="020B0604020202020204" pitchFamily="34" charset="0"/>
              <a:buChar char="•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2200" kern="0" dirty="0"/>
              <a:t>Accuracy = (TN+TP)/ (TP+FP+TN+FN)</a:t>
            </a:r>
          </a:p>
          <a:p>
            <a:pPr>
              <a:lnSpc>
                <a:spcPct val="90000"/>
              </a:lnSpc>
              <a:spcBef>
                <a:spcPts val="875"/>
              </a:spcBef>
              <a:buFont typeface="Arial" panose="020B0604020202020204" pitchFamily="34" charset="0"/>
              <a:buChar char="•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2200" kern="0" dirty="0"/>
              <a:t>Accuracy is commonly used for evaluating the performance of a classifier, but </a:t>
            </a:r>
            <a:r>
              <a:rPr lang="en-GB" altLang="en-US" sz="2200" b="1" kern="0" dirty="0"/>
              <a:t>accuracy is not a sufficient metric for evaluating</a:t>
            </a:r>
            <a:r>
              <a:rPr lang="en-GB" altLang="en-US" sz="2200" kern="0" dirty="0"/>
              <a:t> the performance of an </a:t>
            </a:r>
            <a:r>
              <a:rPr lang="en-GB" altLang="en-US" sz="2200" b="1" kern="0" dirty="0"/>
              <a:t>anomaly detection </a:t>
            </a:r>
            <a:r>
              <a:rPr lang="en-GB" altLang="en-US" sz="2200" kern="0" dirty="0"/>
              <a:t>method!</a:t>
            </a:r>
          </a:p>
          <a:p>
            <a:pPr marL="574675" lvl="1" indent="-231775">
              <a:lnSpc>
                <a:spcPct val="90000"/>
              </a:lnSpc>
              <a:spcBef>
                <a:spcPts val="750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1800" kern="0" dirty="0"/>
              <a:t>Example: network traffic data set with 99.9% of normal data and 0.1% of intrusions. Trivial classifier that labels </a:t>
            </a:r>
            <a:r>
              <a:rPr lang="en-GB" altLang="en-US" sz="1800" b="1" kern="0" dirty="0"/>
              <a:t>everything</a:t>
            </a:r>
            <a:r>
              <a:rPr lang="en-GB" altLang="en-US" sz="1800" kern="0" dirty="0"/>
              <a:t> with the normal class can achieve 99.9% accuracy. </a:t>
            </a:r>
            <a:endParaRPr lang="en-GB" altLang="en-US" sz="1800" i="1" kern="0" dirty="0"/>
          </a:p>
        </p:txBody>
      </p:sp>
    </p:spTree>
    <p:extLst>
      <p:ext uri="{BB962C8B-B14F-4D97-AF65-F5344CB8AC3E}">
        <p14:creationId xmlns:p14="http://schemas.microsoft.com/office/powerpoint/2010/main" val="415709621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Evaluation</a:t>
            </a:r>
            <a:endParaRPr lang="en-US" sz="2800" dirty="0">
              <a:solidFill>
                <a:srgbClr val="054A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EA71F-5BC0-4F82-B9DA-90321205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526" y="567385"/>
            <a:ext cx="1366404" cy="176296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218E935-D468-42A8-8EC5-2402C55EDF90}"/>
              </a:ext>
            </a:extLst>
          </p:cNvPr>
          <p:cNvSpPr txBox="1">
            <a:spLocks noChangeArrowheads="1"/>
          </p:cNvSpPr>
          <p:nvPr/>
        </p:nvSpPr>
        <p:spPr>
          <a:xfrm>
            <a:off x="202146" y="944085"/>
            <a:ext cx="7240379" cy="3255329"/>
          </a:xfrm>
          <a:prstGeom prst="rect">
            <a:avLst/>
          </a:prstGeom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679450" algn="l"/>
                <a:tab pos="1593850" algn="l"/>
                <a:tab pos="2508250" algn="l"/>
                <a:tab pos="3422650" algn="l"/>
                <a:tab pos="4337050" algn="l"/>
                <a:tab pos="5251450" algn="l"/>
                <a:tab pos="6165850" algn="l"/>
                <a:tab pos="7080250" algn="l"/>
                <a:tab pos="7994650" algn="l"/>
                <a:tab pos="8909050" algn="l"/>
                <a:tab pos="9823450" algn="l"/>
              </a:tabLst>
            </a:pPr>
            <a:r>
              <a:rPr lang="en-GB" altLang="en-US" sz="2400" kern="0" dirty="0"/>
              <a:t>Standard measures for evaluating anomaly detection problems:</a:t>
            </a:r>
          </a:p>
          <a:p>
            <a:pPr marL="648000" lvl="2" indent="-28575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–"/>
              <a:tabLst>
                <a:tab pos="679450" algn="l"/>
                <a:tab pos="1593850" algn="l"/>
                <a:tab pos="2508250" algn="l"/>
                <a:tab pos="3422650" algn="l"/>
                <a:tab pos="4337050" algn="l"/>
                <a:tab pos="5251450" algn="l"/>
                <a:tab pos="6165850" algn="l"/>
                <a:tab pos="7080250" algn="l"/>
                <a:tab pos="7994650" algn="l"/>
                <a:tab pos="8909050" algn="l"/>
                <a:tab pos="9823450" algn="l"/>
              </a:tabLst>
            </a:pPr>
            <a:r>
              <a:rPr lang="en-GB" altLang="en-US" sz="1800" b="1" i="1" kern="0" dirty="0"/>
              <a:t>Recall (Detection rate)</a:t>
            </a:r>
            <a:r>
              <a:rPr lang="en-GB" altLang="en-US" sz="1800" b="1" kern="0" dirty="0"/>
              <a:t> </a:t>
            </a:r>
            <a:r>
              <a:rPr lang="en-GB" altLang="en-US" sz="1800" kern="0" dirty="0"/>
              <a:t>- </a:t>
            </a:r>
            <a:r>
              <a:rPr lang="en-GB" altLang="en-US" sz="1800" kern="0" dirty="0">
                <a:cs typeface="Times New Roman" pitchFamily="18" charset="0"/>
              </a:rPr>
              <a:t>ratio between the number of correctly detected anomalies and the total number of anomalies, R=TP/(TP + FN)‏</a:t>
            </a:r>
          </a:p>
          <a:p>
            <a:pPr marL="648000" lvl="2" indent="-28575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–"/>
              <a:tabLst>
                <a:tab pos="679450" algn="l"/>
                <a:tab pos="1593850" algn="l"/>
                <a:tab pos="2508250" algn="l"/>
                <a:tab pos="3422650" algn="l"/>
                <a:tab pos="4337050" algn="l"/>
                <a:tab pos="5251450" algn="l"/>
                <a:tab pos="6165850" algn="l"/>
                <a:tab pos="7080250" algn="l"/>
                <a:tab pos="7994650" algn="l"/>
                <a:tab pos="8909050" algn="l"/>
                <a:tab pos="9823450" algn="l"/>
              </a:tabLst>
            </a:pPr>
            <a:r>
              <a:rPr lang="en-GB" altLang="en-US" sz="1800" b="1" i="1" kern="0" dirty="0">
                <a:cs typeface="Times New Roman" pitchFamily="18" charset="0"/>
              </a:rPr>
              <a:t>False alarm (false positive)</a:t>
            </a:r>
            <a:r>
              <a:rPr lang="en-GB" altLang="en-US" sz="1800" b="1" kern="0" dirty="0">
                <a:cs typeface="Times New Roman" pitchFamily="18" charset="0"/>
              </a:rPr>
              <a:t> </a:t>
            </a:r>
            <a:r>
              <a:rPr lang="en-GB" altLang="en-US" sz="1800" b="1" i="1" kern="0" dirty="0">
                <a:cs typeface="Times New Roman" pitchFamily="18" charset="0"/>
              </a:rPr>
              <a:t>rate</a:t>
            </a:r>
            <a:r>
              <a:rPr lang="en-GB" altLang="en-US" sz="1800" b="1" kern="0" dirty="0">
                <a:cs typeface="Times New Roman" pitchFamily="18" charset="0"/>
              </a:rPr>
              <a:t> </a:t>
            </a:r>
            <a:r>
              <a:rPr lang="en-GB" altLang="en-US" sz="1800" kern="0" dirty="0">
                <a:cs typeface="Times New Roman" pitchFamily="18" charset="0"/>
              </a:rPr>
              <a:t>– ratio between the number of data records from normal class that are misclassified as anomalies and the total number of data records from normal class, </a:t>
            </a:r>
            <a:r>
              <a:rPr lang="en-GB" altLang="en-US" sz="1800" kern="0" dirty="0"/>
              <a:t>FA=FP/(FP+TN)</a:t>
            </a:r>
            <a:r>
              <a:rPr lang="ar-SA" altLang="en-US" sz="1800" kern="0" dirty="0"/>
              <a:t>‏</a:t>
            </a:r>
            <a:endParaRPr lang="en-AU" altLang="en-US" sz="1800" kern="0" dirty="0"/>
          </a:p>
          <a:p>
            <a:pPr marL="648000" lvl="1" indent="-28575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–"/>
              <a:tabLst>
                <a:tab pos="679450" algn="l"/>
                <a:tab pos="1593850" algn="l"/>
                <a:tab pos="2508250" algn="l"/>
                <a:tab pos="3422650" algn="l"/>
                <a:tab pos="4337050" algn="l"/>
                <a:tab pos="5251450" algn="l"/>
                <a:tab pos="6165850" algn="l"/>
                <a:tab pos="7080250" algn="l"/>
                <a:tab pos="7994650" algn="l"/>
                <a:tab pos="8909050" algn="l"/>
                <a:tab pos="9823450" algn="l"/>
              </a:tabLst>
            </a:pPr>
            <a:r>
              <a:rPr lang="en-GB" altLang="en-US" sz="1800" b="1" i="1" dirty="0">
                <a:cs typeface="Times New Roman" pitchFamily="18" charset="0"/>
              </a:rPr>
              <a:t>Area under the ROC curve (AUC)</a:t>
            </a:r>
            <a:r>
              <a:rPr lang="en-GB" altLang="en-US" sz="1800" b="1" dirty="0">
                <a:cs typeface="Times New Roman" pitchFamily="18" charset="0"/>
              </a:rPr>
              <a:t> </a:t>
            </a:r>
          </a:p>
          <a:p>
            <a:pPr marL="911225" lvl="2" indent="-28575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»"/>
              <a:tabLst>
                <a:tab pos="679450" algn="l"/>
                <a:tab pos="1593850" algn="l"/>
                <a:tab pos="2508250" algn="l"/>
                <a:tab pos="3422650" algn="l"/>
                <a:tab pos="4337050" algn="l"/>
                <a:tab pos="5251450" algn="l"/>
                <a:tab pos="6165850" algn="l"/>
                <a:tab pos="7080250" algn="l"/>
                <a:tab pos="7994650" algn="l"/>
                <a:tab pos="8909050" algn="l"/>
                <a:tab pos="9823450" algn="l"/>
              </a:tabLst>
            </a:pPr>
            <a:r>
              <a:rPr lang="en-GB" altLang="en-US" sz="1400" i="1" dirty="0">
                <a:cs typeface="Times New Roman" pitchFamily="18" charset="0"/>
              </a:rPr>
              <a:t>ROC Curve</a:t>
            </a:r>
            <a:r>
              <a:rPr lang="en-GB" altLang="en-US" sz="1400" dirty="0">
                <a:cs typeface="Times New Roman" pitchFamily="18" charset="0"/>
              </a:rPr>
              <a:t> is a trade-off between </a:t>
            </a:r>
            <a:br>
              <a:rPr lang="en-GB" altLang="en-US" sz="1400" dirty="0">
                <a:cs typeface="Times New Roman" pitchFamily="18" charset="0"/>
              </a:rPr>
            </a:br>
            <a:r>
              <a:rPr lang="en-GB" altLang="en-US" sz="1400" dirty="0">
                <a:cs typeface="Times New Roman" pitchFamily="18" charset="0"/>
              </a:rPr>
              <a:t>detection rate and false alarm rate</a:t>
            </a:r>
          </a:p>
          <a:p>
            <a:pPr marL="648000" lvl="2" indent="-285750">
              <a:spcBef>
                <a:spcPts val="588"/>
              </a:spcBef>
              <a:buFont typeface="Arial" panose="020B0604020202020204" pitchFamily="34" charset="0"/>
              <a:buChar char="–"/>
              <a:tabLst>
                <a:tab pos="679450" algn="l"/>
                <a:tab pos="1593850" algn="l"/>
                <a:tab pos="2508250" algn="l"/>
                <a:tab pos="3422650" algn="l"/>
                <a:tab pos="4337050" algn="l"/>
                <a:tab pos="5251450" algn="l"/>
                <a:tab pos="6165850" algn="l"/>
                <a:tab pos="7080250" algn="l"/>
                <a:tab pos="7994650" algn="l"/>
                <a:tab pos="8909050" algn="l"/>
                <a:tab pos="9823450" algn="l"/>
              </a:tabLst>
            </a:pPr>
            <a:endParaRPr lang="en-AU" altLang="en-US" sz="1800" kern="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2EAFA0F-2ADA-4A0F-A2C1-56A35CAD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23" y="3242517"/>
            <a:ext cx="2228838" cy="181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91460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69056" tIns="34529" rIns="69056" bIns="34529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AU" sz="2800" dirty="0">
                <a:solidFill>
                  <a:srgbClr val="054A89"/>
                </a:solidFill>
              </a:rPr>
              <a:t>References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556" y="951570"/>
            <a:ext cx="7776864" cy="33470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685800" lvl="1" indent="-342900">
              <a:buFont typeface="+mj-lt"/>
              <a:buAutoNum type="arabicPeriod"/>
            </a:pPr>
            <a:r>
              <a:rPr lang="en-AU" sz="1600" dirty="0">
                <a:solidFill>
                  <a:srgbClr val="333333"/>
                </a:solidFill>
              </a:rPr>
              <a:t>J. Han, M. </a:t>
            </a:r>
            <a:r>
              <a:rPr lang="en-AU" sz="1600" dirty="0" err="1">
                <a:solidFill>
                  <a:srgbClr val="333333"/>
                </a:solidFill>
              </a:rPr>
              <a:t>Kamber</a:t>
            </a:r>
            <a:r>
              <a:rPr lang="en-AU" sz="1600" dirty="0">
                <a:solidFill>
                  <a:srgbClr val="333333"/>
                </a:solidFill>
              </a:rPr>
              <a:t>, and J. Pei. Data Mining: Concepts and Techniques. 3rd edition. Morgan Kaufmann, 2012 (eBook available at UniSA library)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AU" sz="1600" dirty="0">
                <a:solidFill>
                  <a:srgbClr val="333333"/>
                </a:solidFill>
              </a:rPr>
              <a:t>P.-N. Tan, M. Steinbach, and V. Kuma. Introduction to Data Mining. Addison-Wesley. 2019.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</a:rPr>
              <a:t>C. C. Aggarwal. Outlier Analysis. Springer. 2013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</a:rPr>
              <a:t>Most of the slides are from or have their materials taken from the following sources:</a:t>
            </a:r>
          </a:p>
          <a:p>
            <a:pPr lvl="3"/>
            <a:r>
              <a:rPr lang="en-US" dirty="0">
                <a:solidFill>
                  <a:srgbClr val="333333"/>
                </a:solidFill>
                <a:hlinkClick r:id="rId3"/>
              </a:rPr>
              <a:t>http://www-users.cs.umn.edu/~kumar/dmbook/index.php</a:t>
            </a:r>
            <a:endParaRPr lang="en-US" dirty="0">
              <a:solidFill>
                <a:srgbClr val="333333"/>
              </a:solidFill>
            </a:endParaRPr>
          </a:p>
          <a:p>
            <a:pPr lvl="3"/>
            <a:r>
              <a:rPr lang="en-US" dirty="0">
                <a:solidFill>
                  <a:srgbClr val="333333"/>
                </a:solidFill>
                <a:hlinkClick r:id="rId4"/>
              </a:rPr>
              <a:t>http://web.engr.illinois.edu/~hanj/bk3/</a:t>
            </a:r>
            <a:endParaRPr lang="en-US" dirty="0">
              <a:solidFill>
                <a:srgbClr val="333333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</a:rPr>
              <a:t>Some of the slides on Evaluation are from or have their materials taken from the following source:</a:t>
            </a:r>
          </a:p>
          <a:p>
            <a:pPr lvl="2" inden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 </a:t>
            </a:r>
            <a:r>
              <a:rPr lang="en-AU" dirty="0">
                <a:hlinkClick r:id="rId5"/>
              </a:rPr>
              <a:t>https://www.siam.org/meetings/sdm08/TS2.ppt</a:t>
            </a:r>
            <a:r>
              <a:rPr lang="en-AU" dirty="0"/>
              <a:t> </a:t>
            </a:r>
          </a:p>
          <a:p>
            <a:pPr lvl="2"/>
            <a:endParaRPr lang="en-US" sz="135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996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AU" sz="2800" dirty="0">
                <a:solidFill>
                  <a:srgbClr val="054A89"/>
                </a:solidFill>
              </a:rPr>
              <a:t>What are Anomalies?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425"/>
              </a:spcAft>
            </a:pPr>
            <a:r>
              <a:rPr lang="en-AU" altLang="zh-CN" sz="2000" dirty="0">
                <a:ea typeface="SimSun" pitchFamily="2" charset="-122"/>
              </a:rPr>
              <a:t>An anomaly is an observation that doesn't fit the distribution of the data for normal instances, i.e., is unlikely under the distribution of the  majority of instances.</a:t>
            </a:r>
          </a:p>
          <a:p>
            <a:pPr>
              <a:spcBef>
                <a:spcPts val="0"/>
              </a:spcBef>
              <a:spcAft>
                <a:spcPts val="425"/>
              </a:spcAft>
            </a:pPr>
            <a:r>
              <a:rPr lang="en-AU" altLang="zh-CN" sz="2000" dirty="0">
                <a:ea typeface="SimSun" pitchFamily="2" charset="-122"/>
              </a:rPr>
              <a:t>a.k.a. outliers, exceptions, peculiarities, surprise, etc. In this course, we will use the term anomaly and outlier interchangeably</a:t>
            </a:r>
          </a:p>
          <a:p>
            <a:pPr eaLnBrk="1" hangingPunct="1"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/>
              <a:t>Examples: </a:t>
            </a:r>
          </a:p>
          <a:p>
            <a:pPr lvl="2" eaLnBrk="1" hangingPunct="1"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sz="1600" dirty="0"/>
              <a:t>Unusual credit card purchase</a:t>
            </a:r>
          </a:p>
          <a:p>
            <a:pPr lvl="2" eaLnBrk="1" hangingPunct="1"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sz="1600" dirty="0"/>
              <a:t>Sports: Michael Jordon, Roger Federer, ...</a:t>
            </a:r>
          </a:p>
          <a:p>
            <a:pPr lvl="2" eaLnBrk="1" hangingPunct="1"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sz="1600" dirty="0"/>
              <a:t>Most objectives follow a roughly Gaussian distribution, </a:t>
            </a:r>
          </a:p>
          <a:p>
            <a:pPr marL="857250" lvl="2" indent="0" eaLnBrk="1" hangingPunct="1">
              <a:spcBef>
                <a:spcPts val="0"/>
              </a:spcBef>
              <a:spcAft>
                <a:spcPts val="425"/>
              </a:spcAft>
              <a:buNone/>
            </a:pPr>
            <a:r>
              <a:rPr lang="en-US" altLang="en-US" sz="1600" dirty="0"/>
              <a:t>    but objects in Region R are significantly different.</a:t>
            </a:r>
          </a:p>
          <a:p>
            <a:pPr lvl="2"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/>
              <a:t>N</a:t>
            </a:r>
            <a:r>
              <a:rPr lang="en-GB" altLang="en-US" sz="1600" baseline="-25000" dirty="0"/>
              <a:t>1</a:t>
            </a:r>
            <a:r>
              <a:rPr lang="en-GB" altLang="en-US" sz="1600" dirty="0"/>
              <a:t> and N</a:t>
            </a:r>
            <a:r>
              <a:rPr lang="en-GB" altLang="en-US" sz="1600" baseline="-25000" dirty="0"/>
              <a:t>2</a:t>
            </a:r>
            <a:r>
              <a:rPr lang="en-GB" altLang="en-US" sz="1600" dirty="0"/>
              <a:t> are regions of normal behaviour, </a:t>
            </a:r>
          </a:p>
          <a:p>
            <a:pPr marL="800100" lvl="2" indent="0">
              <a:spcBef>
                <a:spcPts val="0"/>
              </a:spcBef>
              <a:spcAft>
                <a:spcPts val="425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/>
              <a:t>     Points o</a:t>
            </a:r>
            <a:r>
              <a:rPr lang="en-GB" altLang="en-US" sz="1600" baseline="-25000" dirty="0"/>
              <a:t>1</a:t>
            </a:r>
            <a:r>
              <a:rPr lang="en-GB" altLang="en-US" sz="1600" dirty="0"/>
              <a:t> and o</a:t>
            </a:r>
            <a:r>
              <a:rPr lang="en-GB" altLang="en-US" sz="1600" baseline="-25000" dirty="0"/>
              <a:t>2</a:t>
            </a:r>
            <a:r>
              <a:rPr lang="en-GB" altLang="en-US" sz="1600" dirty="0"/>
              <a:t> are anomalies</a:t>
            </a:r>
          </a:p>
          <a:p>
            <a:pPr marL="800100" lvl="2" indent="0">
              <a:spcBef>
                <a:spcPts val="0"/>
              </a:spcBef>
              <a:spcAft>
                <a:spcPts val="425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/>
              <a:t>     Points in region O</a:t>
            </a:r>
            <a:r>
              <a:rPr lang="en-GB" altLang="en-US" sz="1600" baseline="-25000" dirty="0"/>
              <a:t>3</a:t>
            </a:r>
            <a:r>
              <a:rPr lang="en-GB" altLang="en-US" sz="1600" dirty="0"/>
              <a:t> are anomalies</a:t>
            </a:r>
          </a:p>
          <a:p>
            <a:pPr>
              <a:spcBef>
                <a:spcPts val="0"/>
              </a:spcBef>
              <a:spcAft>
                <a:spcPts val="425"/>
              </a:spcAft>
            </a:pPr>
            <a:endParaRPr lang="en-US" altLang="zh-CN" dirty="0">
              <a:ea typeface="SimSun" pitchFamily="2" charset="-122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369DF38-4AED-44AA-81B5-3D544CD3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066" y="2558164"/>
            <a:ext cx="1348810" cy="99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DA74DE-219D-4B5C-8529-A053342615F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06404" y="3270183"/>
            <a:ext cx="1005578" cy="3784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8CEB00-E969-4A76-A1C8-500D991A8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823" y="3887778"/>
            <a:ext cx="1808347" cy="13818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8299F5-645F-4058-883B-2B3FE12B2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7823" y="4179941"/>
            <a:ext cx="791101" cy="2880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301457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What are Anomalies?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1784"/>
            <a:ext cx="8280751" cy="250443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Aft>
                <a:spcPts val="425"/>
              </a:spcAft>
            </a:pPr>
            <a:r>
              <a:rPr lang="en-US" altLang="en-US" sz="2200" dirty="0"/>
              <a:t>Causes of anomalies</a:t>
            </a:r>
          </a:p>
          <a:p>
            <a:pPr lvl="2" eaLnBrk="1" hangingPunct="1"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dirty="0"/>
              <a:t>Data from different classes (e.g., outbreak of diseases)</a:t>
            </a:r>
          </a:p>
          <a:p>
            <a:pPr lvl="2" eaLnBrk="1" hangingPunct="1"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dirty="0"/>
              <a:t>Natural variation (unlikely variations), e.g., Spiderman?</a:t>
            </a:r>
          </a:p>
          <a:p>
            <a:pPr lvl="2" eaLnBrk="1" hangingPunct="1"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dirty="0"/>
              <a:t>Data measurement and collection errors (unexpected esp.)</a:t>
            </a:r>
          </a:p>
          <a:p>
            <a:pPr eaLnBrk="1" hangingPunct="1">
              <a:spcAft>
                <a:spcPts val="425"/>
              </a:spcAft>
            </a:pPr>
            <a:r>
              <a:rPr lang="en-US" altLang="en-US" sz="2200" dirty="0"/>
              <a:t>Anomalies which are erroneous data objects recoded due to device/human errors or noise (random error) are not interesting, and normally are not the focus of anomaly detection algorithms</a:t>
            </a:r>
            <a:endParaRPr lang="en-AU" altLang="en-US" sz="2200" dirty="0"/>
          </a:p>
          <a:p>
            <a:pPr eaLnBrk="1" hangingPunct="1">
              <a:spcAft>
                <a:spcPts val="425"/>
              </a:spcAft>
            </a:pPr>
            <a:r>
              <a:rPr lang="en-US" altLang="en-US" sz="2200" dirty="0"/>
              <a:t>Relation to novelty detection:</a:t>
            </a:r>
          </a:p>
          <a:p>
            <a:pPr lvl="2" eaLnBrk="1" hangingPunct="1"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dirty="0"/>
              <a:t>Novel objects may appear as anomalies at early stage, so novelty detection and anomaly detection have similarity in methods.</a:t>
            </a:r>
          </a:p>
          <a:p>
            <a:pPr lvl="2" eaLnBrk="1" hangingPunct="1"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dirty="0"/>
              <a:t>but novel objects later merged into the model as normal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51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Types of Anomalies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Aft>
                <a:spcPts val="425"/>
              </a:spcAft>
            </a:pPr>
            <a:r>
              <a:rPr lang="en-US" altLang="en-US" sz="2400" dirty="0"/>
              <a:t>Three kinds: </a:t>
            </a:r>
          </a:p>
          <a:p>
            <a:pPr lvl="2" eaLnBrk="1" hangingPunct="1"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sz="2000" dirty="0"/>
              <a:t>Global anomalies (</a:t>
            </a:r>
            <a:r>
              <a:rPr lang="en-US" altLang="en-US" sz="2000" dirty="0" err="1"/>
              <a:t>a.k.a</a:t>
            </a:r>
            <a:r>
              <a:rPr lang="en-US" altLang="en-US" sz="2000" dirty="0"/>
              <a:t> point anomalies) – </a:t>
            </a:r>
            <a:r>
              <a:rPr lang="en-US" altLang="en-US" sz="2000" b="1" dirty="0"/>
              <a:t>focus of this course</a:t>
            </a:r>
          </a:p>
          <a:p>
            <a:pPr lvl="2" eaLnBrk="1" hangingPunct="1"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sz="2000" dirty="0"/>
              <a:t>contextual anomalies (</a:t>
            </a:r>
            <a:r>
              <a:rPr lang="en-US" altLang="en-US" sz="2000" dirty="0" err="1"/>
              <a:t>a.k.a</a:t>
            </a:r>
            <a:r>
              <a:rPr lang="en-US" altLang="en-US" sz="2000" dirty="0"/>
              <a:t> conditional anomalies)</a:t>
            </a:r>
          </a:p>
          <a:p>
            <a:pPr lvl="2" eaLnBrk="1" hangingPunct="1"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sz="2000" dirty="0"/>
              <a:t>collective anomalies</a:t>
            </a:r>
          </a:p>
          <a:p>
            <a:pPr eaLnBrk="1" hangingPunct="1">
              <a:spcAft>
                <a:spcPts val="425"/>
              </a:spcAft>
            </a:pPr>
            <a:r>
              <a:rPr lang="en-US" altLang="en-US" sz="2400" dirty="0">
                <a:latin typeface="Arial" charset="0"/>
              </a:rPr>
              <a:t>A data set may have multiple types of anomalies</a:t>
            </a:r>
          </a:p>
          <a:p>
            <a:pPr eaLnBrk="1" hangingPunct="1">
              <a:spcAft>
                <a:spcPts val="425"/>
              </a:spcAft>
            </a:pPr>
            <a:r>
              <a:rPr lang="en-US" altLang="en-US" sz="2400" dirty="0">
                <a:latin typeface="Arial" charset="0"/>
              </a:rPr>
              <a:t>One object may belong to more than one type</a:t>
            </a:r>
            <a:endParaRPr lang="en-US" altLang="en-US" sz="2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907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AU" sz="2800" dirty="0">
                <a:solidFill>
                  <a:srgbClr val="054A89"/>
                </a:solidFill>
              </a:rPr>
              <a:t>Types of Anomalies – Global/Point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54963"/>
            <a:ext cx="8186458" cy="250443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Aft>
                <a:spcPts val="425"/>
              </a:spcAft>
            </a:pPr>
            <a:r>
              <a:rPr lang="en-US" altLang="en-US" sz="2200" dirty="0"/>
              <a:t>An individual data object that is anomalous </a:t>
            </a:r>
            <a:r>
              <a:rPr lang="en-US" altLang="en-US" sz="2200" dirty="0" err="1"/>
              <a:t>w.r.t.</a:t>
            </a:r>
            <a:r>
              <a:rPr lang="en-US" altLang="en-US" sz="2200" dirty="0"/>
              <a:t> the rest of the data</a:t>
            </a:r>
          </a:p>
          <a:p>
            <a:pPr eaLnBrk="1" hangingPunct="1">
              <a:spcAft>
                <a:spcPts val="425"/>
              </a:spcAft>
            </a:pPr>
            <a:r>
              <a:rPr lang="en-US" altLang="en-US" sz="2200" dirty="0"/>
              <a:t>Most outlier detections methods are developed for finding global anomalies</a:t>
            </a:r>
          </a:p>
          <a:p>
            <a:pPr eaLnBrk="1" hangingPunct="1">
              <a:spcAft>
                <a:spcPts val="425"/>
              </a:spcAft>
            </a:pPr>
            <a:r>
              <a:rPr lang="en-US" altLang="en-US" sz="2200" dirty="0"/>
              <a:t>Examples: points in region R;  and objects O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 and O</a:t>
            </a:r>
            <a:r>
              <a:rPr lang="en-US" altLang="en-US" sz="2200" baseline="-25000" dirty="0"/>
              <a:t>2</a:t>
            </a:r>
          </a:p>
          <a:p>
            <a:pPr eaLnBrk="1" hangingPunct="1">
              <a:spcAft>
                <a:spcPts val="425"/>
              </a:spcAft>
            </a:pPr>
            <a:r>
              <a:rPr lang="en-US" altLang="en-US" sz="2200" b="1" dirty="0"/>
              <a:t>Challenge</a:t>
            </a:r>
            <a:r>
              <a:rPr lang="en-US" altLang="en-US" sz="2200" dirty="0"/>
              <a:t>: how to find an appropriate measurement of deviation </a:t>
            </a:r>
          </a:p>
          <a:p>
            <a:pPr lvl="2" eaLnBrk="1" hangingPunct="1">
              <a:spcAft>
                <a:spcPts val="425"/>
              </a:spcAft>
              <a:buFont typeface="Arial" panose="020B0604020202020204" pitchFamily="34" charset="0"/>
              <a:buChar char="–"/>
            </a:pPr>
            <a:r>
              <a:rPr lang="en-US" altLang="en-US" dirty="0"/>
              <a:t>different measurements lead to different categories of anomaly detection methods.</a:t>
            </a:r>
          </a:p>
          <a:p>
            <a:pPr marL="57150" lvl="1" indent="0">
              <a:buNone/>
            </a:pPr>
            <a:endParaRPr lang="en-US" altLang="zh-CN" dirty="0">
              <a:ea typeface="SimSun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21715-B014-4E13-9104-EBA75125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29" y="3860646"/>
            <a:ext cx="3273791" cy="12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427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Types of Anomalies – Contextual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2D7B6E-B0D6-4455-AF54-773863187A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/>
              <a:t>Object that deviates significantly based on a selected context</a:t>
            </a:r>
          </a:p>
          <a:p>
            <a:pPr eaLnBrk="1" hangingPunct="1"/>
            <a:r>
              <a:rPr lang="en-US" altLang="en-US" sz="2200" dirty="0"/>
              <a:t>Examples: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800" dirty="0"/>
              <a:t>42</a:t>
            </a:r>
            <a:r>
              <a:rPr lang="en-US" altLang="en-US" sz="1800" baseline="30000" dirty="0"/>
              <a:t>o</a:t>
            </a:r>
            <a:r>
              <a:rPr lang="en-US" altLang="en-US" sz="1800" dirty="0"/>
              <a:t> C in Adelaide: anomaly? (depending on the season)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800" dirty="0"/>
              <a:t>Using more than 90% of credit limit each months (depending on whether the customer is in the low credit limit group or in the high-income group)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dirty="0"/>
              <a:t>Attributes of data objects should be divided into two groups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800" b="1" dirty="0"/>
              <a:t>Contextual attributes</a:t>
            </a:r>
            <a:r>
              <a:rPr lang="en-US" altLang="en-US" sz="1800" dirty="0"/>
              <a:t>: defines the context, e.g., time &amp; location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800" b="1" dirty="0"/>
              <a:t>Behavioral attributes</a:t>
            </a:r>
            <a:r>
              <a:rPr lang="en-US" altLang="en-US" sz="1800" dirty="0"/>
              <a:t>:  characteristics of the object,  e.g., temperature</a:t>
            </a:r>
          </a:p>
          <a:p>
            <a:pPr eaLnBrk="1" hangingPunct="1"/>
            <a:r>
              <a:rPr lang="en-US" altLang="en-US" sz="2200" dirty="0"/>
              <a:t>Challenge: How to define or formulate meaningful context?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673D61-0E56-467B-A556-9F992788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30" y="3840481"/>
            <a:ext cx="3805313" cy="11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881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800" dirty="0">
                <a:solidFill>
                  <a:srgbClr val="054A89"/>
                </a:solidFill>
              </a:rPr>
              <a:t>Types of Anomalies – Collective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19AF2-BC73-49A8-9718-DBFAF806F4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280751" cy="2504435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altLang="en-US" sz="2200" dirty="0"/>
              <a:t>A subset of data objects </a:t>
            </a:r>
            <a:r>
              <a:rPr lang="en-US" altLang="en-US" sz="2200" i="1" dirty="0"/>
              <a:t>collectively</a:t>
            </a:r>
            <a:r>
              <a:rPr lang="en-US" altLang="en-US" sz="2200" dirty="0"/>
              <a:t> deviate significantly from the whole data set, even if the individual data objects may not be anomalies</a:t>
            </a:r>
          </a:p>
          <a:p>
            <a:pPr eaLnBrk="1" hangingPunct="1">
              <a:spcAft>
                <a:spcPts val="300"/>
              </a:spcAft>
            </a:pPr>
            <a:r>
              <a:rPr lang="en-US" altLang="en-US" sz="2200" dirty="0"/>
              <a:t>Applications: </a:t>
            </a:r>
          </a:p>
          <a:p>
            <a:pPr lvl="1" eaLnBrk="1" hangingPunct="1">
              <a:spcAft>
                <a:spcPts val="300"/>
              </a:spcAft>
            </a:pPr>
            <a:r>
              <a:rPr lang="en-US" altLang="en-US" sz="1800" i="1" dirty="0"/>
              <a:t>intrusion detection</a:t>
            </a:r>
            <a:r>
              <a:rPr lang="en-US" altLang="en-US" sz="1800" dirty="0"/>
              <a:t>:  When a number of computers keep sending packets to a server </a:t>
            </a:r>
            <a:r>
              <a:rPr lang="en-US" altLang="en-US" sz="1800" dirty="0">
                <a:sym typeface="Wingdings" panose="05000000000000000000" pitchFamily="2" charset="2"/>
              </a:rPr>
              <a:t> denial of service (Dos) attack</a:t>
            </a:r>
          </a:p>
          <a:p>
            <a:pPr eaLnBrk="1" hangingPunct="1">
              <a:spcAft>
                <a:spcPts val="300"/>
              </a:spcAft>
            </a:pPr>
            <a:r>
              <a:rPr lang="en-US" altLang="en-US" sz="2200" kern="1200" dirty="0">
                <a:solidFill>
                  <a:srgbClr val="2C2C2C"/>
                </a:solidFill>
                <a:latin typeface="Arial" charset="0"/>
                <a:ea typeface="+mn-ea"/>
                <a:cs typeface="Arial" charset="0"/>
              </a:rPr>
              <a:t>Detection of collective anomalies</a:t>
            </a:r>
          </a:p>
          <a:p>
            <a:pPr marL="914400" lvl="1" indent="-342900" eaLnBrk="1" hangingPunct="1"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1800" kern="1200" dirty="0">
                <a:solidFill>
                  <a:srgbClr val="2C2C2C"/>
                </a:solidFill>
                <a:latin typeface="Arial" charset="0"/>
                <a:ea typeface="+mn-ea"/>
                <a:cs typeface="Arial" charset="0"/>
              </a:rPr>
              <a:t>Consider not only behavior of individual objects, but also that of groups of objects</a:t>
            </a:r>
          </a:p>
          <a:p>
            <a:pPr marL="914400" lvl="1" indent="-342900" eaLnBrk="1" hangingPunct="1"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1800" kern="1200" dirty="0">
                <a:solidFill>
                  <a:srgbClr val="2C2C2C"/>
                </a:solidFill>
                <a:latin typeface="Arial" charset="0"/>
                <a:ea typeface="+mn-ea"/>
                <a:cs typeface="Arial" charset="0"/>
              </a:rPr>
              <a:t>Need to have the background knowledge on the relationship among data objects, such as a distance or similarity measure on objects.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B27F0-BFED-4BE3-83F5-EF9D5A82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490" y="4187037"/>
            <a:ext cx="1112314" cy="921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D4CD8-047C-40D3-AF43-01E11299F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02" y="4134019"/>
            <a:ext cx="2666032" cy="10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516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Challenges of Anomaly Detection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EA37-5914-4DCD-8FE8-7A00D14748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217" y="874496"/>
            <a:ext cx="8280751" cy="2504435"/>
          </a:xfrm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2000" dirty="0">
                <a:latin typeface="Arial" charset="0"/>
              </a:rPr>
              <a:t>Modeling normal objects and anomalies properly</a:t>
            </a:r>
          </a:p>
          <a:p>
            <a:pPr lvl="1" algn="l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−"/>
            </a:pPr>
            <a:r>
              <a:rPr lang="en-US" altLang="en-US" sz="1400" dirty="0">
                <a:latin typeface="Arial" charset="0"/>
              </a:rPr>
              <a:t>Hard to enumerate all possible normal behaviors in an application</a:t>
            </a:r>
          </a:p>
          <a:p>
            <a:pPr lvl="1" algn="l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−"/>
            </a:pPr>
            <a:r>
              <a:rPr lang="en-US" altLang="en-US" sz="1400" dirty="0">
                <a:latin typeface="Arial" charset="0"/>
              </a:rPr>
              <a:t>The border between normal objects and anomalies is often a gray area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en-US" sz="2000" dirty="0">
                <a:latin typeface="Arial" charset="0"/>
              </a:rPr>
              <a:t>Application-specific anomaly detection</a:t>
            </a:r>
          </a:p>
          <a:p>
            <a:pPr lvl="1" algn="l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−"/>
            </a:pPr>
            <a:r>
              <a:rPr lang="en-US" altLang="en-US" sz="1400" dirty="0">
                <a:latin typeface="Arial" charset="0"/>
              </a:rPr>
              <a:t>Choice of distance measure among objects and the model of relationship among objects are often application-dependent</a:t>
            </a:r>
          </a:p>
          <a:p>
            <a:pPr lvl="1" algn="l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−"/>
            </a:pPr>
            <a:r>
              <a:rPr lang="en-US" altLang="en-US" sz="1400" dirty="0">
                <a:latin typeface="Arial" charset="0"/>
              </a:rPr>
              <a:t>E.g., clinical data: a small deviation could be an anomaly; while in marketing analysis, larger fluctuations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charset="0"/>
              </a:rPr>
              <a:t>Handling noise in anomaly detection</a:t>
            </a:r>
          </a:p>
          <a:p>
            <a:pPr lvl="1" algn="l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−"/>
            </a:pPr>
            <a:r>
              <a:rPr lang="en-US" altLang="en-US" sz="1400" dirty="0">
                <a:latin typeface="Arial" charset="0"/>
              </a:rPr>
              <a:t>Noise may distort the normal objects and blur the distinction between normal objects and anomalies.  It may help hide anomalies and reduce the effectiveness of anomaly detection 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charset="0"/>
              </a:rPr>
              <a:t>Understandability</a:t>
            </a:r>
          </a:p>
          <a:p>
            <a:pPr lvl="1" algn="l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−"/>
            </a:pPr>
            <a:r>
              <a:rPr lang="en-US" altLang="en-US" sz="1400" dirty="0">
                <a:latin typeface="Arial" charset="0"/>
              </a:rPr>
              <a:t>Understand why these are anomalies: Justification of the detection</a:t>
            </a:r>
          </a:p>
          <a:p>
            <a:pPr lvl="1" algn="l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−"/>
            </a:pPr>
            <a:r>
              <a:rPr lang="en-US" altLang="en-US" sz="1400" dirty="0">
                <a:latin typeface="Arial" charset="0"/>
              </a:rPr>
              <a:t>Specify the degree of an anomaly: the unlikelihood of the object being generated by a normal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968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niSA PPT - Logo foote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sa_powerpoint_with_logo_footer" id="{F7B5DB39-39F9-624B-BD92-6F76FFB7D372}" vid="{E5A5EEF1-1B5B-584B-9F67-4251EF784B3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UniSA PPT - Logo footer</Template>
  <TotalTime>4759</TotalTime>
  <Words>2163</Words>
  <Application>Microsoft Office PowerPoint</Application>
  <PresentationFormat>On-screen Show (16:9)</PresentationFormat>
  <Paragraphs>180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Altis UniSA</vt:lpstr>
      <vt:lpstr>Arial</vt:lpstr>
      <vt:lpstr>UniSA PPT - Logo footer</vt:lpstr>
      <vt:lpstr> INFS 5102 Unsupervised Methods in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 5102 Unsupervised Methods in Analytics</dc:title>
  <dc:creator>Lin Liu</dc:creator>
  <cp:lastModifiedBy>Lin Liu</cp:lastModifiedBy>
  <cp:revision>132</cp:revision>
  <cp:lastPrinted>2011-11-18T03:36:14Z</cp:lastPrinted>
  <dcterms:created xsi:type="dcterms:W3CDTF">2022-02-19T07:39:44Z</dcterms:created>
  <dcterms:modified xsi:type="dcterms:W3CDTF">2023-04-18T13:24:53Z</dcterms:modified>
</cp:coreProperties>
</file>