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4"/>
  </p:notesMasterIdLst>
  <p:handoutMasterIdLst>
    <p:handoutMasterId r:id="rId35"/>
  </p:handoutMasterIdLst>
  <p:sldIdLst>
    <p:sldId id="370" r:id="rId2"/>
    <p:sldId id="404" r:id="rId3"/>
    <p:sldId id="448" r:id="rId4"/>
    <p:sldId id="449" r:id="rId5"/>
    <p:sldId id="495" r:id="rId6"/>
    <p:sldId id="498" r:id="rId7"/>
    <p:sldId id="499" r:id="rId8"/>
    <p:sldId id="500" r:id="rId9"/>
    <p:sldId id="501" r:id="rId10"/>
    <p:sldId id="502" r:id="rId11"/>
    <p:sldId id="503" r:id="rId12"/>
    <p:sldId id="504" r:id="rId13"/>
    <p:sldId id="505" r:id="rId14"/>
    <p:sldId id="506" r:id="rId15"/>
    <p:sldId id="507" r:id="rId16"/>
    <p:sldId id="508" r:id="rId17"/>
    <p:sldId id="511" r:id="rId18"/>
    <p:sldId id="513" r:id="rId19"/>
    <p:sldId id="514" r:id="rId20"/>
    <p:sldId id="515" r:id="rId21"/>
    <p:sldId id="516" r:id="rId22"/>
    <p:sldId id="517" r:id="rId23"/>
    <p:sldId id="518" r:id="rId24"/>
    <p:sldId id="520" r:id="rId25"/>
    <p:sldId id="522" r:id="rId26"/>
    <p:sldId id="524" r:id="rId27"/>
    <p:sldId id="525" r:id="rId28"/>
    <p:sldId id="526" r:id="rId29"/>
    <p:sldId id="531" r:id="rId30"/>
    <p:sldId id="529" r:id="rId31"/>
    <p:sldId id="530" r:id="rId32"/>
    <p:sldId id="487" r:id="rId33"/>
  </p:sldIdLst>
  <p:sldSz cx="9144000" cy="5143500" type="screen16x9"/>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Arial" charset="0"/>
      </a:defRPr>
    </a:lvl1pPr>
    <a:lvl2pPr marL="457200" algn="l" rtl="0" eaLnBrk="0" fontAlgn="base" hangingPunct="0">
      <a:spcBef>
        <a:spcPct val="0"/>
      </a:spcBef>
      <a:spcAft>
        <a:spcPct val="0"/>
      </a:spcAft>
      <a:defRPr sz="2400" kern="1200">
        <a:solidFill>
          <a:schemeClr val="tx1"/>
        </a:solidFill>
        <a:latin typeface="Arial" charset="0"/>
        <a:ea typeface="+mn-ea"/>
        <a:cs typeface="Arial" charset="0"/>
      </a:defRPr>
    </a:lvl2pPr>
    <a:lvl3pPr marL="914400" algn="l" rtl="0" eaLnBrk="0" fontAlgn="base" hangingPunct="0">
      <a:spcBef>
        <a:spcPct val="0"/>
      </a:spcBef>
      <a:spcAft>
        <a:spcPct val="0"/>
      </a:spcAft>
      <a:defRPr sz="2400" kern="1200">
        <a:solidFill>
          <a:schemeClr val="tx1"/>
        </a:solidFill>
        <a:latin typeface="Arial" charset="0"/>
        <a:ea typeface="+mn-ea"/>
        <a:cs typeface="Arial" charset="0"/>
      </a:defRPr>
    </a:lvl3pPr>
    <a:lvl4pPr marL="1371600" algn="l" rtl="0" eaLnBrk="0" fontAlgn="base" hangingPunct="0">
      <a:spcBef>
        <a:spcPct val="0"/>
      </a:spcBef>
      <a:spcAft>
        <a:spcPct val="0"/>
      </a:spcAft>
      <a:defRPr sz="2400" kern="1200">
        <a:solidFill>
          <a:schemeClr val="tx1"/>
        </a:solidFill>
        <a:latin typeface="Arial" charset="0"/>
        <a:ea typeface="+mn-ea"/>
        <a:cs typeface="Arial" charset="0"/>
      </a:defRPr>
    </a:lvl4pPr>
    <a:lvl5pPr marL="1828800" algn="l" rtl="0" eaLnBrk="0" fontAlgn="base" hangingPunct="0">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54A89"/>
    <a:srgbClr val="000099"/>
    <a:srgbClr val="4F81B5"/>
    <a:srgbClr val="67AB50"/>
    <a:srgbClr val="70B6AD"/>
    <a:srgbClr val="CE3D62"/>
    <a:srgbClr val="CE4B7F"/>
    <a:srgbClr val="7876DF"/>
    <a:srgbClr val="8FCACC"/>
    <a:srgbClr val="EC7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2B2ACC-AACE-4D55-9350-EF38E34387BC}" v="2" dt="2023-04-25T12:59:04.4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90" autoAdjust="0"/>
    <p:restoredTop sz="91845" autoAdjust="0"/>
  </p:normalViewPr>
  <p:slideViewPr>
    <p:cSldViewPr snapToGrid="0" snapToObjects="1">
      <p:cViewPr varScale="1">
        <p:scale>
          <a:sx n="81" d="100"/>
          <a:sy n="81" d="100"/>
        </p:scale>
        <p:origin x="732" y="56"/>
      </p:cViewPr>
      <p:guideLst>
        <p:guide orient="horz"/>
        <p:guide/>
      </p:guideLst>
    </p:cSldViewPr>
  </p:slideViewPr>
  <p:outlineViewPr>
    <p:cViewPr>
      <p:scale>
        <a:sx n="33" d="100"/>
        <a:sy n="33" d="100"/>
      </p:scale>
      <p:origin x="0" y="-198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2" d="100"/>
          <a:sy n="62" d="100"/>
        </p:scale>
        <p:origin x="3226"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 Liu" userId="09b4a868-7ce3-4fa0-87ff-7cacdef88f26" providerId="ADAL" clId="{762B2ACC-AACE-4D55-9350-EF38E34387BC}"/>
    <pc:docChg chg="modSld">
      <pc:chgData name="Lin Liu" userId="09b4a868-7ce3-4fa0-87ff-7cacdef88f26" providerId="ADAL" clId="{762B2ACC-AACE-4D55-9350-EF38E34387BC}" dt="2023-04-25T13:32:49.387" v="30" actId="20577"/>
      <pc:docMkLst>
        <pc:docMk/>
      </pc:docMkLst>
      <pc:sldChg chg="modSp">
        <pc:chgData name="Lin Liu" userId="09b4a868-7ce3-4fa0-87ff-7cacdef88f26" providerId="ADAL" clId="{762B2ACC-AACE-4D55-9350-EF38E34387BC}" dt="2023-04-25T12:52:04.106" v="0" actId="1076"/>
        <pc:sldMkLst>
          <pc:docMk/>
          <pc:sldMk cId="830145779" sldId="448"/>
        </pc:sldMkLst>
        <pc:picChg chg="mod">
          <ac:chgData name="Lin Liu" userId="09b4a868-7ce3-4fa0-87ff-7cacdef88f26" providerId="ADAL" clId="{762B2ACC-AACE-4D55-9350-EF38E34387BC}" dt="2023-04-25T12:52:04.106" v="0" actId="1076"/>
          <ac:picMkLst>
            <pc:docMk/>
            <pc:sldMk cId="830145779" sldId="448"/>
            <ac:picMk id="10" creationId="{16C4125F-346F-4B2C-8300-009FE78E5BFD}"/>
          </ac:picMkLst>
        </pc:picChg>
      </pc:sldChg>
      <pc:sldChg chg="modSp mod">
        <pc:chgData name="Lin Liu" userId="09b4a868-7ce3-4fa0-87ff-7cacdef88f26" providerId="ADAL" clId="{762B2ACC-AACE-4D55-9350-EF38E34387BC}" dt="2023-04-25T13:32:49.387" v="30" actId="20577"/>
        <pc:sldMkLst>
          <pc:docMk/>
          <pc:sldMk cId="1506199609" sldId="487"/>
        </pc:sldMkLst>
        <pc:spChg chg="mod">
          <ac:chgData name="Lin Liu" userId="09b4a868-7ce3-4fa0-87ff-7cacdef88f26" providerId="ADAL" clId="{762B2ACC-AACE-4D55-9350-EF38E34387BC}" dt="2023-04-25T13:32:49.387" v="30" actId="20577"/>
          <ac:spMkLst>
            <pc:docMk/>
            <pc:sldMk cId="1506199609" sldId="487"/>
            <ac:spMk id="2" creationId="{00000000-0000-0000-0000-000000000000}"/>
          </ac:spMkLst>
        </pc:spChg>
      </pc:sldChg>
      <pc:sldChg chg="modSp">
        <pc:chgData name="Lin Liu" userId="09b4a868-7ce3-4fa0-87ff-7cacdef88f26" providerId="ADAL" clId="{762B2ACC-AACE-4D55-9350-EF38E34387BC}" dt="2023-04-25T12:59:04.404" v="1" actId="20577"/>
        <pc:sldMkLst>
          <pc:docMk/>
          <pc:sldMk cId="977794696" sldId="495"/>
        </pc:sldMkLst>
        <pc:spChg chg="mod">
          <ac:chgData name="Lin Liu" userId="09b4a868-7ce3-4fa0-87ff-7cacdef88f26" providerId="ADAL" clId="{762B2ACC-AACE-4D55-9350-EF38E34387BC}" dt="2023-04-25T12:59:04.404" v="1" actId="20577"/>
          <ac:spMkLst>
            <pc:docMk/>
            <pc:sldMk cId="977794696" sldId="495"/>
            <ac:spMk id="5" creationId="{00000000-0000-0000-0000-000000000000}"/>
          </ac:spMkLst>
        </pc:spChg>
      </pc:sldChg>
      <pc:sldChg chg="modSp mod">
        <pc:chgData name="Lin Liu" userId="09b4a868-7ce3-4fa0-87ff-7cacdef88f26" providerId="ADAL" clId="{762B2ACC-AACE-4D55-9350-EF38E34387BC}" dt="2023-04-25T13:02:21.806" v="5" actId="20577"/>
        <pc:sldMkLst>
          <pc:docMk/>
          <pc:sldMk cId="4237311506" sldId="515"/>
        </pc:sldMkLst>
        <pc:spChg chg="mod">
          <ac:chgData name="Lin Liu" userId="09b4a868-7ce3-4fa0-87ff-7cacdef88f26" providerId="ADAL" clId="{762B2ACC-AACE-4D55-9350-EF38E34387BC}" dt="2023-04-25T13:02:21.806" v="5" actId="20577"/>
          <ac:spMkLst>
            <pc:docMk/>
            <pc:sldMk cId="4237311506" sldId="515"/>
            <ac:spMk id="3" creationId="{CD91DD79-1EDF-6645-9093-8CA9B624B5A8}"/>
          </ac:spMkLst>
        </pc:spChg>
      </pc:sldChg>
      <pc:sldChg chg="modSp mod">
        <pc:chgData name="Lin Liu" userId="09b4a868-7ce3-4fa0-87ff-7cacdef88f26" providerId="ADAL" clId="{762B2ACC-AACE-4D55-9350-EF38E34387BC}" dt="2023-04-25T13:13:08.698" v="12" actId="20577"/>
        <pc:sldMkLst>
          <pc:docMk/>
          <pc:sldMk cId="3525237733" sldId="520"/>
        </pc:sldMkLst>
        <pc:spChg chg="mod">
          <ac:chgData name="Lin Liu" userId="09b4a868-7ce3-4fa0-87ff-7cacdef88f26" providerId="ADAL" clId="{762B2ACC-AACE-4D55-9350-EF38E34387BC}" dt="2023-04-25T13:13:08.698" v="12" actId="20577"/>
          <ac:spMkLst>
            <pc:docMk/>
            <pc:sldMk cId="3525237733" sldId="520"/>
            <ac:spMk id="3" creationId="{9C2677E5-4F1A-7147-848B-EA4FF5B7E85C}"/>
          </ac:spMkLst>
        </pc:spChg>
        <pc:spChg chg="mod">
          <ac:chgData name="Lin Liu" userId="09b4a868-7ce3-4fa0-87ff-7cacdef88f26" providerId="ADAL" clId="{762B2ACC-AACE-4D55-9350-EF38E34387BC}" dt="2023-04-25T13:02:43.200" v="6" actId="20577"/>
          <ac:spMkLst>
            <pc:docMk/>
            <pc:sldMk cId="3525237733" sldId="520"/>
            <ac:spMk id="4" creationId="{E0645B45-227D-4143-A71B-1AFDF7E074C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FF6F4C1-4114-4918-8993-473D0CD5DCE6}" type="slidenum">
              <a:rPr lang="en-US"/>
              <a:pPr>
                <a:defRPr/>
              </a:pPr>
              <a:t>‹#›</a:t>
            </a:fld>
            <a:endParaRPr lang="en-US"/>
          </a:p>
        </p:txBody>
      </p:sp>
    </p:spTree>
    <p:extLst>
      <p:ext uri="{BB962C8B-B14F-4D97-AF65-F5344CB8AC3E}">
        <p14:creationId xmlns:p14="http://schemas.microsoft.com/office/powerpoint/2010/main" val="71991731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506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1EDB437F-59FE-4A6C-A802-8DC82142699A}" type="slidenum">
              <a:rPr lang="en-US"/>
              <a:pPr>
                <a:defRPr/>
              </a:pPr>
              <a:t>‹#›</a:t>
            </a:fld>
            <a:endParaRPr lang="en-US"/>
          </a:p>
        </p:txBody>
      </p:sp>
    </p:spTree>
    <p:extLst>
      <p:ext uri="{BB962C8B-B14F-4D97-AF65-F5344CB8AC3E}">
        <p14:creationId xmlns:p14="http://schemas.microsoft.com/office/powerpoint/2010/main" val="3522943530"/>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0243"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3559688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2408879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2967490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173350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2476171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2037319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1948697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465517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3464277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1990575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812830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3558165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23314507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27248768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11702588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21114316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2170957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i="1" dirty="0">
              <a:ea typeface="SimSun" pitchFamily="2" charset="-122"/>
            </a:endParaRPr>
          </a:p>
          <a:p>
            <a:endParaRPr lang="en-US" dirty="0"/>
          </a:p>
        </p:txBody>
      </p:sp>
    </p:spTree>
    <p:extLst>
      <p:ext uri="{BB962C8B-B14F-4D97-AF65-F5344CB8AC3E}">
        <p14:creationId xmlns:p14="http://schemas.microsoft.com/office/powerpoint/2010/main" val="624919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3958539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973851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1170494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275001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4192904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6679808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D942E2-BAD8-FC47-AC93-B2BB6BCAFFA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8" name="Picture 7" descr="UniSA New Portrait 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27728" y="590550"/>
            <a:ext cx="1288544" cy="1030835"/>
          </a:xfrm>
          <a:prstGeom prst="rect">
            <a:avLst/>
          </a:prstGeom>
        </p:spPr>
      </p:pic>
      <p:sp>
        <p:nvSpPr>
          <p:cNvPr id="4" name="Rectangle 8"/>
          <p:cNvSpPr>
            <a:spLocks noGrp="1" noChangeArrowheads="1"/>
          </p:cNvSpPr>
          <p:nvPr>
            <p:ph type="ctrTitle" sz="quarter" hasCustomPrompt="1"/>
          </p:nvPr>
        </p:nvSpPr>
        <p:spPr bwMode="auto">
          <a:xfrm>
            <a:off x="1358089" y="2184400"/>
            <a:ext cx="6437083" cy="843280"/>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lgn="ctr">
              <a:defRPr sz="4400" b="1">
                <a:solidFill>
                  <a:schemeClr val="bg1"/>
                </a:solidFill>
                <a:latin typeface="+mj-lt"/>
              </a:defRPr>
            </a:lvl1pPr>
          </a:lstStyle>
          <a:p>
            <a:r>
              <a:rPr lang="en-US" dirty="0"/>
              <a:t>Insert title here</a:t>
            </a:r>
          </a:p>
        </p:txBody>
      </p:sp>
      <p:sp>
        <p:nvSpPr>
          <p:cNvPr id="5" name="Rectangle 11"/>
          <p:cNvSpPr>
            <a:spLocks noGrp="1" noChangeArrowheads="1"/>
          </p:cNvSpPr>
          <p:nvPr>
            <p:ph type="subTitle" sz="quarter" idx="1" hasCustomPrompt="1"/>
          </p:nvPr>
        </p:nvSpPr>
        <p:spPr bwMode="auto">
          <a:xfrm>
            <a:off x="1366353" y="3332829"/>
            <a:ext cx="6428827" cy="1249331"/>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marL="0" indent="0" algn="ctr">
              <a:buFontTx/>
              <a:buNone/>
              <a:defRPr sz="3200" baseline="0">
                <a:solidFill>
                  <a:schemeClr val="bg1"/>
                </a:solidFill>
              </a:defRPr>
            </a:lvl1pPr>
          </a:lstStyle>
          <a:p>
            <a:r>
              <a:rPr lang="en-US" dirty="0"/>
              <a:t>Insert text or delete if not required</a:t>
            </a:r>
          </a:p>
        </p:txBody>
      </p:sp>
    </p:spTree>
    <p:extLst>
      <p:ext uri="{BB962C8B-B14F-4D97-AF65-F5344CB8AC3E}">
        <p14:creationId xmlns:p14="http://schemas.microsoft.com/office/powerpoint/2010/main" val="168138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57290" y="249492"/>
            <a:ext cx="6715172" cy="661325"/>
          </a:xfrm>
          <a:prstGeom prst="rect">
            <a:avLst/>
          </a:prstGeom>
        </p:spPr>
        <p:txBody>
          <a:bodyPr/>
          <a:lstStyle>
            <a:lvl1pPr>
              <a:spcBef>
                <a:spcPts val="0"/>
              </a:spcBef>
              <a:defRPr sz="2400" baseline="0"/>
            </a:lvl1pPr>
          </a:lstStyle>
          <a:p>
            <a:r>
              <a:rPr lang="en-US" dirty="0"/>
              <a:t>Click to edit Master title style</a:t>
            </a:r>
            <a:endParaRPr lang="en-AU" dirty="0"/>
          </a:p>
        </p:txBody>
      </p:sp>
      <p:sp>
        <p:nvSpPr>
          <p:cNvPr id="3" name="Content Placeholder 2"/>
          <p:cNvSpPr>
            <a:spLocks noGrp="1"/>
          </p:cNvSpPr>
          <p:nvPr>
            <p:ph idx="1"/>
          </p:nvPr>
        </p:nvSpPr>
        <p:spPr>
          <a:xfrm>
            <a:off x="142844" y="964395"/>
            <a:ext cx="8858312" cy="4018388"/>
          </a:xfrm>
          <a:prstGeom prst="rect">
            <a:avLst/>
          </a:prstGeom>
        </p:spPr>
        <p:txBody>
          <a:bodyPr/>
          <a:lstStyle>
            <a:lvl1pPr>
              <a:defRPr sz="1800" baseline="0"/>
            </a:lvl1pPr>
            <a:lvl2pPr>
              <a:defRPr sz="1500" baseline="0"/>
            </a:lvl2pPr>
            <a:lvl3pPr>
              <a:defRPr sz="1200" baseline="0"/>
            </a:lvl3pPr>
            <a:lvl4pPr>
              <a:defRPr sz="900" baseline="0"/>
            </a:lvl4pPr>
            <a:lvl5pPr>
              <a:defRPr sz="7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245310793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oter:heading and tex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8578" y="4504556"/>
            <a:ext cx="1416826" cy="421143"/>
          </a:xfrm>
          <a:prstGeom prst="rect">
            <a:avLst/>
          </a:prstGeom>
        </p:spPr>
      </p:pic>
      <p:sp>
        <p:nvSpPr>
          <p:cNvPr id="11" name="Text Placeholder 3"/>
          <p:cNvSpPr>
            <a:spLocks noGrp="1"/>
          </p:cNvSpPr>
          <p:nvPr>
            <p:ph type="body" sz="quarter" idx="11" hasCustomPrompt="1"/>
          </p:nvPr>
        </p:nvSpPr>
        <p:spPr>
          <a:xfrm>
            <a:off x="416217" y="428627"/>
            <a:ext cx="8290903" cy="505438"/>
          </a:xfrm>
          <a:prstGeom prst="rect">
            <a:avLst/>
          </a:prstGeom>
        </p:spPr>
        <p:txBody>
          <a:bodyPr anchor="t"/>
          <a:lstStyle>
            <a:lvl1pPr marL="0" indent="0">
              <a:lnSpc>
                <a:spcPct val="90000"/>
              </a:lnSpc>
              <a:buNone/>
              <a:defRPr sz="2800" b="1" baseline="0">
                <a:solidFill>
                  <a:srgbClr val="054A89"/>
                </a:solidFill>
              </a:defRPr>
            </a:lvl1pPr>
          </a:lstStyle>
          <a:p>
            <a:pPr lvl="0"/>
            <a:r>
              <a:rPr lang="en-US" dirty="0"/>
              <a:t>Type heading here</a:t>
            </a:r>
            <a:endParaRPr lang="en-AU" dirty="0"/>
          </a:p>
        </p:txBody>
      </p:sp>
      <p:sp>
        <p:nvSpPr>
          <p:cNvPr id="12" name="Text Placeholder 3"/>
          <p:cNvSpPr>
            <a:spLocks noGrp="1"/>
          </p:cNvSpPr>
          <p:nvPr>
            <p:ph type="body" sz="quarter" idx="12" hasCustomPrompt="1"/>
          </p:nvPr>
        </p:nvSpPr>
        <p:spPr>
          <a:xfrm>
            <a:off x="416217" y="954963"/>
            <a:ext cx="8280751" cy="2504435"/>
          </a:xfrm>
          <a:prstGeom prst="rect">
            <a:avLst/>
          </a:prstGeom>
        </p:spPr>
        <p:txBody>
          <a:bodyPr/>
          <a:lstStyle>
            <a:lvl1pPr marL="342900" indent="-342900">
              <a:lnSpc>
                <a:spcPct val="90000"/>
              </a:lnSpc>
              <a:spcBef>
                <a:spcPts val="0"/>
              </a:spcBef>
              <a:spcAft>
                <a:spcPts val="425"/>
              </a:spcAft>
              <a:buFont typeface="Arial" panose="020B0604020202020204" pitchFamily="34" charset="0"/>
              <a:buChar char="•"/>
              <a:defRPr sz="2400" b="0" baseline="0">
                <a:solidFill>
                  <a:schemeClr val="tx1"/>
                </a:solidFill>
              </a:defRPr>
            </a:lvl1pPr>
            <a:lvl2pPr marL="720000">
              <a:lnSpc>
                <a:spcPct val="90000"/>
              </a:lnSpc>
              <a:spcBef>
                <a:spcPts val="0"/>
              </a:spcBef>
              <a:spcAft>
                <a:spcPts val="425"/>
              </a:spcAft>
              <a:defRPr sz="2000"/>
            </a:lvl2pPr>
            <a:lvl3pPr marL="900000" indent="-228600">
              <a:lnSpc>
                <a:spcPct val="90000"/>
              </a:lnSpc>
              <a:spcBef>
                <a:spcPts val="0"/>
              </a:spcBef>
              <a:spcAft>
                <a:spcPts val="425"/>
              </a:spcAft>
              <a:buFont typeface="Arial" panose="020B0604020202020204" pitchFamily="34" charset="0"/>
              <a:buChar char="»"/>
              <a:defRPr sz="2000"/>
            </a:lvl3pPr>
          </a:lstStyle>
          <a:p>
            <a:pPr lvl="0"/>
            <a:r>
              <a:rPr lang="en-US" dirty="0"/>
              <a:t>Type text here</a:t>
            </a:r>
          </a:p>
          <a:p>
            <a:pPr lvl="1"/>
            <a:r>
              <a:rPr lang="en-US" dirty="0"/>
              <a:t>Second level if required</a:t>
            </a:r>
          </a:p>
          <a:p>
            <a:pPr lvl="2"/>
            <a:r>
              <a:rPr lang="en-US" dirty="0"/>
              <a:t>Third level if required</a:t>
            </a:r>
          </a:p>
          <a:p>
            <a:pPr lvl="0"/>
            <a:endParaRPr lang="en-AU" dirty="0"/>
          </a:p>
        </p:txBody>
      </p:sp>
      <p:pic>
        <p:nvPicPr>
          <p:cNvPr id="3" name="Picture 2">
            <a:extLst>
              <a:ext uri="{FF2B5EF4-FFF2-40B4-BE49-F238E27FC236}">
                <a16:creationId xmlns:a16="http://schemas.microsoft.com/office/drawing/2014/main" id="{1865B537-7036-2042-B50D-F890C1EE957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14907" b="16398"/>
          <a:stretch/>
        </p:blipFill>
        <p:spPr>
          <a:xfrm>
            <a:off x="7368975" y="4489554"/>
            <a:ext cx="1686214" cy="577121"/>
          </a:xfrm>
          <a:prstGeom prst="rect">
            <a:avLst/>
          </a:prstGeom>
        </p:spPr>
      </p:pic>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ooter:Text left/Image righ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4570413" y="-1"/>
            <a:ext cx="4573587" cy="4276725"/>
          </a:xfrm>
          <a:prstGeom prst="rect">
            <a:avLst/>
          </a:prstGeom>
        </p:spPr>
        <p:txBody>
          <a:bodyPr anchor="ctr"/>
          <a:lstStyle>
            <a:lvl1pPr marL="0" marR="0" indent="0" algn="ctr" defTabSz="914400" rtl="0" eaLnBrk="0" fontAlgn="base" latinLnBrk="0" hangingPunct="0">
              <a:lnSpc>
                <a:spcPct val="100000"/>
              </a:lnSpc>
              <a:spcBef>
                <a:spcPct val="20000"/>
              </a:spcBef>
              <a:spcAft>
                <a:spcPct val="0"/>
              </a:spcAft>
              <a:buClrTx/>
              <a:buSzTx/>
              <a:buFontTx/>
              <a:buNone/>
              <a:tabLst/>
              <a:defRPr i="1">
                <a:solidFill>
                  <a:srgbClr val="E632C0"/>
                </a:solidFill>
              </a:defRPr>
            </a:lvl1pPr>
          </a:lstStyle>
          <a:p>
            <a:r>
              <a:rPr lang="en-US" dirty="0"/>
              <a:t>Drag or insert image/chart/table to placeholder. Or c</a:t>
            </a:r>
            <a:r>
              <a:rPr lang="en-AU" dirty="0"/>
              <a:t>lick </a:t>
            </a:r>
            <a:br>
              <a:rPr lang="en-AU" dirty="0"/>
            </a:br>
            <a:r>
              <a:rPr lang="en-AU" dirty="0"/>
              <a:t>icon to add.</a:t>
            </a:r>
          </a:p>
        </p:txBody>
      </p:sp>
      <p:sp>
        <p:nvSpPr>
          <p:cNvPr id="12" name="Text Placeholder 3"/>
          <p:cNvSpPr>
            <a:spLocks noGrp="1"/>
          </p:cNvSpPr>
          <p:nvPr>
            <p:ph type="body" sz="quarter" idx="11" hasCustomPrompt="1"/>
          </p:nvPr>
        </p:nvSpPr>
        <p:spPr>
          <a:xfrm>
            <a:off x="416217" y="428627"/>
            <a:ext cx="3820503" cy="647700"/>
          </a:xfrm>
          <a:prstGeom prst="rect">
            <a:avLst/>
          </a:prstGeom>
        </p:spPr>
        <p:txBody>
          <a:bodyPr anchor="t"/>
          <a:lstStyle>
            <a:lvl1pPr marL="0" indent="0">
              <a:lnSpc>
                <a:spcPct val="90000"/>
              </a:lnSpc>
              <a:buNone/>
              <a:defRPr sz="3600" b="1">
                <a:solidFill>
                  <a:srgbClr val="054A89"/>
                </a:solidFill>
              </a:defRPr>
            </a:lvl1pPr>
          </a:lstStyle>
          <a:p>
            <a:pPr lvl="0"/>
            <a:r>
              <a:rPr lang="en-US" dirty="0"/>
              <a:t>Type heading</a:t>
            </a:r>
            <a:endParaRPr lang="en-AU" dirty="0"/>
          </a:p>
        </p:txBody>
      </p:sp>
      <p:sp>
        <p:nvSpPr>
          <p:cNvPr id="13" name="Text Placeholder 3"/>
          <p:cNvSpPr>
            <a:spLocks noGrp="1"/>
          </p:cNvSpPr>
          <p:nvPr>
            <p:ph type="body" sz="quarter" idx="12" hasCustomPrompt="1"/>
          </p:nvPr>
        </p:nvSpPr>
        <p:spPr>
          <a:xfrm>
            <a:off x="416209" y="1295405"/>
            <a:ext cx="3810351" cy="2514595"/>
          </a:xfrm>
          <a:prstGeom prst="rect">
            <a:avLst/>
          </a:prstGeom>
        </p:spPr>
        <p:txBody>
          <a:bodyPr/>
          <a:lstStyle>
            <a:lvl1pPr marL="342900" indent="-342900">
              <a:lnSpc>
                <a:spcPct val="90000"/>
              </a:lnSpc>
              <a:spcBef>
                <a:spcPts val="0"/>
              </a:spcBef>
              <a:spcAft>
                <a:spcPts val="1200"/>
              </a:spcAft>
              <a:buFont typeface="Arial" panose="020B0604020202020204" pitchFamily="34" charset="0"/>
              <a:buChar char="•"/>
              <a:defRPr sz="2400" b="0" baseline="0">
                <a:solidFill>
                  <a:schemeClr val="tx1"/>
                </a:solidFill>
              </a:defRPr>
            </a:lvl1pPr>
          </a:lstStyle>
          <a:p>
            <a:pPr lvl="0"/>
            <a:r>
              <a:rPr lang="en-US" dirty="0"/>
              <a:t>Type text here</a:t>
            </a:r>
            <a:endParaRPr lang="en-AU" dirty="0"/>
          </a:p>
        </p:txBody>
      </p:sp>
      <p:pic>
        <p:nvPicPr>
          <p:cNvPr id="9" name="Picture 8">
            <a:extLst>
              <a:ext uri="{FF2B5EF4-FFF2-40B4-BE49-F238E27FC236}">
                <a16:creationId xmlns:a16="http://schemas.microsoft.com/office/drawing/2014/main" id="{1905D9D5-D48F-4444-9C6D-30944DD8E39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4907" b="16398"/>
          <a:stretch/>
        </p:blipFill>
        <p:spPr>
          <a:xfrm>
            <a:off x="7368975" y="4489554"/>
            <a:ext cx="1686214" cy="577121"/>
          </a:xfrm>
          <a:prstGeom prst="rect">
            <a:avLst/>
          </a:prstGeom>
        </p:spPr>
      </p:pic>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oter:Text right/Image lef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1"/>
            <a:ext cx="4572000" cy="4273550"/>
          </a:xfrm>
          <a:prstGeom prst="rect">
            <a:avLst/>
          </a:prstGeom>
        </p:spPr>
        <p:txBody>
          <a:bodyPr anchor="ctr"/>
          <a:lstStyle>
            <a:lvl1pPr marL="0" marR="0" indent="0" algn="ctr" defTabSz="914400" rtl="0" eaLnBrk="0" fontAlgn="base" latinLnBrk="0" hangingPunct="0">
              <a:lnSpc>
                <a:spcPct val="100000"/>
              </a:lnSpc>
              <a:spcBef>
                <a:spcPct val="20000"/>
              </a:spcBef>
              <a:spcAft>
                <a:spcPct val="0"/>
              </a:spcAft>
              <a:buClrTx/>
              <a:buSzTx/>
              <a:buFontTx/>
              <a:buNone/>
              <a:tabLst/>
              <a:defRPr i="1">
                <a:solidFill>
                  <a:srgbClr val="E632C0"/>
                </a:solidFill>
              </a:defRPr>
            </a:lvl1pPr>
          </a:lstStyle>
          <a:p>
            <a:r>
              <a:rPr lang="en-US" dirty="0"/>
              <a:t>Drag or insert image/chart/table to placeholder. Or c</a:t>
            </a:r>
            <a:r>
              <a:rPr lang="en-AU" dirty="0"/>
              <a:t>lick </a:t>
            </a:r>
            <a:br>
              <a:rPr lang="en-AU" dirty="0"/>
            </a:br>
            <a:r>
              <a:rPr lang="en-AU" dirty="0"/>
              <a:t>icon to add.</a:t>
            </a:r>
          </a:p>
        </p:txBody>
      </p:sp>
      <p:sp>
        <p:nvSpPr>
          <p:cNvPr id="12" name="Text Placeholder 3"/>
          <p:cNvSpPr>
            <a:spLocks noGrp="1"/>
          </p:cNvSpPr>
          <p:nvPr>
            <p:ph type="body" sz="quarter" idx="11" hasCustomPrompt="1"/>
          </p:nvPr>
        </p:nvSpPr>
        <p:spPr>
          <a:xfrm>
            <a:off x="4947577" y="428627"/>
            <a:ext cx="3820503" cy="647700"/>
          </a:xfrm>
          <a:prstGeom prst="rect">
            <a:avLst/>
          </a:prstGeom>
        </p:spPr>
        <p:txBody>
          <a:bodyPr anchor="t"/>
          <a:lstStyle>
            <a:lvl1pPr marL="0" indent="0">
              <a:lnSpc>
                <a:spcPct val="90000"/>
              </a:lnSpc>
              <a:buNone/>
              <a:defRPr sz="3600" b="1">
                <a:solidFill>
                  <a:srgbClr val="054A89"/>
                </a:solidFill>
              </a:defRPr>
            </a:lvl1pPr>
          </a:lstStyle>
          <a:p>
            <a:pPr lvl="0"/>
            <a:r>
              <a:rPr lang="en-US" dirty="0"/>
              <a:t>Type heading</a:t>
            </a:r>
            <a:endParaRPr lang="en-AU" dirty="0"/>
          </a:p>
        </p:txBody>
      </p:sp>
      <p:sp>
        <p:nvSpPr>
          <p:cNvPr id="13" name="Text Placeholder 3"/>
          <p:cNvSpPr>
            <a:spLocks noGrp="1"/>
          </p:cNvSpPr>
          <p:nvPr>
            <p:ph type="body" sz="quarter" idx="12" hasCustomPrompt="1"/>
          </p:nvPr>
        </p:nvSpPr>
        <p:spPr>
          <a:xfrm>
            <a:off x="4947569" y="1295405"/>
            <a:ext cx="3810351" cy="2514595"/>
          </a:xfrm>
          <a:prstGeom prst="rect">
            <a:avLst/>
          </a:prstGeom>
        </p:spPr>
        <p:txBody>
          <a:bodyPr/>
          <a:lstStyle>
            <a:lvl1pPr marL="342900" indent="-342900">
              <a:lnSpc>
                <a:spcPct val="90000"/>
              </a:lnSpc>
              <a:spcBef>
                <a:spcPts val="0"/>
              </a:spcBef>
              <a:spcAft>
                <a:spcPts val="1200"/>
              </a:spcAft>
              <a:buFont typeface="Arial" panose="020B0604020202020204" pitchFamily="34" charset="0"/>
              <a:buChar char="•"/>
              <a:defRPr sz="2400" b="0" baseline="0">
                <a:solidFill>
                  <a:schemeClr val="tx1"/>
                </a:solidFill>
              </a:defRPr>
            </a:lvl1pPr>
          </a:lstStyle>
          <a:p>
            <a:pPr lvl="0"/>
            <a:r>
              <a:rPr lang="en-US" dirty="0"/>
              <a:t>Type text here</a:t>
            </a:r>
            <a:endParaRPr lang="en-AU" dirty="0"/>
          </a:p>
        </p:txBody>
      </p:sp>
      <p:pic>
        <p:nvPicPr>
          <p:cNvPr id="9" name="Picture 8">
            <a:extLst>
              <a:ext uri="{FF2B5EF4-FFF2-40B4-BE49-F238E27FC236}">
                <a16:creationId xmlns:a16="http://schemas.microsoft.com/office/drawing/2014/main" id="{825F60B5-CC36-E54D-BE26-62F792B5A69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4907" b="16398"/>
          <a:stretch/>
        </p:blipFill>
        <p:spPr>
          <a:xfrm>
            <a:off x="7368975" y="4489554"/>
            <a:ext cx="1686214" cy="577121"/>
          </a:xfrm>
          <a:prstGeom prst="rect">
            <a:avLst/>
          </a:prstGeom>
        </p:spPr>
      </p:pic>
    </p:spTree>
    <p:extLst>
      <p:ext uri="{BB962C8B-B14F-4D97-AF65-F5344CB8AC3E}">
        <p14:creationId xmlns:p14="http://schemas.microsoft.com/office/powerpoint/2010/main" val="190336270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oter:Full screen image">
    <p:spTree>
      <p:nvGrpSpPr>
        <p:cNvPr id="1" name=""/>
        <p:cNvGrpSpPr/>
        <p:nvPr/>
      </p:nvGrpSpPr>
      <p:grpSpPr>
        <a:xfrm>
          <a:off x="0" y="0"/>
          <a:ext cx="0" cy="0"/>
          <a:chOff x="0" y="0"/>
          <a:chExt cx="0" cy="0"/>
        </a:xfrm>
      </p:grpSpPr>
      <p:sp>
        <p:nvSpPr>
          <p:cNvPr id="3" name="Picture Placeholder 2"/>
          <p:cNvSpPr>
            <a:spLocks noGrp="1"/>
          </p:cNvSpPr>
          <p:nvPr>
            <p:ph type="pic" sz="quarter" idx="11" hasCustomPrompt="1"/>
          </p:nvPr>
        </p:nvSpPr>
        <p:spPr>
          <a:xfrm>
            <a:off x="0" y="1"/>
            <a:ext cx="9144000" cy="4264818"/>
          </a:xfrm>
          <a:prstGeom prst="rect">
            <a:avLst/>
          </a:prstGeom>
        </p:spPr>
        <p:txBody>
          <a:bodyPr vert="horz" anchor="ctr"/>
          <a:lstStyle>
            <a:lvl1pPr marL="0" indent="0" algn="ctr">
              <a:buNone/>
              <a:defRPr i="1" baseline="0">
                <a:solidFill>
                  <a:srgbClr val="E632C0"/>
                </a:solidFill>
              </a:defRPr>
            </a:lvl1pPr>
          </a:lstStyle>
          <a:p>
            <a:r>
              <a:rPr lang="en-US" dirty="0"/>
              <a:t>Drag or insert image/chart/table </a:t>
            </a:r>
          </a:p>
          <a:p>
            <a:r>
              <a:rPr lang="en-US" dirty="0"/>
              <a:t>to placeholder. </a:t>
            </a:r>
          </a:p>
          <a:p>
            <a:r>
              <a:rPr lang="en-US" dirty="0"/>
              <a:t>Or c</a:t>
            </a:r>
            <a:r>
              <a:rPr lang="en-AU" dirty="0"/>
              <a:t>lick icon to add.</a:t>
            </a:r>
          </a:p>
        </p:txBody>
      </p:sp>
      <p:pic>
        <p:nvPicPr>
          <p:cNvPr id="6" name="Picture 5">
            <a:extLst>
              <a:ext uri="{FF2B5EF4-FFF2-40B4-BE49-F238E27FC236}">
                <a16:creationId xmlns:a16="http://schemas.microsoft.com/office/drawing/2014/main" id="{99E93AA6-97AE-3E4D-ABE1-897755A9719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4907" b="16398"/>
          <a:stretch/>
        </p:blipFill>
        <p:spPr>
          <a:xfrm>
            <a:off x="7368975" y="4489554"/>
            <a:ext cx="1686214" cy="577121"/>
          </a:xfrm>
          <a:prstGeom prst="rect">
            <a:avLst/>
          </a:prstGeom>
        </p:spPr>
      </p:pic>
    </p:spTree>
    <p:extLst>
      <p:ext uri="{BB962C8B-B14F-4D97-AF65-F5344CB8AC3E}">
        <p14:creationId xmlns:p14="http://schemas.microsoft.com/office/powerpoint/2010/main" val="76824156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ooter: heading and full screen image">
    <p:spTree>
      <p:nvGrpSpPr>
        <p:cNvPr id="1" name=""/>
        <p:cNvGrpSpPr/>
        <p:nvPr/>
      </p:nvGrpSpPr>
      <p:grpSpPr>
        <a:xfrm>
          <a:off x="0" y="0"/>
          <a:ext cx="0" cy="0"/>
          <a:chOff x="0" y="0"/>
          <a:chExt cx="0" cy="0"/>
        </a:xfrm>
      </p:grpSpPr>
      <p:sp>
        <p:nvSpPr>
          <p:cNvPr id="3" name="Picture Placeholder 2"/>
          <p:cNvSpPr>
            <a:spLocks noGrp="1"/>
          </p:cNvSpPr>
          <p:nvPr>
            <p:ph type="pic" sz="quarter" idx="11" hasCustomPrompt="1"/>
          </p:nvPr>
        </p:nvSpPr>
        <p:spPr>
          <a:xfrm>
            <a:off x="0" y="1247587"/>
            <a:ext cx="9144000" cy="3017231"/>
          </a:xfrm>
          <a:prstGeom prst="rect">
            <a:avLst/>
          </a:prstGeom>
        </p:spPr>
        <p:txBody>
          <a:bodyPr vert="horz" anchor="ctr"/>
          <a:lstStyle>
            <a:lvl1pPr marL="0" indent="0" algn="ctr">
              <a:buNone/>
              <a:defRPr i="1" baseline="0">
                <a:solidFill>
                  <a:srgbClr val="E632C0"/>
                </a:solidFill>
              </a:defRPr>
            </a:lvl1pPr>
          </a:lstStyle>
          <a:p>
            <a:r>
              <a:rPr lang="en-US" dirty="0"/>
              <a:t>Drag or insert image/chart/table </a:t>
            </a:r>
          </a:p>
          <a:p>
            <a:r>
              <a:rPr lang="en-US"/>
              <a:t>to </a:t>
            </a:r>
            <a:r>
              <a:rPr lang="en-US" dirty="0"/>
              <a:t>placeholder</a:t>
            </a:r>
            <a:r>
              <a:rPr lang="en-US"/>
              <a:t>. </a:t>
            </a:r>
          </a:p>
          <a:p>
            <a:r>
              <a:rPr lang="en-US"/>
              <a:t>Or </a:t>
            </a:r>
            <a:r>
              <a:rPr lang="en-US" dirty="0"/>
              <a:t>c</a:t>
            </a:r>
            <a:r>
              <a:rPr lang="en-AU" dirty="0"/>
              <a:t>lick icon to add.</a:t>
            </a:r>
          </a:p>
        </p:txBody>
      </p:sp>
      <p:sp>
        <p:nvSpPr>
          <p:cNvPr id="5" name="Text Placeholder 3"/>
          <p:cNvSpPr>
            <a:spLocks noGrp="1"/>
          </p:cNvSpPr>
          <p:nvPr>
            <p:ph type="body" sz="quarter" idx="11" hasCustomPrompt="1"/>
          </p:nvPr>
        </p:nvSpPr>
        <p:spPr>
          <a:xfrm>
            <a:off x="416217" y="428627"/>
            <a:ext cx="8290903" cy="647700"/>
          </a:xfrm>
          <a:prstGeom prst="rect">
            <a:avLst/>
          </a:prstGeom>
        </p:spPr>
        <p:txBody>
          <a:bodyPr anchor="t"/>
          <a:lstStyle>
            <a:lvl1pPr marL="0" indent="0">
              <a:lnSpc>
                <a:spcPct val="90000"/>
              </a:lnSpc>
              <a:buNone/>
              <a:defRPr sz="3600" b="1" baseline="0">
                <a:solidFill>
                  <a:srgbClr val="054A89"/>
                </a:solidFill>
                <a:latin typeface="Altis UniSA" panose="020B0603030000000003" pitchFamily="34" charset="77"/>
              </a:defRPr>
            </a:lvl1pPr>
          </a:lstStyle>
          <a:p>
            <a:pPr lvl="0"/>
            <a:r>
              <a:rPr lang="en-US" dirty="0"/>
              <a:t>Type heading here</a:t>
            </a:r>
            <a:endParaRPr lang="en-AU" dirty="0"/>
          </a:p>
        </p:txBody>
      </p:sp>
      <p:pic>
        <p:nvPicPr>
          <p:cNvPr id="8" name="Picture 7">
            <a:extLst>
              <a:ext uri="{FF2B5EF4-FFF2-40B4-BE49-F238E27FC236}">
                <a16:creationId xmlns:a16="http://schemas.microsoft.com/office/drawing/2014/main" id="{8F1F7B63-B665-4046-97B9-0C2624ABB39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4907" b="16398"/>
          <a:stretch/>
        </p:blipFill>
        <p:spPr>
          <a:xfrm>
            <a:off x="7368975" y="4489554"/>
            <a:ext cx="1686214" cy="577121"/>
          </a:xfrm>
          <a:prstGeom prst="rect">
            <a:avLst/>
          </a:prstGeom>
        </p:spPr>
      </p:pic>
    </p:spTree>
    <p:extLst>
      <p:ext uri="{BB962C8B-B14F-4D97-AF65-F5344CB8AC3E}">
        <p14:creationId xmlns:p14="http://schemas.microsoft.com/office/powerpoint/2010/main" val="50610714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8EBF3C-6C79-414F-B2F0-C45AE2BA79D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4" name="Picture 3" descr="UniSA New Portrait 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29784" y="904205"/>
            <a:ext cx="2084432" cy="1667545"/>
          </a:xfrm>
          <a:prstGeom prst="rect">
            <a:avLst/>
          </a:prstGeom>
        </p:spPr>
      </p:pic>
      <p:pic>
        <p:nvPicPr>
          <p:cNvPr id="6" name="Picture 5" descr="UniSA New Portrait 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29784" y="904205"/>
            <a:ext cx="2084432" cy="1667545"/>
          </a:xfrm>
          <a:prstGeom prst="rect">
            <a:avLst/>
          </a:prstGeom>
        </p:spPr>
      </p:pic>
      <p:sp>
        <p:nvSpPr>
          <p:cNvPr id="9" name="Rectangle 11"/>
          <p:cNvSpPr>
            <a:spLocks noGrp="1" noChangeArrowheads="1"/>
          </p:cNvSpPr>
          <p:nvPr>
            <p:ph type="subTitle" sz="quarter" idx="1" hasCustomPrompt="1"/>
          </p:nvPr>
        </p:nvSpPr>
        <p:spPr bwMode="auto">
          <a:xfrm>
            <a:off x="0" y="3332829"/>
            <a:ext cx="9143999" cy="1249331"/>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marL="0" indent="0" algn="ctr">
              <a:buFontTx/>
              <a:buNone/>
              <a:defRPr sz="3200" baseline="0">
                <a:solidFill>
                  <a:schemeClr val="bg1"/>
                </a:solidFill>
                <a:latin typeface="Altis UniSA" panose="020B0603030000000003" pitchFamily="34" charset="77"/>
              </a:defRPr>
            </a:lvl1pPr>
          </a:lstStyle>
          <a:p>
            <a:r>
              <a:rPr lang="en-US" dirty="0"/>
              <a:t>Insert text or delete if not required</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4348" y="2196701"/>
            <a:ext cx="7772400" cy="1021556"/>
          </a:xfrm>
          <a:prstGeom prst="rect">
            <a:avLst/>
          </a:prstGeom>
        </p:spPr>
        <p:txBody>
          <a:bodyPr anchor="t"/>
          <a:lstStyle>
            <a:lvl1pPr algn="l">
              <a:defRPr sz="3000" b="1" cap="all" baseline="0">
                <a:solidFill>
                  <a:schemeClr val="accent2">
                    <a:lumMod val="75000"/>
                  </a:schemeClr>
                </a:solidFill>
              </a:defRPr>
            </a:lvl1pPr>
          </a:lstStyle>
          <a:p>
            <a:r>
              <a:rPr lang="en-US" dirty="0"/>
              <a:t>Click to edit Master title style</a:t>
            </a:r>
            <a:endParaRPr lang="en-AU" dirty="0"/>
          </a:p>
        </p:txBody>
      </p:sp>
    </p:spTree>
    <p:extLst>
      <p:ext uri="{BB962C8B-B14F-4D97-AF65-F5344CB8AC3E}">
        <p14:creationId xmlns:p14="http://schemas.microsoft.com/office/powerpoint/2010/main" val="376084087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8200" name="Rectangle 8"/>
          <p:cNvSpPr>
            <a:spLocks noGrp="1" noChangeArrowheads="1"/>
          </p:cNvSpPr>
          <p:nvPr>
            <p:ph type="ctrTitle" sz="quarter"/>
          </p:nvPr>
        </p:nvSpPr>
        <p:spPr bwMode="auto">
          <a:xfrm>
            <a:off x="1440000" y="2538414"/>
            <a:ext cx="5791200" cy="290513"/>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lgn="l">
              <a:defRPr sz="2400">
                <a:solidFill>
                  <a:schemeClr val="bg1"/>
                </a:solidFill>
              </a:defRPr>
            </a:lvl1pPr>
          </a:lstStyle>
          <a:p>
            <a:r>
              <a:rPr lang="en-US" dirty="0"/>
              <a:t>Click to edit Master title style</a:t>
            </a:r>
          </a:p>
        </p:txBody>
      </p:sp>
      <p:sp>
        <p:nvSpPr>
          <p:cNvPr id="8203" name="Rectangle 11"/>
          <p:cNvSpPr>
            <a:spLocks noGrp="1" noChangeArrowheads="1"/>
          </p:cNvSpPr>
          <p:nvPr>
            <p:ph type="subTitle" sz="quarter" idx="1"/>
          </p:nvPr>
        </p:nvSpPr>
        <p:spPr bwMode="auto">
          <a:xfrm>
            <a:off x="1440000" y="2901553"/>
            <a:ext cx="6019800" cy="28932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l">
              <a:buFontTx/>
              <a:buNone/>
              <a:defRPr sz="1400">
                <a:solidFill>
                  <a:schemeClr val="bg1"/>
                </a:solidFill>
              </a:defRPr>
            </a:lvl1pPr>
          </a:lstStyle>
          <a:p>
            <a:r>
              <a:rPr lang="en-US" dirty="0"/>
              <a:t>Click to edit Master subtitle style</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6745" y="4297442"/>
            <a:ext cx="1462531" cy="434729"/>
          </a:xfrm>
          <a:prstGeom prst="rect">
            <a:avLst/>
          </a:prstGeom>
        </p:spPr>
      </p:pic>
    </p:spTree>
    <p:extLst>
      <p:ext uri="{BB962C8B-B14F-4D97-AF65-F5344CB8AC3E}">
        <p14:creationId xmlns:p14="http://schemas.microsoft.com/office/powerpoint/2010/main" val="41332040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1" name="Text Box 17"/>
          <p:cNvSpPr txBox="1">
            <a:spLocks noChangeArrowheads="1"/>
          </p:cNvSpPr>
          <p:nvPr/>
        </p:nvSpPr>
        <p:spPr bwMode="auto">
          <a:xfrm>
            <a:off x="2971800" y="290514"/>
            <a:ext cx="3200400" cy="461665"/>
          </a:xfrm>
          <a:prstGeom prst="rect">
            <a:avLst/>
          </a:prstGeom>
          <a:noFill/>
          <a:ln w="9525">
            <a:noFill/>
            <a:miter lim="800000"/>
            <a:headEnd/>
            <a:tailEnd/>
          </a:ln>
        </p:spPr>
        <p:txBody>
          <a:bodyPr>
            <a:spAutoFit/>
          </a:bodyPr>
          <a:lstStyle/>
          <a:p>
            <a:pPr algn="ctr">
              <a:spcBef>
                <a:spcPct val="50000"/>
              </a:spcBef>
              <a:defRPr/>
            </a:pPr>
            <a:endParaRPr lang="en-US">
              <a:solidFill>
                <a:schemeClr val="bg1"/>
              </a:solidFill>
            </a:endParaRPr>
          </a:p>
        </p:txBody>
      </p:sp>
    </p:spTree>
  </p:cSld>
  <p:clrMap bg1="lt1" tx1="dk1" bg2="lt2" tx2="dk2" accent1="accent1" accent2="accent2" accent3="accent3" accent4="accent4" accent5="accent5" accent6="accent6" hlink="hlink" folHlink="folHlink"/>
  <p:sldLayoutIdLst>
    <p:sldLayoutId id="2147483658" r:id="rId1"/>
    <p:sldLayoutId id="2147483650" r:id="rId2"/>
    <p:sldLayoutId id="2147483651" r:id="rId3"/>
    <p:sldLayoutId id="2147483654" r:id="rId4"/>
    <p:sldLayoutId id="2147483659" r:id="rId5"/>
    <p:sldLayoutId id="2147483660" r:id="rId6"/>
    <p:sldLayoutId id="2147483649" r:id="rId7"/>
    <p:sldLayoutId id="2147483663" r:id="rId8"/>
    <p:sldLayoutId id="2147483664" r:id="rId9"/>
    <p:sldLayoutId id="2147483665" r:id="rId10"/>
  </p:sldLayoutIdLst>
  <p:transition/>
  <p:hf sldNum="0" hdr="0" ftr="0" dt="0"/>
  <p:txStyles>
    <p:titleStyle>
      <a:lvl1pPr algn="ctr" rtl="0" eaLnBrk="1" fontAlgn="base" hangingPunct="1">
        <a:spcBef>
          <a:spcPct val="0"/>
        </a:spcBef>
        <a:spcAft>
          <a:spcPct val="0"/>
        </a:spcAft>
        <a:defRPr sz="4400">
          <a:solidFill>
            <a:schemeClr val="tx2"/>
          </a:solidFill>
          <a:latin typeface="+mj-lt"/>
          <a:ea typeface="Arial" pitchFamily="-65" charset="0"/>
          <a:cs typeface="+mj-cs"/>
        </a:defRPr>
      </a:lvl1pPr>
      <a:lvl2pPr algn="ctr" rtl="0" eaLnBrk="1" fontAlgn="base" hangingPunct="1">
        <a:spcBef>
          <a:spcPct val="0"/>
        </a:spcBef>
        <a:spcAft>
          <a:spcPct val="0"/>
        </a:spcAft>
        <a:defRPr sz="4400">
          <a:solidFill>
            <a:schemeClr val="tx2"/>
          </a:solidFill>
          <a:latin typeface="Arial" charset="0"/>
          <a:ea typeface="Arial" pitchFamily="-65" charset="0"/>
          <a:cs typeface="Arial" charset="0"/>
        </a:defRPr>
      </a:lvl2pPr>
      <a:lvl3pPr algn="ctr" rtl="0" eaLnBrk="1" fontAlgn="base" hangingPunct="1">
        <a:spcBef>
          <a:spcPct val="0"/>
        </a:spcBef>
        <a:spcAft>
          <a:spcPct val="0"/>
        </a:spcAft>
        <a:defRPr sz="4400">
          <a:solidFill>
            <a:schemeClr val="tx2"/>
          </a:solidFill>
          <a:latin typeface="Arial" charset="0"/>
          <a:ea typeface="Arial" pitchFamily="-65" charset="0"/>
          <a:cs typeface="Arial" charset="0"/>
        </a:defRPr>
      </a:lvl3pPr>
      <a:lvl4pPr algn="ctr" rtl="0" eaLnBrk="1" fontAlgn="base" hangingPunct="1">
        <a:spcBef>
          <a:spcPct val="0"/>
        </a:spcBef>
        <a:spcAft>
          <a:spcPct val="0"/>
        </a:spcAft>
        <a:defRPr sz="4400">
          <a:solidFill>
            <a:schemeClr val="tx2"/>
          </a:solidFill>
          <a:latin typeface="Arial" charset="0"/>
          <a:ea typeface="Arial" pitchFamily="-65" charset="0"/>
          <a:cs typeface="Arial" charset="0"/>
        </a:defRPr>
      </a:lvl4pPr>
      <a:lvl5pPr algn="ctr" rtl="0" eaLnBrk="1" fontAlgn="base" hangingPunct="1">
        <a:spcBef>
          <a:spcPct val="0"/>
        </a:spcBef>
        <a:spcAft>
          <a:spcPct val="0"/>
        </a:spcAft>
        <a:defRPr sz="4400">
          <a:solidFill>
            <a:schemeClr val="tx2"/>
          </a:solidFill>
          <a:latin typeface="Arial" charset="0"/>
          <a:ea typeface="Arial" pitchFamily="-65"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Arial" pitchFamily="-65" charset="0"/>
          <a:cs typeface="+mn-cs"/>
        </a:defRPr>
      </a:lvl1pPr>
      <a:lvl2pPr marL="742950" indent="-285750" algn="l" rtl="0" eaLnBrk="1" fontAlgn="base" hangingPunct="1">
        <a:spcBef>
          <a:spcPct val="20000"/>
        </a:spcBef>
        <a:spcAft>
          <a:spcPct val="0"/>
        </a:spcAft>
        <a:buChar char="–"/>
        <a:defRPr sz="2800">
          <a:solidFill>
            <a:schemeClr val="tx1"/>
          </a:solidFill>
          <a:latin typeface="+mn-lt"/>
          <a:ea typeface="Arial" pitchFamily="-65" charset="0"/>
          <a:cs typeface="+mn-cs"/>
        </a:defRPr>
      </a:lvl2pPr>
      <a:lvl3pPr marL="1143000" indent="-228600" algn="l" rtl="0" eaLnBrk="1" fontAlgn="base" hangingPunct="1">
        <a:spcBef>
          <a:spcPct val="20000"/>
        </a:spcBef>
        <a:spcAft>
          <a:spcPct val="0"/>
        </a:spcAft>
        <a:buChar char="•"/>
        <a:defRPr sz="2400">
          <a:solidFill>
            <a:schemeClr val="tx1"/>
          </a:solidFill>
          <a:latin typeface="+mn-lt"/>
          <a:ea typeface="Arial" pitchFamily="-65" charset="0"/>
          <a:cs typeface="+mn-cs"/>
        </a:defRPr>
      </a:lvl3pPr>
      <a:lvl4pPr marL="1600200" indent="-228600" algn="l" rtl="0" eaLnBrk="1" fontAlgn="base" hangingPunct="1">
        <a:spcBef>
          <a:spcPct val="20000"/>
        </a:spcBef>
        <a:spcAft>
          <a:spcPct val="0"/>
        </a:spcAft>
        <a:buChar char="–"/>
        <a:defRPr sz="2000">
          <a:solidFill>
            <a:schemeClr val="tx1"/>
          </a:solidFill>
          <a:latin typeface="+mn-lt"/>
          <a:ea typeface="Arial" pitchFamily="-65" charset="0"/>
          <a:cs typeface="+mn-cs"/>
        </a:defRPr>
      </a:lvl4pPr>
      <a:lvl5pPr marL="2057400" indent="-228600" algn="l" rtl="0" eaLnBrk="1" fontAlgn="base" hangingPunct="1">
        <a:spcBef>
          <a:spcPct val="20000"/>
        </a:spcBef>
        <a:spcAft>
          <a:spcPct val="0"/>
        </a:spcAft>
        <a:buChar char="»"/>
        <a:defRPr sz="2000">
          <a:solidFill>
            <a:schemeClr val="tx1"/>
          </a:solidFill>
          <a:latin typeface="+mn-lt"/>
          <a:ea typeface="Arial" pitchFamily="-65" charset="0"/>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wmf"/></Relationships>
</file>

<file path=ppt/slides/_rels/slide17.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users.cs.umn.edu/~kumar/dmbook/index.php"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web.engr.illinois.edu/~hanj/bk3/"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w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Grp="1" noChangeArrowheads="1"/>
          </p:cNvSpPr>
          <p:nvPr>
            <p:ph type="ctrTitle" sz="quarter"/>
          </p:nvPr>
        </p:nvSpPr>
        <p:spPr>
          <a:xfrm>
            <a:off x="1165741" y="1831788"/>
            <a:ext cx="6812518" cy="843280"/>
          </a:xfrm>
        </p:spPr>
        <p:txBody>
          <a:bodyPr anchor="ctr"/>
          <a:lstStyle/>
          <a:p>
            <a:pPr eaLnBrk="1" hangingPunct="1"/>
            <a:br>
              <a:rPr lang="en-AU" dirty="0"/>
            </a:br>
            <a:r>
              <a:rPr lang="en-AU" sz="2400" b="0" dirty="0">
                <a:solidFill>
                  <a:srgbClr val="FFFF00"/>
                </a:solidFill>
              </a:rPr>
              <a:t>INFS 5102</a:t>
            </a:r>
            <a:br>
              <a:rPr lang="en-AU" sz="2400" dirty="0">
                <a:solidFill>
                  <a:srgbClr val="FFFF00"/>
                </a:solidFill>
              </a:rPr>
            </a:br>
            <a:r>
              <a:rPr lang="en-AU" sz="2400" b="0" dirty="0"/>
              <a:t>Unsupervised Methods in Analytics</a:t>
            </a:r>
            <a:br>
              <a:rPr lang="en-AU" dirty="0"/>
            </a:br>
            <a:endParaRPr lang="en-AU" dirty="0"/>
          </a:p>
        </p:txBody>
      </p:sp>
      <p:sp>
        <p:nvSpPr>
          <p:cNvPr id="3" name="Subtitle 2">
            <a:extLst>
              <a:ext uri="{FF2B5EF4-FFF2-40B4-BE49-F238E27FC236}">
                <a16:creationId xmlns:a16="http://schemas.microsoft.com/office/drawing/2014/main" id="{E2D08A4A-33F3-441F-B696-A104FCE0958A}"/>
              </a:ext>
            </a:extLst>
          </p:cNvPr>
          <p:cNvSpPr>
            <a:spLocks noGrp="1"/>
          </p:cNvSpPr>
          <p:nvPr>
            <p:ph type="subTitle" sz="quarter" idx="1"/>
          </p:nvPr>
        </p:nvSpPr>
        <p:spPr>
          <a:xfrm>
            <a:off x="1481136" y="3066499"/>
            <a:ext cx="6428827" cy="1249331"/>
          </a:xfrm>
        </p:spPr>
        <p:txBody>
          <a:bodyPr/>
          <a:lstStyle/>
          <a:p>
            <a:pPr eaLnBrk="1" hangingPunct="1"/>
            <a:r>
              <a:rPr lang="en-AU" sz="3200" dirty="0"/>
              <a:t>Module 5 – Anomaly Detection </a:t>
            </a:r>
          </a:p>
          <a:p>
            <a:pPr eaLnBrk="1" hangingPunct="1"/>
            <a:r>
              <a:rPr lang="en-AU" sz="2400" dirty="0"/>
              <a:t>Part 2: Methods</a:t>
            </a:r>
            <a:endParaRPr lang="en-US" dirty="0"/>
          </a:p>
        </p:txBody>
      </p:sp>
    </p:spTree>
    <p:extLst>
      <p:ext uri="{BB962C8B-B14F-4D97-AF65-F5344CB8AC3E}">
        <p14:creationId xmlns:p14="http://schemas.microsoft.com/office/powerpoint/2010/main" val="147372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xfrm>
            <a:off x="519164" y="339458"/>
            <a:ext cx="8387769" cy="505438"/>
          </a:xfrm>
          <a:noFill/>
        </p:spPr>
        <p:txBody>
          <a:bodyPr lIns="51792" tIns="25897" rIns="51792" bIns="25897" anchor="t"/>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r>
              <a:rPr lang="en-US" altLang="en-US" sz="2800" dirty="0">
                <a:solidFill>
                  <a:srgbClr val="054A89"/>
                </a:solidFill>
              </a:rPr>
              <a:t>Parametric Methods - </a:t>
            </a:r>
            <a:r>
              <a:rPr lang="en-US" altLang="en-US" dirty="0">
                <a:solidFill>
                  <a:srgbClr val="054A89"/>
                </a:solidFill>
              </a:rPr>
              <a:t>Using Mixture of Parametric Distributions</a:t>
            </a:r>
            <a:endParaRPr lang="en-US" dirty="0">
              <a:solidFill>
                <a:srgbClr val="054A89"/>
              </a:solidFill>
            </a:endParaRPr>
          </a:p>
        </p:txBody>
      </p:sp>
      <p:sp>
        <p:nvSpPr>
          <p:cNvPr id="3" name="Text Placeholder 2">
            <a:extLst>
              <a:ext uri="{FF2B5EF4-FFF2-40B4-BE49-F238E27FC236}">
                <a16:creationId xmlns:a16="http://schemas.microsoft.com/office/drawing/2014/main" id="{CD91DD79-1EDF-6645-9093-8CA9B624B5A8}"/>
              </a:ext>
            </a:extLst>
          </p:cNvPr>
          <p:cNvSpPr>
            <a:spLocks noGrp="1"/>
          </p:cNvSpPr>
          <p:nvPr>
            <p:ph type="body" sz="quarter" idx="12"/>
          </p:nvPr>
        </p:nvSpPr>
        <p:spPr>
          <a:xfrm>
            <a:off x="526283" y="844896"/>
            <a:ext cx="8280751" cy="2504435"/>
          </a:xfrm>
        </p:spPr>
        <p:txBody>
          <a:bodyPr/>
          <a:lstStyle/>
          <a:p>
            <a:pPr>
              <a:spcBef>
                <a:spcPts val="24"/>
              </a:spcBef>
              <a:buClr>
                <a:srgbClr val="000000"/>
              </a:buClr>
              <a:buSzPct val="100000"/>
            </a:pPr>
            <a:r>
              <a:rPr lang="en-US" altLang="en-US" sz="2200" dirty="0"/>
              <a:t>To overcome this problem, assume the normal data is generated by two normal distributions.  For any object </a:t>
            </a:r>
            <a:r>
              <a:rPr lang="en-US" altLang="en-US" sz="2200" i="1" dirty="0">
                <a:latin typeface="Times New Roman" panose="02020603050405020304" pitchFamily="18" charset="0"/>
                <a:cs typeface="Times New Roman" panose="02020603050405020304" pitchFamily="18" charset="0"/>
              </a:rPr>
              <a:t>o</a:t>
            </a:r>
            <a:r>
              <a:rPr lang="en-US" altLang="en-US" sz="2200" dirty="0"/>
              <a:t> in the data set, the probability that </a:t>
            </a:r>
            <a:r>
              <a:rPr lang="en-US" altLang="en-US" sz="2200" i="1" dirty="0">
                <a:latin typeface="Times New Roman" panose="02020603050405020304" pitchFamily="18" charset="0"/>
                <a:cs typeface="Times New Roman" panose="02020603050405020304" pitchFamily="18" charset="0"/>
              </a:rPr>
              <a:t>o</a:t>
            </a:r>
            <a:r>
              <a:rPr lang="en-US" altLang="en-US" sz="2200" dirty="0"/>
              <a:t> is generated by the mixture of the two distributions is given by </a:t>
            </a:r>
          </a:p>
          <a:p>
            <a:pPr>
              <a:spcBef>
                <a:spcPts val="24"/>
              </a:spcBef>
              <a:buClr>
                <a:srgbClr val="000000"/>
              </a:buClr>
              <a:buSzPct val="100000"/>
            </a:pPr>
            <a:endParaRPr lang="en-AU" altLang="en-US" sz="2000" dirty="0"/>
          </a:p>
          <a:p>
            <a:pPr>
              <a:spcBef>
                <a:spcPts val="24"/>
              </a:spcBef>
              <a:buClr>
                <a:srgbClr val="000000"/>
              </a:buClr>
              <a:buSzPct val="100000"/>
            </a:pPr>
            <a:endParaRPr lang="en-US" altLang="en-US" sz="2000" dirty="0"/>
          </a:p>
          <a:p>
            <a:pPr lvl="1">
              <a:spcBef>
                <a:spcPts val="24"/>
              </a:spcBef>
              <a:buFont typeface="Wingdings" pitchFamily="2" charset="2"/>
              <a:buNone/>
            </a:pPr>
            <a:r>
              <a:rPr lang="en-US" altLang="en-US" dirty="0"/>
              <a:t>where </a:t>
            </a:r>
            <a:r>
              <a:rPr lang="en-US" altLang="en-US" i="1" dirty="0">
                <a:latin typeface="Times New Roman" panose="02020603050405020304" pitchFamily="18" charset="0"/>
                <a:cs typeface="Times New Roman" panose="02020603050405020304" pitchFamily="18" charset="0"/>
              </a:rPr>
              <a:t>f</a:t>
            </a:r>
            <a:r>
              <a:rPr lang="el-GR" altLang="en-US" i="1" baseline="-25000" dirty="0">
                <a:latin typeface="Times New Roman" panose="02020603050405020304" pitchFamily="18" charset="0"/>
                <a:cs typeface="Times New Roman" panose="02020603050405020304" pitchFamily="18" charset="0"/>
              </a:rPr>
              <a:t>θ</a:t>
            </a:r>
            <a:r>
              <a:rPr lang="en-US" altLang="en-US" i="1" baseline="-50000" dirty="0">
                <a:latin typeface="Times New Roman" panose="02020603050405020304" pitchFamily="18" charset="0"/>
                <a:cs typeface="Times New Roman" panose="02020603050405020304" pitchFamily="18" charset="0"/>
              </a:rPr>
              <a:t>1</a:t>
            </a:r>
            <a:r>
              <a:rPr lang="en-US" altLang="en-US" dirty="0"/>
              <a:t> and </a:t>
            </a:r>
            <a:r>
              <a:rPr lang="en-US" altLang="en-US" i="1" dirty="0">
                <a:latin typeface="Times New Roman" panose="02020603050405020304" pitchFamily="18" charset="0"/>
                <a:cs typeface="Times New Roman" panose="02020603050405020304" pitchFamily="18" charset="0"/>
              </a:rPr>
              <a:t>f</a:t>
            </a:r>
            <a:r>
              <a:rPr lang="el-GR" altLang="en-US" i="1" baseline="-25000" dirty="0">
                <a:latin typeface="Times New Roman" panose="02020603050405020304" pitchFamily="18" charset="0"/>
                <a:cs typeface="Times New Roman" panose="02020603050405020304" pitchFamily="18" charset="0"/>
              </a:rPr>
              <a:t>θ</a:t>
            </a:r>
            <a:r>
              <a:rPr lang="en-US" altLang="en-US" i="1" baseline="-50000" dirty="0">
                <a:latin typeface="Times New Roman" panose="02020603050405020304" pitchFamily="18" charset="0"/>
                <a:cs typeface="Times New Roman" panose="02020603050405020304" pitchFamily="18" charset="0"/>
              </a:rPr>
              <a:t>2</a:t>
            </a:r>
            <a:r>
              <a:rPr lang="en-US" altLang="en-US" dirty="0"/>
              <a:t> are the probability density functions of </a:t>
            </a:r>
            <a:r>
              <a:rPr lang="el-GR" altLang="en-US" i="1" dirty="0">
                <a:latin typeface="Times New Roman" panose="02020603050405020304" pitchFamily="18" charset="0"/>
                <a:cs typeface="Times New Roman" panose="02020603050405020304" pitchFamily="18" charset="0"/>
              </a:rPr>
              <a:t>θ</a:t>
            </a:r>
            <a:r>
              <a:rPr lang="en-US" altLang="en-US" i="1" baseline="-25000" dirty="0">
                <a:latin typeface="Times New Roman" panose="02020603050405020304" pitchFamily="18" charset="0"/>
                <a:cs typeface="Times New Roman" panose="02020603050405020304" pitchFamily="18" charset="0"/>
              </a:rPr>
              <a:t>1</a:t>
            </a:r>
            <a:r>
              <a:rPr lang="en-US" altLang="en-US" i="1" dirty="0">
                <a:latin typeface="Times New Roman" panose="02020603050405020304" pitchFamily="18" charset="0"/>
                <a:cs typeface="Times New Roman" panose="02020603050405020304" pitchFamily="18" charset="0"/>
              </a:rPr>
              <a:t> </a:t>
            </a:r>
            <a:r>
              <a:rPr lang="en-US" altLang="en-US" dirty="0"/>
              <a:t>and </a:t>
            </a:r>
            <a:r>
              <a:rPr lang="el-GR" altLang="en-US" i="1" dirty="0">
                <a:latin typeface="Times New Roman" panose="02020603050405020304" pitchFamily="18" charset="0"/>
                <a:cs typeface="Times New Roman" panose="02020603050405020304" pitchFamily="18" charset="0"/>
              </a:rPr>
              <a:t>θ</a:t>
            </a:r>
            <a:r>
              <a:rPr lang="en-US" altLang="en-US" i="1" baseline="-25000" dirty="0">
                <a:latin typeface="Times New Roman" panose="02020603050405020304" pitchFamily="18" charset="0"/>
                <a:cs typeface="Times New Roman" panose="02020603050405020304" pitchFamily="18" charset="0"/>
              </a:rPr>
              <a:t>2</a:t>
            </a:r>
            <a:endParaRPr lang="en-US" altLang="en-US" dirty="0"/>
          </a:p>
          <a:p>
            <a:pPr>
              <a:spcBef>
                <a:spcPts val="24"/>
              </a:spcBef>
              <a:buClr>
                <a:srgbClr val="000000"/>
              </a:buClr>
              <a:buSzPct val="100000"/>
            </a:pPr>
            <a:r>
              <a:rPr lang="en-US" altLang="en-US" sz="2200" dirty="0"/>
              <a:t>Then learn the parameters </a:t>
            </a:r>
            <a:r>
              <a:rPr lang="el-GR" altLang="en-US" sz="2200" i="1" dirty="0">
                <a:latin typeface="Times New Roman" panose="02020603050405020304" pitchFamily="18" charset="0"/>
                <a:cs typeface="Times New Roman" panose="02020603050405020304" pitchFamily="18" charset="0"/>
              </a:rPr>
              <a:t>μ</a:t>
            </a:r>
            <a:r>
              <a:rPr lang="en-US" altLang="en-US" sz="2200" i="1" baseline="-25000" dirty="0">
                <a:latin typeface="Times New Roman" panose="02020603050405020304" pitchFamily="18" charset="0"/>
                <a:cs typeface="Times New Roman" panose="02020603050405020304" pitchFamily="18" charset="0"/>
              </a:rPr>
              <a:t>1</a:t>
            </a:r>
            <a:r>
              <a:rPr lang="en-US" altLang="en-US" sz="2200" i="1" dirty="0">
                <a:latin typeface="Times New Roman" panose="02020603050405020304" pitchFamily="18" charset="0"/>
                <a:cs typeface="Times New Roman" panose="02020603050405020304" pitchFamily="18" charset="0"/>
              </a:rPr>
              <a:t>, </a:t>
            </a:r>
            <a:r>
              <a:rPr lang="el-GR" altLang="en-US" sz="2200" i="1" dirty="0">
                <a:latin typeface="Times New Roman" panose="02020603050405020304" pitchFamily="18" charset="0"/>
                <a:cs typeface="Times New Roman" panose="02020603050405020304" pitchFamily="18" charset="0"/>
              </a:rPr>
              <a:t>σ</a:t>
            </a:r>
            <a:r>
              <a:rPr lang="en-US" altLang="en-US" sz="2200" i="1" baseline="-25000" dirty="0">
                <a:latin typeface="Times New Roman" panose="02020603050405020304" pitchFamily="18" charset="0"/>
                <a:cs typeface="Times New Roman" panose="02020603050405020304" pitchFamily="18" charset="0"/>
              </a:rPr>
              <a:t>1</a:t>
            </a:r>
            <a:r>
              <a:rPr lang="en-US" altLang="en-US" sz="2200" i="1" dirty="0">
                <a:latin typeface="Times New Roman" panose="02020603050405020304" pitchFamily="18" charset="0"/>
                <a:cs typeface="Times New Roman" panose="02020603050405020304" pitchFamily="18" charset="0"/>
              </a:rPr>
              <a:t>, </a:t>
            </a:r>
            <a:r>
              <a:rPr lang="el-GR" altLang="en-US" sz="2200" i="1" dirty="0">
                <a:latin typeface="Times New Roman" panose="02020603050405020304" pitchFamily="18" charset="0"/>
                <a:cs typeface="Times New Roman" panose="02020603050405020304" pitchFamily="18" charset="0"/>
              </a:rPr>
              <a:t>μ</a:t>
            </a:r>
            <a:r>
              <a:rPr lang="en-US" altLang="en-US" sz="2200" i="1" baseline="-25000" dirty="0">
                <a:latin typeface="Times New Roman" panose="02020603050405020304" pitchFamily="18" charset="0"/>
                <a:cs typeface="Times New Roman" panose="02020603050405020304" pitchFamily="18" charset="0"/>
              </a:rPr>
              <a:t>2</a:t>
            </a:r>
            <a:r>
              <a:rPr lang="en-US" altLang="en-US" sz="2200" i="1" dirty="0">
                <a:latin typeface="Times New Roman" panose="02020603050405020304" pitchFamily="18" charset="0"/>
                <a:cs typeface="Times New Roman" panose="02020603050405020304" pitchFamily="18" charset="0"/>
              </a:rPr>
              <a:t>, </a:t>
            </a:r>
            <a:r>
              <a:rPr lang="el-GR" altLang="en-US" sz="2200" i="1" dirty="0">
                <a:latin typeface="Times New Roman" panose="02020603050405020304" pitchFamily="18" charset="0"/>
                <a:cs typeface="Times New Roman" panose="02020603050405020304" pitchFamily="18" charset="0"/>
              </a:rPr>
              <a:t>σ</a:t>
            </a:r>
            <a:r>
              <a:rPr lang="en-US" altLang="en-US" sz="2200" i="1" baseline="-25000" dirty="0">
                <a:latin typeface="Times New Roman" panose="02020603050405020304" pitchFamily="18" charset="0"/>
                <a:cs typeface="Times New Roman" panose="02020603050405020304" pitchFamily="18" charset="0"/>
              </a:rPr>
              <a:t>2</a:t>
            </a:r>
            <a:r>
              <a:rPr lang="en-US" altLang="en-US" sz="2200" i="1" dirty="0">
                <a:latin typeface="Times New Roman" panose="02020603050405020304" pitchFamily="18" charset="0"/>
                <a:cs typeface="Times New Roman" panose="02020603050405020304" pitchFamily="18" charset="0"/>
              </a:rPr>
              <a:t> </a:t>
            </a:r>
            <a:r>
              <a:rPr lang="en-US" altLang="en-US" sz="2200" dirty="0"/>
              <a:t>from data</a:t>
            </a:r>
          </a:p>
          <a:p>
            <a:pPr>
              <a:spcBef>
                <a:spcPts val="24"/>
              </a:spcBef>
              <a:buClr>
                <a:srgbClr val="000000"/>
              </a:buClr>
              <a:buSzPct val="100000"/>
            </a:pPr>
            <a:r>
              <a:rPr lang="en-US" altLang="en-US" sz="2200" dirty="0"/>
              <a:t>An object </a:t>
            </a:r>
            <a:r>
              <a:rPr lang="en-US" altLang="en-US" sz="2200" i="1" dirty="0">
                <a:latin typeface="Times New Roman" panose="02020603050405020304" pitchFamily="18" charset="0"/>
                <a:cs typeface="Times New Roman" panose="02020603050405020304" pitchFamily="18" charset="0"/>
              </a:rPr>
              <a:t>o</a:t>
            </a:r>
            <a:r>
              <a:rPr lang="en-US" altLang="en-US" sz="2200" dirty="0"/>
              <a:t> is an outlier if </a:t>
            </a:r>
            <a:r>
              <a:rPr lang="en-AU" altLang="en-US" sz="2200" dirty="0"/>
              <a:t>the probability is very low for it to be generated by the mixture of the distributions</a:t>
            </a:r>
            <a:endParaRPr lang="en-US" altLang="en-US" sz="2200" dirty="0"/>
          </a:p>
          <a:p>
            <a:pPr lvl="1">
              <a:spcBef>
                <a:spcPts val="24"/>
              </a:spcBef>
            </a:pPr>
            <a:endParaRPr lang="en-US" altLang="en-US" sz="1800" dirty="0"/>
          </a:p>
          <a:p>
            <a:pPr marL="434250" lvl="1" indent="0">
              <a:spcBef>
                <a:spcPts val="24"/>
              </a:spcBef>
              <a:buNone/>
            </a:pPr>
            <a:endParaRPr lang="en-US" altLang="en-US" sz="1800" dirty="0"/>
          </a:p>
          <a:p>
            <a:pPr lvl="1">
              <a:spcBef>
                <a:spcPts val="24"/>
              </a:spcBef>
            </a:pPr>
            <a:endParaRPr lang="en-US" altLang="en-US" sz="1800" dirty="0"/>
          </a:p>
        </p:txBody>
      </p:sp>
      <p:pic>
        <p:nvPicPr>
          <p:cNvPr id="5" name="Picture 9">
            <a:extLst>
              <a:ext uri="{FF2B5EF4-FFF2-40B4-BE49-F238E27FC236}">
                <a16:creationId xmlns:a16="http://schemas.microsoft.com/office/drawing/2014/main" id="{59C6F6B7-93E7-DF46-B546-1B33F23067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3250" y="2273011"/>
            <a:ext cx="2773950" cy="298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064498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xfrm>
            <a:off x="519164" y="339458"/>
            <a:ext cx="8387769" cy="505438"/>
          </a:xfrm>
          <a:noFill/>
        </p:spPr>
        <p:txBody>
          <a:bodyPr lIns="51792" tIns="25897" rIns="51792" bIns="25897" anchor="t"/>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r>
              <a:rPr lang="en-US" altLang="en-US" sz="2800" dirty="0">
                <a:solidFill>
                  <a:srgbClr val="054A89"/>
                </a:solidFill>
              </a:rPr>
              <a:t>Non-parametric Methods</a:t>
            </a:r>
            <a:endParaRPr lang="en-US" dirty="0">
              <a:solidFill>
                <a:srgbClr val="054A89"/>
              </a:solidFill>
            </a:endParaRPr>
          </a:p>
        </p:txBody>
      </p:sp>
      <p:sp>
        <p:nvSpPr>
          <p:cNvPr id="3" name="Text Placeholder 2">
            <a:extLst>
              <a:ext uri="{FF2B5EF4-FFF2-40B4-BE49-F238E27FC236}">
                <a16:creationId xmlns:a16="http://schemas.microsoft.com/office/drawing/2014/main" id="{CD91DD79-1EDF-6645-9093-8CA9B624B5A8}"/>
              </a:ext>
            </a:extLst>
          </p:cNvPr>
          <p:cNvSpPr>
            <a:spLocks noGrp="1"/>
          </p:cNvSpPr>
          <p:nvPr>
            <p:ph type="body" sz="quarter" idx="12"/>
          </p:nvPr>
        </p:nvSpPr>
        <p:spPr>
          <a:xfrm>
            <a:off x="526284" y="844896"/>
            <a:ext cx="7660984" cy="2504435"/>
          </a:xfrm>
        </p:spPr>
        <p:txBody>
          <a:bodyPr/>
          <a:lstStyle/>
          <a:p>
            <a:r>
              <a:rPr lang="en-US" altLang="en-US" dirty="0"/>
              <a:t>Non-parametric (statistical) methods</a:t>
            </a:r>
          </a:p>
          <a:p>
            <a:pPr lvl="1"/>
            <a:r>
              <a:rPr lang="en-US" altLang="en-US" dirty="0"/>
              <a:t>Determine the model from input data without assuming an a-priori statistical model</a:t>
            </a:r>
          </a:p>
          <a:p>
            <a:pPr lvl="1"/>
            <a:r>
              <a:rPr lang="en-US" altLang="en-US" dirty="0"/>
              <a:t>Not completely parameter free but consider the number and nature of the parameters are flexible and not fixed in advance</a:t>
            </a:r>
          </a:p>
          <a:p>
            <a:pPr lvl="1"/>
            <a:r>
              <a:rPr lang="en-US" altLang="en-US" dirty="0"/>
              <a:t>Examples: histogram and kernel density estimation</a:t>
            </a:r>
          </a:p>
          <a:p>
            <a:pPr lvl="1">
              <a:spcBef>
                <a:spcPts val="24"/>
              </a:spcBef>
            </a:pPr>
            <a:endParaRPr lang="en-US" altLang="en-US" sz="1800" dirty="0"/>
          </a:p>
        </p:txBody>
      </p:sp>
    </p:spTree>
    <p:extLst>
      <p:ext uri="{BB962C8B-B14F-4D97-AF65-F5344CB8AC3E}">
        <p14:creationId xmlns:p14="http://schemas.microsoft.com/office/powerpoint/2010/main" val="272527633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xfrm>
            <a:off x="519164" y="339458"/>
            <a:ext cx="8506303" cy="505438"/>
          </a:xfrm>
          <a:noFill/>
        </p:spPr>
        <p:txBody>
          <a:bodyPr lIns="51792" tIns="25897" rIns="51792" bIns="25897" anchor="t"/>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r>
              <a:rPr lang="en-US" altLang="en-US" sz="2800" dirty="0">
                <a:solidFill>
                  <a:srgbClr val="054A89"/>
                </a:solidFill>
              </a:rPr>
              <a:t>Non-parametric Methods - </a:t>
            </a:r>
            <a:r>
              <a:rPr lang="en-US" altLang="en-US" sz="2000" dirty="0">
                <a:solidFill>
                  <a:srgbClr val="054A89"/>
                </a:solidFill>
              </a:rPr>
              <a:t>Detection Using Histogram</a:t>
            </a:r>
            <a:endParaRPr lang="en-US" sz="2000" dirty="0">
              <a:solidFill>
                <a:srgbClr val="054A89"/>
              </a:solidFill>
            </a:endParaRPr>
          </a:p>
        </p:txBody>
      </p:sp>
      <p:sp>
        <p:nvSpPr>
          <p:cNvPr id="3" name="Text Placeholder 2">
            <a:extLst>
              <a:ext uri="{FF2B5EF4-FFF2-40B4-BE49-F238E27FC236}">
                <a16:creationId xmlns:a16="http://schemas.microsoft.com/office/drawing/2014/main" id="{CD91DD79-1EDF-6645-9093-8CA9B624B5A8}"/>
              </a:ext>
            </a:extLst>
          </p:cNvPr>
          <p:cNvSpPr>
            <a:spLocks noGrp="1"/>
          </p:cNvSpPr>
          <p:nvPr>
            <p:ph type="body" sz="quarter" idx="12"/>
          </p:nvPr>
        </p:nvSpPr>
        <p:spPr>
          <a:xfrm>
            <a:off x="519164" y="785629"/>
            <a:ext cx="7660984" cy="2504435"/>
          </a:xfrm>
        </p:spPr>
        <p:txBody>
          <a:bodyPr/>
          <a:lstStyle/>
          <a:p>
            <a:pPr>
              <a:spcBef>
                <a:spcPts val="24"/>
              </a:spcBef>
            </a:pPr>
            <a:r>
              <a:rPr lang="en-US" altLang="en-US" sz="2000" dirty="0"/>
              <a:t>a.k.a. frequency-based, counting based method</a:t>
            </a:r>
          </a:p>
          <a:p>
            <a:pPr lvl="1">
              <a:spcBef>
                <a:spcPts val="24"/>
              </a:spcBef>
              <a:spcAft>
                <a:spcPts val="0"/>
              </a:spcAft>
              <a:buClr>
                <a:srgbClr val="000000"/>
              </a:buClr>
              <a:buSzPct val="100000"/>
              <a:buFont typeface="Arial" panose="020B0604020202020204" pitchFamily="34" charset="0"/>
              <a:buChar char="−"/>
            </a:pPr>
            <a:r>
              <a:rPr lang="en-US" altLang="en-US" sz="1600" dirty="0"/>
              <a:t>Figure shows the histogram of purchase amounts in </a:t>
            </a:r>
          </a:p>
          <a:p>
            <a:pPr marL="434250" lvl="1" indent="0">
              <a:spcBef>
                <a:spcPts val="24"/>
              </a:spcBef>
              <a:buClr>
                <a:srgbClr val="000000"/>
              </a:buClr>
              <a:buSzPct val="100000"/>
              <a:buNone/>
            </a:pPr>
            <a:r>
              <a:rPr lang="en-US" altLang="en-US" sz="1600" dirty="0"/>
              <a:t>     transactions</a:t>
            </a:r>
          </a:p>
          <a:p>
            <a:pPr lvl="1">
              <a:spcBef>
                <a:spcPts val="24"/>
              </a:spcBef>
              <a:spcAft>
                <a:spcPts val="0"/>
              </a:spcAft>
              <a:buClr>
                <a:srgbClr val="000000"/>
              </a:buClr>
              <a:buSzPct val="100000"/>
              <a:buFont typeface="Arial" panose="020B0604020202020204" pitchFamily="34" charset="0"/>
              <a:buChar char="−"/>
            </a:pPr>
            <a:r>
              <a:rPr lang="en-US" altLang="en-US" sz="1600" dirty="0"/>
              <a:t>A transaction in the amount of $7,500 is an outlier, </a:t>
            </a:r>
          </a:p>
          <a:p>
            <a:pPr marL="434250" lvl="1" indent="0">
              <a:spcBef>
                <a:spcPts val="24"/>
              </a:spcBef>
              <a:spcAft>
                <a:spcPts val="0"/>
              </a:spcAft>
              <a:buClr>
                <a:srgbClr val="000000"/>
              </a:buClr>
              <a:buSzPct val="100000"/>
              <a:buNone/>
            </a:pPr>
            <a:r>
              <a:rPr lang="en-US" altLang="en-US" sz="1600" dirty="0"/>
              <a:t>     since only 0.2% transactions have an amount higher </a:t>
            </a:r>
          </a:p>
          <a:p>
            <a:pPr marL="434250" lvl="1" indent="0">
              <a:spcBef>
                <a:spcPts val="24"/>
              </a:spcBef>
              <a:buClr>
                <a:srgbClr val="000000"/>
              </a:buClr>
              <a:buSzPct val="100000"/>
              <a:buNone/>
            </a:pPr>
            <a:r>
              <a:rPr lang="en-US" altLang="en-US" sz="1600" dirty="0"/>
              <a:t>     than $5,000</a:t>
            </a:r>
          </a:p>
          <a:p>
            <a:pPr>
              <a:spcBef>
                <a:spcPts val="24"/>
              </a:spcBef>
              <a:buClr>
                <a:srgbClr val="000000"/>
              </a:buClr>
              <a:buSzPct val="100000"/>
            </a:pPr>
            <a:r>
              <a:rPr lang="en-US" altLang="en-US" sz="2000" dirty="0"/>
              <a:t>Problem: Hard to choose an appropriate bin size (the number of bins) for histogram</a:t>
            </a:r>
          </a:p>
          <a:p>
            <a:pPr lvl="1">
              <a:spcBef>
                <a:spcPts val="24"/>
              </a:spcBef>
              <a:buClr>
                <a:srgbClr val="000000"/>
              </a:buClr>
              <a:buSzPct val="100000"/>
              <a:buFont typeface="Arial" panose="020B0604020202020204" pitchFamily="34" charset="0"/>
              <a:buChar char="−"/>
            </a:pPr>
            <a:r>
              <a:rPr lang="en-US" altLang="en-US" sz="1600" dirty="0"/>
              <a:t>Too small bin size → normal objects in empty/rare bins, false positive</a:t>
            </a:r>
          </a:p>
          <a:p>
            <a:pPr lvl="1">
              <a:spcBef>
                <a:spcPts val="24"/>
              </a:spcBef>
              <a:buClr>
                <a:srgbClr val="000000"/>
              </a:buClr>
              <a:buSzPct val="100000"/>
              <a:buFont typeface="Arial" panose="020B0604020202020204" pitchFamily="34" charset="0"/>
              <a:buChar char="−"/>
            </a:pPr>
            <a:r>
              <a:rPr lang="en-US" altLang="en-US" sz="1600" dirty="0"/>
              <a:t>Too big bin size → outliers in some frequent bins, false negative </a:t>
            </a:r>
          </a:p>
          <a:p>
            <a:pPr>
              <a:spcBef>
                <a:spcPts val="24"/>
              </a:spcBef>
              <a:buClr>
                <a:srgbClr val="000000"/>
              </a:buClr>
              <a:buSzPct val="100000"/>
            </a:pPr>
            <a:r>
              <a:rPr lang="en-US" altLang="en-US" sz="2000" dirty="0"/>
              <a:t>Solution: Adopt kernel density estimation (KDE) to estimate the probability density distribution of the data.  If the estimated density function is high, the object is likely normal.  Otherwise, it is likely an outlier.  </a:t>
            </a:r>
          </a:p>
          <a:p>
            <a:pPr>
              <a:spcBef>
                <a:spcPts val="24"/>
              </a:spcBef>
              <a:buClr>
                <a:srgbClr val="000000"/>
              </a:buClr>
              <a:buSzPct val="100000"/>
            </a:pPr>
            <a:r>
              <a:rPr lang="en-US" altLang="en-US" sz="2000" dirty="0"/>
              <a:t>For multivariate data, use attribute-wise histogram or KDE</a:t>
            </a:r>
          </a:p>
          <a:p>
            <a:pPr>
              <a:spcBef>
                <a:spcPts val="24"/>
              </a:spcBef>
              <a:buClr>
                <a:srgbClr val="000000"/>
              </a:buClr>
              <a:buSzPct val="100000"/>
            </a:pPr>
            <a:endParaRPr lang="en-US" altLang="en-US" sz="2000" dirty="0"/>
          </a:p>
          <a:p>
            <a:pPr>
              <a:spcBef>
                <a:spcPts val="24"/>
              </a:spcBef>
            </a:pPr>
            <a:endParaRPr lang="en-US" altLang="en-US" sz="2200" dirty="0"/>
          </a:p>
          <a:p>
            <a:pPr lvl="1">
              <a:spcBef>
                <a:spcPts val="24"/>
              </a:spcBef>
            </a:pPr>
            <a:endParaRPr lang="en-US" altLang="en-US" sz="1800" dirty="0"/>
          </a:p>
        </p:txBody>
      </p:sp>
      <p:pic>
        <p:nvPicPr>
          <p:cNvPr id="4" name="Picture 9">
            <a:extLst>
              <a:ext uri="{FF2B5EF4-FFF2-40B4-BE49-F238E27FC236}">
                <a16:creationId xmlns:a16="http://schemas.microsoft.com/office/drawing/2014/main" id="{107ECADC-3F72-564A-964E-808624E3972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88667" y="921097"/>
            <a:ext cx="2167467" cy="1408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081839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xfrm>
            <a:off x="519164" y="339458"/>
            <a:ext cx="8506303" cy="505438"/>
          </a:xfrm>
          <a:noFill/>
        </p:spPr>
        <p:txBody>
          <a:bodyPr lIns="51792" tIns="25897" rIns="51792" bIns="25897" anchor="t"/>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r>
              <a:rPr lang="en-US" altLang="en-US" sz="2800" dirty="0">
                <a:solidFill>
                  <a:srgbClr val="054A89"/>
                </a:solidFill>
              </a:rPr>
              <a:t>Limitations of Statistical Approaches</a:t>
            </a:r>
            <a:endParaRPr lang="en-US" sz="2000" dirty="0">
              <a:solidFill>
                <a:srgbClr val="054A89"/>
              </a:solidFill>
            </a:endParaRPr>
          </a:p>
        </p:txBody>
      </p:sp>
      <p:sp>
        <p:nvSpPr>
          <p:cNvPr id="3" name="Text Placeholder 2">
            <a:extLst>
              <a:ext uri="{FF2B5EF4-FFF2-40B4-BE49-F238E27FC236}">
                <a16:creationId xmlns:a16="http://schemas.microsoft.com/office/drawing/2014/main" id="{CD91DD79-1EDF-6645-9093-8CA9B624B5A8}"/>
              </a:ext>
            </a:extLst>
          </p:cNvPr>
          <p:cNvSpPr>
            <a:spLocks noGrp="1"/>
          </p:cNvSpPr>
          <p:nvPr>
            <p:ph type="body" sz="quarter" idx="12"/>
          </p:nvPr>
        </p:nvSpPr>
        <p:spPr>
          <a:xfrm>
            <a:off x="519164" y="785629"/>
            <a:ext cx="7660984" cy="2504435"/>
          </a:xfrm>
        </p:spPr>
        <p:txBody>
          <a:bodyPr/>
          <a:lstStyle/>
          <a:p>
            <a:r>
              <a:rPr lang="en-US" altLang="en-US" sz="2000" dirty="0"/>
              <a:t>In many cases, data distribution may not be known, thus, the assumption of the data distribution often does not hold true</a:t>
            </a:r>
          </a:p>
          <a:p>
            <a:r>
              <a:rPr lang="en-US" altLang="en-US" sz="2000" dirty="0"/>
              <a:t>For high dimensional data, it may be difficult to estimate the true distribution</a:t>
            </a:r>
          </a:p>
          <a:p>
            <a:r>
              <a:rPr lang="en-US" altLang="en-US" sz="2000" dirty="0"/>
              <a:t>Transforming multivariate anomaly detection into univariate task is unable to capture the interactions between attributes</a:t>
            </a:r>
          </a:p>
          <a:p>
            <a:pPr>
              <a:spcBef>
                <a:spcPts val="24"/>
              </a:spcBef>
              <a:buClr>
                <a:srgbClr val="000000"/>
              </a:buClr>
              <a:buSzPct val="100000"/>
            </a:pPr>
            <a:endParaRPr lang="en-US" altLang="en-US" sz="2000" dirty="0"/>
          </a:p>
          <a:p>
            <a:pPr>
              <a:spcBef>
                <a:spcPts val="24"/>
              </a:spcBef>
            </a:pPr>
            <a:endParaRPr lang="en-US" altLang="en-US" sz="2200" dirty="0"/>
          </a:p>
          <a:p>
            <a:pPr lvl="1">
              <a:spcBef>
                <a:spcPts val="24"/>
              </a:spcBef>
            </a:pPr>
            <a:endParaRPr lang="en-US" altLang="en-US" sz="1800" dirty="0"/>
          </a:p>
        </p:txBody>
      </p:sp>
    </p:spTree>
    <p:extLst>
      <p:ext uri="{BB962C8B-B14F-4D97-AF65-F5344CB8AC3E}">
        <p14:creationId xmlns:p14="http://schemas.microsoft.com/office/powerpoint/2010/main" val="355681478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xfrm>
            <a:off x="519164" y="339458"/>
            <a:ext cx="8506303" cy="505438"/>
          </a:xfrm>
          <a:noFill/>
        </p:spPr>
        <p:txBody>
          <a:bodyPr lIns="51792" tIns="25897" rIns="51792" bIns="25897" anchor="t"/>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r>
              <a:rPr lang="en-US" altLang="en-US" sz="2800" dirty="0">
                <a:solidFill>
                  <a:srgbClr val="054A89"/>
                </a:solidFill>
              </a:rPr>
              <a:t>Proximity-Based Methods</a:t>
            </a:r>
            <a:endParaRPr lang="en-US" sz="2000" dirty="0">
              <a:solidFill>
                <a:srgbClr val="054A89"/>
              </a:solidFill>
            </a:endParaRPr>
          </a:p>
        </p:txBody>
      </p:sp>
      <p:sp>
        <p:nvSpPr>
          <p:cNvPr id="3" name="Text Placeholder 2">
            <a:extLst>
              <a:ext uri="{FF2B5EF4-FFF2-40B4-BE49-F238E27FC236}">
                <a16:creationId xmlns:a16="http://schemas.microsoft.com/office/drawing/2014/main" id="{CD91DD79-1EDF-6645-9093-8CA9B624B5A8}"/>
              </a:ext>
            </a:extLst>
          </p:cNvPr>
          <p:cNvSpPr>
            <a:spLocks noGrp="1"/>
          </p:cNvSpPr>
          <p:nvPr>
            <p:ph type="body" sz="quarter" idx="12"/>
          </p:nvPr>
        </p:nvSpPr>
        <p:spPr>
          <a:xfrm>
            <a:off x="519163" y="785629"/>
            <a:ext cx="7871303" cy="2504435"/>
          </a:xfrm>
        </p:spPr>
        <p:txBody>
          <a:bodyPr/>
          <a:lstStyle/>
          <a:p>
            <a:r>
              <a:rPr lang="en-US" altLang="en-US" sz="2200" dirty="0"/>
              <a:t>Intuition/Assumption: Objects that are far away from the others are outliers</a:t>
            </a:r>
          </a:p>
          <a:p>
            <a:r>
              <a:rPr lang="en-US" altLang="en-US" sz="2200" dirty="0"/>
              <a:t>An object is an outlier if the nearest neighbors of the object are far away, i.e., the </a:t>
            </a:r>
            <a:r>
              <a:rPr lang="en-US" altLang="en-US" sz="2200" b="1" dirty="0"/>
              <a:t>proximity</a:t>
            </a:r>
            <a:r>
              <a:rPr lang="en-US" altLang="en-US" sz="2200" dirty="0"/>
              <a:t> of the object </a:t>
            </a:r>
            <a:r>
              <a:rPr lang="en-US" altLang="en-US" sz="2200" b="1" dirty="0"/>
              <a:t>significantly deviates</a:t>
            </a:r>
            <a:r>
              <a:rPr lang="en-US" altLang="en-US" sz="2200" dirty="0"/>
              <a:t> from the proximity of most of the other objects in the same data set</a:t>
            </a:r>
          </a:p>
          <a:p>
            <a:pPr>
              <a:buClr>
                <a:srgbClr val="000000"/>
              </a:buClr>
              <a:buSzPct val="100000"/>
            </a:pPr>
            <a:r>
              <a:rPr lang="en-US" altLang="en-US" sz="2200" dirty="0">
                <a:latin typeface="Arial" charset="0"/>
              </a:rPr>
              <a:t>Example: model the proximity of an object using its 3 nearest neighbors</a:t>
            </a:r>
          </a:p>
          <a:p>
            <a:pPr lvl="1">
              <a:buClr>
                <a:srgbClr val="000000"/>
              </a:buClr>
              <a:buSzPct val="100000"/>
              <a:buFont typeface="Arial" panose="020B0604020202020204" pitchFamily="34" charset="0"/>
              <a:buChar char="−"/>
            </a:pPr>
            <a:r>
              <a:rPr lang="en-US" altLang="en-US" sz="1800" dirty="0">
                <a:latin typeface="Arial" charset="0"/>
              </a:rPr>
              <a:t>Objects in region R are substantially </a:t>
            </a:r>
          </a:p>
          <a:p>
            <a:pPr marL="457200" lvl="1" indent="0">
              <a:buClr>
                <a:srgbClr val="000000"/>
              </a:buClr>
              <a:buSzPct val="100000"/>
              <a:buNone/>
            </a:pPr>
            <a:r>
              <a:rPr lang="en-US" altLang="en-US" sz="1800" dirty="0">
                <a:latin typeface="Arial" charset="0"/>
              </a:rPr>
              <a:t>     different from other objects in the data </a:t>
            </a:r>
          </a:p>
          <a:p>
            <a:pPr marL="457200" lvl="1" indent="0">
              <a:buClr>
                <a:srgbClr val="000000"/>
              </a:buClr>
              <a:buSzPct val="100000"/>
              <a:buNone/>
            </a:pPr>
            <a:r>
              <a:rPr lang="en-US" altLang="en-US" sz="1800" dirty="0">
                <a:latin typeface="Arial" charset="0"/>
              </a:rPr>
              <a:t>     set, thus the objects in R are outliers</a:t>
            </a:r>
            <a:endParaRPr lang="en-US" altLang="en-US" sz="2000" dirty="0"/>
          </a:p>
          <a:p>
            <a:pPr>
              <a:spcBef>
                <a:spcPts val="24"/>
              </a:spcBef>
            </a:pPr>
            <a:endParaRPr lang="en-US" altLang="en-US" sz="2200" dirty="0"/>
          </a:p>
          <a:p>
            <a:pPr lvl="1">
              <a:spcBef>
                <a:spcPts val="24"/>
              </a:spcBef>
            </a:pPr>
            <a:endParaRPr lang="en-US" altLang="en-US" sz="1800" dirty="0"/>
          </a:p>
        </p:txBody>
      </p:sp>
      <p:pic>
        <p:nvPicPr>
          <p:cNvPr id="4" name="Picture 7">
            <a:extLst>
              <a:ext uri="{FF2B5EF4-FFF2-40B4-BE49-F238E27FC236}">
                <a16:creationId xmlns:a16="http://schemas.microsoft.com/office/drawing/2014/main" id="{B85D2ED3-0018-4D4D-A307-2FAEA7AE6EE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53638" y="3245617"/>
            <a:ext cx="1815562" cy="134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032976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xfrm>
            <a:off x="519164" y="339458"/>
            <a:ext cx="8506303" cy="505438"/>
          </a:xfrm>
          <a:noFill/>
        </p:spPr>
        <p:txBody>
          <a:bodyPr lIns="51792" tIns="25897" rIns="51792" bIns="25897" anchor="t"/>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r>
              <a:rPr lang="en-US" altLang="en-US" sz="2800" dirty="0">
                <a:solidFill>
                  <a:srgbClr val="054A89"/>
                </a:solidFill>
              </a:rPr>
              <a:t>Proximity-Based Methods</a:t>
            </a:r>
            <a:endParaRPr lang="en-US" sz="2000" dirty="0">
              <a:solidFill>
                <a:srgbClr val="054A89"/>
              </a:solidFill>
            </a:endParaRPr>
          </a:p>
        </p:txBody>
      </p:sp>
      <p:sp>
        <p:nvSpPr>
          <p:cNvPr id="3" name="Text Placeholder 2">
            <a:extLst>
              <a:ext uri="{FF2B5EF4-FFF2-40B4-BE49-F238E27FC236}">
                <a16:creationId xmlns:a16="http://schemas.microsoft.com/office/drawing/2014/main" id="{CD91DD79-1EDF-6645-9093-8CA9B624B5A8}"/>
              </a:ext>
            </a:extLst>
          </p:cNvPr>
          <p:cNvSpPr>
            <a:spLocks noGrp="1"/>
          </p:cNvSpPr>
          <p:nvPr>
            <p:ph type="body" sz="quarter" idx="12"/>
          </p:nvPr>
        </p:nvSpPr>
        <p:spPr>
          <a:xfrm>
            <a:off x="519163" y="785629"/>
            <a:ext cx="8032170" cy="2504435"/>
          </a:xfrm>
        </p:spPr>
        <p:txBody>
          <a:bodyPr/>
          <a:lstStyle/>
          <a:p>
            <a:pPr marL="233363" indent="-233363">
              <a:spcBef>
                <a:spcPts val="875"/>
              </a:spcBef>
              <a:tabLst>
                <a:tab pos="573088" algn="l"/>
                <a:tab pos="1708150" algn="l"/>
                <a:tab pos="2622550" algn="l"/>
                <a:tab pos="3536950" algn="l"/>
                <a:tab pos="4451350" algn="l"/>
                <a:tab pos="5365750" algn="l"/>
                <a:tab pos="6280150" algn="l"/>
                <a:tab pos="7194550" algn="l"/>
                <a:tab pos="8108950" algn="l"/>
                <a:tab pos="9023350" algn="l"/>
                <a:tab pos="9937750" algn="l"/>
              </a:tabLst>
            </a:pPr>
            <a:r>
              <a:rPr lang="en-GB" altLang="en-US" dirty="0"/>
              <a:t>Generally using a two-step approach:</a:t>
            </a:r>
          </a:p>
          <a:p>
            <a:pPr marL="573088" lvl="1" indent="-225425">
              <a:spcBef>
                <a:spcPts val="750"/>
              </a:spcBef>
              <a:buFont typeface="Arial" charset="0"/>
              <a:buAutoNum type="arabicPeriod"/>
              <a:tabLst>
                <a:tab pos="573088" algn="l"/>
                <a:tab pos="1708150" algn="l"/>
                <a:tab pos="2622550" algn="l"/>
                <a:tab pos="3536950" algn="l"/>
                <a:tab pos="4451350" algn="l"/>
                <a:tab pos="5365750" algn="l"/>
                <a:tab pos="6280150" algn="l"/>
                <a:tab pos="7194550" algn="l"/>
                <a:tab pos="8108950" algn="l"/>
                <a:tab pos="9023350" algn="l"/>
                <a:tab pos="9937750" algn="l"/>
              </a:tabLst>
            </a:pPr>
            <a:r>
              <a:rPr lang="en-GB" altLang="en-US" dirty="0"/>
              <a:t> Compute neighbourhood for each data record</a:t>
            </a:r>
          </a:p>
          <a:p>
            <a:pPr marL="573088" lvl="1" indent="-225425">
              <a:buFont typeface="Arial" charset="0"/>
              <a:buAutoNum type="arabicPeriod"/>
              <a:tabLst>
                <a:tab pos="573088" algn="l"/>
                <a:tab pos="1708150" algn="l"/>
                <a:tab pos="2622550" algn="l"/>
                <a:tab pos="3536950" algn="l"/>
                <a:tab pos="4451350" algn="l"/>
                <a:tab pos="5365750" algn="l"/>
                <a:tab pos="6280150" algn="l"/>
                <a:tab pos="7194550" algn="l"/>
                <a:tab pos="8108950" algn="l"/>
                <a:tab pos="9023350" algn="l"/>
                <a:tab pos="9937750" algn="l"/>
              </a:tabLst>
            </a:pPr>
            <a:r>
              <a:rPr lang="en-GB" altLang="en-US" dirty="0"/>
              <a:t> Analyse the neighbourhood to determine whether data record is anomaly or not</a:t>
            </a:r>
            <a:endParaRPr lang="en-US" altLang="en-US" sz="2200" dirty="0"/>
          </a:p>
          <a:p>
            <a:r>
              <a:rPr lang="en-US" altLang="en-US" dirty="0"/>
              <a:t>Two types of proximity-based outlier detection methods</a:t>
            </a:r>
          </a:p>
          <a:p>
            <a:pPr lvl="1"/>
            <a:r>
              <a:rPr lang="en-US" altLang="en-US" dirty="0"/>
              <a:t>Distance-based outlier detection: An object </a:t>
            </a:r>
            <a:r>
              <a:rPr lang="en-US" altLang="en-US" i="1" dirty="0">
                <a:latin typeface="Times New Roman" panose="02020603050405020304" pitchFamily="18" charset="0"/>
                <a:cs typeface="Times New Roman" panose="02020603050405020304" pitchFamily="18" charset="0"/>
              </a:rPr>
              <a:t>o</a:t>
            </a:r>
            <a:r>
              <a:rPr lang="en-US" altLang="en-US" dirty="0"/>
              <a:t> is an outlier if its neighborhood does not have enough other points</a:t>
            </a:r>
          </a:p>
          <a:p>
            <a:pPr lvl="1"/>
            <a:r>
              <a:rPr lang="en-US" altLang="en-US" dirty="0"/>
              <a:t>Density-based outlier detection: An object </a:t>
            </a:r>
            <a:r>
              <a:rPr lang="en-US" altLang="en-US" i="1" dirty="0">
                <a:latin typeface="Times New Roman" panose="02020603050405020304" pitchFamily="18" charset="0"/>
                <a:cs typeface="Times New Roman" panose="02020603050405020304" pitchFamily="18" charset="0"/>
              </a:rPr>
              <a:t>o</a:t>
            </a:r>
            <a:r>
              <a:rPr lang="en-US" altLang="en-US" dirty="0"/>
              <a:t> is an outlier if its density is relatively much lower than that of its </a:t>
            </a:r>
            <a:r>
              <a:rPr lang="en-US" altLang="en-US" dirty="0" err="1"/>
              <a:t>neighbours</a:t>
            </a:r>
            <a:endParaRPr lang="en-US" altLang="en-US" dirty="0"/>
          </a:p>
          <a:p>
            <a:pPr>
              <a:spcBef>
                <a:spcPts val="24"/>
              </a:spcBef>
            </a:pPr>
            <a:endParaRPr lang="en-US" altLang="en-US" sz="2200" dirty="0"/>
          </a:p>
          <a:p>
            <a:pPr lvl="1">
              <a:spcBef>
                <a:spcPts val="24"/>
              </a:spcBef>
            </a:pPr>
            <a:endParaRPr lang="en-US" altLang="en-US" sz="1800" dirty="0"/>
          </a:p>
        </p:txBody>
      </p:sp>
    </p:spTree>
    <p:extLst>
      <p:ext uri="{BB962C8B-B14F-4D97-AF65-F5344CB8AC3E}">
        <p14:creationId xmlns:p14="http://schemas.microsoft.com/office/powerpoint/2010/main" val="419662761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xfrm>
            <a:off x="519164" y="339458"/>
            <a:ext cx="8506303" cy="505438"/>
          </a:xfrm>
          <a:noFill/>
        </p:spPr>
        <p:txBody>
          <a:bodyPr lIns="51792" tIns="25897" rIns="51792" bIns="25897" anchor="t"/>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r>
              <a:rPr lang="en-US" altLang="en-US" sz="2800" dirty="0">
                <a:solidFill>
                  <a:srgbClr val="054A89"/>
                </a:solidFill>
              </a:rPr>
              <a:t>Distance-Based Outlier Detection</a:t>
            </a:r>
            <a:endParaRPr lang="en-US" sz="2000" dirty="0">
              <a:solidFill>
                <a:srgbClr val="054A89"/>
              </a:solidFill>
            </a:endParaRPr>
          </a:p>
        </p:txBody>
      </p:sp>
      <p:sp>
        <p:nvSpPr>
          <p:cNvPr id="3" name="Text Placeholder 2">
            <a:extLst>
              <a:ext uri="{FF2B5EF4-FFF2-40B4-BE49-F238E27FC236}">
                <a16:creationId xmlns:a16="http://schemas.microsoft.com/office/drawing/2014/main" id="{CD91DD79-1EDF-6645-9093-8CA9B624B5A8}"/>
              </a:ext>
            </a:extLst>
          </p:cNvPr>
          <p:cNvSpPr>
            <a:spLocks noGrp="1"/>
          </p:cNvSpPr>
          <p:nvPr>
            <p:ph type="body" sz="quarter" idx="12"/>
          </p:nvPr>
        </p:nvSpPr>
        <p:spPr>
          <a:xfrm>
            <a:off x="519163" y="785629"/>
            <a:ext cx="8032170" cy="2504435"/>
          </a:xfrm>
        </p:spPr>
        <p:txBody>
          <a:bodyPr/>
          <a:lstStyle/>
          <a:p>
            <a:r>
              <a:rPr lang="en-US" altLang="en-US" sz="2200" dirty="0"/>
              <a:t>For each object </a:t>
            </a:r>
            <a:r>
              <a:rPr lang="en-US" altLang="en-US" sz="2200" i="1" dirty="0">
                <a:latin typeface="Times New Roman" panose="02020603050405020304" pitchFamily="18" charset="0"/>
                <a:cs typeface="Times New Roman" panose="02020603050405020304" pitchFamily="18" charset="0"/>
              </a:rPr>
              <a:t>o</a:t>
            </a:r>
            <a:r>
              <a:rPr lang="en-US" altLang="en-US" sz="2200" dirty="0"/>
              <a:t>, examine the number of other objects in the </a:t>
            </a:r>
            <a:r>
              <a:rPr lang="en-US" altLang="en-US" sz="2200" i="1" dirty="0"/>
              <a:t>r</a:t>
            </a:r>
            <a:r>
              <a:rPr lang="en-US" altLang="en-US" sz="2200" dirty="0"/>
              <a:t>-neighborhood of </a:t>
            </a:r>
            <a:r>
              <a:rPr lang="en-US" altLang="en-US" sz="2200" i="1" dirty="0">
                <a:latin typeface="Times New Roman" panose="02020603050405020304" pitchFamily="18" charset="0"/>
                <a:cs typeface="Times New Roman" panose="02020603050405020304" pitchFamily="18" charset="0"/>
              </a:rPr>
              <a:t>o</a:t>
            </a:r>
            <a:r>
              <a:rPr lang="en-US" altLang="en-US" sz="2200" dirty="0"/>
              <a:t>, where </a:t>
            </a:r>
            <a:r>
              <a:rPr lang="en-US" altLang="en-US" sz="2200" i="1" dirty="0">
                <a:latin typeface="Times New Roman" panose="02020603050405020304" pitchFamily="18" charset="0"/>
                <a:cs typeface="Times New Roman" panose="02020603050405020304" pitchFamily="18" charset="0"/>
              </a:rPr>
              <a:t>r</a:t>
            </a:r>
            <a:r>
              <a:rPr lang="en-US" altLang="en-US" sz="2200" dirty="0"/>
              <a:t> is a user-specified </a:t>
            </a:r>
            <a:r>
              <a:rPr lang="en-US" altLang="en-US" sz="2200" b="1" dirty="0"/>
              <a:t>distance threshold</a:t>
            </a:r>
          </a:p>
          <a:p>
            <a:r>
              <a:rPr lang="en-US" altLang="en-US" sz="2200" dirty="0"/>
              <a:t>An object </a:t>
            </a:r>
            <a:r>
              <a:rPr lang="en-US" altLang="en-US" sz="2200" i="1" dirty="0">
                <a:latin typeface="Times New Roman" panose="02020603050405020304" pitchFamily="18" charset="0"/>
                <a:cs typeface="Times New Roman" panose="02020603050405020304" pitchFamily="18" charset="0"/>
              </a:rPr>
              <a:t>o</a:t>
            </a:r>
            <a:r>
              <a:rPr lang="en-US" altLang="en-US" sz="2200" dirty="0"/>
              <a:t> is an outlier if most of the objects in D are far away from </a:t>
            </a:r>
            <a:r>
              <a:rPr lang="en-US" altLang="en-US" sz="2200" i="1" dirty="0">
                <a:latin typeface="Times New Roman" panose="02020603050405020304" pitchFamily="18" charset="0"/>
                <a:cs typeface="Times New Roman" panose="02020603050405020304" pitchFamily="18" charset="0"/>
              </a:rPr>
              <a:t>o</a:t>
            </a:r>
            <a:r>
              <a:rPr lang="en-US" altLang="en-US" sz="2200" dirty="0"/>
              <a:t>, i.e., not in the r-neighborhood of </a:t>
            </a:r>
            <a:r>
              <a:rPr lang="en-US" altLang="en-US" sz="2200" i="1" dirty="0">
                <a:latin typeface="Times New Roman" panose="02020603050405020304" pitchFamily="18" charset="0"/>
                <a:cs typeface="Times New Roman" panose="02020603050405020304" pitchFamily="18" charset="0"/>
              </a:rPr>
              <a:t>o</a:t>
            </a:r>
            <a:endParaRPr lang="en-US" altLang="en-US" sz="2200" dirty="0"/>
          </a:p>
          <a:p>
            <a:r>
              <a:rPr lang="en-US" altLang="en-US" sz="2200" dirty="0"/>
              <a:t>Specifically, an object </a:t>
            </a:r>
            <a:r>
              <a:rPr lang="en-US" altLang="en-US" sz="2200" i="1" dirty="0">
                <a:latin typeface="Times New Roman" panose="02020603050405020304" pitchFamily="18" charset="0"/>
                <a:cs typeface="Times New Roman" panose="02020603050405020304" pitchFamily="18" charset="0"/>
              </a:rPr>
              <a:t>o</a:t>
            </a:r>
            <a:r>
              <a:rPr lang="en-US" altLang="en-US" sz="2200" dirty="0"/>
              <a:t> is a </a:t>
            </a:r>
            <a:r>
              <a:rPr lang="en-US" altLang="en-US" sz="2200" i="1" dirty="0">
                <a:latin typeface="Times New Roman" panose="02020603050405020304" pitchFamily="18" charset="0"/>
                <a:cs typeface="Times New Roman" panose="02020603050405020304" pitchFamily="18" charset="0"/>
              </a:rPr>
              <a:t>DB(r, </a:t>
            </a:r>
            <a:r>
              <a:rPr lang="el-GR" altLang="en-US" sz="2200" i="1" dirty="0">
                <a:latin typeface="Times New Roman" panose="02020603050405020304" pitchFamily="18" charset="0"/>
                <a:cs typeface="Times New Roman" panose="02020603050405020304" pitchFamily="18" charset="0"/>
              </a:rPr>
              <a:t>π</a:t>
            </a:r>
            <a:r>
              <a:rPr lang="en-US" altLang="en-US" sz="2200" i="1" dirty="0">
                <a:latin typeface="Times New Roman" panose="02020603050405020304" pitchFamily="18" charset="0"/>
                <a:cs typeface="Times New Roman" panose="02020603050405020304" pitchFamily="18" charset="0"/>
              </a:rPr>
              <a:t>) </a:t>
            </a:r>
            <a:r>
              <a:rPr lang="en-US" altLang="en-US" sz="2200" dirty="0"/>
              <a:t>outlier if</a:t>
            </a:r>
          </a:p>
          <a:p>
            <a:endParaRPr lang="en-US" altLang="en-US" sz="2200" dirty="0"/>
          </a:p>
          <a:p>
            <a:endParaRPr lang="en-US" altLang="en-US" sz="2200" dirty="0"/>
          </a:p>
          <a:p>
            <a:r>
              <a:rPr lang="en-US" altLang="en-US" sz="2200" dirty="0"/>
              <a:t>Equivalently, one can check the distance between </a:t>
            </a:r>
            <a:r>
              <a:rPr lang="en-US" altLang="en-US" sz="2200" i="1" dirty="0">
                <a:latin typeface="Times New Roman" panose="02020603050405020304" pitchFamily="18" charset="0"/>
                <a:cs typeface="Times New Roman" panose="02020603050405020304" pitchFamily="18" charset="0"/>
              </a:rPr>
              <a:t>o</a:t>
            </a:r>
            <a:r>
              <a:rPr lang="en-US" altLang="en-US" sz="2200" dirty="0"/>
              <a:t> and its </a:t>
            </a:r>
            <a:r>
              <a:rPr lang="en-US" altLang="en-US" sz="2200" i="1" dirty="0">
                <a:latin typeface="Times New Roman" panose="02020603050405020304" pitchFamily="18" charset="0"/>
                <a:cs typeface="Times New Roman" panose="02020603050405020304" pitchFamily="18" charset="0"/>
              </a:rPr>
              <a:t>k</a:t>
            </a:r>
            <a:r>
              <a:rPr lang="en-US" altLang="en-US" sz="2200" dirty="0"/>
              <a:t>-</a:t>
            </a:r>
            <a:r>
              <a:rPr lang="en-US" altLang="en-US" sz="2200" dirty="0" err="1"/>
              <a:t>th</a:t>
            </a:r>
            <a:r>
              <a:rPr lang="en-US" altLang="en-US" sz="2200" dirty="0"/>
              <a:t> nearest neighbor </a:t>
            </a:r>
            <a:r>
              <a:rPr lang="en-US" altLang="en-US" sz="2200" i="1" dirty="0">
                <a:latin typeface="Times New Roman" panose="02020603050405020304" pitchFamily="18" charset="0"/>
                <a:cs typeface="Times New Roman" panose="02020603050405020304" pitchFamily="18" charset="0"/>
              </a:rPr>
              <a:t>o</a:t>
            </a:r>
            <a:r>
              <a:rPr lang="en-US" altLang="en-US" sz="2200" i="1" baseline="-25000" dirty="0">
                <a:latin typeface="Times New Roman" panose="02020603050405020304" pitchFamily="18" charset="0"/>
                <a:cs typeface="Times New Roman" panose="02020603050405020304" pitchFamily="18" charset="0"/>
              </a:rPr>
              <a:t>k</a:t>
            </a:r>
            <a:r>
              <a:rPr lang="en-US" altLang="en-US" sz="2200" dirty="0"/>
              <a:t>, where                . Then </a:t>
            </a:r>
            <a:r>
              <a:rPr lang="en-US" altLang="en-US" sz="2200" i="1" dirty="0">
                <a:latin typeface="Times New Roman" panose="02020603050405020304" pitchFamily="18" charset="0"/>
                <a:cs typeface="Times New Roman" panose="02020603050405020304" pitchFamily="18" charset="0"/>
              </a:rPr>
              <a:t>o</a:t>
            </a:r>
            <a:r>
              <a:rPr lang="en-US" altLang="en-US" sz="2200" dirty="0"/>
              <a:t> is an outlier if </a:t>
            </a:r>
            <a:r>
              <a:rPr lang="en-US" altLang="en-US" sz="2200" i="1" dirty="0" err="1">
                <a:latin typeface="Times New Roman" panose="02020603050405020304" pitchFamily="18" charset="0"/>
                <a:cs typeface="Times New Roman" panose="02020603050405020304" pitchFamily="18" charset="0"/>
              </a:rPr>
              <a:t>dist</a:t>
            </a:r>
            <a:r>
              <a:rPr lang="en-US" altLang="en-US" sz="2200" i="1" dirty="0">
                <a:latin typeface="Times New Roman" panose="02020603050405020304" pitchFamily="18" charset="0"/>
                <a:cs typeface="Times New Roman" panose="02020603050405020304" pitchFamily="18" charset="0"/>
              </a:rPr>
              <a:t>(o, o</a:t>
            </a:r>
            <a:r>
              <a:rPr lang="en-US" altLang="en-US" sz="2200" i="1" baseline="-25000" dirty="0">
                <a:latin typeface="Times New Roman" panose="02020603050405020304" pitchFamily="18" charset="0"/>
                <a:cs typeface="Times New Roman" panose="02020603050405020304" pitchFamily="18" charset="0"/>
              </a:rPr>
              <a:t>k</a:t>
            </a:r>
            <a:r>
              <a:rPr lang="en-US" altLang="en-US" sz="2200" i="1" dirty="0">
                <a:latin typeface="Times New Roman" panose="02020603050405020304" pitchFamily="18" charset="0"/>
                <a:cs typeface="Times New Roman" panose="02020603050405020304" pitchFamily="18" charset="0"/>
              </a:rPr>
              <a:t>) &gt; r</a:t>
            </a:r>
          </a:p>
          <a:p>
            <a:pPr>
              <a:spcBef>
                <a:spcPts val="24"/>
              </a:spcBef>
            </a:pPr>
            <a:endParaRPr lang="en-US" altLang="en-US" sz="2200" dirty="0"/>
          </a:p>
          <a:p>
            <a:pPr lvl="1">
              <a:spcBef>
                <a:spcPts val="24"/>
              </a:spcBef>
            </a:pPr>
            <a:endParaRPr lang="en-US" altLang="en-US" sz="1800" dirty="0"/>
          </a:p>
        </p:txBody>
      </p:sp>
      <p:pic>
        <p:nvPicPr>
          <p:cNvPr id="4" name="Picture 5">
            <a:extLst>
              <a:ext uri="{FF2B5EF4-FFF2-40B4-BE49-F238E27FC236}">
                <a16:creationId xmlns:a16="http://schemas.microsoft.com/office/drawing/2014/main" id="{46A1160B-01E5-A142-8001-FDE9C769BE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2833240"/>
            <a:ext cx="2591792" cy="578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6">
            <a:extLst>
              <a:ext uri="{FF2B5EF4-FFF2-40B4-BE49-F238E27FC236}">
                <a16:creationId xmlns:a16="http://schemas.microsoft.com/office/drawing/2014/main" id="{4D27E2FC-CCDF-9640-BE41-DDD2B7E873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8515" y="3824953"/>
            <a:ext cx="1157602" cy="247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841644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xfrm>
            <a:off x="519164" y="339458"/>
            <a:ext cx="8506303" cy="505438"/>
          </a:xfrm>
          <a:noFill/>
        </p:spPr>
        <p:txBody>
          <a:bodyPr lIns="51792" tIns="25897" rIns="51792" bIns="25897" anchor="t"/>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r>
              <a:rPr lang="en-US" altLang="en-US" sz="2800" dirty="0">
                <a:solidFill>
                  <a:srgbClr val="054A89"/>
                </a:solidFill>
              </a:rPr>
              <a:t>Distance-Based Outlier Detection</a:t>
            </a:r>
            <a:endParaRPr lang="en-US" sz="2000" dirty="0">
              <a:solidFill>
                <a:srgbClr val="054A89"/>
              </a:solidFill>
            </a:endParaRPr>
          </a:p>
        </p:txBody>
      </p:sp>
      <p:sp>
        <p:nvSpPr>
          <p:cNvPr id="3" name="Text Placeholder 2">
            <a:extLst>
              <a:ext uri="{FF2B5EF4-FFF2-40B4-BE49-F238E27FC236}">
                <a16:creationId xmlns:a16="http://schemas.microsoft.com/office/drawing/2014/main" id="{CD91DD79-1EDF-6645-9093-8CA9B624B5A8}"/>
              </a:ext>
            </a:extLst>
          </p:cNvPr>
          <p:cNvSpPr>
            <a:spLocks noGrp="1"/>
          </p:cNvSpPr>
          <p:nvPr>
            <p:ph type="body" sz="quarter" idx="12"/>
          </p:nvPr>
        </p:nvSpPr>
        <p:spPr>
          <a:xfrm>
            <a:off x="519163" y="785629"/>
            <a:ext cx="8032170" cy="2504435"/>
          </a:xfrm>
        </p:spPr>
        <p:txBody>
          <a:bodyPr/>
          <a:lstStyle/>
          <a:p>
            <a:r>
              <a:rPr lang="en-US" altLang="en-US" sz="2200" dirty="0"/>
              <a:t>Example:</a:t>
            </a:r>
          </a:p>
          <a:p>
            <a:pPr lvl="1"/>
            <a:r>
              <a:rPr lang="en-US" altLang="en-US" sz="1800" dirty="0"/>
              <a:t>An object </a:t>
            </a:r>
            <a:r>
              <a:rPr lang="en-US" altLang="en-US" sz="1800" i="1" dirty="0">
                <a:latin typeface="Times New Roman" panose="02020603050405020304" pitchFamily="18" charset="0"/>
                <a:cs typeface="Times New Roman" panose="02020603050405020304" pitchFamily="18" charset="0"/>
              </a:rPr>
              <a:t>o</a:t>
            </a:r>
            <a:r>
              <a:rPr lang="en-US" altLang="en-US" sz="1800" dirty="0"/>
              <a:t> is a </a:t>
            </a:r>
            <a:r>
              <a:rPr lang="en-US" altLang="en-US" sz="1800" i="1" dirty="0">
                <a:latin typeface="Times New Roman" panose="02020603050405020304" pitchFamily="18" charset="0"/>
                <a:cs typeface="Times New Roman" panose="02020603050405020304" pitchFamily="18" charset="0"/>
              </a:rPr>
              <a:t>DB(r, </a:t>
            </a:r>
            <a:r>
              <a:rPr lang="el-GR" altLang="en-US" sz="1800" i="1" dirty="0">
                <a:latin typeface="Times New Roman" panose="02020603050405020304" pitchFamily="18" charset="0"/>
                <a:cs typeface="Times New Roman" panose="02020603050405020304" pitchFamily="18" charset="0"/>
              </a:rPr>
              <a:t>π</a:t>
            </a:r>
            <a:r>
              <a:rPr lang="en-US" altLang="en-US" sz="1800" i="1" dirty="0">
                <a:latin typeface="Times New Roman" panose="02020603050405020304" pitchFamily="18" charset="0"/>
                <a:cs typeface="Times New Roman" panose="02020603050405020304" pitchFamily="18" charset="0"/>
              </a:rPr>
              <a:t>) </a:t>
            </a:r>
            <a:r>
              <a:rPr lang="en-US" altLang="en-US" sz="1800" dirty="0"/>
              <a:t>outlier if</a:t>
            </a:r>
          </a:p>
          <a:p>
            <a:endParaRPr lang="en-US" altLang="en-US" sz="2200" dirty="0"/>
          </a:p>
          <a:p>
            <a:endParaRPr lang="en-US" altLang="en-US" sz="2200" dirty="0"/>
          </a:p>
          <a:p>
            <a:pPr lvl="1">
              <a:spcBef>
                <a:spcPts val="24"/>
              </a:spcBef>
            </a:pPr>
            <a:endParaRPr lang="en-US" altLang="en-US" sz="1800" dirty="0"/>
          </a:p>
        </p:txBody>
      </p:sp>
      <p:pic>
        <p:nvPicPr>
          <p:cNvPr id="4" name="Picture 5">
            <a:extLst>
              <a:ext uri="{FF2B5EF4-FFF2-40B4-BE49-F238E27FC236}">
                <a16:creationId xmlns:a16="http://schemas.microsoft.com/office/drawing/2014/main" id="{46A1160B-01E5-A142-8001-FDE9C769BE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2315" y="1075214"/>
            <a:ext cx="2591792" cy="578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extLst>
              <a:ext uri="{FF2B5EF4-FFF2-40B4-BE49-F238E27FC236}">
                <a16:creationId xmlns:a16="http://schemas.microsoft.com/office/drawing/2014/main" id="{2802365C-953B-E34A-82FA-2E669753C139}"/>
              </a:ext>
            </a:extLst>
          </p:cNvPr>
          <p:cNvPicPr>
            <a:picLocks noChangeAspect="1"/>
          </p:cNvPicPr>
          <p:nvPr/>
        </p:nvPicPr>
        <p:blipFill>
          <a:blip r:embed="rId4"/>
          <a:stretch>
            <a:fillRect/>
          </a:stretch>
        </p:blipFill>
        <p:spPr>
          <a:xfrm>
            <a:off x="519162" y="1883734"/>
            <a:ext cx="3321324" cy="1756933"/>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361359E-6175-BE4C-92F7-32835962FBAD}"/>
                  </a:ext>
                </a:extLst>
              </p:cNvPr>
              <p:cNvSpPr txBox="1"/>
              <p:nvPr/>
            </p:nvSpPr>
            <p:spPr>
              <a:xfrm>
                <a:off x="4057021" y="1883734"/>
                <a:ext cx="4792407" cy="2308324"/>
              </a:xfrm>
              <a:prstGeom prst="rect">
                <a:avLst/>
              </a:prstGeom>
              <a:noFill/>
            </p:spPr>
            <p:txBody>
              <a:bodyPr wrap="square">
                <a:spAutoFit/>
              </a:bodyPr>
              <a:lstStyle/>
              <a:p>
                <a:r>
                  <a:rPr lang="en-US" sz="1800" dirty="0"/>
                  <a:t>33 points in the dataset. </a:t>
                </a:r>
              </a:p>
              <a:p>
                <a:r>
                  <a:rPr lang="en-US" sz="1800" dirty="0"/>
                  <a:t>let </a:t>
                </a:r>
                <a14:m>
                  <m:oMath xmlns:m="http://schemas.openxmlformats.org/officeDocument/2006/math">
                    <m:r>
                      <a:rPr lang="en-US" sz="1800" b="0" i="1" smtClean="0">
                        <a:latin typeface="Cambria Math" panose="02040503050406030204" pitchFamily="18" charset="0"/>
                      </a:rPr>
                      <m:t>𝜋</m:t>
                    </m:r>
                    <m:r>
                      <a:rPr lang="en-US" sz="1800" b="0" i="1" smtClean="0">
                        <a:latin typeface="Cambria Math" panose="02040503050406030204" pitchFamily="18" charset="0"/>
                      </a:rPr>
                      <m:t>=0.05</m:t>
                    </m:r>
                  </m:oMath>
                </a14:m>
                <a:endParaRPr lang="en-US" sz="1800" dirty="0"/>
              </a:p>
              <a:p>
                <a:pPr marL="285750" indent="-285750">
                  <a:buFont typeface="Arial" panose="020B0604020202020204" pitchFamily="34" charset="0"/>
                  <a:buChar char="•"/>
                </a:pPr>
                <a:r>
                  <a:rPr lang="en-US" sz="1800" b="1" dirty="0"/>
                  <a:t>object o</a:t>
                </a:r>
              </a:p>
              <a:p>
                <a:pPr lvl="1"/>
                <a:r>
                  <a:rPr lang="en-US" sz="1800" dirty="0"/>
                  <a:t>- #objects in its r-</a:t>
                </a:r>
                <a:r>
                  <a:rPr lang="en-US" sz="1800" dirty="0" err="1"/>
                  <a:t>neighbourhood</a:t>
                </a:r>
                <a:r>
                  <a:rPr lang="en-US" sz="1800" dirty="0"/>
                  <a:t> is 0 </a:t>
                </a:r>
              </a:p>
              <a:p>
                <a:pPr lvl="1"/>
                <a:r>
                  <a:rPr lang="en-US" sz="1800" dirty="0"/>
                  <a:t>- score(</a:t>
                </a:r>
                <a14:m>
                  <m:oMath xmlns:m="http://schemas.openxmlformats.org/officeDocument/2006/math">
                    <m:r>
                      <a:rPr lang="en-US" sz="1800" i="1" dirty="0" smtClean="0">
                        <a:latin typeface="Cambria Math" panose="02040503050406030204" pitchFamily="18" charset="0"/>
                      </a:rPr>
                      <m:t>𝑜</m:t>
                    </m:r>
                  </m:oMath>
                </a14:m>
                <a:r>
                  <a:rPr lang="en-US" sz="1800" dirty="0"/>
                  <a:t>)=0/33=0 &lt; 0.05 </a:t>
                </a:r>
                <a:r>
                  <a:rPr lang="en-US" sz="1800" dirty="0">
                    <a:sym typeface="Wingdings" panose="05000000000000000000" pitchFamily="2" charset="2"/>
                  </a:rPr>
                  <a:t></a:t>
                </a:r>
                <a:r>
                  <a:rPr lang="en-US" sz="1800" dirty="0"/>
                  <a:t> anomaly</a:t>
                </a:r>
              </a:p>
              <a:p>
                <a:pPr marL="285750" indent="-285750">
                  <a:buFont typeface="Arial" panose="020B0604020202020204" pitchFamily="34" charset="0"/>
                  <a:buChar char="•"/>
                </a:pPr>
                <a:r>
                  <a:rPr lang="en-US" sz="1800" b="1" dirty="0"/>
                  <a:t>object </a:t>
                </a:r>
                <a:r>
                  <a:rPr lang="en-US" sz="1800" b="1" dirty="0">
                    <a:latin typeface="APPLE CHANCERY" panose="03020702040506060504" pitchFamily="66" charset="-79"/>
                    <a:cs typeface="APPLE CHANCERY" panose="03020702040506060504" pitchFamily="66" charset="-79"/>
                  </a:rPr>
                  <a:t>a</a:t>
                </a:r>
              </a:p>
              <a:p>
                <a:pPr lvl="1"/>
                <a:r>
                  <a:rPr lang="en-US" sz="1800" dirty="0"/>
                  <a:t>- #objects in distance r of </a:t>
                </a:r>
                <a:r>
                  <a:rPr lang="en-US" sz="1800" b="1" dirty="0">
                    <a:latin typeface="APPLE CHANCERY" panose="03020702040506060504" pitchFamily="66" charset="-79"/>
                    <a:cs typeface="APPLE CHANCERY" panose="03020702040506060504" pitchFamily="66" charset="-79"/>
                  </a:rPr>
                  <a:t>a </a:t>
                </a:r>
                <a:r>
                  <a:rPr lang="en-US" sz="1800" dirty="0">
                    <a:latin typeface="Arial" panose="020B0604020202020204" pitchFamily="34" charset="0"/>
                    <a:cs typeface="Arial" panose="020B0604020202020204" pitchFamily="34" charset="0"/>
                  </a:rPr>
                  <a:t>is </a:t>
                </a:r>
                <a:r>
                  <a:rPr lang="en-US" sz="1800" dirty="0"/>
                  <a:t>5</a:t>
                </a:r>
              </a:p>
              <a:p>
                <a:pPr lvl="1"/>
                <a:r>
                  <a:rPr lang="en-US" sz="1800" dirty="0"/>
                  <a:t>- score(</a:t>
                </a:r>
                <a14:m>
                  <m:oMath xmlns:m="http://schemas.openxmlformats.org/officeDocument/2006/math">
                    <m:r>
                      <a:rPr lang="en-US" sz="1800" i="1" dirty="0" smtClean="0">
                        <a:latin typeface="Cambria Math" panose="02040503050406030204" pitchFamily="18" charset="0"/>
                      </a:rPr>
                      <m:t>𝑎</m:t>
                    </m:r>
                  </m:oMath>
                </a14:m>
                <a:r>
                  <a:rPr lang="en-US" sz="1800" dirty="0"/>
                  <a:t>)=5/33=0.15 &gt; 0.05  </a:t>
                </a:r>
                <a:r>
                  <a:rPr lang="en-US" sz="1800" dirty="0">
                    <a:sym typeface="Wingdings" panose="05000000000000000000" pitchFamily="2" charset="2"/>
                  </a:rPr>
                  <a:t></a:t>
                </a:r>
                <a:r>
                  <a:rPr lang="en-US" sz="1800" dirty="0"/>
                  <a:t> normal</a:t>
                </a:r>
              </a:p>
            </p:txBody>
          </p:sp>
        </mc:Choice>
        <mc:Fallback xmlns="">
          <p:sp>
            <p:nvSpPr>
              <p:cNvPr id="8" name="TextBox 7">
                <a:extLst>
                  <a:ext uri="{FF2B5EF4-FFF2-40B4-BE49-F238E27FC236}">
                    <a16:creationId xmlns:a16="http://schemas.microsoft.com/office/drawing/2014/main" id="{F361359E-6175-BE4C-92F7-32835962FBAD}"/>
                  </a:ext>
                </a:extLst>
              </p:cNvPr>
              <p:cNvSpPr txBox="1">
                <a:spLocks noRot="1" noChangeAspect="1" noMove="1" noResize="1" noEditPoints="1" noAdjustHandles="1" noChangeArrowheads="1" noChangeShapeType="1" noTextEdit="1"/>
              </p:cNvSpPr>
              <p:nvPr/>
            </p:nvSpPr>
            <p:spPr>
              <a:xfrm>
                <a:off x="4057021" y="1883734"/>
                <a:ext cx="4792407" cy="2308324"/>
              </a:xfrm>
              <a:prstGeom prst="rect">
                <a:avLst/>
              </a:prstGeom>
              <a:blipFill>
                <a:blip r:embed="rId5"/>
                <a:stretch>
                  <a:fillRect l="-1058" t="-1093" b="-2732"/>
                </a:stretch>
              </a:blipFill>
            </p:spPr>
            <p:txBody>
              <a:bodyPr/>
              <a:lstStyle/>
              <a:p>
                <a:r>
                  <a:rPr lang="en-US">
                    <a:noFill/>
                  </a:rPr>
                  <a:t> </a:t>
                </a:r>
              </a:p>
            </p:txBody>
          </p:sp>
        </mc:Fallback>
      </mc:AlternateContent>
    </p:spTree>
    <p:extLst>
      <p:ext uri="{BB962C8B-B14F-4D97-AF65-F5344CB8AC3E}">
        <p14:creationId xmlns:p14="http://schemas.microsoft.com/office/powerpoint/2010/main" val="401251435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xfrm>
            <a:off x="519164" y="339458"/>
            <a:ext cx="8506303" cy="505438"/>
          </a:xfrm>
          <a:noFill/>
        </p:spPr>
        <p:txBody>
          <a:bodyPr lIns="51792" tIns="25897" rIns="51792" bIns="25897" anchor="t"/>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r>
              <a:rPr lang="en-US" altLang="en-US" sz="2800" dirty="0">
                <a:solidFill>
                  <a:srgbClr val="054A89"/>
                </a:solidFill>
              </a:rPr>
              <a:t>Density-Based Outlier Detection - Motivation</a:t>
            </a:r>
            <a:endParaRPr lang="en-US" sz="2000" dirty="0">
              <a:solidFill>
                <a:srgbClr val="054A89"/>
              </a:solidFill>
            </a:endParaRPr>
          </a:p>
        </p:txBody>
      </p:sp>
      <p:sp>
        <p:nvSpPr>
          <p:cNvPr id="3" name="Text Placeholder 2">
            <a:extLst>
              <a:ext uri="{FF2B5EF4-FFF2-40B4-BE49-F238E27FC236}">
                <a16:creationId xmlns:a16="http://schemas.microsoft.com/office/drawing/2014/main" id="{CD91DD79-1EDF-6645-9093-8CA9B624B5A8}"/>
              </a:ext>
            </a:extLst>
          </p:cNvPr>
          <p:cNvSpPr>
            <a:spLocks noGrp="1"/>
          </p:cNvSpPr>
          <p:nvPr>
            <p:ph type="body" sz="quarter" idx="12"/>
          </p:nvPr>
        </p:nvSpPr>
        <p:spPr>
          <a:xfrm>
            <a:off x="519163" y="785629"/>
            <a:ext cx="8032170" cy="2504435"/>
          </a:xfrm>
        </p:spPr>
        <p:txBody>
          <a:bodyPr/>
          <a:lstStyle/>
          <a:p>
            <a:pPr>
              <a:spcBef>
                <a:spcPts val="24"/>
              </a:spcBef>
            </a:pPr>
            <a:r>
              <a:rPr lang="en-US" altLang="en-US" b="1" i="1" dirty="0"/>
              <a:t>Local outliers</a:t>
            </a:r>
            <a:r>
              <a:rPr lang="en-US" altLang="en-US" dirty="0"/>
              <a:t>: Outliers comparing to their local neighborhoods, instead of the global data distribution</a:t>
            </a:r>
          </a:p>
          <a:p>
            <a:pPr lvl="1">
              <a:spcBef>
                <a:spcPts val="24"/>
              </a:spcBef>
              <a:buFontTx/>
              <a:buChar char="─"/>
            </a:pPr>
            <a:r>
              <a:rPr lang="en-US" altLang="en-US" sz="1800" dirty="0"/>
              <a:t>In the Fig., if we look at </a:t>
            </a:r>
            <a:r>
              <a:rPr lang="en-US" altLang="en-US" sz="1800" i="1" dirty="0">
                <a:latin typeface="Times New Roman" panose="02020603050405020304" pitchFamily="18" charset="0"/>
                <a:cs typeface="Times New Roman" panose="02020603050405020304" pitchFamily="18" charset="0"/>
              </a:rPr>
              <a:t>o</a:t>
            </a:r>
            <a:r>
              <a:rPr lang="en-US" altLang="en-US" sz="1800" i="1" baseline="-25000" dirty="0">
                <a:latin typeface="Times New Roman" panose="02020603050405020304" pitchFamily="18" charset="0"/>
                <a:cs typeface="Times New Roman" panose="02020603050405020304" pitchFamily="18" charset="0"/>
              </a:rPr>
              <a:t>1</a:t>
            </a:r>
            <a:r>
              <a:rPr lang="en-US" altLang="en-US" sz="1800" i="1" dirty="0">
                <a:latin typeface="Times New Roman" panose="02020603050405020304" pitchFamily="18" charset="0"/>
                <a:cs typeface="Times New Roman" panose="02020603050405020304" pitchFamily="18" charset="0"/>
              </a:rPr>
              <a:t> </a:t>
            </a:r>
            <a:r>
              <a:rPr lang="en-US" altLang="en-US" sz="1800" dirty="0"/>
              <a:t>and </a:t>
            </a:r>
            <a:r>
              <a:rPr lang="en-US" altLang="en-US" sz="1800" i="1" dirty="0">
                <a:latin typeface="Times New Roman" panose="02020603050405020304" pitchFamily="18" charset="0"/>
                <a:cs typeface="Times New Roman" panose="02020603050405020304" pitchFamily="18" charset="0"/>
              </a:rPr>
              <a:t>o</a:t>
            </a:r>
            <a:r>
              <a:rPr lang="en-US" altLang="en-US" sz="1800" i="1" baseline="-25000" dirty="0">
                <a:latin typeface="Times New Roman" panose="02020603050405020304" pitchFamily="18" charset="0"/>
                <a:cs typeface="Times New Roman" panose="02020603050405020304" pitchFamily="18" charset="0"/>
              </a:rPr>
              <a:t>2 </a:t>
            </a:r>
            <a:r>
              <a:rPr lang="en-US" altLang="en-US" sz="1800" dirty="0"/>
              <a:t> </a:t>
            </a:r>
            <a:r>
              <a:rPr lang="en-US" altLang="en-US" sz="1800" b="1" dirty="0"/>
              <a:t>locally</a:t>
            </a:r>
            <a:r>
              <a:rPr lang="en-US" altLang="en-US" sz="1800" dirty="0"/>
              <a:t> </a:t>
            </a:r>
            <a:r>
              <a:rPr lang="en-US" altLang="en-US" sz="1800" dirty="0" err="1"/>
              <a:t>w.r.t.</a:t>
            </a:r>
            <a:r>
              <a:rPr lang="en-US" altLang="en-US" sz="1800" dirty="0"/>
              <a:t> cluster C1,  </a:t>
            </a:r>
            <a:r>
              <a:rPr lang="en-US" altLang="en-US" sz="1800" i="1" dirty="0">
                <a:latin typeface="Times New Roman" panose="02020603050405020304" pitchFamily="18" charset="0"/>
                <a:cs typeface="Times New Roman" panose="02020603050405020304" pitchFamily="18" charset="0"/>
              </a:rPr>
              <a:t>o</a:t>
            </a:r>
            <a:r>
              <a:rPr lang="en-US" altLang="en-US" sz="1800" i="1" baseline="-25000" dirty="0">
                <a:latin typeface="Times New Roman" panose="02020603050405020304" pitchFamily="18" charset="0"/>
                <a:cs typeface="Times New Roman" panose="02020603050405020304" pitchFamily="18" charset="0"/>
              </a:rPr>
              <a:t>1</a:t>
            </a:r>
            <a:r>
              <a:rPr lang="en-US" altLang="en-US" sz="1800" dirty="0"/>
              <a:t> and </a:t>
            </a:r>
            <a:r>
              <a:rPr lang="en-US" altLang="en-US" sz="1800" i="1" dirty="0">
                <a:latin typeface="Times New Roman" panose="02020603050405020304" pitchFamily="18" charset="0"/>
                <a:cs typeface="Times New Roman" panose="02020603050405020304" pitchFamily="18" charset="0"/>
              </a:rPr>
              <a:t>o</a:t>
            </a:r>
            <a:r>
              <a:rPr lang="en-US" altLang="en-US" sz="1800" i="1" baseline="-25000" dirty="0">
                <a:latin typeface="Times New Roman" panose="02020603050405020304" pitchFamily="18" charset="0"/>
                <a:cs typeface="Times New Roman" panose="02020603050405020304" pitchFamily="18" charset="0"/>
              </a:rPr>
              <a:t>2</a:t>
            </a:r>
            <a:r>
              <a:rPr lang="en-US" altLang="en-US" sz="1800" dirty="0"/>
              <a:t> should be considered as outliers</a:t>
            </a:r>
          </a:p>
          <a:p>
            <a:pPr lvl="1">
              <a:spcBef>
                <a:spcPts val="24"/>
              </a:spcBef>
              <a:buFontTx/>
              <a:buChar char="─"/>
            </a:pPr>
            <a:r>
              <a:rPr lang="en-US" altLang="en-US" sz="1800" dirty="0"/>
              <a:t>But using distance-based method, </a:t>
            </a:r>
            <a:r>
              <a:rPr lang="en-US" altLang="en-US" sz="1800" i="1" dirty="0">
                <a:latin typeface="Times New Roman" panose="02020603050405020304" pitchFamily="18" charset="0"/>
                <a:cs typeface="Times New Roman" panose="02020603050405020304" pitchFamily="18" charset="0"/>
              </a:rPr>
              <a:t>o</a:t>
            </a:r>
            <a:r>
              <a:rPr lang="en-US" altLang="en-US" sz="1800" i="1" baseline="-25000" dirty="0">
                <a:latin typeface="Times New Roman" panose="02020603050405020304" pitchFamily="18" charset="0"/>
                <a:cs typeface="Times New Roman" panose="02020603050405020304" pitchFamily="18" charset="0"/>
              </a:rPr>
              <a:t>1</a:t>
            </a:r>
            <a:r>
              <a:rPr lang="en-US" altLang="en-US" sz="1800" i="1" dirty="0">
                <a:latin typeface="Times New Roman" panose="02020603050405020304" pitchFamily="18" charset="0"/>
                <a:cs typeface="Times New Roman" panose="02020603050405020304" pitchFamily="18" charset="0"/>
              </a:rPr>
              <a:t> </a:t>
            </a:r>
            <a:r>
              <a:rPr lang="en-US" altLang="en-US" sz="1800" dirty="0"/>
              <a:t>and </a:t>
            </a:r>
            <a:r>
              <a:rPr lang="en-US" altLang="en-US" sz="1800" i="1" dirty="0">
                <a:latin typeface="Times New Roman" panose="02020603050405020304" pitchFamily="18" charset="0"/>
                <a:cs typeface="Times New Roman" panose="02020603050405020304" pitchFamily="18" charset="0"/>
              </a:rPr>
              <a:t>o</a:t>
            </a:r>
            <a:r>
              <a:rPr lang="en-US" altLang="en-US" sz="1800" i="1" baseline="-25000" dirty="0">
                <a:latin typeface="Times New Roman" panose="02020603050405020304" pitchFamily="18" charset="0"/>
                <a:cs typeface="Times New Roman" panose="02020603050405020304" pitchFamily="18" charset="0"/>
              </a:rPr>
              <a:t>2</a:t>
            </a:r>
            <a:r>
              <a:rPr lang="en-US" altLang="en-US" sz="1800" dirty="0"/>
              <a:t> will not be detected as outliers as they are close enough to their </a:t>
            </a:r>
            <a:r>
              <a:rPr lang="en-US" altLang="en-US" sz="1800" dirty="0" err="1"/>
              <a:t>neighbours</a:t>
            </a:r>
            <a:r>
              <a:rPr lang="en-US" altLang="en-US" sz="1800" dirty="0"/>
              <a:t>. (If use distance-based method, </a:t>
            </a:r>
            <a:r>
              <a:rPr lang="en-US" altLang="en-US" sz="1800" i="1" dirty="0">
                <a:latin typeface="Times New Roman" panose="02020603050405020304" pitchFamily="18" charset="0"/>
                <a:cs typeface="Times New Roman" panose="02020603050405020304" pitchFamily="18" charset="0"/>
              </a:rPr>
              <a:t>o</a:t>
            </a:r>
            <a:r>
              <a:rPr lang="en-US" altLang="en-US" sz="1800" i="1" baseline="-25000" dirty="0">
                <a:latin typeface="Times New Roman" panose="02020603050405020304" pitchFamily="18" charset="0"/>
                <a:cs typeface="Times New Roman" panose="02020603050405020304" pitchFamily="18" charset="0"/>
              </a:rPr>
              <a:t>3</a:t>
            </a:r>
            <a:r>
              <a:rPr lang="en-US" altLang="en-US" sz="1800" dirty="0"/>
              <a:t> is a global outlier)</a:t>
            </a:r>
          </a:p>
          <a:p>
            <a:pPr lvl="1">
              <a:spcBef>
                <a:spcPts val="24"/>
              </a:spcBef>
              <a:buFontTx/>
              <a:buChar char="─"/>
            </a:pPr>
            <a:r>
              <a:rPr lang="en-US" altLang="en-US" sz="1800" dirty="0"/>
              <a:t>Density based method can detect </a:t>
            </a:r>
            <a:r>
              <a:rPr lang="en-US" altLang="en-US" sz="1800" i="1" dirty="0">
                <a:latin typeface="Times New Roman" panose="02020603050405020304" pitchFamily="18" charset="0"/>
                <a:cs typeface="Times New Roman" panose="02020603050405020304" pitchFamily="18" charset="0"/>
              </a:rPr>
              <a:t>o</a:t>
            </a:r>
            <a:r>
              <a:rPr lang="en-US" altLang="en-US" sz="1800" i="1" baseline="-25000" dirty="0">
                <a:latin typeface="Times New Roman" panose="02020603050405020304" pitchFamily="18" charset="0"/>
                <a:cs typeface="Times New Roman" panose="02020603050405020304" pitchFamily="18" charset="0"/>
              </a:rPr>
              <a:t>1</a:t>
            </a:r>
            <a:r>
              <a:rPr lang="en-US" altLang="en-US" sz="1800" dirty="0"/>
              <a:t> and </a:t>
            </a:r>
            <a:r>
              <a:rPr lang="en-US" altLang="en-US" sz="1800" i="1" dirty="0">
                <a:latin typeface="Times New Roman" panose="02020603050405020304" pitchFamily="18" charset="0"/>
                <a:cs typeface="Times New Roman" panose="02020603050405020304" pitchFamily="18" charset="0"/>
              </a:rPr>
              <a:t>o</a:t>
            </a:r>
            <a:r>
              <a:rPr lang="en-US" altLang="en-US" sz="1800" i="1" baseline="-25000" dirty="0">
                <a:latin typeface="Times New Roman" panose="02020603050405020304" pitchFamily="18" charset="0"/>
                <a:cs typeface="Times New Roman" panose="02020603050405020304" pitchFamily="18" charset="0"/>
              </a:rPr>
              <a:t>2</a:t>
            </a:r>
            <a:r>
              <a:rPr lang="en-US" altLang="en-US" sz="1800" dirty="0"/>
              <a:t> as outliers.</a:t>
            </a:r>
          </a:p>
          <a:p>
            <a:pPr marL="434250" lvl="1" indent="0">
              <a:spcBef>
                <a:spcPts val="24"/>
              </a:spcBef>
              <a:buNone/>
            </a:pPr>
            <a:endParaRPr lang="en-US" altLang="en-US" sz="1800" dirty="0"/>
          </a:p>
        </p:txBody>
      </p:sp>
      <p:pic>
        <p:nvPicPr>
          <p:cNvPr id="7" name="Picture 7">
            <a:extLst>
              <a:ext uri="{FF2B5EF4-FFF2-40B4-BE49-F238E27FC236}">
                <a16:creationId xmlns:a16="http://schemas.microsoft.com/office/drawing/2014/main" id="{40ED67E3-A967-A641-9067-BF43ED5AC97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7024" y="3258632"/>
            <a:ext cx="2583184" cy="1362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090030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xfrm>
            <a:off x="519164" y="339458"/>
            <a:ext cx="8506303" cy="505438"/>
          </a:xfrm>
          <a:noFill/>
        </p:spPr>
        <p:txBody>
          <a:bodyPr lIns="51792" tIns="25897" rIns="51792" bIns="25897" anchor="t"/>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r>
              <a:rPr lang="en-US" altLang="en-US" sz="2800" dirty="0">
                <a:solidFill>
                  <a:srgbClr val="054A89"/>
                </a:solidFill>
              </a:rPr>
              <a:t>Density-Based Outlier Detection</a:t>
            </a:r>
            <a:endParaRPr lang="en-US" sz="2000" dirty="0">
              <a:solidFill>
                <a:srgbClr val="054A89"/>
              </a:solidFill>
            </a:endParaRPr>
          </a:p>
        </p:txBody>
      </p:sp>
      <p:sp>
        <p:nvSpPr>
          <p:cNvPr id="3" name="Text Placeholder 2">
            <a:extLst>
              <a:ext uri="{FF2B5EF4-FFF2-40B4-BE49-F238E27FC236}">
                <a16:creationId xmlns:a16="http://schemas.microsoft.com/office/drawing/2014/main" id="{CD91DD79-1EDF-6645-9093-8CA9B624B5A8}"/>
              </a:ext>
            </a:extLst>
          </p:cNvPr>
          <p:cNvSpPr>
            <a:spLocks noGrp="1"/>
          </p:cNvSpPr>
          <p:nvPr>
            <p:ph type="body" sz="quarter" idx="12"/>
          </p:nvPr>
        </p:nvSpPr>
        <p:spPr>
          <a:xfrm>
            <a:off x="519163" y="785629"/>
            <a:ext cx="8032170" cy="2504435"/>
          </a:xfrm>
        </p:spPr>
        <p:txBody>
          <a:bodyPr/>
          <a:lstStyle/>
          <a:p>
            <a:pPr>
              <a:spcBef>
                <a:spcPts val="24"/>
              </a:spcBef>
              <a:buClr>
                <a:srgbClr val="000000"/>
              </a:buClr>
              <a:buSzPct val="100000"/>
            </a:pPr>
            <a:r>
              <a:rPr lang="en-US" altLang="en-US" b="1" i="1" dirty="0"/>
              <a:t>Assumption </a:t>
            </a:r>
            <a:r>
              <a:rPr lang="en-US" altLang="en-US" dirty="0"/>
              <a:t>(density-based outlier detection): The density around an outlier object is significantly different from the density around its </a:t>
            </a:r>
            <a:r>
              <a:rPr lang="en-US" altLang="en-US" dirty="0" err="1"/>
              <a:t>neighbours</a:t>
            </a:r>
            <a:r>
              <a:rPr lang="en-US" altLang="en-US" dirty="0"/>
              <a:t>;</a:t>
            </a:r>
          </a:p>
          <a:p>
            <a:pPr>
              <a:spcBef>
                <a:spcPts val="24"/>
              </a:spcBef>
              <a:buClr>
                <a:srgbClr val="000000"/>
              </a:buClr>
              <a:buSzPct val="100000"/>
            </a:pPr>
            <a:r>
              <a:rPr lang="en-US" altLang="en-US" b="1" i="1" dirty="0"/>
              <a:t>Basic idea</a:t>
            </a:r>
            <a:r>
              <a:rPr lang="en-US" altLang="en-US" dirty="0"/>
              <a:t>: Use the </a:t>
            </a:r>
            <a:r>
              <a:rPr lang="en-US" altLang="en-US" b="1" dirty="0"/>
              <a:t>relative</a:t>
            </a:r>
            <a:r>
              <a:rPr lang="en-US" altLang="en-US" dirty="0"/>
              <a:t> density of an object against its neighbors as the indicator of the degree of the object being outliers</a:t>
            </a:r>
          </a:p>
          <a:p>
            <a:pPr marL="434250" lvl="1" indent="0">
              <a:spcBef>
                <a:spcPts val="24"/>
              </a:spcBef>
              <a:buNone/>
            </a:pPr>
            <a:endParaRPr lang="en-US" altLang="en-US" sz="1800" dirty="0"/>
          </a:p>
        </p:txBody>
      </p:sp>
    </p:spTree>
    <p:extLst>
      <p:ext uri="{BB962C8B-B14F-4D97-AF65-F5344CB8AC3E}">
        <p14:creationId xmlns:p14="http://schemas.microsoft.com/office/powerpoint/2010/main" val="22714357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69056" tIns="34529" rIns="69056" bIns="34529"/>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eaLnBrk="1" hangingPunct="1"/>
            <a:r>
              <a:rPr lang="en-AU" sz="2800" dirty="0">
                <a:solidFill>
                  <a:srgbClr val="054A89"/>
                </a:solidFill>
              </a:rPr>
              <a:t>Outline</a:t>
            </a:r>
            <a:endParaRPr lang="en-US" sz="2800" dirty="0">
              <a:solidFill>
                <a:srgbClr val="054A89"/>
              </a:solidFill>
            </a:endParaRPr>
          </a:p>
        </p:txBody>
      </p:sp>
      <p:sp>
        <p:nvSpPr>
          <p:cNvPr id="5" name="Text Placeholder 4"/>
          <p:cNvSpPr>
            <a:spLocks noGrp="1"/>
          </p:cNvSpPr>
          <p:nvPr>
            <p:ph type="body" sz="quarter" idx="12"/>
          </p:nvPr>
        </p:nvSpPr>
        <p:spPr/>
        <p:txBody>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marL="342900" marR="0" lvl="0" indent="-342900" algn="l" defTabSz="914400" rtl="0" eaLnBrk="0" fontAlgn="base" latinLnBrk="0" hangingPunct="0">
              <a:spcBef>
                <a:spcPts val="425"/>
              </a:spcBef>
              <a:spcAft>
                <a:spcPct val="0"/>
              </a:spcAft>
              <a:buClrTx/>
              <a:buSzTx/>
              <a:buFontTx/>
              <a:buChar char="•"/>
              <a:tabLst/>
              <a:defRPr/>
            </a:pPr>
            <a:r>
              <a:rPr kumimoji="0" lang="en-AU" sz="2200" b="0" i="0" u="none" strike="noStrike" kern="0" cap="none" spc="0" normalizeH="0" baseline="0" noProof="0" dirty="0">
                <a:ln>
                  <a:noFill/>
                </a:ln>
                <a:solidFill>
                  <a:schemeClr val="bg1">
                    <a:lumMod val="65000"/>
                  </a:schemeClr>
                </a:solidFill>
                <a:effectLst/>
                <a:uLnTx/>
                <a:uFillTx/>
                <a:latin typeface="Arial"/>
                <a:ea typeface="+mn-ea"/>
                <a:cs typeface="Arial"/>
              </a:rPr>
              <a:t>Introduction</a:t>
            </a:r>
          </a:p>
          <a:p>
            <a:pPr marL="742950" marR="0" lvl="1" indent="-285750" algn="l" defTabSz="914400" rtl="0" eaLnBrk="0" fontAlgn="base" latinLnBrk="0" hangingPunct="0">
              <a:spcBef>
                <a:spcPts val="425"/>
              </a:spcBef>
              <a:spcAft>
                <a:spcPct val="0"/>
              </a:spcAft>
              <a:buClrTx/>
              <a:buSzTx/>
              <a:buFontTx/>
              <a:buChar char="–"/>
              <a:tabLst/>
              <a:defRPr/>
            </a:pPr>
            <a:r>
              <a:rPr kumimoji="0" lang="en-AU" b="0" i="0" u="none" strike="noStrike" kern="0" cap="none" spc="0" normalizeH="0" baseline="0" noProof="0" dirty="0">
                <a:ln>
                  <a:noFill/>
                </a:ln>
                <a:solidFill>
                  <a:schemeClr val="bg1">
                    <a:lumMod val="65000"/>
                  </a:schemeClr>
                </a:solidFill>
                <a:effectLst/>
                <a:uLnTx/>
                <a:uFillTx/>
                <a:latin typeface="Arial"/>
                <a:cs typeface="Arial"/>
              </a:rPr>
              <a:t>What are anomalies</a:t>
            </a:r>
          </a:p>
          <a:p>
            <a:pPr marL="742950" marR="0" lvl="1" indent="-285750" algn="l" defTabSz="914400" rtl="0" eaLnBrk="0" fontAlgn="base" latinLnBrk="0" hangingPunct="0">
              <a:spcBef>
                <a:spcPts val="425"/>
              </a:spcBef>
              <a:spcAft>
                <a:spcPct val="0"/>
              </a:spcAft>
              <a:buClrTx/>
              <a:buSzTx/>
              <a:buFontTx/>
              <a:buChar char="–"/>
              <a:tabLst/>
              <a:defRPr/>
            </a:pPr>
            <a:r>
              <a:rPr kumimoji="0" lang="en-AU" b="0" i="0" u="none" strike="noStrike" kern="0" cap="none" spc="0" normalizeH="0" baseline="0" noProof="0" dirty="0">
                <a:ln>
                  <a:noFill/>
                </a:ln>
                <a:solidFill>
                  <a:schemeClr val="bg1">
                    <a:lumMod val="65000"/>
                  </a:schemeClr>
                </a:solidFill>
                <a:effectLst/>
                <a:uLnTx/>
                <a:uFillTx/>
                <a:latin typeface="Arial"/>
                <a:cs typeface="Arial"/>
              </a:rPr>
              <a:t>Types of anomalies</a:t>
            </a:r>
          </a:p>
          <a:p>
            <a:pPr marL="742950" marR="0" lvl="1" indent="-285750" algn="l" defTabSz="914400" rtl="0" eaLnBrk="0" fontAlgn="base" latinLnBrk="0" hangingPunct="0">
              <a:spcBef>
                <a:spcPts val="425"/>
              </a:spcBef>
              <a:spcAft>
                <a:spcPct val="0"/>
              </a:spcAft>
              <a:buClrTx/>
              <a:buSzTx/>
              <a:buFontTx/>
              <a:buChar char="–"/>
              <a:tabLst/>
              <a:defRPr/>
            </a:pPr>
            <a:r>
              <a:rPr kumimoji="0" lang="en-AU" b="0" i="0" u="none" strike="noStrike" kern="0" cap="none" spc="0" normalizeH="0" baseline="0" noProof="0" dirty="0">
                <a:ln>
                  <a:noFill/>
                </a:ln>
                <a:solidFill>
                  <a:schemeClr val="bg1">
                    <a:lumMod val="65000"/>
                  </a:schemeClr>
                </a:solidFill>
                <a:effectLst/>
                <a:uLnTx/>
                <a:uFillTx/>
                <a:latin typeface="Arial"/>
                <a:cs typeface="Arial"/>
              </a:rPr>
              <a:t>Anomaly detection: problem definition, general scheme, methods, and evaluation</a:t>
            </a:r>
          </a:p>
          <a:p>
            <a:pPr marL="342900" marR="0" lvl="0" indent="-342900" algn="l" defTabSz="914400" rtl="0" eaLnBrk="0" fontAlgn="base" latinLnBrk="0" hangingPunct="0">
              <a:spcBef>
                <a:spcPts val="425"/>
              </a:spcBef>
              <a:spcAft>
                <a:spcPct val="0"/>
              </a:spcAft>
              <a:buClrTx/>
              <a:buSzTx/>
              <a:buFontTx/>
              <a:buChar char="•"/>
              <a:tabLst/>
              <a:defRPr/>
            </a:pPr>
            <a:r>
              <a:rPr kumimoji="0" lang="en-AU" sz="2200" b="0" i="0" u="none" strike="noStrike" kern="0" cap="none" spc="0" normalizeH="0" baseline="0" noProof="0" dirty="0">
                <a:ln>
                  <a:noFill/>
                </a:ln>
                <a:effectLst/>
                <a:uLnTx/>
                <a:uFillTx/>
                <a:latin typeface="Arial"/>
                <a:ea typeface="+mn-ea"/>
                <a:cs typeface="Arial"/>
              </a:rPr>
              <a:t>Methods</a:t>
            </a:r>
          </a:p>
          <a:p>
            <a:pPr marL="742950" marR="0" lvl="1" indent="-285750" algn="l" defTabSz="914400" rtl="0" eaLnBrk="0" fontAlgn="base" latinLnBrk="0" hangingPunct="0">
              <a:spcBef>
                <a:spcPts val="425"/>
              </a:spcBef>
              <a:spcAft>
                <a:spcPct val="0"/>
              </a:spcAft>
              <a:buClrTx/>
              <a:buSzTx/>
              <a:buFontTx/>
              <a:buChar char="–"/>
              <a:tabLst/>
              <a:defRPr/>
            </a:pPr>
            <a:r>
              <a:rPr kumimoji="0" lang="en-AU" b="0" i="0" u="none" strike="noStrike" kern="0" cap="none" spc="0" normalizeH="0" baseline="0" noProof="0" dirty="0">
                <a:ln>
                  <a:noFill/>
                </a:ln>
                <a:effectLst/>
                <a:uLnTx/>
                <a:uFillTx/>
                <a:latin typeface="Arial"/>
                <a:cs typeface="Arial"/>
              </a:rPr>
              <a:t>Statistical methods</a:t>
            </a:r>
          </a:p>
          <a:p>
            <a:pPr marL="742950" marR="0" lvl="1" indent="-285750" algn="l" defTabSz="914400" rtl="0" eaLnBrk="0" fontAlgn="base" latinLnBrk="0" hangingPunct="0">
              <a:spcBef>
                <a:spcPts val="425"/>
              </a:spcBef>
              <a:spcAft>
                <a:spcPct val="0"/>
              </a:spcAft>
              <a:buClrTx/>
              <a:buSzTx/>
              <a:buFontTx/>
              <a:buChar char="–"/>
              <a:tabLst/>
              <a:defRPr/>
            </a:pPr>
            <a:r>
              <a:rPr kumimoji="0" lang="en-AU" b="0" i="0" u="none" strike="noStrike" kern="0" cap="none" spc="0" normalizeH="0" baseline="0" noProof="0" dirty="0">
                <a:ln>
                  <a:noFill/>
                </a:ln>
                <a:effectLst/>
                <a:uLnTx/>
                <a:uFillTx/>
                <a:latin typeface="Arial"/>
                <a:cs typeface="Arial"/>
              </a:rPr>
              <a:t>Proximity based methods</a:t>
            </a:r>
          </a:p>
          <a:p>
            <a:pPr marL="742950" marR="0" lvl="1" indent="-285750" algn="l" defTabSz="914400" rtl="0" eaLnBrk="0" fontAlgn="base" latinLnBrk="0" hangingPunct="0">
              <a:spcBef>
                <a:spcPts val="425"/>
              </a:spcBef>
              <a:spcAft>
                <a:spcPct val="0"/>
              </a:spcAft>
              <a:buClrTx/>
              <a:buSzTx/>
              <a:buFontTx/>
              <a:buChar char="–"/>
              <a:tabLst/>
              <a:defRPr/>
            </a:pPr>
            <a:r>
              <a:rPr kumimoji="0" lang="en-AU" b="0" i="0" u="none" strike="noStrike" kern="0" cap="none" spc="0" normalizeH="0" baseline="0" noProof="0" dirty="0">
                <a:ln>
                  <a:noFill/>
                </a:ln>
                <a:effectLst/>
                <a:uLnTx/>
                <a:uFillTx/>
                <a:latin typeface="Arial"/>
                <a:cs typeface="Arial"/>
              </a:rPr>
              <a:t>Clustering based methods</a:t>
            </a:r>
          </a:p>
          <a:p>
            <a:pPr marL="342900" marR="0" lvl="0" indent="-342900" algn="l" defTabSz="914400" rtl="0" eaLnBrk="0" fontAlgn="base" latinLnBrk="0" hangingPunct="0">
              <a:spcBef>
                <a:spcPts val="425"/>
              </a:spcBef>
              <a:spcAft>
                <a:spcPct val="0"/>
              </a:spcAft>
              <a:buClrTx/>
              <a:buSzTx/>
              <a:buFontTx/>
              <a:buChar char="•"/>
              <a:tabLst/>
              <a:defRPr/>
            </a:pPr>
            <a:r>
              <a:rPr kumimoji="0" lang="en-AU" sz="2200" b="0" i="0" u="none" strike="noStrike" kern="0" cap="none" spc="0" normalizeH="0" baseline="0" noProof="0" dirty="0">
                <a:ln>
                  <a:noFill/>
                </a:ln>
                <a:effectLst/>
                <a:uLnTx/>
                <a:uFillTx/>
                <a:latin typeface="Arial"/>
                <a:ea typeface="+mn-ea"/>
                <a:cs typeface="Arial"/>
              </a:rPr>
              <a:t>Other topics</a:t>
            </a:r>
          </a:p>
          <a:p>
            <a:pPr marL="742950" marR="0" lvl="1" indent="-285750" algn="l" defTabSz="914400" rtl="0" eaLnBrk="0" fontAlgn="base" latinLnBrk="0" hangingPunct="0">
              <a:spcBef>
                <a:spcPts val="425"/>
              </a:spcBef>
              <a:spcAft>
                <a:spcPct val="0"/>
              </a:spcAft>
              <a:buClrTx/>
              <a:buSzTx/>
              <a:buFontTx/>
              <a:buChar char="–"/>
              <a:tabLst/>
              <a:defRPr/>
            </a:pPr>
            <a:r>
              <a:rPr kumimoji="0" lang="en-AU" b="0" i="0" u="none" strike="noStrike" kern="0" cap="none" spc="0" normalizeH="0" baseline="0" noProof="0" dirty="0">
                <a:ln>
                  <a:noFill/>
                </a:ln>
                <a:effectLst/>
                <a:uLnTx/>
                <a:uFillTx/>
                <a:latin typeface="Arial"/>
                <a:cs typeface="Arial"/>
              </a:rPr>
              <a:t>Contextual outlier and collective anomaly detection</a:t>
            </a:r>
          </a:p>
          <a:p>
            <a:pPr marL="742950" marR="0" lvl="1" indent="-285750" algn="l" defTabSz="914400" rtl="0" eaLnBrk="0" fontAlgn="base" latinLnBrk="0" hangingPunct="0">
              <a:spcBef>
                <a:spcPts val="425"/>
              </a:spcBef>
              <a:spcAft>
                <a:spcPct val="0"/>
              </a:spcAft>
              <a:buClrTx/>
              <a:buSzTx/>
              <a:buFontTx/>
              <a:buChar char="–"/>
              <a:tabLst/>
              <a:defRPr/>
            </a:pPr>
            <a:r>
              <a:rPr kumimoji="0" lang="en-AU" b="0" i="0" u="none" strike="noStrike" kern="0" cap="none" spc="0" normalizeH="0" baseline="0" noProof="0" dirty="0">
                <a:ln>
                  <a:noFill/>
                </a:ln>
                <a:effectLst/>
                <a:uLnTx/>
                <a:uFillTx/>
                <a:latin typeface="Arial"/>
                <a:cs typeface="Arial"/>
              </a:rPr>
              <a:t>anomaly detection in high-dimensional data</a:t>
            </a:r>
          </a:p>
          <a:p>
            <a:endParaRPr lang="en-US" dirty="0"/>
          </a:p>
        </p:txBody>
      </p:sp>
    </p:spTree>
    <p:extLst>
      <p:ext uri="{BB962C8B-B14F-4D97-AF65-F5344CB8AC3E}">
        <p14:creationId xmlns:p14="http://schemas.microsoft.com/office/powerpoint/2010/main" val="344479792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xfrm>
            <a:off x="519164" y="339458"/>
            <a:ext cx="8506303" cy="505438"/>
          </a:xfrm>
          <a:noFill/>
        </p:spPr>
        <p:txBody>
          <a:bodyPr lIns="51792" tIns="25897" rIns="51792" bIns="25897" anchor="t"/>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r>
              <a:rPr lang="en-US" altLang="en-US" sz="2800" dirty="0">
                <a:solidFill>
                  <a:srgbClr val="054A89"/>
                </a:solidFill>
              </a:rPr>
              <a:t>Density-Based Outlier Detection</a:t>
            </a:r>
            <a:endParaRPr lang="en-US" sz="2000" dirty="0">
              <a:solidFill>
                <a:srgbClr val="054A89"/>
              </a:solidFill>
            </a:endParaRPr>
          </a:p>
        </p:txBody>
      </p:sp>
      <p:sp>
        <p:nvSpPr>
          <p:cNvPr id="3" name="Text Placeholder 2">
            <a:extLst>
              <a:ext uri="{FF2B5EF4-FFF2-40B4-BE49-F238E27FC236}">
                <a16:creationId xmlns:a16="http://schemas.microsoft.com/office/drawing/2014/main" id="{CD91DD79-1EDF-6645-9093-8CA9B624B5A8}"/>
              </a:ext>
            </a:extLst>
          </p:cNvPr>
          <p:cNvSpPr>
            <a:spLocks noGrp="1"/>
          </p:cNvSpPr>
          <p:nvPr>
            <p:ph type="body" sz="quarter" idx="12"/>
          </p:nvPr>
        </p:nvSpPr>
        <p:spPr>
          <a:xfrm>
            <a:off x="519163" y="785629"/>
            <a:ext cx="8032170" cy="2504435"/>
          </a:xfrm>
        </p:spPr>
        <p:txBody>
          <a:bodyPr/>
          <a:lstStyle/>
          <a:p>
            <a:pPr>
              <a:spcBef>
                <a:spcPts val="24"/>
              </a:spcBef>
            </a:pPr>
            <a:r>
              <a:rPr lang="en-US" altLang="en-US" sz="2200" dirty="0"/>
              <a:t>Now the question is: </a:t>
            </a:r>
            <a:r>
              <a:rPr lang="en-US" altLang="en-US" sz="2200" b="1" i="1" dirty="0"/>
              <a:t>how to measure relative density?</a:t>
            </a:r>
          </a:p>
          <a:p>
            <a:r>
              <a:rPr lang="en-AU" sz="2200" kern="1200" dirty="0">
                <a:latin typeface="Arial" charset="0"/>
                <a:cs typeface="Arial" charset="0"/>
              </a:rPr>
              <a:t>We could use the average distance from </a:t>
            </a:r>
            <a:r>
              <a:rPr lang="en-AU" b="1" i="1" kern="1200" dirty="0">
                <a:latin typeface="Times New Roman" panose="02020603050405020304" pitchFamily="18" charset="0"/>
                <a:cs typeface="Times New Roman" panose="02020603050405020304" pitchFamily="18" charset="0"/>
              </a:rPr>
              <a:t>o</a:t>
            </a:r>
            <a:r>
              <a:rPr lang="en-AU" sz="2200" b="1" i="1" kern="1200" dirty="0">
                <a:latin typeface="Arial" charset="0"/>
                <a:cs typeface="Arial" charset="0"/>
              </a:rPr>
              <a:t> </a:t>
            </a:r>
            <a:r>
              <a:rPr lang="en-AU" sz="2200" kern="1200" dirty="0">
                <a:latin typeface="Arial" charset="0"/>
                <a:cs typeface="Arial" charset="0"/>
              </a:rPr>
              <a:t>to objects in its neighbourhood to measure the local density of </a:t>
            </a:r>
            <a:r>
              <a:rPr lang="en-AU" b="1" i="1" kern="1200" dirty="0">
                <a:latin typeface="Times New Roman" panose="02020603050405020304" pitchFamily="18" charset="0"/>
                <a:cs typeface="Times New Roman" panose="02020603050405020304" pitchFamily="18" charset="0"/>
              </a:rPr>
              <a:t>o</a:t>
            </a:r>
            <a:r>
              <a:rPr lang="en-AU" sz="2200" kern="1200" dirty="0">
                <a:latin typeface="Arial" charset="0"/>
                <a:cs typeface="Arial" charset="0"/>
              </a:rPr>
              <a:t>. Then use the ratio of the local densities of two objects to define their relative density</a:t>
            </a:r>
          </a:p>
          <a:p>
            <a:r>
              <a:rPr lang="en-AU" sz="2200" kern="1200" dirty="0">
                <a:latin typeface="Arial" charset="0"/>
                <a:cs typeface="Arial" charset="0"/>
              </a:rPr>
              <a:t>However, such a straightforward measure has a problem: </a:t>
            </a:r>
          </a:p>
          <a:p>
            <a:pPr lvl="1"/>
            <a:r>
              <a:rPr lang="en-AU" sz="1800" kern="1200" dirty="0">
                <a:latin typeface="Arial" charset="0"/>
                <a:cs typeface="Arial" charset="0"/>
              </a:rPr>
              <a:t>If </a:t>
            </a:r>
            <a:r>
              <a:rPr lang="en-AU" sz="2400" b="1" i="1" kern="1200" dirty="0">
                <a:latin typeface="Times New Roman" panose="02020603050405020304" pitchFamily="18" charset="0"/>
                <a:cs typeface="Times New Roman" panose="02020603050405020304" pitchFamily="18" charset="0"/>
              </a:rPr>
              <a:t>o</a:t>
            </a:r>
            <a:r>
              <a:rPr lang="en-AU" sz="1800" b="1" i="1" kern="1200" dirty="0">
                <a:latin typeface="Arial" charset="0"/>
                <a:cs typeface="Arial" charset="0"/>
              </a:rPr>
              <a:t> </a:t>
            </a:r>
            <a:r>
              <a:rPr lang="en-AU" sz="1800" kern="1200" dirty="0">
                <a:latin typeface="Arial" charset="0"/>
                <a:cs typeface="Arial" charset="0"/>
              </a:rPr>
              <a:t>has very close neighbours </a:t>
            </a:r>
            <a:r>
              <a:rPr lang="en-AU" sz="2400" b="1" i="1" kern="1200" dirty="0">
                <a:latin typeface="Times New Roman" panose="02020603050405020304" pitchFamily="18" charset="0"/>
                <a:cs typeface="Times New Roman" panose="02020603050405020304" pitchFamily="18" charset="0"/>
              </a:rPr>
              <a:t>o</a:t>
            </a:r>
            <a:r>
              <a:rPr lang="en-AU" sz="1800" kern="1200" dirty="0">
                <a:latin typeface="Arial" charset="0"/>
                <a:cs typeface="Arial" charset="0"/>
              </a:rPr>
              <a:t>’ such that </a:t>
            </a:r>
            <a:r>
              <a:rPr lang="en-AU" sz="1800" i="1" kern="1200" dirty="0" err="1">
                <a:latin typeface="Arial" charset="0"/>
                <a:cs typeface="Arial" charset="0"/>
              </a:rPr>
              <a:t>dist</a:t>
            </a:r>
            <a:r>
              <a:rPr lang="en-AU" sz="1800" kern="1200" dirty="0">
                <a:latin typeface="Arial" charset="0"/>
                <a:cs typeface="Arial" charset="0"/>
              </a:rPr>
              <a:t>(</a:t>
            </a:r>
            <a:r>
              <a:rPr lang="en-AU" sz="2400" b="1" i="1" kern="1200" dirty="0">
                <a:latin typeface="Times New Roman" panose="02020603050405020304" pitchFamily="18" charset="0"/>
                <a:cs typeface="Times New Roman" panose="02020603050405020304" pitchFamily="18" charset="0"/>
              </a:rPr>
              <a:t>o</a:t>
            </a:r>
            <a:r>
              <a:rPr lang="en-AU" sz="1800" kern="1200" dirty="0">
                <a:latin typeface="Arial" charset="0"/>
                <a:cs typeface="Arial" charset="0"/>
              </a:rPr>
              <a:t>, </a:t>
            </a:r>
            <a:r>
              <a:rPr lang="en-AU" sz="2400" b="1" i="1" kern="1200" dirty="0">
                <a:latin typeface="Times New Roman" panose="02020603050405020304" pitchFamily="18" charset="0"/>
                <a:cs typeface="Times New Roman" panose="02020603050405020304" pitchFamily="18" charset="0"/>
              </a:rPr>
              <a:t>o</a:t>
            </a:r>
            <a:r>
              <a:rPr lang="en-AU" sz="2400" kern="1200" dirty="0">
                <a:latin typeface="Times New Roman" panose="02020603050405020304" pitchFamily="18" charset="0"/>
                <a:cs typeface="Times New Roman" panose="02020603050405020304" pitchFamily="18" charset="0"/>
              </a:rPr>
              <a:t>’</a:t>
            </a:r>
            <a:r>
              <a:rPr lang="en-AU" sz="1800" kern="1200" dirty="0">
                <a:latin typeface="Arial" charset="0"/>
                <a:cs typeface="Arial" charset="0"/>
              </a:rPr>
              <a:t>) is very small, the ratio of the local densities could fluctuate undesirably</a:t>
            </a:r>
          </a:p>
          <a:p>
            <a:r>
              <a:rPr lang="en-AU" sz="2200" kern="1200" dirty="0">
                <a:latin typeface="Arial" charset="0"/>
                <a:cs typeface="Arial" charset="0"/>
              </a:rPr>
              <a:t>The LOF (local outlier factor) algorithm overcomes this problem using the “reachability distance measure” by adding a smoothing effect</a:t>
            </a:r>
          </a:p>
          <a:p>
            <a:pPr marL="434250" lvl="1" indent="0">
              <a:spcBef>
                <a:spcPts val="24"/>
              </a:spcBef>
              <a:buNone/>
            </a:pPr>
            <a:endParaRPr lang="en-US" altLang="en-US" sz="1800" dirty="0"/>
          </a:p>
        </p:txBody>
      </p:sp>
    </p:spTree>
    <p:extLst>
      <p:ext uri="{BB962C8B-B14F-4D97-AF65-F5344CB8AC3E}">
        <p14:creationId xmlns:p14="http://schemas.microsoft.com/office/powerpoint/2010/main" val="423731150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xfrm>
            <a:off x="519164" y="339458"/>
            <a:ext cx="8506303" cy="505438"/>
          </a:xfrm>
          <a:noFill/>
        </p:spPr>
        <p:txBody>
          <a:bodyPr lIns="51792" tIns="25897" rIns="51792" bIns="25897" anchor="t"/>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r>
              <a:rPr lang="en-US" altLang="en-US" sz="2800" dirty="0">
                <a:solidFill>
                  <a:srgbClr val="054A89"/>
                </a:solidFill>
              </a:rPr>
              <a:t>Density-Based Outlier Detection</a:t>
            </a:r>
            <a:endParaRPr lang="en-US" sz="2000" dirty="0">
              <a:solidFill>
                <a:srgbClr val="054A89"/>
              </a:solidFill>
            </a:endParaRPr>
          </a:p>
        </p:txBody>
      </p:sp>
      <p:sp>
        <p:nvSpPr>
          <p:cNvPr id="5" name="Text Placeholder 4">
            <a:extLst>
              <a:ext uri="{FF2B5EF4-FFF2-40B4-BE49-F238E27FC236}">
                <a16:creationId xmlns:a16="http://schemas.microsoft.com/office/drawing/2014/main" id="{E919CB69-8E1F-EC4E-8449-0EDC0CDD5C23}"/>
              </a:ext>
            </a:extLst>
          </p:cNvPr>
          <p:cNvSpPr>
            <a:spLocks noGrp="1"/>
          </p:cNvSpPr>
          <p:nvPr>
            <p:ph type="body" sz="quarter" idx="12"/>
          </p:nvPr>
        </p:nvSpPr>
        <p:spPr>
          <a:xfrm>
            <a:off x="431624" y="743296"/>
            <a:ext cx="8280751" cy="2504435"/>
          </a:xfrm>
        </p:spPr>
        <p:txBody>
          <a:bodyPr/>
          <a:lstStyle/>
          <a:p>
            <a:pPr>
              <a:spcAft>
                <a:spcPts val="300"/>
              </a:spcAft>
              <a:buClr>
                <a:srgbClr val="000000"/>
              </a:buClr>
              <a:buSzPct val="100000"/>
            </a:pPr>
            <a:r>
              <a:rPr lang="en-US" altLang="en-US" sz="1800" b="1" i="1" dirty="0"/>
              <a:t>k-distance</a:t>
            </a:r>
            <a:r>
              <a:rPr lang="en-US" altLang="en-US" sz="1800" dirty="0"/>
              <a:t> of an object </a:t>
            </a:r>
            <a:r>
              <a:rPr lang="en-US" altLang="en-US" sz="1800" i="1" dirty="0">
                <a:latin typeface="Times New Roman" panose="02020603050405020304" pitchFamily="18" charset="0"/>
                <a:cs typeface="Times New Roman" panose="02020603050405020304" pitchFamily="18" charset="0"/>
              </a:rPr>
              <a:t>o</a:t>
            </a:r>
            <a:r>
              <a:rPr lang="en-US" altLang="en-US" sz="1800" dirty="0"/>
              <a:t>, </a:t>
            </a:r>
            <a:r>
              <a:rPr lang="en-US" altLang="en-US" sz="1800" i="1" dirty="0" err="1">
                <a:latin typeface="Times New Roman" panose="02020603050405020304" pitchFamily="18" charset="0"/>
                <a:cs typeface="Times New Roman" panose="02020603050405020304" pitchFamily="18" charset="0"/>
              </a:rPr>
              <a:t>dist</a:t>
            </a:r>
            <a:r>
              <a:rPr lang="en-US" altLang="en-US" sz="1800" i="1" baseline="-25000" dirty="0" err="1">
                <a:latin typeface="Times New Roman" panose="02020603050405020304" pitchFamily="18" charset="0"/>
                <a:cs typeface="Times New Roman" panose="02020603050405020304" pitchFamily="18" charset="0"/>
              </a:rPr>
              <a:t>k</a:t>
            </a:r>
            <a:r>
              <a:rPr lang="en-US" altLang="en-US" sz="1800" i="1" dirty="0">
                <a:latin typeface="Times New Roman" panose="02020603050405020304" pitchFamily="18" charset="0"/>
                <a:cs typeface="Times New Roman" panose="02020603050405020304" pitchFamily="18" charset="0"/>
              </a:rPr>
              <a:t>(o)</a:t>
            </a:r>
            <a:r>
              <a:rPr lang="en-US" altLang="en-US" sz="1800" dirty="0"/>
              <a:t>: distance between </a:t>
            </a:r>
            <a:r>
              <a:rPr lang="en-US" altLang="en-US" sz="1800" i="1" dirty="0">
                <a:latin typeface="Times New Roman" panose="02020603050405020304" pitchFamily="18" charset="0"/>
                <a:cs typeface="Times New Roman" panose="02020603050405020304" pitchFamily="18" charset="0"/>
              </a:rPr>
              <a:t>o</a:t>
            </a:r>
            <a:r>
              <a:rPr lang="en-US" altLang="en-US" sz="1800" dirty="0"/>
              <a:t> and its </a:t>
            </a:r>
            <a:r>
              <a:rPr lang="en-US" altLang="en-US" sz="1800" i="1" dirty="0">
                <a:latin typeface="Times New Roman" panose="02020603050405020304" pitchFamily="18" charset="0"/>
                <a:cs typeface="Times New Roman" panose="02020603050405020304" pitchFamily="18" charset="0"/>
              </a:rPr>
              <a:t>k</a:t>
            </a:r>
            <a:r>
              <a:rPr lang="en-US" altLang="en-US" sz="1800" dirty="0"/>
              <a:t>-</a:t>
            </a:r>
            <a:r>
              <a:rPr lang="en-US" altLang="en-US" sz="1800" dirty="0" err="1"/>
              <a:t>th</a:t>
            </a:r>
            <a:r>
              <a:rPr lang="en-US" altLang="en-US" sz="1800" dirty="0"/>
              <a:t> NN</a:t>
            </a:r>
          </a:p>
          <a:p>
            <a:pPr>
              <a:spcAft>
                <a:spcPts val="300"/>
              </a:spcAft>
              <a:buClr>
                <a:srgbClr val="000000"/>
              </a:buClr>
              <a:buSzPct val="100000"/>
            </a:pPr>
            <a:r>
              <a:rPr lang="en-US" altLang="en-US" sz="1800" b="1" i="1" dirty="0"/>
              <a:t>k-distance neighborhood</a:t>
            </a:r>
            <a:r>
              <a:rPr lang="en-US" altLang="en-US" sz="1800" b="1" dirty="0"/>
              <a:t> </a:t>
            </a:r>
            <a:r>
              <a:rPr lang="en-US" altLang="en-US" sz="1800" dirty="0"/>
              <a:t>of </a:t>
            </a:r>
            <a:r>
              <a:rPr lang="en-US" altLang="en-US" sz="1800" i="1" dirty="0">
                <a:latin typeface="Times New Roman" panose="02020603050405020304" pitchFamily="18" charset="0"/>
                <a:cs typeface="Times New Roman" panose="02020603050405020304" pitchFamily="18" charset="0"/>
              </a:rPr>
              <a:t>o</a:t>
            </a:r>
            <a:r>
              <a:rPr lang="en-US" altLang="en-US" sz="1800" dirty="0"/>
              <a:t>, </a:t>
            </a:r>
            <a:r>
              <a:rPr lang="en-US" altLang="en-US" sz="1800" i="1" dirty="0" err="1">
                <a:latin typeface="Times New Roman" panose="02020603050405020304" pitchFamily="18" charset="0"/>
                <a:cs typeface="Times New Roman" panose="02020603050405020304" pitchFamily="18" charset="0"/>
              </a:rPr>
              <a:t>N</a:t>
            </a:r>
            <a:r>
              <a:rPr lang="en-US" altLang="en-US" sz="1800" i="1" baseline="-25000" dirty="0" err="1">
                <a:latin typeface="Times New Roman" panose="02020603050405020304" pitchFamily="18" charset="0"/>
                <a:cs typeface="Times New Roman" panose="02020603050405020304" pitchFamily="18" charset="0"/>
              </a:rPr>
              <a:t>k</a:t>
            </a:r>
            <a:r>
              <a:rPr lang="en-US" altLang="en-US" sz="1800" i="1" dirty="0">
                <a:latin typeface="Times New Roman" panose="02020603050405020304" pitchFamily="18" charset="0"/>
                <a:cs typeface="Times New Roman" panose="02020603050405020304" pitchFamily="18" charset="0"/>
              </a:rPr>
              <a:t>(o) = {p| p in D, </a:t>
            </a:r>
            <a:r>
              <a:rPr lang="en-US" altLang="en-US" sz="1800" i="1" dirty="0" err="1">
                <a:latin typeface="Times New Roman" panose="02020603050405020304" pitchFamily="18" charset="0"/>
                <a:cs typeface="Times New Roman" panose="02020603050405020304" pitchFamily="18" charset="0"/>
              </a:rPr>
              <a:t>dist</a:t>
            </a:r>
            <a:r>
              <a:rPr lang="en-US" altLang="en-US" sz="1800" i="1" dirty="0">
                <a:latin typeface="Times New Roman" panose="02020603050405020304" pitchFamily="18" charset="0"/>
                <a:cs typeface="Times New Roman" panose="02020603050405020304" pitchFamily="18" charset="0"/>
              </a:rPr>
              <a:t>(o, p) ≤ </a:t>
            </a:r>
            <a:r>
              <a:rPr lang="en-US" altLang="en-US" sz="1800" i="1" dirty="0" err="1">
                <a:latin typeface="Times New Roman" panose="02020603050405020304" pitchFamily="18" charset="0"/>
                <a:cs typeface="Times New Roman" panose="02020603050405020304" pitchFamily="18" charset="0"/>
              </a:rPr>
              <a:t>dist</a:t>
            </a:r>
            <a:r>
              <a:rPr lang="en-US" altLang="en-US" sz="1800" i="1" baseline="-25000" dirty="0" err="1">
                <a:latin typeface="Times New Roman" panose="02020603050405020304" pitchFamily="18" charset="0"/>
                <a:cs typeface="Times New Roman" panose="02020603050405020304" pitchFamily="18" charset="0"/>
              </a:rPr>
              <a:t>k</a:t>
            </a:r>
            <a:r>
              <a:rPr lang="en-US" altLang="en-US" sz="1800" i="1" dirty="0">
                <a:latin typeface="Times New Roman" panose="02020603050405020304" pitchFamily="18" charset="0"/>
                <a:cs typeface="Times New Roman" panose="02020603050405020304" pitchFamily="18" charset="0"/>
              </a:rPr>
              <a:t>(o)}</a:t>
            </a:r>
          </a:p>
          <a:p>
            <a:pPr lvl="1">
              <a:spcAft>
                <a:spcPts val="300"/>
              </a:spcAft>
              <a:buClr>
                <a:srgbClr val="000000"/>
              </a:buClr>
              <a:buFont typeface="Arial" panose="020B0604020202020204" pitchFamily="34" charset="0"/>
              <a:buChar char="−"/>
            </a:pPr>
            <a:r>
              <a:rPr lang="en-US" altLang="en-US" sz="1400" dirty="0"/>
              <a:t>Number of objects in the k-distance </a:t>
            </a:r>
            <a:r>
              <a:rPr lang="en-US" altLang="en-US" sz="1400" dirty="0" err="1"/>
              <a:t>neighbourhood</a:t>
            </a:r>
            <a:r>
              <a:rPr lang="en-US" altLang="en-US" sz="1400" dirty="0"/>
              <a:t> could be bigger than k since multiple objects may have identical distance to </a:t>
            </a:r>
            <a:r>
              <a:rPr lang="en-US" altLang="en-US" sz="1400" i="1" dirty="0"/>
              <a:t>o</a:t>
            </a:r>
          </a:p>
          <a:p>
            <a:pPr>
              <a:spcAft>
                <a:spcPts val="300"/>
              </a:spcAft>
            </a:pPr>
            <a:r>
              <a:rPr lang="en-US" altLang="en-US" sz="1800" b="1" dirty="0"/>
              <a:t>Reachability distance </a:t>
            </a:r>
            <a:r>
              <a:rPr lang="en-US" altLang="en-US" sz="1800" dirty="0"/>
              <a:t>from </a:t>
            </a:r>
            <a:r>
              <a:rPr lang="en-US" altLang="en-US" sz="1800" i="1" dirty="0">
                <a:latin typeface="Times New Roman" panose="02020603050405020304" pitchFamily="18" charset="0"/>
                <a:cs typeface="Times New Roman" panose="02020603050405020304" pitchFamily="18" charset="0"/>
              </a:rPr>
              <a:t>o</a:t>
            </a:r>
            <a:r>
              <a:rPr lang="en-US" altLang="en-US" sz="1800" dirty="0"/>
              <a:t> to </a:t>
            </a:r>
            <a:r>
              <a:rPr lang="en-US" altLang="en-US" sz="1800" i="1" dirty="0">
                <a:latin typeface="Times New Roman" panose="02020603050405020304" pitchFamily="18" charset="0"/>
                <a:cs typeface="Times New Roman" panose="02020603050405020304" pitchFamily="18" charset="0"/>
              </a:rPr>
              <a:t>p</a:t>
            </a:r>
            <a:r>
              <a:rPr lang="en-US" altLang="en-US" sz="1800" dirty="0"/>
              <a:t>: </a:t>
            </a:r>
          </a:p>
          <a:p>
            <a:pPr marL="1714500" lvl="4" indent="0">
              <a:spcAft>
                <a:spcPts val="300"/>
              </a:spcAft>
              <a:buNone/>
            </a:pPr>
            <a:r>
              <a:rPr lang="en-US" altLang="en-US" sz="1800" i="1" dirty="0" err="1">
                <a:latin typeface="Times New Roman" panose="02020603050405020304" pitchFamily="18" charset="0"/>
                <a:cs typeface="Times New Roman" panose="02020603050405020304" pitchFamily="18" charset="0"/>
              </a:rPr>
              <a:t>reachdist</a:t>
            </a:r>
            <a:r>
              <a:rPr lang="en-US" altLang="en-US" sz="1800" i="1" baseline="-25000" dirty="0" err="1">
                <a:latin typeface="Times New Roman" panose="02020603050405020304" pitchFamily="18" charset="0"/>
                <a:cs typeface="Times New Roman" panose="02020603050405020304" pitchFamily="18" charset="0"/>
              </a:rPr>
              <a:t>k</a:t>
            </a:r>
            <a:r>
              <a:rPr lang="en-US" altLang="en-US" sz="1800" i="1" baseline="-25000" dirty="0">
                <a:latin typeface="Times New Roman" panose="02020603050405020304" pitchFamily="18" charset="0"/>
                <a:cs typeface="Times New Roman" panose="02020603050405020304" pitchFamily="18" charset="0"/>
              </a:rPr>
              <a:t> </a:t>
            </a:r>
            <a:r>
              <a:rPr lang="en-US" altLang="en-US" sz="1800" i="1" dirty="0">
                <a:latin typeface="Times New Roman" panose="02020603050405020304" pitchFamily="18" charset="0"/>
                <a:cs typeface="Times New Roman" panose="02020603050405020304" pitchFamily="18" charset="0"/>
              </a:rPr>
              <a:t>(p </a:t>
            </a:r>
            <a:r>
              <a:rPr lang="en-US" altLang="en-US" sz="1800" i="1" dirty="0">
                <a:latin typeface="Times New Roman" panose="02020603050405020304" pitchFamily="18" charset="0"/>
                <a:cs typeface="Times New Roman" panose="02020603050405020304" pitchFamily="18" charset="0"/>
                <a:sym typeface="Wingdings" pitchFamily="2" charset="2"/>
              </a:rPr>
              <a:t>← o) = max {</a:t>
            </a:r>
            <a:r>
              <a:rPr lang="en-US" altLang="en-US" sz="1800" i="1" dirty="0" err="1">
                <a:latin typeface="Times New Roman" panose="02020603050405020304" pitchFamily="18" charset="0"/>
                <a:cs typeface="Times New Roman" panose="02020603050405020304" pitchFamily="18" charset="0"/>
              </a:rPr>
              <a:t>dist</a:t>
            </a:r>
            <a:r>
              <a:rPr lang="en-US" altLang="en-US" sz="1800" i="1" baseline="-25000" dirty="0" err="1">
                <a:latin typeface="Times New Roman" panose="02020603050405020304" pitchFamily="18" charset="0"/>
                <a:cs typeface="Times New Roman" panose="02020603050405020304" pitchFamily="18" charset="0"/>
              </a:rPr>
              <a:t>k</a:t>
            </a:r>
            <a:r>
              <a:rPr lang="en-US" altLang="en-US" sz="1800" i="1" dirty="0">
                <a:latin typeface="Times New Roman" panose="02020603050405020304" pitchFamily="18" charset="0"/>
                <a:cs typeface="Times New Roman" panose="02020603050405020304" pitchFamily="18" charset="0"/>
              </a:rPr>
              <a:t>(p), </a:t>
            </a:r>
            <a:r>
              <a:rPr lang="en-US" altLang="en-US" sz="1800" i="1" dirty="0" err="1">
                <a:latin typeface="Times New Roman" panose="02020603050405020304" pitchFamily="18" charset="0"/>
                <a:cs typeface="Times New Roman" panose="02020603050405020304" pitchFamily="18" charset="0"/>
              </a:rPr>
              <a:t>dist</a:t>
            </a:r>
            <a:r>
              <a:rPr lang="en-US" altLang="en-US" sz="1800" i="1" dirty="0">
                <a:latin typeface="Times New Roman" panose="02020603050405020304" pitchFamily="18" charset="0"/>
                <a:cs typeface="Times New Roman" panose="02020603050405020304" pitchFamily="18" charset="0"/>
              </a:rPr>
              <a:t>(</a:t>
            </a:r>
            <a:r>
              <a:rPr lang="en-US" altLang="en-US" sz="1800" i="1" dirty="0" err="1">
                <a:latin typeface="Times New Roman" panose="02020603050405020304" pitchFamily="18" charset="0"/>
                <a:cs typeface="Times New Roman" panose="02020603050405020304" pitchFamily="18" charset="0"/>
              </a:rPr>
              <a:t>p,o</a:t>
            </a:r>
            <a:r>
              <a:rPr lang="en-US" altLang="en-US" sz="1800" i="1">
                <a:latin typeface="Times New Roman" panose="02020603050405020304" pitchFamily="18" charset="0"/>
                <a:cs typeface="Times New Roman" panose="02020603050405020304" pitchFamily="18" charset="0"/>
              </a:rPr>
              <a:t>)}</a:t>
            </a:r>
            <a:endParaRPr lang="en-US" altLang="en-US" sz="2000" dirty="0"/>
          </a:p>
        </p:txBody>
      </p:sp>
      <p:grpSp>
        <p:nvGrpSpPr>
          <p:cNvPr id="8" name="Group 7">
            <a:extLst>
              <a:ext uri="{FF2B5EF4-FFF2-40B4-BE49-F238E27FC236}">
                <a16:creationId xmlns:a16="http://schemas.microsoft.com/office/drawing/2014/main" id="{E11A6FF0-E36F-B649-8CCE-30674D9157D5}"/>
              </a:ext>
            </a:extLst>
          </p:cNvPr>
          <p:cNvGrpSpPr/>
          <p:nvPr/>
        </p:nvGrpSpPr>
        <p:grpSpPr>
          <a:xfrm>
            <a:off x="2326506" y="2798234"/>
            <a:ext cx="4891617" cy="2068190"/>
            <a:chOff x="2796117" y="2933700"/>
            <a:chExt cx="4891617" cy="2068190"/>
          </a:xfrm>
        </p:grpSpPr>
        <p:pic>
          <p:nvPicPr>
            <p:cNvPr id="2" name="Picture 1">
              <a:extLst>
                <a:ext uri="{FF2B5EF4-FFF2-40B4-BE49-F238E27FC236}">
                  <a16:creationId xmlns:a16="http://schemas.microsoft.com/office/drawing/2014/main" id="{2E2B38F3-AA02-8846-BCC6-A621157193F9}"/>
                </a:ext>
              </a:extLst>
            </p:cNvPr>
            <p:cNvPicPr>
              <a:picLocks noChangeAspect="1"/>
            </p:cNvPicPr>
            <p:nvPr/>
          </p:nvPicPr>
          <p:blipFill>
            <a:blip r:embed="rId3"/>
            <a:stretch>
              <a:fillRect/>
            </a:stretch>
          </p:blipFill>
          <p:spPr>
            <a:xfrm>
              <a:off x="2796117" y="2933700"/>
              <a:ext cx="4891617" cy="2068190"/>
            </a:xfrm>
            <a:prstGeom prst="rect">
              <a:avLst/>
            </a:prstGeom>
          </p:spPr>
        </p:pic>
        <p:sp>
          <p:nvSpPr>
            <p:cNvPr id="6" name="Oval 5">
              <a:extLst>
                <a:ext uri="{FF2B5EF4-FFF2-40B4-BE49-F238E27FC236}">
                  <a16:creationId xmlns:a16="http://schemas.microsoft.com/office/drawing/2014/main" id="{FC7AFEB9-3E4B-D940-A81F-BEE581D046D7}"/>
                </a:ext>
              </a:extLst>
            </p:cNvPr>
            <p:cNvSpPr/>
            <p:nvPr/>
          </p:nvSpPr>
          <p:spPr bwMode="auto">
            <a:xfrm>
              <a:off x="6076182" y="4324004"/>
              <a:ext cx="70618" cy="762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cs typeface="Arial" charset="0"/>
              </a:endParaRPr>
            </a:p>
          </p:txBody>
        </p:sp>
      </p:grpSp>
      <p:sp>
        <p:nvSpPr>
          <p:cNvPr id="3" name="Oval 2">
            <a:extLst>
              <a:ext uri="{FF2B5EF4-FFF2-40B4-BE49-F238E27FC236}">
                <a16:creationId xmlns:a16="http://schemas.microsoft.com/office/drawing/2014/main" id="{A5D046A0-6262-4B1C-A943-51A7E2FA335D}"/>
              </a:ext>
            </a:extLst>
          </p:cNvPr>
          <p:cNvSpPr/>
          <p:nvPr/>
        </p:nvSpPr>
        <p:spPr bwMode="auto">
          <a:xfrm>
            <a:off x="5810865" y="3893574"/>
            <a:ext cx="51619" cy="58994"/>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94435982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xfrm>
            <a:off x="519164" y="339458"/>
            <a:ext cx="8506303" cy="505438"/>
          </a:xfrm>
          <a:noFill/>
        </p:spPr>
        <p:txBody>
          <a:bodyPr lIns="51792" tIns="25897" rIns="51792" bIns="25897" anchor="t"/>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r>
              <a:rPr lang="en-US" altLang="en-US" sz="2800" dirty="0">
                <a:solidFill>
                  <a:srgbClr val="054A89"/>
                </a:solidFill>
              </a:rPr>
              <a:t>Density-Based Outlier Detection - LOF</a:t>
            </a:r>
            <a:endParaRPr lang="en-US" sz="2000" dirty="0">
              <a:solidFill>
                <a:srgbClr val="054A89"/>
              </a:solidFill>
            </a:endParaRPr>
          </a:p>
        </p:txBody>
      </p:sp>
      <p:sp>
        <p:nvSpPr>
          <p:cNvPr id="5" name="Text Placeholder 4">
            <a:extLst>
              <a:ext uri="{FF2B5EF4-FFF2-40B4-BE49-F238E27FC236}">
                <a16:creationId xmlns:a16="http://schemas.microsoft.com/office/drawing/2014/main" id="{E919CB69-8E1F-EC4E-8449-0EDC0CDD5C23}"/>
              </a:ext>
            </a:extLst>
          </p:cNvPr>
          <p:cNvSpPr>
            <a:spLocks noGrp="1"/>
          </p:cNvSpPr>
          <p:nvPr>
            <p:ph type="body" sz="quarter" idx="12"/>
          </p:nvPr>
        </p:nvSpPr>
        <p:spPr>
          <a:xfrm>
            <a:off x="431624" y="743296"/>
            <a:ext cx="8280751" cy="2504435"/>
          </a:xfrm>
        </p:spPr>
        <p:txBody>
          <a:bodyPr/>
          <a:lstStyle/>
          <a:p>
            <a:pPr>
              <a:buSzPct val="100000"/>
            </a:pPr>
            <a:r>
              <a:rPr lang="en-US" altLang="en-US" sz="2000" b="1" dirty="0"/>
              <a:t>Local reachability density </a:t>
            </a:r>
            <a:r>
              <a:rPr lang="en-US" altLang="en-US" sz="2000" dirty="0"/>
              <a:t>of </a:t>
            </a:r>
            <a:r>
              <a:rPr lang="en-US" altLang="en-US" sz="2000" i="1" dirty="0">
                <a:latin typeface="Times New Roman" panose="02020603050405020304" pitchFamily="18" charset="0"/>
                <a:cs typeface="Times New Roman" panose="02020603050405020304" pitchFamily="18" charset="0"/>
              </a:rPr>
              <a:t>o:</a:t>
            </a:r>
            <a:endParaRPr lang="en-US" altLang="en-US" sz="2000" dirty="0"/>
          </a:p>
          <a:p>
            <a:pPr marL="0" indent="0">
              <a:buClrTx/>
              <a:buSzPct val="100000"/>
              <a:buNone/>
            </a:pPr>
            <a:endParaRPr lang="en-US" altLang="en-US" b="1" dirty="0"/>
          </a:p>
          <a:p>
            <a:pPr marL="0" indent="0">
              <a:buClrTx/>
              <a:buSzPct val="100000"/>
              <a:buNone/>
            </a:pPr>
            <a:endParaRPr lang="en-US" altLang="en-US" sz="1600" b="1" dirty="0"/>
          </a:p>
          <a:p>
            <a:pPr>
              <a:buSzPct val="100000"/>
            </a:pPr>
            <a:endParaRPr lang="en-US" altLang="en-US" sz="2000" b="1" dirty="0"/>
          </a:p>
          <a:p>
            <a:pPr>
              <a:buSzPct val="100000"/>
            </a:pPr>
            <a:r>
              <a:rPr lang="en-US" altLang="en-US" sz="2000" b="1" dirty="0"/>
              <a:t>LOF (Local outlier factor) </a:t>
            </a:r>
            <a:r>
              <a:rPr lang="en-US" altLang="en-US" sz="2000" dirty="0"/>
              <a:t>of an object o is the average of the ratio of local reachability of </a:t>
            </a:r>
            <a:r>
              <a:rPr lang="en-US" altLang="en-US" sz="2000" i="1" dirty="0"/>
              <a:t>o</a:t>
            </a:r>
            <a:r>
              <a:rPr lang="en-US" altLang="en-US" sz="2000" dirty="0"/>
              <a:t> and those of </a:t>
            </a:r>
            <a:r>
              <a:rPr lang="en-US" altLang="en-US" sz="2000" i="1" dirty="0"/>
              <a:t>o</a:t>
            </a:r>
            <a:r>
              <a:rPr lang="en-US" altLang="en-US" sz="2000" dirty="0"/>
              <a:t>’s k-nearest </a:t>
            </a:r>
            <a:r>
              <a:rPr lang="en-US" altLang="en-US" sz="2000" dirty="0" err="1"/>
              <a:t>neighbours</a:t>
            </a:r>
            <a:endParaRPr lang="en-US" altLang="en-US" sz="2000" dirty="0"/>
          </a:p>
          <a:p>
            <a:pPr>
              <a:buSzPct val="100000"/>
            </a:pPr>
            <a:endParaRPr lang="en-US" altLang="en-US" sz="2000" dirty="0"/>
          </a:p>
          <a:p>
            <a:pPr>
              <a:buSzPct val="100000"/>
            </a:pPr>
            <a:endParaRPr lang="en-US" altLang="en-US" sz="2000" dirty="0"/>
          </a:p>
          <a:p>
            <a:pPr>
              <a:buSzPct val="100000"/>
            </a:pPr>
            <a:endParaRPr lang="en-US" altLang="en-US" sz="2000" dirty="0"/>
          </a:p>
          <a:p>
            <a:pPr>
              <a:buSzPct val="100000"/>
            </a:pPr>
            <a:r>
              <a:rPr lang="en-US" altLang="en-US" sz="2000" dirty="0"/>
              <a:t>The lower the local reachability density of o, and the higher the local reachability density of the </a:t>
            </a:r>
            <a:r>
              <a:rPr lang="en-US" altLang="en-US" sz="2000" dirty="0" err="1"/>
              <a:t>kNN</a:t>
            </a:r>
            <a:r>
              <a:rPr lang="en-US" altLang="en-US" sz="2000" dirty="0"/>
              <a:t> of o, the higher LOF</a:t>
            </a:r>
          </a:p>
          <a:p>
            <a:pPr>
              <a:buSzPct val="100000"/>
            </a:pPr>
            <a:r>
              <a:rPr lang="en-US" altLang="en-US" sz="2000" dirty="0"/>
              <a:t>This captures a local outlier whose local density is relatively low comparing to the local densities of its </a:t>
            </a:r>
            <a:r>
              <a:rPr lang="en-US" altLang="en-US" sz="2000" dirty="0" err="1"/>
              <a:t>kNN</a:t>
            </a:r>
            <a:endParaRPr lang="en-US" altLang="en-US" sz="2000" dirty="0"/>
          </a:p>
          <a:p>
            <a:endParaRPr lang="en-US" dirty="0"/>
          </a:p>
        </p:txBody>
      </p:sp>
      <p:pic>
        <p:nvPicPr>
          <p:cNvPr id="7" name="Picture 9">
            <a:extLst>
              <a:ext uri="{FF2B5EF4-FFF2-40B4-BE49-F238E27FC236}">
                <a16:creationId xmlns:a16="http://schemas.microsoft.com/office/drawing/2014/main" id="{ECA36017-3C4C-654A-A107-E5E26F32F9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248734"/>
            <a:ext cx="4349303" cy="573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0">
            <a:extLst>
              <a:ext uri="{FF2B5EF4-FFF2-40B4-BE49-F238E27FC236}">
                <a16:creationId xmlns:a16="http://schemas.microsoft.com/office/drawing/2014/main" id="{A04884EA-B49A-E748-B825-373C9E63FC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6115" y="2740291"/>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31670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xfrm>
            <a:off x="519164" y="339458"/>
            <a:ext cx="8506303" cy="505438"/>
          </a:xfrm>
          <a:noFill/>
        </p:spPr>
        <p:txBody>
          <a:bodyPr lIns="51792" tIns="25897" rIns="51792" bIns="25897" anchor="t"/>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r>
              <a:rPr lang="en-US" altLang="en-US" sz="2800" dirty="0">
                <a:solidFill>
                  <a:srgbClr val="054A89"/>
                </a:solidFill>
              </a:rPr>
              <a:t>Clustering-Based Outlier Detection  </a:t>
            </a:r>
            <a:endParaRPr lang="en-US" sz="2000" dirty="0">
              <a:solidFill>
                <a:srgbClr val="054A89"/>
              </a:solidFill>
            </a:endParaRPr>
          </a:p>
        </p:txBody>
      </p:sp>
      <p:sp>
        <p:nvSpPr>
          <p:cNvPr id="6" name="Rectangle 3">
            <a:extLst>
              <a:ext uri="{FF2B5EF4-FFF2-40B4-BE49-F238E27FC236}">
                <a16:creationId xmlns:a16="http://schemas.microsoft.com/office/drawing/2014/main" id="{C6227B51-B0B1-D146-8452-443B3E69077F}"/>
              </a:ext>
            </a:extLst>
          </p:cNvPr>
          <p:cNvSpPr txBox="1">
            <a:spLocks noChangeArrowheads="1"/>
          </p:cNvSpPr>
          <p:nvPr/>
        </p:nvSpPr>
        <p:spPr>
          <a:xfrm>
            <a:off x="519164" y="844896"/>
            <a:ext cx="6374928" cy="1557537"/>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Arial" pitchFamily="-65" charset="0"/>
                <a:cs typeface="+mn-cs"/>
              </a:defRPr>
            </a:lvl1pPr>
            <a:lvl2pPr marL="742950" indent="-285750" algn="l" rtl="0" eaLnBrk="1" fontAlgn="base" hangingPunct="1">
              <a:spcBef>
                <a:spcPct val="20000"/>
              </a:spcBef>
              <a:spcAft>
                <a:spcPct val="0"/>
              </a:spcAft>
              <a:buChar char="–"/>
              <a:defRPr sz="2800">
                <a:solidFill>
                  <a:schemeClr val="tx1"/>
                </a:solidFill>
                <a:latin typeface="+mn-lt"/>
                <a:ea typeface="Arial" pitchFamily="-65" charset="0"/>
                <a:cs typeface="+mn-cs"/>
              </a:defRPr>
            </a:lvl2pPr>
            <a:lvl3pPr marL="1143000" indent="-228600" algn="l" rtl="0" eaLnBrk="1" fontAlgn="base" hangingPunct="1">
              <a:spcBef>
                <a:spcPct val="20000"/>
              </a:spcBef>
              <a:spcAft>
                <a:spcPct val="0"/>
              </a:spcAft>
              <a:buChar char="•"/>
              <a:defRPr sz="2400">
                <a:solidFill>
                  <a:schemeClr val="tx1"/>
                </a:solidFill>
                <a:latin typeface="+mn-lt"/>
                <a:ea typeface="Arial" pitchFamily="-65" charset="0"/>
                <a:cs typeface="+mn-cs"/>
              </a:defRPr>
            </a:lvl3pPr>
            <a:lvl4pPr marL="1600200" indent="-228600" algn="l" rtl="0" eaLnBrk="1" fontAlgn="base" hangingPunct="1">
              <a:spcBef>
                <a:spcPct val="20000"/>
              </a:spcBef>
              <a:spcAft>
                <a:spcPct val="0"/>
              </a:spcAft>
              <a:buChar char="–"/>
              <a:defRPr sz="2000">
                <a:solidFill>
                  <a:schemeClr val="tx1"/>
                </a:solidFill>
                <a:latin typeface="+mn-lt"/>
                <a:ea typeface="Arial" pitchFamily="-65" charset="0"/>
                <a:cs typeface="+mn-cs"/>
              </a:defRPr>
            </a:lvl4pPr>
            <a:lvl5pPr marL="2057400" indent="-228600" algn="l" rtl="0" eaLnBrk="1" fontAlgn="base" hangingPunct="1">
              <a:spcBef>
                <a:spcPct val="20000"/>
              </a:spcBef>
              <a:spcAft>
                <a:spcPct val="0"/>
              </a:spcAft>
              <a:buChar char="»"/>
              <a:defRPr sz="2000">
                <a:solidFill>
                  <a:schemeClr val="tx1"/>
                </a:solidFill>
                <a:latin typeface="+mn-lt"/>
                <a:ea typeface="Arial" pitchFamily="-65" charset="0"/>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a:lnSpc>
                <a:spcPct val="90000"/>
              </a:lnSpc>
              <a:spcBef>
                <a:spcPts val="0"/>
              </a:spcBef>
              <a:spcAft>
                <a:spcPts val="300"/>
              </a:spcAft>
            </a:pPr>
            <a:r>
              <a:rPr lang="en-US" altLang="en-US" sz="2200" kern="0" dirty="0"/>
              <a:t>An object is an outlier if </a:t>
            </a:r>
          </a:p>
          <a:p>
            <a:pPr lvl="1">
              <a:lnSpc>
                <a:spcPct val="90000"/>
              </a:lnSpc>
              <a:spcBef>
                <a:spcPts val="0"/>
              </a:spcBef>
              <a:spcAft>
                <a:spcPts val="300"/>
              </a:spcAft>
            </a:pPr>
            <a:r>
              <a:rPr lang="en-US" altLang="en-US" sz="1800" b="1" kern="0" dirty="0"/>
              <a:t>Case 1</a:t>
            </a:r>
            <a:r>
              <a:rPr lang="en-US" altLang="en-US" sz="1800" kern="0" dirty="0"/>
              <a:t>: it does not belong to any cluster, </a:t>
            </a:r>
          </a:p>
          <a:p>
            <a:pPr lvl="1">
              <a:lnSpc>
                <a:spcPct val="90000"/>
              </a:lnSpc>
              <a:spcBef>
                <a:spcPts val="0"/>
              </a:spcBef>
              <a:spcAft>
                <a:spcPts val="300"/>
              </a:spcAft>
            </a:pPr>
            <a:r>
              <a:rPr lang="en-US" altLang="en-US" sz="1800" b="1" kern="0" dirty="0"/>
              <a:t>Case 2</a:t>
            </a:r>
            <a:r>
              <a:rPr lang="en-US" altLang="en-US" sz="1800" kern="0" dirty="0"/>
              <a:t>: there is a large distance between the object and its closest cluster, or </a:t>
            </a:r>
          </a:p>
          <a:p>
            <a:pPr lvl="1">
              <a:lnSpc>
                <a:spcPct val="90000"/>
              </a:lnSpc>
              <a:spcBef>
                <a:spcPts val="0"/>
              </a:spcBef>
              <a:spcAft>
                <a:spcPts val="300"/>
              </a:spcAft>
            </a:pPr>
            <a:r>
              <a:rPr lang="en-US" altLang="en-US" sz="1800" b="1" kern="0" dirty="0"/>
              <a:t>Case 3</a:t>
            </a:r>
            <a:r>
              <a:rPr lang="en-US" altLang="en-US" sz="1800" kern="0" dirty="0"/>
              <a:t>: it belongs to a small or sparse cluster </a:t>
            </a:r>
          </a:p>
          <a:p>
            <a:pPr>
              <a:spcBef>
                <a:spcPts val="0"/>
              </a:spcBef>
              <a:spcAft>
                <a:spcPts val="300"/>
              </a:spcAft>
              <a:buSzPct val="100000"/>
              <a:buFont typeface="Arial" panose="020B0604020202020204" pitchFamily="34" charset="0"/>
              <a:buChar char="•"/>
            </a:pPr>
            <a:r>
              <a:rPr lang="en-US" altLang="en-US" sz="2200" dirty="0"/>
              <a:t>Case 1: Not belong to any cluster</a:t>
            </a:r>
          </a:p>
          <a:p>
            <a:pPr lvl="1">
              <a:spcBef>
                <a:spcPts val="0"/>
              </a:spcBef>
              <a:spcAft>
                <a:spcPts val="300"/>
              </a:spcAft>
              <a:buClrTx/>
              <a:buSzPct val="100000"/>
              <a:buFont typeface="Arial" panose="020B0604020202020204" pitchFamily="34" charset="0"/>
              <a:buChar char="−"/>
            </a:pPr>
            <a:r>
              <a:rPr lang="en-US" altLang="en-US" sz="1800" dirty="0"/>
              <a:t>Example: Using a density-based clustering method such as DBSCAN</a:t>
            </a:r>
          </a:p>
          <a:p>
            <a:pPr>
              <a:spcBef>
                <a:spcPts val="0"/>
              </a:spcBef>
              <a:spcAft>
                <a:spcPts val="300"/>
              </a:spcAft>
              <a:buSzPct val="100000"/>
              <a:buFont typeface="Arial" panose="020B0604020202020204" pitchFamily="34" charset="0"/>
              <a:buChar char="•"/>
            </a:pPr>
            <a:r>
              <a:rPr lang="en-US" altLang="en-US" sz="2200" dirty="0"/>
              <a:t>Case 2:  Far from its closest cluster </a:t>
            </a:r>
          </a:p>
          <a:p>
            <a:pPr lvl="1">
              <a:spcBef>
                <a:spcPts val="0"/>
              </a:spcBef>
              <a:spcAft>
                <a:spcPts val="300"/>
              </a:spcAft>
              <a:buClrTx/>
              <a:buSzPct val="100000"/>
              <a:buFont typeface="Arial" panose="020B0604020202020204" pitchFamily="34" charset="0"/>
              <a:buChar char="−"/>
            </a:pPr>
            <a:r>
              <a:rPr lang="en-US" altLang="en-US" sz="1800" dirty="0"/>
              <a:t>Partition data points into clusters</a:t>
            </a:r>
          </a:p>
          <a:p>
            <a:pPr lvl="1">
              <a:spcBef>
                <a:spcPts val="0"/>
              </a:spcBef>
              <a:spcAft>
                <a:spcPts val="300"/>
              </a:spcAft>
              <a:buClrTx/>
              <a:buSzPct val="100000"/>
              <a:buFont typeface="Arial" panose="020B0604020202020204" pitchFamily="34" charset="0"/>
              <a:buChar char="−"/>
            </a:pPr>
            <a:r>
              <a:rPr lang="en-US" altLang="en-US" sz="1800" dirty="0"/>
              <a:t>For each object </a:t>
            </a:r>
            <a:r>
              <a:rPr lang="en-US" altLang="en-US" sz="1800" b="1" i="1" dirty="0">
                <a:latin typeface="Times New Roman" panose="02020603050405020304" pitchFamily="18" charset="0"/>
                <a:cs typeface="Times New Roman" panose="02020603050405020304" pitchFamily="18" charset="0"/>
              </a:rPr>
              <a:t>o</a:t>
            </a:r>
            <a:r>
              <a:rPr lang="en-US" altLang="en-US" sz="1800" dirty="0"/>
              <a:t>, assign an outlier score based on its distance from its closest center </a:t>
            </a:r>
          </a:p>
          <a:p>
            <a:pPr lvl="1">
              <a:spcBef>
                <a:spcPts val="0"/>
              </a:spcBef>
              <a:spcAft>
                <a:spcPts val="300"/>
              </a:spcAft>
              <a:buClrTx/>
              <a:buSzPct val="100000"/>
              <a:buFont typeface="Arial" panose="020B0604020202020204" pitchFamily="34" charset="0"/>
              <a:buChar char="−"/>
            </a:pPr>
            <a:r>
              <a:rPr lang="en-US" altLang="en-US" sz="1600" dirty="0"/>
              <a:t>E.g. : If </a:t>
            </a:r>
            <a:r>
              <a:rPr lang="en-US" altLang="en-US" sz="1600" i="1" dirty="0" err="1">
                <a:latin typeface="Times New Roman" panose="02020603050405020304" pitchFamily="18" charset="0"/>
                <a:cs typeface="Times New Roman" panose="02020603050405020304" pitchFamily="18" charset="0"/>
              </a:rPr>
              <a:t>dist</a:t>
            </a:r>
            <a:r>
              <a:rPr lang="en-US" altLang="en-US" sz="1600" i="1" dirty="0">
                <a:latin typeface="Times New Roman" panose="02020603050405020304" pitchFamily="18" charset="0"/>
                <a:cs typeface="Times New Roman" panose="02020603050405020304" pitchFamily="18" charset="0"/>
              </a:rPr>
              <a:t>(o, c</a:t>
            </a:r>
            <a:r>
              <a:rPr lang="en-US" altLang="en-US" sz="1600" i="1" baseline="-25000" dirty="0">
                <a:latin typeface="Times New Roman" panose="02020603050405020304" pitchFamily="18" charset="0"/>
                <a:cs typeface="Times New Roman" panose="02020603050405020304" pitchFamily="18" charset="0"/>
              </a:rPr>
              <a:t>o</a:t>
            </a:r>
            <a:r>
              <a:rPr lang="en-US" altLang="en-US" sz="1600" i="1" dirty="0">
                <a:latin typeface="Times New Roman" panose="02020603050405020304" pitchFamily="18" charset="0"/>
                <a:cs typeface="Times New Roman" panose="02020603050405020304" pitchFamily="18" charset="0"/>
              </a:rPr>
              <a:t>)/</a:t>
            </a:r>
            <a:r>
              <a:rPr lang="en-US" altLang="en-US" sz="1600" i="1" dirty="0" err="1">
                <a:latin typeface="Times New Roman" panose="02020603050405020304" pitchFamily="18" charset="0"/>
                <a:cs typeface="Times New Roman" panose="02020603050405020304" pitchFamily="18" charset="0"/>
              </a:rPr>
              <a:t>avg_dist</a:t>
            </a:r>
            <a:r>
              <a:rPr lang="en-US" altLang="en-US" sz="1600" i="1" dirty="0">
                <a:latin typeface="Times New Roman" panose="02020603050405020304" pitchFamily="18" charset="0"/>
                <a:cs typeface="Times New Roman" panose="02020603050405020304" pitchFamily="18" charset="0"/>
              </a:rPr>
              <a:t>(c</a:t>
            </a:r>
            <a:r>
              <a:rPr lang="en-US" altLang="en-US" sz="1600" i="1" baseline="-25000" dirty="0">
                <a:latin typeface="Times New Roman" panose="02020603050405020304" pitchFamily="18" charset="0"/>
                <a:cs typeface="Times New Roman" panose="02020603050405020304" pitchFamily="18" charset="0"/>
              </a:rPr>
              <a:t>o</a:t>
            </a:r>
            <a:r>
              <a:rPr lang="en-US" altLang="en-US" sz="1600" i="1" dirty="0">
                <a:latin typeface="Times New Roman" panose="02020603050405020304" pitchFamily="18" charset="0"/>
                <a:cs typeface="Times New Roman" panose="02020603050405020304" pitchFamily="18" charset="0"/>
              </a:rPr>
              <a:t>) </a:t>
            </a:r>
            <a:r>
              <a:rPr lang="en-US" altLang="en-US" sz="1600" dirty="0"/>
              <a:t>is large, likely an outlier</a:t>
            </a:r>
          </a:p>
          <a:p>
            <a:pPr>
              <a:lnSpc>
                <a:spcPct val="90000"/>
              </a:lnSpc>
            </a:pPr>
            <a:endParaRPr lang="en-US" altLang="en-US" sz="2200" kern="0" dirty="0"/>
          </a:p>
        </p:txBody>
      </p:sp>
      <p:pic>
        <p:nvPicPr>
          <p:cNvPr id="10" name="Picture 4">
            <a:extLst>
              <a:ext uri="{FF2B5EF4-FFF2-40B4-BE49-F238E27FC236}">
                <a16:creationId xmlns:a16="http://schemas.microsoft.com/office/drawing/2014/main" id="{C730D9DB-24F0-9847-9FEC-4DAB80FD6B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2492" y="2346781"/>
            <a:ext cx="1307595" cy="78857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a:extLst>
              <a:ext uri="{FF2B5EF4-FFF2-40B4-BE49-F238E27FC236}">
                <a16:creationId xmlns:a16="http://schemas.microsoft.com/office/drawing/2014/main" id="{A77ADC03-5D3E-344C-88AA-033FDD6C4B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7514" y="3441674"/>
            <a:ext cx="1399451" cy="118709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252407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99A416-33E7-7844-A28B-6DE50F3A4468}"/>
              </a:ext>
            </a:extLst>
          </p:cNvPr>
          <p:cNvSpPr>
            <a:spLocks noGrp="1"/>
          </p:cNvSpPr>
          <p:nvPr>
            <p:ph type="body" sz="quarter" idx="11"/>
          </p:nvPr>
        </p:nvSpPr>
        <p:spPr/>
        <p:txBody>
          <a:bodyPr/>
          <a:lstStyle/>
          <a:p>
            <a:r>
              <a:rPr lang="en-US" altLang="en-US" dirty="0"/>
              <a:t>Clustering-Based Outlier Detection  </a:t>
            </a:r>
            <a:endParaRPr lang="en-US" sz="2000" dirty="0"/>
          </a:p>
          <a:p>
            <a:endParaRPr lang="en-US" dirty="0"/>
          </a:p>
        </p:txBody>
      </p:sp>
      <p:sp>
        <p:nvSpPr>
          <p:cNvPr id="3" name="Text Placeholder 2">
            <a:extLst>
              <a:ext uri="{FF2B5EF4-FFF2-40B4-BE49-F238E27FC236}">
                <a16:creationId xmlns:a16="http://schemas.microsoft.com/office/drawing/2014/main" id="{9C2677E5-4F1A-7147-848B-EA4FF5B7E85C}"/>
              </a:ext>
            </a:extLst>
          </p:cNvPr>
          <p:cNvSpPr>
            <a:spLocks noGrp="1"/>
          </p:cNvSpPr>
          <p:nvPr>
            <p:ph type="body" sz="quarter" idx="12"/>
          </p:nvPr>
        </p:nvSpPr>
        <p:spPr>
          <a:xfrm>
            <a:off x="416217" y="954963"/>
            <a:ext cx="8439916" cy="2504435"/>
          </a:xfrm>
        </p:spPr>
        <p:txBody>
          <a:bodyPr/>
          <a:lstStyle/>
          <a:p>
            <a:pPr>
              <a:spcAft>
                <a:spcPts val="300"/>
              </a:spcAft>
            </a:pPr>
            <a:r>
              <a:rPr lang="en-US" altLang="en-US" sz="2000" dirty="0"/>
              <a:t>Case 3:  small cluster</a:t>
            </a:r>
            <a:endParaRPr lang="en-US" altLang="en-US" sz="2000" i="1" dirty="0"/>
          </a:p>
          <a:p>
            <a:pPr lvl="1">
              <a:spcAft>
                <a:spcPts val="300"/>
              </a:spcAft>
            </a:pPr>
            <a:r>
              <a:rPr lang="en-US" altLang="en-US" dirty="0"/>
              <a:t>An example algorithm</a:t>
            </a:r>
            <a:r>
              <a:rPr lang="en-US" altLang="en-US" i="1" dirty="0"/>
              <a:t>: </a:t>
            </a:r>
            <a:r>
              <a:rPr lang="en-US" altLang="en-US" i="1" dirty="0" err="1"/>
              <a:t>FindCBLOF</a:t>
            </a:r>
            <a:endParaRPr lang="en-US" altLang="en-US" i="1" dirty="0"/>
          </a:p>
          <a:p>
            <a:pPr lvl="2">
              <a:spcAft>
                <a:spcPts val="300"/>
              </a:spcAft>
            </a:pPr>
            <a:r>
              <a:rPr lang="en-US" altLang="en-US" sz="1800" dirty="0"/>
              <a:t>Find clusters, and sort them in decreasing size, and using some user given parameters to divide the clusters into small and large clusters</a:t>
            </a:r>
          </a:p>
          <a:p>
            <a:pPr lvl="2">
              <a:spcAft>
                <a:spcPts val="100"/>
              </a:spcAft>
            </a:pPr>
            <a:r>
              <a:rPr lang="en-US" altLang="en-US" sz="1800" dirty="0"/>
              <a:t>To each data point, assign a </a:t>
            </a:r>
            <a:r>
              <a:rPr lang="en-US" altLang="en-US" sz="1800" i="1" dirty="0"/>
              <a:t>cluster-based local outlier factor </a:t>
            </a:r>
            <a:r>
              <a:rPr lang="en-US" altLang="en-US" sz="1800" dirty="0"/>
              <a:t>(CBLOF):</a:t>
            </a:r>
          </a:p>
          <a:p>
            <a:pPr marL="1260000" lvl="3">
              <a:lnSpc>
                <a:spcPct val="90000"/>
              </a:lnSpc>
              <a:spcAft>
                <a:spcPts val="100"/>
              </a:spcAft>
            </a:pPr>
            <a:r>
              <a:rPr lang="en-US" altLang="en-US" sz="1600" dirty="0"/>
              <a:t>If </a:t>
            </a:r>
            <a:r>
              <a:rPr lang="en-US" altLang="en-US" sz="1600" i="1" dirty="0">
                <a:latin typeface="Times New Roman" panose="02020603050405020304" pitchFamily="18" charset="0"/>
                <a:cs typeface="Times New Roman" panose="02020603050405020304" pitchFamily="18" charset="0"/>
              </a:rPr>
              <a:t>obj p</a:t>
            </a:r>
            <a:r>
              <a:rPr lang="en-US" altLang="en-US" sz="1600" dirty="0"/>
              <a:t> belongs to a large cluster </a:t>
            </a:r>
            <a:r>
              <a:rPr lang="en-US" altLang="en-US" sz="1600" i="1" dirty="0"/>
              <a:t>Cp</a:t>
            </a:r>
            <a:r>
              <a:rPr lang="en-US" altLang="en-US" sz="1600" dirty="0"/>
              <a:t>, CBLOF = </a:t>
            </a:r>
            <a:r>
              <a:rPr lang="en-US" altLang="en-US" sz="1600" dirty="0" err="1"/>
              <a:t>cluster_size</a:t>
            </a:r>
            <a:r>
              <a:rPr lang="en-US" altLang="en-US" sz="1600" dirty="0"/>
              <a:t> of </a:t>
            </a:r>
            <a:r>
              <a:rPr lang="en-US" altLang="en-US" sz="1600" i="1" dirty="0"/>
              <a:t>Cp</a:t>
            </a:r>
            <a:r>
              <a:rPr lang="en-US" altLang="en-US" sz="1600" dirty="0"/>
              <a:t> X distance between </a:t>
            </a:r>
            <a:r>
              <a:rPr lang="en-US" altLang="en-US" sz="1600" i="1" dirty="0">
                <a:latin typeface="Times New Roman" panose="02020603050405020304" pitchFamily="18" charset="0"/>
                <a:cs typeface="Times New Roman" panose="02020603050405020304" pitchFamily="18" charset="0"/>
              </a:rPr>
              <a:t>p</a:t>
            </a:r>
            <a:r>
              <a:rPr lang="en-US" altLang="en-US" sz="1600" dirty="0"/>
              <a:t> and the centroid of </a:t>
            </a:r>
            <a:r>
              <a:rPr lang="en-US" altLang="en-US" sz="1600" i="1" dirty="0"/>
              <a:t>Cp</a:t>
            </a:r>
          </a:p>
          <a:p>
            <a:pPr marL="1260000" lvl="3">
              <a:lnSpc>
                <a:spcPct val="90000"/>
              </a:lnSpc>
              <a:spcAft>
                <a:spcPts val="100"/>
              </a:spcAft>
            </a:pPr>
            <a:r>
              <a:rPr lang="en-US" altLang="en-US" sz="1600" dirty="0"/>
              <a:t>If p belongs to a small cluster </a:t>
            </a:r>
            <a:r>
              <a:rPr lang="en-US" altLang="en-US" sz="1600" i="1" dirty="0"/>
              <a:t>Cp</a:t>
            </a:r>
            <a:r>
              <a:rPr lang="en-US" altLang="en-US" sz="1600" dirty="0"/>
              <a:t>, CBLOF = cluster size of Cp X  distance between p and the closest large cluster</a:t>
            </a:r>
          </a:p>
          <a:p>
            <a:pPr>
              <a:spcAft>
                <a:spcPts val="300"/>
              </a:spcAft>
            </a:pPr>
            <a:endParaRPr lang="en-US" altLang="en-US" sz="2000" dirty="0"/>
          </a:p>
          <a:p>
            <a:endParaRPr lang="en-US" dirty="0"/>
          </a:p>
        </p:txBody>
      </p:sp>
      <p:sp>
        <p:nvSpPr>
          <p:cNvPr id="4" name="Rectangle 9">
            <a:extLst>
              <a:ext uri="{FF2B5EF4-FFF2-40B4-BE49-F238E27FC236}">
                <a16:creationId xmlns:a16="http://schemas.microsoft.com/office/drawing/2014/main" id="{E0645B45-227D-4143-A71B-1AFDF7E074C3}"/>
              </a:ext>
            </a:extLst>
          </p:cNvPr>
          <p:cNvSpPr>
            <a:spLocks noChangeArrowheads="1"/>
          </p:cNvSpPr>
          <p:nvPr/>
        </p:nvSpPr>
        <p:spPr bwMode="auto">
          <a:xfrm>
            <a:off x="416217" y="3469830"/>
            <a:ext cx="578985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9pPr>
          </a:lstStyle>
          <a:p>
            <a:pPr>
              <a:lnSpc>
                <a:spcPct val="90000"/>
              </a:lnSpc>
              <a:buClrTx/>
              <a:buSzPct val="100000"/>
              <a:buFont typeface="Arial" panose="020B0604020202020204" pitchFamily="34" charset="0"/>
              <a:buChar char="•"/>
            </a:pPr>
            <a:r>
              <a:rPr lang="en-US" altLang="en-US" sz="1800" dirty="0" err="1"/>
              <a:t>FindCBLOF</a:t>
            </a:r>
            <a:r>
              <a:rPr lang="en-US" altLang="en-US" sz="1800" dirty="0"/>
              <a:t> can identify points in C</a:t>
            </a:r>
            <a:r>
              <a:rPr lang="en-US" altLang="en-US" sz="1800" baseline="-25000" dirty="0"/>
              <a:t>3</a:t>
            </a:r>
            <a:r>
              <a:rPr lang="en-US" altLang="en-US" sz="1800" dirty="0"/>
              <a:t> as outliers. For any point in C</a:t>
            </a:r>
            <a:r>
              <a:rPr lang="en-US" altLang="en-US" sz="1800" baseline="-25000" dirty="0"/>
              <a:t>3</a:t>
            </a:r>
            <a:r>
              <a:rPr lang="en-US" altLang="en-US" sz="1800" dirty="0"/>
              <a:t>, its closest large cluster is C</a:t>
            </a:r>
            <a:r>
              <a:rPr lang="en-US" altLang="en-US" sz="1800" baseline="-25000" dirty="0"/>
              <a:t>2, </a:t>
            </a:r>
            <a:r>
              <a:rPr lang="en-US" altLang="en-US" sz="1800" dirty="0"/>
              <a:t> and its distance from C</a:t>
            </a:r>
            <a:r>
              <a:rPr lang="en-US" altLang="en-US" sz="1800" baseline="-25000" dirty="0"/>
              <a:t>2</a:t>
            </a:r>
            <a:r>
              <a:rPr lang="en-US" altLang="en-US" sz="1800" dirty="0"/>
              <a:t> is large, although the size of C</a:t>
            </a:r>
            <a:r>
              <a:rPr lang="en-US" altLang="en-US" sz="1800" baseline="-25000" dirty="0"/>
              <a:t>3, </a:t>
            </a:r>
            <a:r>
              <a:rPr lang="en-US" altLang="en-US" sz="1800" dirty="0"/>
              <a:t> i.e., |C</a:t>
            </a:r>
            <a:r>
              <a:rPr lang="en-US" altLang="en-US" sz="1800" baseline="-25000" dirty="0"/>
              <a:t>3</a:t>
            </a:r>
            <a:r>
              <a:rPr lang="en-US" altLang="en-US" sz="1800" dirty="0"/>
              <a:t>| = 3 is small</a:t>
            </a:r>
          </a:p>
        </p:txBody>
      </p:sp>
      <p:pic>
        <p:nvPicPr>
          <p:cNvPr id="5" name="Picture 7">
            <a:extLst>
              <a:ext uri="{FF2B5EF4-FFF2-40B4-BE49-F238E27FC236}">
                <a16:creationId xmlns:a16="http://schemas.microsoft.com/office/drawing/2014/main" id="{F7445BD6-4E3A-DC49-A3FE-75655DC4FC3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07667" y="3233207"/>
            <a:ext cx="1557865" cy="1242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a:extLst>
              <a:ext uri="{FF2B5EF4-FFF2-40B4-BE49-F238E27FC236}">
                <a16:creationId xmlns:a16="http://schemas.microsoft.com/office/drawing/2014/main" id="{F150F4ED-50AB-4C56-B471-B1D8DCFF64E4}"/>
              </a:ext>
            </a:extLst>
          </p:cNvPr>
          <p:cNvSpPr/>
          <p:nvPr/>
        </p:nvSpPr>
        <p:spPr bwMode="auto">
          <a:xfrm>
            <a:off x="6307667" y="4188537"/>
            <a:ext cx="461843" cy="287355"/>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52523773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99A416-33E7-7844-A28B-6DE50F3A4468}"/>
              </a:ext>
            </a:extLst>
          </p:cNvPr>
          <p:cNvSpPr>
            <a:spLocks noGrp="1"/>
          </p:cNvSpPr>
          <p:nvPr>
            <p:ph type="body" sz="quarter" idx="11"/>
          </p:nvPr>
        </p:nvSpPr>
        <p:spPr/>
        <p:txBody>
          <a:bodyPr/>
          <a:lstStyle/>
          <a:p>
            <a:r>
              <a:rPr lang="en-US" altLang="en-US" dirty="0"/>
              <a:t>Clustering-Based Methods - </a:t>
            </a:r>
            <a:r>
              <a:rPr lang="en-US" altLang="en-US" sz="2000" dirty="0"/>
              <a:t>Strength and Weakness </a:t>
            </a:r>
            <a:endParaRPr lang="en-US" sz="2000" dirty="0"/>
          </a:p>
          <a:p>
            <a:endParaRPr lang="en-US" dirty="0"/>
          </a:p>
        </p:txBody>
      </p:sp>
      <p:sp>
        <p:nvSpPr>
          <p:cNvPr id="3" name="Text Placeholder 2">
            <a:extLst>
              <a:ext uri="{FF2B5EF4-FFF2-40B4-BE49-F238E27FC236}">
                <a16:creationId xmlns:a16="http://schemas.microsoft.com/office/drawing/2014/main" id="{9C2677E5-4F1A-7147-848B-EA4FF5B7E85C}"/>
              </a:ext>
            </a:extLst>
          </p:cNvPr>
          <p:cNvSpPr>
            <a:spLocks noGrp="1"/>
          </p:cNvSpPr>
          <p:nvPr>
            <p:ph type="body" sz="quarter" idx="12"/>
          </p:nvPr>
        </p:nvSpPr>
        <p:spPr>
          <a:xfrm>
            <a:off x="416217" y="954963"/>
            <a:ext cx="8439916" cy="2504435"/>
          </a:xfrm>
        </p:spPr>
        <p:txBody>
          <a:bodyPr/>
          <a:lstStyle/>
          <a:p>
            <a:r>
              <a:rPr lang="en-US" altLang="en-US" dirty="0"/>
              <a:t>Strength</a:t>
            </a:r>
          </a:p>
          <a:p>
            <a:pPr lvl="1"/>
            <a:r>
              <a:rPr lang="en-US" altLang="en-US" sz="1800" dirty="0"/>
              <a:t>Detect outliers without requiring any labeled data</a:t>
            </a:r>
          </a:p>
          <a:p>
            <a:pPr lvl="1"/>
            <a:r>
              <a:rPr lang="en-US" altLang="en-US" sz="1800" dirty="0"/>
              <a:t>Work for many types of data</a:t>
            </a:r>
          </a:p>
          <a:p>
            <a:pPr lvl="1"/>
            <a:r>
              <a:rPr lang="en-US" altLang="en-US" sz="1800" dirty="0"/>
              <a:t>Clusters can be regarded as summaries of the data</a:t>
            </a:r>
          </a:p>
          <a:p>
            <a:pPr lvl="1"/>
            <a:r>
              <a:rPr lang="en-US" altLang="en-US" sz="1800" dirty="0"/>
              <a:t>Once the cluster are obtained, need only compare any object against the clusters to determine whether it is an outlier (fast)</a:t>
            </a:r>
          </a:p>
          <a:p>
            <a:r>
              <a:rPr lang="en-US" altLang="en-US" dirty="0"/>
              <a:t>Weakness</a:t>
            </a:r>
          </a:p>
          <a:p>
            <a:pPr lvl="1"/>
            <a:r>
              <a:rPr lang="en-US" altLang="en-US" sz="1800" dirty="0"/>
              <a:t>Effectiveness depends highly on the clustering method used</a:t>
            </a:r>
            <a:r>
              <a:rPr lang="en-US" altLang="en-US" sz="1800" dirty="0">
                <a:cs typeface="Arial" charset="0"/>
              </a:rPr>
              <a:t> - </a:t>
            </a:r>
            <a:r>
              <a:rPr lang="en-US" altLang="en-US" sz="1800" dirty="0"/>
              <a:t>they may not be optimized for outlier detection</a:t>
            </a:r>
          </a:p>
          <a:p>
            <a:pPr lvl="1"/>
            <a:r>
              <a:rPr lang="en-US" altLang="en-US" sz="1800" dirty="0"/>
              <a:t>High computational cost: Need to first find clusters</a:t>
            </a:r>
          </a:p>
          <a:p>
            <a:pPr>
              <a:spcAft>
                <a:spcPts val="300"/>
              </a:spcAft>
            </a:pPr>
            <a:endParaRPr lang="en-US" altLang="en-US" sz="2000" dirty="0"/>
          </a:p>
          <a:p>
            <a:endParaRPr lang="en-US" dirty="0"/>
          </a:p>
        </p:txBody>
      </p:sp>
    </p:spTree>
    <p:extLst>
      <p:ext uri="{BB962C8B-B14F-4D97-AF65-F5344CB8AC3E}">
        <p14:creationId xmlns:p14="http://schemas.microsoft.com/office/powerpoint/2010/main" val="304452185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44DC64-DEC2-DF44-B8B2-BCE65A8C1386}"/>
              </a:ext>
            </a:extLst>
          </p:cNvPr>
          <p:cNvSpPr>
            <a:spLocks noGrp="1"/>
          </p:cNvSpPr>
          <p:nvPr>
            <p:ph type="body" sz="quarter" idx="11"/>
          </p:nvPr>
        </p:nvSpPr>
        <p:spPr/>
        <p:txBody>
          <a:bodyPr/>
          <a:lstStyle/>
          <a:p>
            <a:r>
              <a:rPr lang="en-US" altLang="en-US" dirty="0"/>
              <a:t>Mining Contextual Outliers </a:t>
            </a:r>
          </a:p>
          <a:p>
            <a:pPr>
              <a:spcBef>
                <a:spcPts val="0"/>
              </a:spcBef>
            </a:pPr>
            <a:r>
              <a:rPr lang="en-US" altLang="en-US" dirty="0"/>
              <a:t>- </a:t>
            </a:r>
            <a:r>
              <a:rPr lang="en-US" altLang="en-US" sz="2000" dirty="0"/>
              <a:t>Transform into Conventional Outlier Detection</a:t>
            </a:r>
            <a:endParaRPr lang="en-US" sz="2000" dirty="0"/>
          </a:p>
        </p:txBody>
      </p:sp>
      <p:sp>
        <p:nvSpPr>
          <p:cNvPr id="3" name="Text Placeholder 2">
            <a:extLst>
              <a:ext uri="{FF2B5EF4-FFF2-40B4-BE49-F238E27FC236}">
                <a16:creationId xmlns:a16="http://schemas.microsoft.com/office/drawing/2014/main" id="{95DF75AC-DBCA-AB44-B3EC-9CDEEF6BB16C}"/>
              </a:ext>
            </a:extLst>
          </p:cNvPr>
          <p:cNvSpPr>
            <a:spLocks noGrp="1"/>
          </p:cNvSpPr>
          <p:nvPr>
            <p:ph type="body" sz="quarter" idx="12"/>
          </p:nvPr>
        </p:nvSpPr>
        <p:spPr>
          <a:xfrm>
            <a:off x="416217" y="1319532"/>
            <a:ext cx="8280751" cy="2504435"/>
          </a:xfrm>
        </p:spPr>
        <p:txBody>
          <a:bodyPr/>
          <a:lstStyle/>
          <a:p>
            <a:r>
              <a:rPr lang="en-US" altLang="en-US" sz="2000" dirty="0"/>
              <a:t>If the contexts can be clearly identified, transform it to conventional outlier detection</a:t>
            </a:r>
          </a:p>
          <a:p>
            <a:pPr lvl="1">
              <a:buFont typeface="Wingdings" pitchFamily="2" charset="2"/>
              <a:buAutoNum type="arabicPeriod"/>
            </a:pPr>
            <a:r>
              <a:rPr lang="en-US" altLang="en-US" sz="1600" dirty="0"/>
              <a:t>Identify the context of the object using the contextual attributes</a:t>
            </a:r>
          </a:p>
          <a:p>
            <a:pPr lvl="1">
              <a:buFont typeface="Wingdings" pitchFamily="2" charset="2"/>
              <a:buAutoNum type="arabicPeriod"/>
            </a:pPr>
            <a:r>
              <a:rPr lang="en-US" altLang="en-US" sz="1600" dirty="0"/>
              <a:t>Calculate the outlier score for the object in the context using a conventional outlier detection method</a:t>
            </a:r>
          </a:p>
          <a:p>
            <a:r>
              <a:rPr lang="en-US" altLang="en-US" sz="2000" dirty="0"/>
              <a:t>Example: Detect outlier customers in the context of customer groups</a:t>
            </a:r>
          </a:p>
          <a:p>
            <a:pPr lvl="1"/>
            <a:r>
              <a:rPr lang="en-US" altLang="en-US" sz="1600" dirty="0"/>
              <a:t>Contextual attributes: </a:t>
            </a:r>
            <a:r>
              <a:rPr lang="en-US" altLang="en-US" sz="1600" i="1" dirty="0"/>
              <a:t>age group,</a:t>
            </a:r>
            <a:r>
              <a:rPr lang="en-US" altLang="en-US" sz="1600" dirty="0"/>
              <a:t> </a:t>
            </a:r>
            <a:r>
              <a:rPr lang="en-US" altLang="en-US" sz="1600" i="1" dirty="0"/>
              <a:t>postal code </a:t>
            </a:r>
            <a:endParaRPr lang="en-US" altLang="en-US" sz="1600" dirty="0"/>
          </a:p>
          <a:p>
            <a:pPr lvl="1"/>
            <a:r>
              <a:rPr lang="en-US" altLang="en-US" sz="1600" dirty="0"/>
              <a:t>Behavioral attributes: #</a:t>
            </a:r>
            <a:r>
              <a:rPr lang="en-US" altLang="en-US" sz="1600" i="1" dirty="0"/>
              <a:t> of trans/</a:t>
            </a:r>
            <a:r>
              <a:rPr lang="en-US" altLang="en-US" sz="1600" i="1" dirty="0" err="1"/>
              <a:t>yr</a:t>
            </a:r>
            <a:r>
              <a:rPr lang="en-US" altLang="en-US" sz="1600" dirty="0"/>
              <a:t>, </a:t>
            </a:r>
            <a:r>
              <a:rPr lang="en-US" altLang="en-US" sz="1600" i="1" dirty="0"/>
              <a:t>annual total trans. amount </a:t>
            </a:r>
          </a:p>
          <a:p>
            <a:pPr lvl="1"/>
            <a:r>
              <a:rPr lang="en-US" altLang="en-US" sz="1600" dirty="0"/>
              <a:t>Steps: (1) locate c’s context, (2) compare c with the other customers in the same group, and (3) use a conventional outlier detection method</a:t>
            </a:r>
          </a:p>
          <a:p>
            <a:pPr lvl="1"/>
            <a:r>
              <a:rPr lang="en-US" altLang="en-US" sz="1600" dirty="0"/>
              <a:t>If the (exact) context contains very few customers, results using the above approach are unreliable. Can generalize contexts </a:t>
            </a:r>
          </a:p>
          <a:p>
            <a:endParaRPr lang="en-US" dirty="0"/>
          </a:p>
        </p:txBody>
      </p:sp>
    </p:spTree>
    <p:extLst>
      <p:ext uri="{BB962C8B-B14F-4D97-AF65-F5344CB8AC3E}">
        <p14:creationId xmlns:p14="http://schemas.microsoft.com/office/powerpoint/2010/main" val="31684736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44DC64-DEC2-DF44-B8B2-BCE65A8C1386}"/>
              </a:ext>
            </a:extLst>
          </p:cNvPr>
          <p:cNvSpPr>
            <a:spLocks noGrp="1"/>
          </p:cNvSpPr>
          <p:nvPr>
            <p:ph type="body" sz="quarter" idx="11"/>
          </p:nvPr>
        </p:nvSpPr>
        <p:spPr/>
        <p:txBody>
          <a:bodyPr/>
          <a:lstStyle/>
          <a:p>
            <a:r>
              <a:rPr lang="en-US" altLang="en-US" dirty="0"/>
              <a:t>Mining Contextual Outliers</a:t>
            </a:r>
          </a:p>
          <a:p>
            <a:pPr>
              <a:spcBef>
                <a:spcPts val="0"/>
              </a:spcBef>
            </a:pPr>
            <a:r>
              <a:rPr lang="en-US" dirty="0"/>
              <a:t>- </a:t>
            </a:r>
            <a:r>
              <a:rPr lang="en-US" altLang="en-US" sz="2000" dirty="0"/>
              <a:t>Modeling Normal Behavior with Respect to Contexts</a:t>
            </a:r>
            <a:endParaRPr lang="en-US" sz="2000" dirty="0"/>
          </a:p>
        </p:txBody>
      </p:sp>
      <p:sp>
        <p:nvSpPr>
          <p:cNvPr id="3" name="Text Placeholder 2">
            <a:extLst>
              <a:ext uri="{FF2B5EF4-FFF2-40B4-BE49-F238E27FC236}">
                <a16:creationId xmlns:a16="http://schemas.microsoft.com/office/drawing/2014/main" id="{95DF75AC-DBCA-AB44-B3EC-9CDEEF6BB16C}"/>
              </a:ext>
            </a:extLst>
          </p:cNvPr>
          <p:cNvSpPr>
            <a:spLocks noGrp="1"/>
          </p:cNvSpPr>
          <p:nvPr>
            <p:ph type="body" sz="quarter" idx="12"/>
          </p:nvPr>
        </p:nvSpPr>
        <p:spPr>
          <a:xfrm>
            <a:off x="416217" y="1234363"/>
            <a:ext cx="8516116" cy="2504435"/>
          </a:xfrm>
        </p:spPr>
        <p:txBody>
          <a:bodyPr/>
          <a:lstStyle/>
          <a:p>
            <a:r>
              <a:rPr lang="en-US" altLang="en-US" sz="2000" dirty="0"/>
              <a:t>In some applications, one cannot clearly partition the data into contexts</a:t>
            </a:r>
          </a:p>
          <a:p>
            <a:r>
              <a:rPr lang="en-US" altLang="en-US" sz="2000" dirty="0"/>
              <a:t>Model the “normal” behavior with respect to contexts</a:t>
            </a:r>
          </a:p>
          <a:p>
            <a:pPr lvl="1"/>
            <a:r>
              <a:rPr lang="en-US" altLang="en-US" sz="1400" dirty="0"/>
              <a:t>Using a training data set, train a model that predicts the expected behavior attribute values with respect to the contextual attribute values</a:t>
            </a:r>
          </a:p>
          <a:p>
            <a:pPr lvl="1"/>
            <a:r>
              <a:rPr lang="en-US" altLang="en-US" sz="1400" dirty="0"/>
              <a:t>An object is a contextual outlier if its behavior attribute values significantly deviate from the values predicted by the model</a:t>
            </a:r>
          </a:p>
          <a:p>
            <a:r>
              <a:rPr lang="en-US" altLang="en-US" sz="2000" dirty="0"/>
              <a:t>Using a prediction model that links the contexts and behavior, these methods avoid the explicit identification of specific contexts</a:t>
            </a:r>
          </a:p>
          <a:p>
            <a:r>
              <a:rPr lang="en-US" altLang="en-US" sz="2000" dirty="0"/>
              <a:t>Methods: A number of classification and prediction techniques can be used to build such models, such as regression, Markov Models, and Finite State Automaton</a:t>
            </a:r>
          </a:p>
          <a:p>
            <a:pPr marL="0" indent="0">
              <a:buNone/>
            </a:pPr>
            <a:endParaRPr lang="en-US" dirty="0"/>
          </a:p>
        </p:txBody>
      </p:sp>
    </p:spTree>
    <p:extLst>
      <p:ext uri="{BB962C8B-B14F-4D97-AF65-F5344CB8AC3E}">
        <p14:creationId xmlns:p14="http://schemas.microsoft.com/office/powerpoint/2010/main" val="302844815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44DC64-DEC2-DF44-B8B2-BCE65A8C1386}"/>
              </a:ext>
            </a:extLst>
          </p:cNvPr>
          <p:cNvSpPr>
            <a:spLocks noGrp="1"/>
          </p:cNvSpPr>
          <p:nvPr>
            <p:ph type="body" sz="quarter" idx="11"/>
          </p:nvPr>
        </p:nvSpPr>
        <p:spPr>
          <a:xfrm>
            <a:off x="416217" y="428627"/>
            <a:ext cx="8727783" cy="505438"/>
          </a:xfrm>
        </p:spPr>
        <p:txBody>
          <a:bodyPr/>
          <a:lstStyle/>
          <a:p>
            <a:r>
              <a:rPr lang="en-US" altLang="en-US" sz="2600" dirty="0"/>
              <a:t>Mining Collective Outliers </a:t>
            </a:r>
            <a:r>
              <a:rPr lang="en-US" sz="2000" dirty="0"/>
              <a:t>- On the Set of “Structured Objects”</a:t>
            </a:r>
          </a:p>
          <a:p>
            <a:endParaRPr lang="en-US" sz="2000" dirty="0"/>
          </a:p>
        </p:txBody>
      </p:sp>
      <p:sp>
        <p:nvSpPr>
          <p:cNvPr id="4" name="Rectangle 3">
            <a:extLst>
              <a:ext uri="{FF2B5EF4-FFF2-40B4-BE49-F238E27FC236}">
                <a16:creationId xmlns:a16="http://schemas.microsoft.com/office/drawing/2014/main" id="{29F3ADD5-BC79-354F-93E3-B0796878AC10}"/>
              </a:ext>
            </a:extLst>
          </p:cNvPr>
          <p:cNvSpPr txBox="1">
            <a:spLocks noChangeArrowheads="1"/>
          </p:cNvSpPr>
          <p:nvPr/>
        </p:nvSpPr>
        <p:spPr>
          <a:xfrm>
            <a:off x="416217" y="934065"/>
            <a:ext cx="6136983" cy="8001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Arial" pitchFamily="-65" charset="0"/>
                <a:cs typeface="+mn-cs"/>
              </a:defRPr>
            </a:lvl1pPr>
            <a:lvl2pPr marL="742950" indent="-285750" algn="l" rtl="0" eaLnBrk="1" fontAlgn="base" hangingPunct="1">
              <a:spcBef>
                <a:spcPct val="20000"/>
              </a:spcBef>
              <a:spcAft>
                <a:spcPct val="0"/>
              </a:spcAft>
              <a:buChar char="–"/>
              <a:defRPr sz="2800">
                <a:solidFill>
                  <a:schemeClr val="tx1"/>
                </a:solidFill>
                <a:latin typeface="+mn-lt"/>
                <a:ea typeface="Arial" pitchFamily="-65" charset="0"/>
                <a:cs typeface="+mn-cs"/>
              </a:defRPr>
            </a:lvl2pPr>
            <a:lvl3pPr marL="1143000" indent="-228600" algn="l" rtl="0" eaLnBrk="1" fontAlgn="base" hangingPunct="1">
              <a:spcBef>
                <a:spcPct val="20000"/>
              </a:spcBef>
              <a:spcAft>
                <a:spcPct val="0"/>
              </a:spcAft>
              <a:buChar char="•"/>
              <a:defRPr sz="2400">
                <a:solidFill>
                  <a:schemeClr val="tx1"/>
                </a:solidFill>
                <a:latin typeface="+mn-lt"/>
                <a:ea typeface="Arial" pitchFamily="-65" charset="0"/>
                <a:cs typeface="+mn-cs"/>
              </a:defRPr>
            </a:lvl3pPr>
            <a:lvl4pPr marL="1600200" indent="-228600" algn="l" rtl="0" eaLnBrk="1" fontAlgn="base" hangingPunct="1">
              <a:spcBef>
                <a:spcPct val="20000"/>
              </a:spcBef>
              <a:spcAft>
                <a:spcPct val="0"/>
              </a:spcAft>
              <a:buChar char="–"/>
              <a:defRPr sz="2000">
                <a:solidFill>
                  <a:schemeClr val="tx1"/>
                </a:solidFill>
                <a:latin typeface="+mn-lt"/>
                <a:ea typeface="Arial" pitchFamily="-65" charset="0"/>
                <a:cs typeface="+mn-cs"/>
              </a:defRPr>
            </a:lvl4pPr>
            <a:lvl5pPr marL="2057400" indent="-228600" algn="l" rtl="0" eaLnBrk="1" fontAlgn="base" hangingPunct="1">
              <a:spcBef>
                <a:spcPct val="20000"/>
              </a:spcBef>
              <a:spcAft>
                <a:spcPct val="0"/>
              </a:spcAft>
              <a:buChar char="»"/>
              <a:defRPr sz="2000">
                <a:solidFill>
                  <a:schemeClr val="tx1"/>
                </a:solidFill>
                <a:latin typeface="+mn-lt"/>
                <a:ea typeface="Arial" pitchFamily="-65" charset="0"/>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a:lnSpc>
                <a:spcPct val="90000"/>
              </a:lnSpc>
              <a:spcBef>
                <a:spcPts val="0"/>
              </a:spcBef>
              <a:spcAft>
                <a:spcPts val="425"/>
              </a:spcAft>
            </a:pPr>
            <a:r>
              <a:rPr lang="en-US" altLang="en-US" sz="2000" kern="0" dirty="0"/>
              <a:t>Collective outlier if objects as a group deviate significantly from the entire data</a:t>
            </a:r>
          </a:p>
          <a:p>
            <a:pPr>
              <a:lnSpc>
                <a:spcPct val="90000"/>
              </a:lnSpc>
              <a:spcBef>
                <a:spcPts val="0"/>
              </a:spcBef>
              <a:spcAft>
                <a:spcPts val="425"/>
              </a:spcAft>
            </a:pPr>
            <a:r>
              <a:rPr lang="en-US" altLang="en-US" sz="2000" kern="0" dirty="0"/>
              <a:t>Need to examine the </a:t>
            </a:r>
            <a:r>
              <a:rPr lang="en-US" altLang="en-US" sz="2000" i="1" kern="0" dirty="0"/>
              <a:t>structure </a:t>
            </a:r>
            <a:r>
              <a:rPr lang="en-US" altLang="en-US" sz="2000" kern="0" dirty="0"/>
              <a:t>of the data set, </a:t>
            </a:r>
            <a:r>
              <a:rPr lang="en-US" altLang="en-US" sz="2000" kern="0" dirty="0" err="1"/>
              <a:t>i.e</a:t>
            </a:r>
            <a:r>
              <a:rPr lang="en-US" altLang="en-US" sz="2000" kern="0" dirty="0"/>
              <a:t>, the relationships between multiple data objects </a:t>
            </a:r>
          </a:p>
        </p:txBody>
      </p:sp>
      <p:pic>
        <p:nvPicPr>
          <p:cNvPr id="5" name="Picture 6">
            <a:extLst>
              <a:ext uri="{FF2B5EF4-FFF2-40B4-BE49-F238E27FC236}">
                <a16:creationId xmlns:a16="http://schemas.microsoft.com/office/drawing/2014/main" id="{FC19E170-B83B-3049-A2C6-6F2078DC26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75932" y="1011912"/>
            <a:ext cx="1358935" cy="1043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3">
            <a:extLst>
              <a:ext uri="{FF2B5EF4-FFF2-40B4-BE49-F238E27FC236}">
                <a16:creationId xmlns:a16="http://schemas.microsoft.com/office/drawing/2014/main" id="{F7C96935-0C14-A94E-A74C-5425ED20A563}"/>
              </a:ext>
            </a:extLst>
          </p:cNvPr>
          <p:cNvSpPr txBox="1">
            <a:spLocks noChangeArrowheads="1"/>
          </p:cNvSpPr>
          <p:nvPr/>
        </p:nvSpPr>
        <p:spPr bwMode="auto">
          <a:xfrm>
            <a:off x="416217" y="2239603"/>
            <a:ext cx="7999650" cy="2112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folHlink"/>
              </a:buClr>
              <a:buSzPct val="60000"/>
              <a:buFont typeface="Wingdings" pitchFamily="2" charset="2"/>
              <a:buChar char="n"/>
              <a:defRPr sz="2800">
                <a:solidFill>
                  <a:schemeClr val="tx1"/>
                </a:solidFill>
                <a:latin typeface="Arial"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charset="0"/>
              </a:defRPr>
            </a:lvl9pPr>
          </a:lstStyle>
          <a:p>
            <a:pPr>
              <a:lnSpc>
                <a:spcPct val="90000"/>
              </a:lnSpc>
              <a:spcBef>
                <a:spcPts val="0"/>
              </a:spcBef>
              <a:spcAft>
                <a:spcPts val="425"/>
              </a:spcAft>
              <a:buClrTx/>
              <a:buSzPct val="100000"/>
              <a:buFont typeface="Arial" panose="020B0604020202020204" pitchFamily="34" charset="0"/>
              <a:buChar char="•"/>
            </a:pPr>
            <a:r>
              <a:rPr lang="en-US" altLang="en-US" sz="2000" dirty="0"/>
              <a:t>Each of these structures is inherent to its respective type of data</a:t>
            </a:r>
          </a:p>
          <a:p>
            <a:pPr lvl="1">
              <a:lnSpc>
                <a:spcPct val="90000"/>
              </a:lnSpc>
              <a:spcBef>
                <a:spcPts val="0"/>
              </a:spcBef>
              <a:spcAft>
                <a:spcPts val="425"/>
              </a:spcAft>
              <a:buClrTx/>
              <a:buSzPct val="100000"/>
              <a:buFont typeface="Arial" panose="020B0604020202020204" pitchFamily="34" charset="0"/>
              <a:buChar char="−"/>
            </a:pPr>
            <a:r>
              <a:rPr lang="en-US" altLang="en-US" sz="1500" dirty="0"/>
              <a:t>For temporal data (such as time series and sequences), we explore the structures formed by time, which occur in segments of the time series or subsequences</a:t>
            </a:r>
          </a:p>
          <a:p>
            <a:pPr lvl="1">
              <a:lnSpc>
                <a:spcPct val="90000"/>
              </a:lnSpc>
              <a:spcBef>
                <a:spcPts val="0"/>
              </a:spcBef>
              <a:spcAft>
                <a:spcPts val="425"/>
              </a:spcAft>
              <a:buClrTx/>
              <a:buSzPct val="100000"/>
              <a:buFont typeface="Arial" panose="020B0604020202020204" pitchFamily="34" charset="0"/>
              <a:buChar char="−"/>
            </a:pPr>
            <a:r>
              <a:rPr lang="en-US" altLang="en-US" sz="1500" dirty="0"/>
              <a:t>For spatial data,  explore local areas</a:t>
            </a:r>
          </a:p>
          <a:p>
            <a:pPr lvl="1">
              <a:lnSpc>
                <a:spcPct val="90000"/>
              </a:lnSpc>
              <a:spcBef>
                <a:spcPts val="0"/>
              </a:spcBef>
              <a:spcAft>
                <a:spcPts val="425"/>
              </a:spcAft>
              <a:buClrTx/>
              <a:buSzPct val="100000"/>
              <a:buFont typeface="Arial" panose="020B0604020202020204" pitchFamily="34" charset="0"/>
              <a:buChar char="−"/>
            </a:pPr>
            <a:r>
              <a:rPr lang="en-US" altLang="en-US" sz="1500" dirty="0"/>
              <a:t>For graph and network data, we explore </a:t>
            </a:r>
            <a:r>
              <a:rPr lang="en-US" altLang="en-US" sz="1500" dirty="0" err="1"/>
              <a:t>subgraphs</a:t>
            </a:r>
            <a:endParaRPr lang="en-US" altLang="en-US" sz="1500" dirty="0"/>
          </a:p>
          <a:p>
            <a:pPr>
              <a:lnSpc>
                <a:spcPct val="90000"/>
              </a:lnSpc>
              <a:spcBef>
                <a:spcPts val="0"/>
              </a:spcBef>
              <a:spcAft>
                <a:spcPts val="425"/>
              </a:spcAft>
              <a:buClr>
                <a:srgbClr val="000000"/>
              </a:buClr>
              <a:buSzPct val="100000"/>
              <a:buFont typeface="Arial" panose="020B0604020202020204" pitchFamily="34" charset="0"/>
              <a:buChar char="•"/>
            </a:pPr>
            <a:r>
              <a:rPr lang="en-US" altLang="en-US" sz="2000" dirty="0"/>
              <a:t>Difference from the contextual outlier detection: the structures are often not explicitly defined, and have to be discovered as part of the outlier detection process.</a:t>
            </a:r>
          </a:p>
        </p:txBody>
      </p:sp>
    </p:spTree>
    <p:extLst>
      <p:ext uri="{BB962C8B-B14F-4D97-AF65-F5344CB8AC3E}">
        <p14:creationId xmlns:p14="http://schemas.microsoft.com/office/powerpoint/2010/main" val="149670951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84A278-8A7C-8D44-B07D-FED9C29A9296}"/>
              </a:ext>
            </a:extLst>
          </p:cNvPr>
          <p:cNvSpPr>
            <a:spLocks noGrp="1"/>
          </p:cNvSpPr>
          <p:nvPr>
            <p:ph type="body" sz="quarter" idx="11"/>
          </p:nvPr>
        </p:nvSpPr>
        <p:spPr>
          <a:xfrm>
            <a:off x="246883" y="449525"/>
            <a:ext cx="8837850" cy="505438"/>
          </a:xfrm>
        </p:spPr>
        <p:txBody>
          <a:bodyPr/>
          <a:lstStyle/>
          <a:p>
            <a:pPr lvl="0"/>
            <a:r>
              <a:rPr lang="en-US" altLang="en-US" sz="2600" dirty="0"/>
              <a:t>Mining Collective Outliers </a:t>
            </a:r>
            <a:r>
              <a:rPr lang="en-US" dirty="0"/>
              <a:t>- </a:t>
            </a:r>
            <a:r>
              <a:rPr lang="en-US" sz="2000" dirty="0"/>
              <a:t>On the Set of “Structured Objects”</a:t>
            </a:r>
          </a:p>
          <a:p>
            <a:endParaRPr lang="en-US" dirty="0"/>
          </a:p>
        </p:txBody>
      </p:sp>
      <p:sp>
        <p:nvSpPr>
          <p:cNvPr id="3" name="Text Placeholder 2">
            <a:extLst>
              <a:ext uri="{FF2B5EF4-FFF2-40B4-BE49-F238E27FC236}">
                <a16:creationId xmlns:a16="http://schemas.microsoft.com/office/drawing/2014/main" id="{C4F81F85-7113-6B40-BE7C-25D985923807}"/>
              </a:ext>
            </a:extLst>
          </p:cNvPr>
          <p:cNvSpPr>
            <a:spLocks noGrp="1"/>
          </p:cNvSpPr>
          <p:nvPr>
            <p:ph type="body" sz="quarter" idx="12"/>
          </p:nvPr>
        </p:nvSpPr>
        <p:spPr/>
        <p:txBody>
          <a:bodyPr/>
          <a:lstStyle/>
          <a:p>
            <a:pPr>
              <a:lnSpc>
                <a:spcPct val="80000"/>
              </a:lnSpc>
              <a:buClr>
                <a:srgbClr val="000000"/>
              </a:buClr>
              <a:buSzPct val="100000"/>
            </a:pPr>
            <a:r>
              <a:rPr lang="en-US" altLang="en-US" sz="2200" dirty="0"/>
              <a:t>Collective outlier detection methods: two categories</a:t>
            </a:r>
          </a:p>
          <a:p>
            <a:pPr lvl="1">
              <a:lnSpc>
                <a:spcPct val="80000"/>
              </a:lnSpc>
              <a:buSzPct val="100000"/>
              <a:buFont typeface="Arial" panose="020B0604020202020204" pitchFamily="34" charset="0"/>
              <a:buChar char="−"/>
            </a:pPr>
            <a:r>
              <a:rPr lang="en-US" altLang="en-US" sz="1800" dirty="0"/>
              <a:t>Reduce the problem to conventional outlier detection</a:t>
            </a:r>
          </a:p>
          <a:p>
            <a:pPr lvl="2">
              <a:lnSpc>
                <a:spcPct val="80000"/>
              </a:lnSpc>
            </a:pPr>
            <a:r>
              <a:rPr lang="en-US" altLang="en-US" sz="1500" dirty="0"/>
              <a:t>Identify </a:t>
            </a:r>
            <a:r>
              <a:rPr lang="en-US" altLang="en-US" sz="1500" i="1" dirty="0"/>
              <a:t>structure units</a:t>
            </a:r>
            <a:r>
              <a:rPr lang="en-US" altLang="en-US" sz="1500" dirty="0"/>
              <a:t>, treat each structure unit (e.g., subsequence, time series segment, local area, or subgraph) as a data object, and extract features</a:t>
            </a:r>
          </a:p>
          <a:p>
            <a:pPr lvl="2">
              <a:lnSpc>
                <a:spcPct val="80000"/>
              </a:lnSpc>
            </a:pPr>
            <a:r>
              <a:rPr lang="en-US" altLang="en-US" sz="1500" dirty="0"/>
              <a:t>Then outlier detection on the set of “structured objects” constructed as such using the extracted features</a:t>
            </a:r>
          </a:p>
          <a:p>
            <a:pPr lvl="1">
              <a:buClrTx/>
              <a:buSzPct val="100000"/>
              <a:buFont typeface="Arial" panose="020B0604020202020204" pitchFamily="34" charset="0"/>
              <a:buChar char="−"/>
            </a:pPr>
            <a:r>
              <a:rPr lang="en-US" altLang="en-US" sz="1800" dirty="0"/>
              <a:t>Model the expected behavior of structure units directly </a:t>
            </a:r>
          </a:p>
          <a:p>
            <a:pPr>
              <a:buSzPct val="100000"/>
            </a:pPr>
            <a:r>
              <a:rPr lang="en-US" altLang="en-US" sz="2200" dirty="0"/>
              <a:t>Example 1. Detect collective outliers in</a:t>
            </a:r>
            <a:r>
              <a:rPr lang="en-US" altLang="en-US" sz="2200" i="1" dirty="0"/>
              <a:t> </a:t>
            </a:r>
            <a:r>
              <a:rPr lang="en-US" altLang="en-US" sz="2200" dirty="0"/>
              <a:t>online social network of customers</a:t>
            </a:r>
          </a:p>
          <a:p>
            <a:pPr lvl="1">
              <a:buClrTx/>
              <a:buSzPct val="100000"/>
              <a:buFont typeface="Arial" panose="020B0604020202020204" pitchFamily="34" charset="0"/>
              <a:buChar char="−"/>
            </a:pPr>
            <a:r>
              <a:rPr lang="en-US" altLang="en-US" sz="1800" dirty="0"/>
              <a:t>Treat each possible subgraph of the network as a structure unit</a:t>
            </a:r>
          </a:p>
          <a:p>
            <a:pPr lvl="1">
              <a:buClrTx/>
              <a:buSzPct val="100000"/>
              <a:buFont typeface="Arial" panose="020B0604020202020204" pitchFamily="34" charset="0"/>
              <a:buChar char="−"/>
            </a:pPr>
            <a:r>
              <a:rPr lang="en-US" altLang="en-US" sz="1800" dirty="0"/>
              <a:t>Collective outlier: An </a:t>
            </a:r>
            <a:r>
              <a:rPr lang="en-US" altLang="en-US" sz="1800" i="1" dirty="0"/>
              <a:t>outlier subgraph </a:t>
            </a:r>
            <a:r>
              <a:rPr lang="en-US" altLang="en-US" sz="1800" dirty="0"/>
              <a:t>in the social network</a:t>
            </a:r>
          </a:p>
          <a:p>
            <a:pPr lvl="2"/>
            <a:r>
              <a:rPr lang="en-US" altLang="en-US" sz="1500" dirty="0"/>
              <a:t>Small subgraphs that are of very low frequency </a:t>
            </a:r>
          </a:p>
          <a:p>
            <a:pPr lvl="2"/>
            <a:r>
              <a:rPr lang="en-US" altLang="en-US" sz="1500" dirty="0"/>
              <a:t>Large subgraphs that are surprisingly frequent</a:t>
            </a:r>
          </a:p>
          <a:p>
            <a:endParaRPr lang="en-US" dirty="0"/>
          </a:p>
        </p:txBody>
      </p:sp>
    </p:spTree>
    <p:extLst>
      <p:ext uri="{BB962C8B-B14F-4D97-AF65-F5344CB8AC3E}">
        <p14:creationId xmlns:p14="http://schemas.microsoft.com/office/powerpoint/2010/main" val="71172392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51792" tIns="25897" rIns="51792" bIns="25897" anchor="t"/>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r>
              <a:rPr lang="en-AU" sz="2800" dirty="0">
                <a:solidFill>
                  <a:srgbClr val="054A89"/>
                </a:solidFill>
              </a:rPr>
              <a:t>Statistical Methods</a:t>
            </a:r>
            <a:endParaRPr lang="en-US" sz="2800" dirty="0">
              <a:solidFill>
                <a:srgbClr val="054A89"/>
              </a:solidFill>
            </a:endParaRPr>
          </a:p>
        </p:txBody>
      </p:sp>
      <p:sp>
        <p:nvSpPr>
          <p:cNvPr id="5" name="Text Placeholder 4"/>
          <p:cNvSpPr>
            <a:spLocks noGrp="1"/>
          </p:cNvSpPr>
          <p:nvPr>
            <p:ph type="body" sz="quarter" idx="12"/>
          </p:nvPr>
        </p:nvSpPr>
        <p:spPr/>
        <p:txBody>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a:spcBef>
                <a:spcPts val="0"/>
              </a:spcBef>
              <a:spcAft>
                <a:spcPts val="425"/>
              </a:spcAft>
            </a:pPr>
            <a:r>
              <a:rPr lang="en-US" altLang="en-US" sz="2200" b="1" i="1" dirty="0"/>
              <a:t>Assume</a:t>
            </a:r>
            <a:r>
              <a:rPr lang="en-US" altLang="en-US" sz="2200" dirty="0"/>
              <a:t> that the normal data follow some statistical model </a:t>
            </a:r>
          </a:p>
          <a:p>
            <a:pPr marL="0" indent="0">
              <a:spcBef>
                <a:spcPts val="0"/>
              </a:spcBef>
              <a:spcAft>
                <a:spcPts val="425"/>
              </a:spcAft>
              <a:buNone/>
            </a:pPr>
            <a:r>
              <a:rPr lang="en-US" altLang="en-US" sz="2200" dirty="0"/>
              <a:t>    (a stochastic model), and the data points not following the </a:t>
            </a:r>
          </a:p>
          <a:p>
            <a:pPr marL="0" indent="0">
              <a:spcBef>
                <a:spcPts val="0"/>
              </a:spcBef>
              <a:spcAft>
                <a:spcPts val="425"/>
              </a:spcAft>
              <a:buNone/>
            </a:pPr>
            <a:r>
              <a:rPr lang="en-US" altLang="en-US" sz="2200" dirty="0"/>
              <a:t>    model are anomalies</a:t>
            </a:r>
          </a:p>
          <a:p>
            <a:pPr lvl="0">
              <a:spcBef>
                <a:spcPts val="0"/>
              </a:spcBef>
              <a:spcAft>
                <a:spcPts val="425"/>
              </a:spcAft>
              <a:buFontTx/>
              <a:buChar char="•"/>
            </a:pPr>
            <a:r>
              <a:rPr lang="en-US" altLang="en-US" sz="2200" kern="0" dirty="0">
                <a:latin typeface="Arial"/>
                <a:cs typeface="Arial"/>
              </a:rPr>
              <a:t>Basic idea: </a:t>
            </a:r>
          </a:p>
          <a:p>
            <a:pPr marL="720000" lvl="2">
              <a:spcBef>
                <a:spcPts val="0"/>
              </a:spcBef>
              <a:spcAft>
                <a:spcPts val="425"/>
              </a:spcAft>
              <a:buFontTx/>
              <a:buChar char="–"/>
            </a:pPr>
            <a:r>
              <a:rPr lang="en-US" altLang="en-US" kern="0" dirty="0">
                <a:latin typeface="Arial"/>
                <a:cs typeface="Arial"/>
              </a:rPr>
              <a:t>Estimate a model fitting given data set</a:t>
            </a:r>
          </a:p>
          <a:p>
            <a:pPr marL="720000" lvl="2">
              <a:spcBef>
                <a:spcPts val="0"/>
              </a:spcBef>
              <a:spcAft>
                <a:spcPts val="425"/>
              </a:spcAft>
              <a:buFontTx/>
              <a:buChar char="–"/>
            </a:pPr>
            <a:r>
              <a:rPr lang="en-US" altLang="en-US" kern="0" dirty="0">
                <a:latin typeface="Arial"/>
                <a:cs typeface="Arial"/>
              </a:rPr>
              <a:t>Identify objects in low probability regions as outliers</a:t>
            </a:r>
          </a:p>
          <a:p>
            <a:pPr marL="720000" lvl="2">
              <a:spcBef>
                <a:spcPts val="0"/>
              </a:spcBef>
              <a:spcAft>
                <a:spcPts val="425"/>
              </a:spcAft>
              <a:buFontTx/>
              <a:buChar char="–"/>
            </a:pPr>
            <a:r>
              <a:rPr lang="en-US" altLang="en-US" kern="0" dirty="0">
                <a:latin typeface="Arial"/>
                <a:cs typeface="Arial"/>
              </a:rPr>
              <a:t>Anomaly score scores ~ probability</a:t>
            </a:r>
          </a:p>
          <a:p>
            <a:pPr algn="l">
              <a:spcBef>
                <a:spcPts val="0"/>
              </a:spcBef>
              <a:spcAft>
                <a:spcPts val="425"/>
              </a:spcAft>
              <a:buSzPct val="100000"/>
              <a:buFont typeface="Arial" panose="020B0604020202020204" pitchFamily="34" charset="0"/>
              <a:buChar char="•"/>
            </a:pPr>
            <a:r>
              <a:rPr lang="en-US" altLang="en-US" sz="2200" dirty="0">
                <a:latin typeface="Arial" panose="020B0604020202020204" pitchFamily="34" charset="0"/>
              </a:rPr>
              <a:t>Effectiveness highly depends on whether the assumption of statistical model holds in the real data</a:t>
            </a:r>
          </a:p>
          <a:p>
            <a:pPr>
              <a:spcBef>
                <a:spcPts val="0"/>
              </a:spcBef>
              <a:spcAft>
                <a:spcPts val="425"/>
              </a:spcAft>
              <a:buSzPct val="100000"/>
              <a:buFont typeface="Arial" panose="020B0604020202020204" pitchFamily="34" charset="0"/>
              <a:buChar char="•"/>
            </a:pPr>
            <a:r>
              <a:rPr lang="en-US" altLang="en-US" sz="2200" dirty="0">
                <a:latin typeface="+mn-lt"/>
              </a:rPr>
              <a:t>Statistical methods are divided into two categories:</a:t>
            </a:r>
          </a:p>
          <a:p>
            <a:pPr marL="720000" lvl="1" indent="-257175">
              <a:spcBef>
                <a:spcPts val="0"/>
              </a:spcBef>
              <a:spcAft>
                <a:spcPts val="425"/>
              </a:spcAft>
              <a:buSzPct val="100000"/>
              <a:buFont typeface="Arial" panose="020B0604020202020204" pitchFamily="34" charset="0"/>
              <a:buChar char="̶"/>
            </a:pPr>
            <a:r>
              <a:rPr lang="en-US" altLang="en-US" dirty="0">
                <a:latin typeface="+mn-lt"/>
              </a:rPr>
              <a:t>parametric </a:t>
            </a:r>
          </a:p>
          <a:p>
            <a:pPr marL="720000" lvl="1" indent="-257175">
              <a:spcBef>
                <a:spcPts val="0"/>
              </a:spcBef>
              <a:spcAft>
                <a:spcPts val="425"/>
              </a:spcAft>
              <a:buSzPct val="100000"/>
              <a:buFont typeface="Arial" panose="020B0604020202020204" pitchFamily="34" charset="0"/>
              <a:buChar char="̶"/>
            </a:pPr>
            <a:r>
              <a:rPr lang="en-US" altLang="en-US" dirty="0">
                <a:latin typeface="+mn-lt"/>
              </a:rPr>
              <a:t>non-parametric </a:t>
            </a:r>
          </a:p>
          <a:p>
            <a:pPr marL="57150" lvl="1" indent="0">
              <a:spcBef>
                <a:spcPts val="23"/>
              </a:spcBef>
              <a:buNone/>
            </a:pPr>
            <a:endParaRPr lang="en-US" altLang="en-US" sz="2000" dirty="0"/>
          </a:p>
        </p:txBody>
      </p:sp>
      <p:pic>
        <p:nvPicPr>
          <p:cNvPr id="10" name="Picture 8">
            <a:extLst>
              <a:ext uri="{FF2B5EF4-FFF2-40B4-BE49-F238E27FC236}">
                <a16:creationId xmlns:a16="http://schemas.microsoft.com/office/drawing/2014/main" id="{16C4125F-346F-4B2C-8300-009FE78E5BF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91371" y="1779478"/>
            <a:ext cx="1649016" cy="1218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014577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FAF34F-0AF3-9148-93F7-A13109D1A72A}"/>
              </a:ext>
            </a:extLst>
          </p:cNvPr>
          <p:cNvSpPr>
            <a:spLocks noGrp="1"/>
          </p:cNvSpPr>
          <p:nvPr>
            <p:ph type="body" sz="quarter" idx="11"/>
          </p:nvPr>
        </p:nvSpPr>
        <p:spPr>
          <a:xfrm>
            <a:off x="238417" y="437094"/>
            <a:ext cx="8846316" cy="505438"/>
          </a:xfrm>
        </p:spPr>
        <p:txBody>
          <a:bodyPr/>
          <a:lstStyle/>
          <a:p>
            <a:pPr lvl="0"/>
            <a:r>
              <a:rPr lang="en-US" altLang="en-US" sz="2600" dirty="0"/>
              <a:t>Mining Collective Outliers </a:t>
            </a:r>
            <a:r>
              <a:rPr lang="en-US" dirty="0"/>
              <a:t>- </a:t>
            </a:r>
            <a:r>
              <a:rPr lang="en-US" sz="2000" dirty="0"/>
              <a:t>On the Set of “Structured Objects”</a:t>
            </a:r>
          </a:p>
          <a:p>
            <a:endParaRPr lang="en-US" altLang="en-US" dirty="0"/>
          </a:p>
          <a:p>
            <a:endParaRPr lang="en-US" dirty="0"/>
          </a:p>
        </p:txBody>
      </p:sp>
      <p:sp>
        <p:nvSpPr>
          <p:cNvPr id="3" name="Text Placeholder 2">
            <a:extLst>
              <a:ext uri="{FF2B5EF4-FFF2-40B4-BE49-F238E27FC236}">
                <a16:creationId xmlns:a16="http://schemas.microsoft.com/office/drawing/2014/main" id="{574E3790-3F7B-7A40-8C89-61D95C89C150}"/>
              </a:ext>
            </a:extLst>
          </p:cNvPr>
          <p:cNvSpPr>
            <a:spLocks noGrp="1"/>
          </p:cNvSpPr>
          <p:nvPr>
            <p:ph type="body" sz="quarter" idx="12"/>
          </p:nvPr>
        </p:nvSpPr>
        <p:spPr>
          <a:xfrm>
            <a:off x="340017" y="1073999"/>
            <a:ext cx="8280751" cy="2504435"/>
          </a:xfrm>
        </p:spPr>
        <p:txBody>
          <a:bodyPr/>
          <a:lstStyle/>
          <a:p>
            <a:pPr>
              <a:buSzPct val="100000"/>
            </a:pPr>
            <a:r>
              <a:rPr lang="en-US" altLang="en-US" sz="2200" dirty="0"/>
              <a:t>Example 2. Detect collective outliers in temporal sequences</a:t>
            </a:r>
          </a:p>
          <a:p>
            <a:pPr lvl="1">
              <a:buClrTx/>
              <a:buSzPct val="100000"/>
              <a:buFont typeface="Arial" panose="020B0604020202020204" pitchFamily="34" charset="0"/>
              <a:buChar char="−"/>
            </a:pPr>
            <a:r>
              <a:rPr lang="en-US" altLang="en-US" sz="1800" dirty="0"/>
              <a:t>Learn a Markov model from the sequences</a:t>
            </a:r>
          </a:p>
          <a:p>
            <a:pPr lvl="1">
              <a:buClrTx/>
              <a:buSzPct val="100000"/>
              <a:buFont typeface="Arial" panose="020B0604020202020204" pitchFamily="34" charset="0"/>
              <a:buChar char="−"/>
            </a:pPr>
            <a:r>
              <a:rPr lang="en-US" altLang="en-US" sz="1800" dirty="0"/>
              <a:t>A subsequence can then be declared as a collective outlier if it significantly deviates from the model</a:t>
            </a:r>
          </a:p>
          <a:p>
            <a:pPr>
              <a:buSzPct val="100000"/>
            </a:pPr>
            <a:r>
              <a:rPr lang="en-US" altLang="en-US" sz="2200" dirty="0"/>
              <a:t>Collective outlier detection is subtle due to the challenge of exploring the structures in data</a:t>
            </a:r>
          </a:p>
          <a:p>
            <a:pPr lvl="1">
              <a:buClrTx/>
              <a:buSzPct val="100000"/>
              <a:buFont typeface="Arial" panose="020B0604020202020204" pitchFamily="34" charset="0"/>
              <a:buChar char="−"/>
            </a:pPr>
            <a:r>
              <a:rPr lang="en-US" altLang="en-US" sz="1800" dirty="0"/>
              <a:t>The exploration typically uses heuristics, and thus may be application dependent</a:t>
            </a:r>
          </a:p>
          <a:p>
            <a:pPr lvl="1">
              <a:buClrTx/>
              <a:buSzPct val="100000"/>
              <a:buFont typeface="Arial" panose="020B0604020202020204" pitchFamily="34" charset="0"/>
              <a:buChar char="−"/>
            </a:pPr>
            <a:r>
              <a:rPr lang="en-US" altLang="en-US" sz="1800" dirty="0"/>
              <a:t>The computational cost is often high due to the sophisticated mining process</a:t>
            </a:r>
          </a:p>
          <a:p>
            <a:endParaRPr lang="en-US" dirty="0"/>
          </a:p>
        </p:txBody>
      </p:sp>
    </p:spTree>
    <p:extLst>
      <p:ext uri="{BB962C8B-B14F-4D97-AF65-F5344CB8AC3E}">
        <p14:creationId xmlns:p14="http://schemas.microsoft.com/office/powerpoint/2010/main" val="33217566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A26C31-9512-FF42-8C32-A0389B048B9F}"/>
              </a:ext>
            </a:extLst>
          </p:cNvPr>
          <p:cNvSpPr>
            <a:spLocks noGrp="1"/>
          </p:cNvSpPr>
          <p:nvPr>
            <p:ph type="body" sz="quarter" idx="11"/>
          </p:nvPr>
        </p:nvSpPr>
        <p:spPr>
          <a:xfrm>
            <a:off x="241975" y="449525"/>
            <a:ext cx="8660050" cy="505438"/>
          </a:xfrm>
        </p:spPr>
        <p:txBody>
          <a:bodyPr/>
          <a:lstStyle/>
          <a:p>
            <a:r>
              <a:rPr lang="en-US" altLang="en-US" sz="2400" dirty="0"/>
              <a:t>Challenges for Outlier Detection in High-Dimensional Data</a:t>
            </a:r>
            <a:endParaRPr lang="en-US" sz="2400" dirty="0"/>
          </a:p>
        </p:txBody>
      </p:sp>
      <p:sp>
        <p:nvSpPr>
          <p:cNvPr id="3" name="Text Placeholder 2">
            <a:extLst>
              <a:ext uri="{FF2B5EF4-FFF2-40B4-BE49-F238E27FC236}">
                <a16:creationId xmlns:a16="http://schemas.microsoft.com/office/drawing/2014/main" id="{0806EC4C-0246-3945-957A-C4E797583CA3}"/>
              </a:ext>
            </a:extLst>
          </p:cNvPr>
          <p:cNvSpPr>
            <a:spLocks noGrp="1"/>
          </p:cNvSpPr>
          <p:nvPr>
            <p:ph type="body" sz="quarter" idx="12"/>
          </p:nvPr>
        </p:nvSpPr>
        <p:spPr/>
        <p:txBody>
          <a:bodyPr/>
          <a:lstStyle/>
          <a:p>
            <a:r>
              <a:rPr lang="en-US" altLang="en-US" sz="2000" dirty="0"/>
              <a:t>Interpretation of outliers</a:t>
            </a:r>
          </a:p>
          <a:p>
            <a:pPr lvl="1"/>
            <a:r>
              <a:rPr lang="en-US" altLang="en-US" sz="1600" dirty="0"/>
              <a:t>Detecting outliers without saying why they are outliers is not very useful in high-D due to many features (or dimensions) are involved in a high-dimensional data set</a:t>
            </a:r>
          </a:p>
          <a:p>
            <a:pPr lvl="1"/>
            <a:r>
              <a:rPr lang="en-US" altLang="en-US" sz="1600" dirty="0"/>
              <a:t>E.g., which subspaces that manifest the outliers or an assessment regarding the “outlier-ness” of the objects</a:t>
            </a:r>
          </a:p>
          <a:p>
            <a:r>
              <a:rPr lang="en-US" altLang="en-US" sz="2000" dirty="0"/>
              <a:t>Data sparsity</a:t>
            </a:r>
          </a:p>
          <a:p>
            <a:pPr lvl="1"/>
            <a:r>
              <a:rPr lang="en-US" altLang="en-US" sz="1600" dirty="0"/>
              <a:t>Data in high-D spaces are often sparse </a:t>
            </a:r>
          </a:p>
          <a:p>
            <a:pPr lvl="1"/>
            <a:r>
              <a:rPr lang="en-US" altLang="en-US" sz="1600" dirty="0"/>
              <a:t>The distance between objects becomes heavily dominated by noise as the dimensionality increases</a:t>
            </a:r>
          </a:p>
          <a:p>
            <a:r>
              <a:rPr lang="en-US" altLang="en-US" sz="2000" dirty="0"/>
              <a:t>Data subspaces</a:t>
            </a:r>
          </a:p>
          <a:p>
            <a:pPr lvl="1"/>
            <a:r>
              <a:rPr lang="en-US" altLang="en-US" sz="1600" dirty="0"/>
              <a:t>Adaptive to the subspaces signifying the outliers </a:t>
            </a:r>
          </a:p>
          <a:p>
            <a:pPr lvl="1"/>
            <a:r>
              <a:rPr lang="en-US" altLang="en-US" sz="1600" dirty="0"/>
              <a:t>Capturing the local behavior of data</a:t>
            </a:r>
          </a:p>
          <a:p>
            <a:r>
              <a:rPr lang="en-US" altLang="en-US" sz="2000" dirty="0"/>
              <a:t>Scalable with respect to dimensionality</a:t>
            </a:r>
          </a:p>
          <a:p>
            <a:pPr lvl="1"/>
            <a:r>
              <a:rPr lang="en-US" altLang="en-US" sz="1600" dirty="0"/>
              <a:t># of subspaces increases exponentially</a:t>
            </a:r>
          </a:p>
          <a:p>
            <a:endParaRPr lang="en-US" dirty="0"/>
          </a:p>
        </p:txBody>
      </p:sp>
    </p:spTree>
    <p:extLst>
      <p:ext uri="{BB962C8B-B14F-4D97-AF65-F5344CB8AC3E}">
        <p14:creationId xmlns:p14="http://schemas.microsoft.com/office/powerpoint/2010/main" val="60289413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69056" tIns="34529" rIns="69056" bIns="34529"/>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r>
              <a:rPr lang="en-AU" sz="2800" dirty="0">
                <a:solidFill>
                  <a:srgbClr val="054A89"/>
                </a:solidFill>
              </a:rPr>
              <a:t>References</a:t>
            </a:r>
            <a:endParaRPr lang="en-US" sz="2800" dirty="0">
              <a:solidFill>
                <a:srgbClr val="054A89"/>
              </a:solidFill>
            </a:endParaRPr>
          </a:p>
        </p:txBody>
      </p:sp>
      <p:sp>
        <p:nvSpPr>
          <p:cNvPr id="2" name="Rectangle 1"/>
          <p:cNvSpPr/>
          <p:nvPr/>
        </p:nvSpPr>
        <p:spPr>
          <a:xfrm>
            <a:off x="575556" y="951570"/>
            <a:ext cx="7776864" cy="2577629"/>
          </a:xfrm>
          <a:prstGeom prst="rect">
            <a:avLst/>
          </a:prstGeom>
        </p:spPr>
        <p:txBody>
          <a:bodyPr wrap="square">
            <a:spAutoFit/>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marL="685800" lvl="1" indent="-342900">
              <a:buFont typeface="+mj-lt"/>
              <a:buAutoNum type="arabicPeriod"/>
            </a:pPr>
            <a:r>
              <a:rPr lang="en-AU" sz="1600" dirty="0">
                <a:solidFill>
                  <a:srgbClr val="333333"/>
                </a:solidFill>
              </a:rPr>
              <a:t>J. Han, M. </a:t>
            </a:r>
            <a:r>
              <a:rPr lang="en-AU" sz="1600" dirty="0" err="1">
                <a:solidFill>
                  <a:srgbClr val="333333"/>
                </a:solidFill>
              </a:rPr>
              <a:t>Kamber</a:t>
            </a:r>
            <a:r>
              <a:rPr lang="en-AU" sz="1600" dirty="0">
                <a:solidFill>
                  <a:srgbClr val="333333"/>
                </a:solidFill>
              </a:rPr>
              <a:t>, and J. Pei. Data Mining: Concepts and Techniques. 3rd edition. Morgan Kaufmann, 2012 (eBook available at </a:t>
            </a:r>
            <a:r>
              <a:rPr lang="en-AU" sz="1600" dirty="0" err="1">
                <a:solidFill>
                  <a:srgbClr val="333333"/>
                </a:solidFill>
              </a:rPr>
              <a:t>UniSA</a:t>
            </a:r>
            <a:r>
              <a:rPr lang="en-AU" sz="1600" dirty="0">
                <a:solidFill>
                  <a:srgbClr val="333333"/>
                </a:solidFill>
              </a:rPr>
              <a:t> library) </a:t>
            </a:r>
          </a:p>
          <a:p>
            <a:pPr marL="685800" lvl="1" indent="-342900">
              <a:buFont typeface="+mj-lt"/>
              <a:buAutoNum type="arabicPeriod"/>
            </a:pPr>
            <a:r>
              <a:rPr lang="en-AU" sz="1600" dirty="0">
                <a:solidFill>
                  <a:srgbClr val="333333"/>
                </a:solidFill>
              </a:rPr>
              <a:t>P.-N. Tan, M. Steinbach, and V. Kuma. Introduction to Data Mining. Addison-Wesley. </a:t>
            </a:r>
            <a:r>
              <a:rPr lang="en-AU" sz="1600">
                <a:solidFill>
                  <a:srgbClr val="333333"/>
                </a:solidFill>
              </a:rPr>
              <a:t>2</a:t>
            </a:r>
            <a:r>
              <a:rPr lang="en-AU" sz="1600" baseline="30000">
                <a:solidFill>
                  <a:srgbClr val="333333"/>
                </a:solidFill>
              </a:rPr>
              <a:t>nd</a:t>
            </a:r>
            <a:r>
              <a:rPr lang="en-AU" sz="1600">
                <a:solidFill>
                  <a:srgbClr val="333333"/>
                </a:solidFill>
              </a:rPr>
              <a:t> edition, 2018</a:t>
            </a:r>
            <a:endParaRPr lang="en-AU" sz="1600" dirty="0">
              <a:solidFill>
                <a:srgbClr val="333333"/>
              </a:solidFill>
            </a:endParaRPr>
          </a:p>
          <a:p>
            <a:pPr marL="685800" lvl="1" indent="-342900">
              <a:buFont typeface="+mj-lt"/>
              <a:buAutoNum type="arabicPeriod"/>
            </a:pPr>
            <a:r>
              <a:rPr lang="en-US" sz="1600" dirty="0">
                <a:solidFill>
                  <a:srgbClr val="333333"/>
                </a:solidFill>
              </a:rPr>
              <a:t>C. C. Aggarwal. Outlier Analysis. Springer. 2013</a:t>
            </a:r>
          </a:p>
          <a:p>
            <a:pPr marL="685800" lvl="1" indent="-342900">
              <a:buFont typeface="+mj-lt"/>
              <a:buAutoNum type="arabicPeriod"/>
            </a:pPr>
            <a:r>
              <a:rPr lang="en-US" sz="1600" dirty="0">
                <a:solidFill>
                  <a:srgbClr val="333333"/>
                </a:solidFill>
              </a:rPr>
              <a:t>Most of the slides are from or have their materials taken from the following sources:</a:t>
            </a:r>
          </a:p>
          <a:p>
            <a:pPr lvl="2"/>
            <a:r>
              <a:rPr lang="en-US" dirty="0">
                <a:solidFill>
                  <a:srgbClr val="333333"/>
                </a:solidFill>
                <a:hlinkClick r:id="rId3"/>
              </a:rPr>
              <a:t>http://www-users.cs.umn.edu/~kumar/dmbook/index.php</a:t>
            </a:r>
            <a:endParaRPr lang="en-US" dirty="0">
              <a:solidFill>
                <a:srgbClr val="333333"/>
              </a:solidFill>
            </a:endParaRPr>
          </a:p>
          <a:p>
            <a:pPr lvl="2"/>
            <a:r>
              <a:rPr lang="en-US" dirty="0">
                <a:solidFill>
                  <a:srgbClr val="333333"/>
                </a:solidFill>
                <a:hlinkClick r:id="rId4"/>
              </a:rPr>
              <a:t>http://web.engr.illinois.edu/~hanj/bk3/</a:t>
            </a:r>
            <a:endParaRPr lang="en-US" dirty="0">
              <a:solidFill>
                <a:srgbClr val="333333"/>
              </a:solidFill>
            </a:endParaRPr>
          </a:p>
          <a:p>
            <a:pPr lvl="2"/>
            <a:endParaRPr lang="en-US" sz="1350" dirty="0">
              <a:solidFill>
                <a:srgbClr val="333333"/>
              </a:solidFill>
            </a:endParaRPr>
          </a:p>
        </p:txBody>
      </p:sp>
    </p:spTree>
    <p:extLst>
      <p:ext uri="{BB962C8B-B14F-4D97-AF65-F5344CB8AC3E}">
        <p14:creationId xmlns:p14="http://schemas.microsoft.com/office/powerpoint/2010/main" val="150619960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51792" tIns="25897" rIns="51792" bIns="25897" anchor="t"/>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r>
              <a:rPr lang="en-US" altLang="en-US" sz="2800" dirty="0">
                <a:solidFill>
                  <a:srgbClr val="054A89"/>
                </a:solidFill>
              </a:rPr>
              <a:t>Statistical  Methods – Parametric Methods</a:t>
            </a:r>
            <a:endParaRPr lang="en-US" sz="2800" dirty="0">
              <a:solidFill>
                <a:srgbClr val="054A89"/>
              </a:solidFill>
            </a:endParaRPr>
          </a:p>
        </p:txBody>
      </p:sp>
      <mc:AlternateContent xmlns:mc="http://schemas.openxmlformats.org/markup-compatibility/2006" xmlns:a14="http://schemas.microsoft.com/office/drawing/2010/main">
        <mc:Choice Requires="a14">
          <p:sp>
            <p:nvSpPr>
              <p:cNvPr id="5" name="Text Placeholder 4"/>
              <p:cNvSpPr>
                <a:spLocks noGrp="1"/>
              </p:cNvSpPr>
              <p:nvPr>
                <p:ph type="body" sz="quarter" idx="12"/>
              </p:nvPr>
            </p:nvSpPr>
            <p:spPr>
              <a:xfrm>
                <a:off x="416217" y="931784"/>
                <a:ext cx="8280751" cy="2504435"/>
              </a:xfrm>
            </p:spPr>
            <p:txBody>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a:lnSpc>
                    <a:spcPct val="90000"/>
                  </a:lnSpc>
                  <a:spcAft>
                    <a:spcPts val="425"/>
                  </a:spcAft>
                </a:pPr>
                <a:r>
                  <a:rPr lang="en-US" altLang="en-US" sz="2200" dirty="0"/>
                  <a:t>Parametric</a:t>
                </a:r>
                <a:r>
                  <a:rPr lang="en-US" altLang="en-US" sz="2400" dirty="0"/>
                  <a:t> methods</a:t>
                </a:r>
              </a:p>
              <a:p>
                <a:pPr lvl="2">
                  <a:spcAft>
                    <a:spcPts val="425"/>
                  </a:spcAft>
                  <a:buFont typeface="Arial" panose="020B0604020202020204" pitchFamily="34" charset="0"/>
                  <a:buChar char="–"/>
                </a:pPr>
                <a:r>
                  <a:rPr lang="en-US" altLang="en-US" dirty="0"/>
                  <a:t>Assumes that the normal data is generated by a parametric distribution with parameter </a:t>
                </a:r>
                <a:r>
                  <a:rPr lang="el-GR" altLang="en-US" dirty="0"/>
                  <a:t>θ</a:t>
                </a:r>
                <a:endParaRPr lang="en-US" altLang="en-US" dirty="0"/>
              </a:p>
              <a:p>
                <a:pPr lvl="2">
                  <a:spcAft>
                    <a:spcPts val="425"/>
                  </a:spcAft>
                  <a:buFont typeface="Arial" panose="020B0604020202020204" pitchFamily="34" charset="0"/>
                  <a:buChar char="–"/>
                </a:pPr>
                <a:r>
                  <a:rPr lang="en-US" altLang="en-US" dirty="0"/>
                  <a:t>The probability density function of the parametric distribution </a:t>
                </a:r>
                <a:r>
                  <a:rPr lang="en-US" altLang="en-US" i="1" dirty="0"/>
                  <a:t>p</a:t>
                </a:r>
                <a:r>
                  <a:rPr lang="en-US" altLang="en-US" dirty="0"/>
                  <a:t>(</a:t>
                </a:r>
                <a:r>
                  <a:rPr lang="en-US" altLang="en-US" i="1" dirty="0"/>
                  <a:t>x, </a:t>
                </a:r>
                <a:r>
                  <a:rPr lang="el-GR" altLang="en-US" i="1" dirty="0"/>
                  <a:t>θ</a:t>
                </a:r>
                <a:r>
                  <a:rPr lang="en-US" altLang="en-US" dirty="0"/>
                  <a:t>) gives the probability that object </a:t>
                </a:r>
                <a:r>
                  <a:rPr lang="en-US" altLang="en-US" i="1" dirty="0"/>
                  <a:t>x</a:t>
                </a:r>
                <a:r>
                  <a:rPr lang="en-US" altLang="en-US" dirty="0"/>
                  <a:t> is generated by the distribution</a:t>
                </a:r>
              </a:p>
              <a:p>
                <a:pPr lvl="2">
                  <a:spcAft>
                    <a:spcPts val="425"/>
                  </a:spcAft>
                  <a:buFont typeface="Arial" panose="020B0604020202020204" pitchFamily="34" charset="0"/>
                  <a:buChar char="–"/>
                </a:pPr>
                <a:r>
                  <a:rPr lang="en-US" altLang="en-US" dirty="0"/>
                  <a:t>The smaller this value, the more likely x is an outlier</a:t>
                </a:r>
              </a:p>
              <a:p>
                <a:pPr lvl="1">
                  <a:spcAft>
                    <a:spcPts val="425"/>
                  </a:spcAft>
                  <a:buFont typeface="Arial" panose="020B0604020202020204" pitchFamily="34" charset="0"/>
                  <a:buChar char="•"/>
                </a:pPr>
                <a:r>
                  <a:rPr lang="en-AU" altLang="en-US" sz="2200" dirty="0">
                    <a:solidFill>
                      <a:srgbClr val="2C2C2C"/>
                    </a:solidFill>
                  </a:rPr>
                  <a:t>Example:</a:t>
                </a:r>
              </a:p>
              <a:p>
                <a:pPr lvl="2">
                  <a:spcAft>
                    <a:spcPts val="425"/>
                  </a:spcAft>
                  <a:buFont typeface="Monaco" pitchFamily="2" charset="77"/>
                  <a:buChar char="⎼"/>
                </a:pPr>
                <a:r>
                  <a:rPr lang="en-US" altLang="en-US" dirty="0">
                    <a:solidFill>
                      <a:srgbClr val="2C2C2C"/>
                    </a:solidFill>
                    <a:latin typeface="Arial" panose="020B0604020202020204" pitchFamily="34" charset="0"/>
                    <a:cs typeface="Arial" panose="020B0604020202020204" pitchFamily="34" charset="0"/>
                  </a:rPr>
                  <a:t>exponential distribution:</a:t>
                </a:r>
                <a:r>
                  <a:rPr lang="en-AU" altLang="en-US" dirty="0">
                    <a:solidFill>
                      <a:srgbClr val="2C2C2C"/>
                    </a:solidFill>
                    <a:latin typeface="Arial" panose="020B0604020202020204" pitchFamily="34" charset="0"/>
                    <a:cs typeface="Arial" panose="020B0604020202020204" pitchFamily="34" charset="0"/>
                  </a:rPr>
                  <a:t> </a:t>
                </a:r>
                <a14:m>
                  <m:oMath xmlns:m="http://schemas.openxmlformats.org/officeDocument/2006/math">
                    <m:r>
                      <m:rPr>
                        <m:sty m:val="p"/>
                      </m:rPr>
                      <a:rPr lang="en-AU" altLang="en-US" b="0" i="0">
                        <a:solidFill>
                          <a:srgbClr val="2C2C2C"/>
                        </a:solidFill>
                        <a:latin typeface="Cambria Math" panose="02040503050406030204" pitchFamily="18" charset="0"/>
                      </a:rPr>
                      <m:t>P</m:t>
                    </m:r>
                    <m:d>
                      <m:dPr>
                        <m:ctrlPr>
                          <a:rPr lang="en-AU" altLang="en-US" i="1">
                            <a:solidFill>
                              <a:srgbClr val="2C2C2C"/>
                            </a:solidFill>
                            <a:latin typeface="Cambria Math" panose="02040503050406030204" pitchFamily="18" charset="0"/>
                          </a:rPr>
                        </m:ctrlPr>
                      </m:dPr>
                      <m:e>
                        <m:r>
                          <m:rPr>
                            <m:sty m:val="p"/>
                          </m:rPr>
                          <a:rPr lang="en-AU" altLang="en-US" b="0" i="0">
                            <a:solidFill>
                              <a:srgbClr val="2C2C2C"/>
                            </a:solidFill>
                            <a:latin typeface="Cambria Math" panose="02040503050406030204" pitchFamily="18" charset="0"/>
                          </a:rPr>
                          <m:t>x</m:t>
                        </m:r>
                        <m:r>
                          <a:rPr lang="en-AU" altLang="en-US" b="0" i="0">
                            <a:solidFill>
                              <a:srgbClr val="2C2C2C"/>
                            </a:solidFill>
                            <a:latin typeface="Cambria Math" panose="02040503050406030204" pitchFamily="18" charset="0"/>
                          </a:rPr>
                          <m:t>,</m:t>
                        </m:r>
                        <m:r>
                          <m:rPr>
                            <m:sty m:val="p"/>
                          </m:rPr>
                          <a:rPr lang="en-AU" altLang="en-US" b="0" i="0">
                            <a:solidFill>
                              <a:srgbClr val="2C2C2C"/>
                            </a:solidFill>
                            <a:latin typeface="Cambria Math" panose="02040503050406030204" pitchFamily="18" charset="0"/>
                          </a:rPr>
                          <m:t>θ</m:t>
                        </m:r>
                      </m:e>
                    </m:d>
                    <m:r>
                      <a:rPr lang="en-AU" altLang="en-US" b="0" i="0">
                        <a:solidFill>
                          <a:srgbClr val="2C2C2C"/>
                        </a:solidFill>
                        <a:latin typeface="Cambria Math" panose="02040503050406030204" pitchFamily="18" charset="0"/>
                      </a:rPr>
                      <m:t>=</m:t>
                    </m:r>
                    <m:sSup>
                      <m:sSupPr>
                        <m:ctrlPr>
                          <a:rPr lang="en-AU" altLang="en-US" i="1">
                            <a:solidFill>
                              <a:srgbClr val="2C2C2C"/>
                            </a:solidFill>
                            <a:latin typeface="Cambria Math" panose="02040503050406030204" pitchFamily="18" charset="0"/>
                          </a:rPr>
                        </m:ctrlPr>
                      </m:sSupPr>
                      <m:e>
                        <m:r>
                          <m:rPr>
                            <m:sty m:val="p"/>
                          </m:rPr>
                          <a:rPr lang="en-AU" altLang="en-US" b="0" i="0">
                            <a:solidFill>
                              <a:srgbClr val="2C2C2C"/>
                            </a:solidFill>
                            <a:latin typeface="Cambria Math" panose="02040503050406030204" pitchFamily="18" charset="0"/>
                          </a:rPr>
                          <m:t>θe</m:t>
                        </m:r>
                      </m:e>
                      <m:sup>
                        <m:r>
                          <m:rPr>
                            <m:lit/>
                          </m:rPr>
                          <a:rPr lang="en-AU" altLang="en-US" b="0" i="0">
                            <a:solidFill>
                              <a:srgbClr val="2C2C2C"/>
                            </a:solidFill>
                            <a:latin typeface="Cambria Math" panose="02040503050406030204" pitchFamily="18" charset="0"/>
                          </a:rPr>
                          <m:t> </m:t>
                        </m:r>
                        <m:r>
                          <a:rPr lang="en-AU" altLang="en-US" b="0" i="0">
                            <a:solidFill>
                              <a:srgbClr val="2C2C2C"/>
                            </a:solidFill>
                            <a:latin typeface="Cambria Math" panose="02040503050406030204" pitchFamily="18" charset="0"/>
                          </a:rPr>
                          <m:t>−</m:t>
                        </m:r>
                        <m:r>
                          <m:rPr>
                            <m:sty m:val="p"/>
                          </m:rPr>
                          <a:rPr lang="en-AU" altLang="en-US" b="0" i="0">
                            <a:solidFill>
                              <a:srgbClr val="2C2C2C"/>
                            </a:solidFill>
                            <a:latin typeface="Cambria Math" panose="02040503050406030204" pitchFamily="18" charset="0"/>
                          </a:rPr>
                          <m:t>θx</m:t>
                        </m:r>
                      </m:sup>
                    </m:sSup>
                  </m:oMath>
                </a14:m>
                <a:endParaRPr lang="en-US" altLang="en-US" dirty="0">
                  <a:solidFill>
                    <a:srgbClr val="2C2C2C"/>
                  </a:solidFill>
                  <a:latin typeface="Arial" panose="020B0604020202020204" pitchFamily="34" charset="0"/>
                  <a:cs typeface="Arial" panose="020B0604020202020204" pitchFamily="34" charset="0"/>
                </a:endParaRPr>
              </a:p>
              <a:p>
                <a:pPr marL="491400" lvl="3" indent="0">
                  <a:lnSpc>
                    <a:spcPct val="90000"/>
                  </a:lnSpc>
                  <a:spcAft>
                    <a:spcPts val="425"/>
                  </a:spcAft>
                  <a:buNone/>
                </a:pPr>
                <a14:m>
                  <m:oMath xmlns:m="http://schemas.openxmlformats.org/officeDocument/2006/math">
                    <m:r>
                      <a:rPr lang="en-US" altLang="en-US" b="0" i="0" smtClean="0">
                        <a:solidFill>
                          <a:srgbClr val="2C2C2C"/>
                        </a:solidFill>
                        <a:latin typeface="Cambria Math" panose="02040503050406030204" pitchFamily="18" charset="0"/>
                      </a:rPr>
                      <m:t>     </m:t>
                    </m:r>
                    <m:r>
                      <m:rPr>
                        <m:sty m:val="p"/>
                      </m:rPr>
                      <a:rPr lang="en-US" altLang="en-US" b="0" i="0" smtClean="0">
                        <a:solidFill>
                          <a:srgbClr val="2C2C2C"/>
                        </a:solidFill>
                        <a:latin typeface="Cambria Math" panose="02040503050406030204" pitchFamily="18" charset="0"/>
                      </a:rPr>
                      <m:t>θ</m:t>
                    </m:r>
                    <m:r>
                      <a:rPr lang="en-US" altLang="en-US" b="0" i="0" smtClean="0">
                        <a:solidFill>
                          <a:srgbClr val="2C2C2C"/>
                        </a:solidFill>
                        <a:latin typeface="Cambria Math" panose="02040503050406030204" pitchFamily="18" charset="0"/>
                      </a:rPr>
                      <m:t>:</m:t>
                    </m:r>
                  </m:oMath>
                </a14:m>
                <a:r>
                  <a:rPr lang="en-US" altLang="en-US" dirty="0">
                    <a:solidFill>
                      <a:srgbClr val="2C2C2C"/>
                    </a:solidFill>
                    <a:latin typeface="Arial" panose="020B0604020202020204" pitchFamily="34" charset="0"/>
                    <a:cs typeface="Arial" panose="020B0604020202020204" pitchFamily="34" charset="0"/>
                  </a:rPr>
                  <a:t> the rate parameter, mean </a:t>
                </a:r>
                <a14:m>
                  <m:oMath xmlns:m="http://schemas.openxmlformats.org/officeDocument/2006/math">
                    <m:r>
                      <a:rPr lang="en-US" altLang="en-US" b="0" i="0" smtClean="0">
                        <a:solidFill>
                          <a:srgbClr val="2C2C2C"/>
                        </a:solidFill>
                        <a:latin typeface="Cambria Math" panose="02040503050406030204" pitchFamily="18" charset="0"/>
                      </a:rPr>
                      <m:t>1/</m:t>
                    </m:r>
                    <m:r>
                      <m:rPr>
                        <m:sty m:val="p"/>
                      </m:rPr>
                      <a:rPr lang="en-AU" altLang="en-US" b="0" i="0">
                        <a:solidFill>
                          <a:srgbClr val="2C2C2C"/>
                        </a:solidFill>
                        <a:latin typeface="Cambria Math" panose="02040503050406030204" pitchFamily="18" charset="0"/>
                      </a:rPr>
                      <m:t>θ</m:t>
                    </m:r>
                  </m:oMath>
                </a14:m>
                <a:endParaRPr lang="en-US" altLang="en-US" dirty="0">
                  <a:solidFill>
                    <a:srgbClr val="2C2C2C"/>
                  </a:solidFill>
                  <a:latin typeface="Arial" panose="020B0604020202020204" pitchFamily="34" charset="0"/>
                  <a:cs typeface="Arial" panose="020B0604020202020204" pitchFamily="34" charset="0"/>
                </a:endParaRPr>
              </a:p>
              <a:p>
                <a:pPr marL="748575" lvl="3" indent="-285750">
                  <a:lnSpc>
                    <a:spcPct val="90000"/>
                  </a:lnSpc>
                  <a:spcAft>
                    <a:spcPts val="425"/>
                  </a:spcAft>
                  <a:buFont typeface="Monaco" pitchFamily="2" charset="77"/>
                  <a:buChar char="⎼"/>
                </a:pPr>
                <a:r>
                  <a:rPr lang="en-US" altLang="en-US" dirty="0">
                    <a:solidFill>
                      <a:srgbClr val="2C2C2C"/>
                    </a:solidFill>
                    <a:latin typeface="Arial" panose="020B0604020202020204" pitchFamily="34" charset="0"/>
                    <a:cs typeface="Arial" panose="020B0604020202020204" pitchFamily="34" charset="0"/>
                  </a:rPr>
                  <a:t>Anomaly/outlier score: </a:t>
                </a:r>
                <a14:m>
                  <m:oMath xmlns:m="http://schemas.openxmlformats.org/officeDocument/2006/math">
                    <m:r>
                      <a:rPr lang="en-AU" altLang="en-US" b="0" i="0">
                        <a:solidFill>
                          <a:srgbClr val="2C2C2C"/>
                        </a:solidFill>
                        <a:latin typeface="Cambria Math" panose="02040503050406030204" pitchFamily="18" charset="0"/>
                      </a:rPr>
                      <m:t>1/</m:t>
                    </m:r>
                    <m:r>
                      <m:rPr>
                        <m:sty m:val="p"/>
                      </m:rPr>
                      <a:rPr lang="en-AU" altLang="en-US" b="0" i="0">
                        <a:solidFill>
                          <a:srgbClr val="2C2C2C"/>
                        </a:solidFill>
                        <a:latin typeface="Cambria Math" panose="02040503050406030204" pitchFamily="18" charset="0"/>
                      </a:rPr>
                      <m:t>P</m:t>
                    </m:r>
                    <m:d>
                      <m:dPr>
                        <m:ctrlPr>
                          <a:rPr lang="en-AU" altLang="en-US" i="1">
                            <a:solidFill>
                              <a:srgbClr val="2C2C2C"/>
                            </a:solidFill>
                            <a:latin typeface="Cambria Math" panose="02040503050406030204" pitchFamily="18" charset="0"/>
                          </a:rPr>
                        </m:ctrlPr>
                      </m:dPr>
                      <m:e>
                        <m:r>
                          <m:rPr>
                            <m:sty m:val="p"/>
                          </m:rPr>
                          <a:rPr lang="en-AU" altLang="en-US" b="0" i="0">
                            <a:solidFill>
                              <a:srgbClr val="2C2C2C"/>
                            </a:solidFill>
                            <a:latin typeface="Cambria Math" panose="02040503050406030204" pitchFamily="18" charset="0"/>
                          </a:rPr>
                          <m:t>x</m:t>
                        </m:r>
                        <m:r>
                          <a:rPr lang="en-AU" altLang="en-US" b="0" i="0">
                            <a:solidFill>
                              <a:srgbClr val="2C2C2C"/>
                            </a:solidFill>
                            <a:latin typeface="Cambria Math" panose="02040503050406030204" pitchFamily="18" charset="0"/>
                          </a:rPr>
                          <m:t>,</m:t>
                        </m:r>
                        <m:r>
                          <m:rPr>
                            <m:sty m:val="p"/>
                          </m:rPr>
                          <a:rPr lang="en-AU" altLang="en-US" b="0" i="0">
                            <a:solidFill>
                              <a:srgbClr val="2C2C2C"/>
                            </a:solidFill>
                            <a:latin typeface="Cambria Math" panose="02040503050406030204" pitchFamily="18" charset="0"/>
                          </a:rPr>
                          <m:t>θ</m:t>
                        </m:r>
                      </m:e>
                    </m:d>
                  </m:oMath>
                </a14:m>
                <a:r>
                  <a:rPr lang="en-US" altLang="en-US" dirty="0">
                    <a:solidFill>
                      <a:srgbClr val="2C2C2C"/>
                    </a:solidFill>
                    <a:latin typeface="Arial" panose="020B0604020202020204" pitchFamily="34" charset="0"/>
                    <a:cs typeface="Arial" panose="020B0604020202020204" pitchFamily="34" charset="0"/>
                  </a:rPr>
                  <a:t> </a:t>
                </a:r>
              </a:p>
              <a:p>
                <a:pPr marL="748575" lvl="3" indent="-285750">
                  <a:lnSpc>
                    <a:spcPct val="90000"/>
                  </a:lnSpc>
                  <a:spcAft>
                    <a:spcPts val="425"/>
                  </a:spcAft>
                  <a:buFont typeface="Monaco" pitchFamily="2" charset="77"/>
                  <a:buChar char="⎼"/>
                </a:pPr>
                <a:r>
                  <a:rPr lang="en-US" altLang="en-US" dirty="0">
                    <a:solidFill>
                      <a:srgbClr val="2C2C2C"/>
                    </a:solidFill>
                    <a:latin typeface="Arial" panose="020B0604020202020204" pitchFamily="34" charset="0"/>
                    <a:cs typeface="Arial" panose="020B0604020202020204" pitchFamily="34" charset="0"/>
                  </a:rPr>
                  <a:t>The larger the score, the more anomalous the object</a:t>
                </a:r>
                <a:endParaRPr lang="en-US" dirty="0">
                  <a:latin typeface="Arial" panose="020B0604020202020204" pitchFamily="34" charset="0"/>
                  <a:cs typeface="Arial" panose="020B0604020202020204" pitchFamily="34" charset="0"/>
                </a:endParaRPr>
              </a:p>
              <a:p>
                <a:pPr lvl="2">
                  <a:buFont typeface="Arial" panose="020B0604020202020204" pitchFamily="34" charset="0"/>
                  <a:buChar char="–"/>
                </a:pPr>
                <a:endParaRPr lang="en-AU" altLang="en-US" dirty="0">
                  <a:solidFill>
                    <a:srgbClr val="2C2C2C"/>
                  </a:solidFill>
                </a:endParaRPr>
              </a:p>
              <a:p>
                <a:endParaRPr lang="en-US" dirty="0"/>
              </a:p>
            </p:txBody>
          </p:sp>
        </mc:Choice>
        <mc:Fallback xmlns="">
          <p:sp>
            <p:nvSpPr>
              <p:cNvPr id="5" name="Text Placeholder 4"/>
              <p:cNvSpPr>
                <a:spLocks noGrp="1" noRot="1" noChangeAspect="1" noMove="1" noResize="1" noEditPoints="1" noAdjustHandles="1" noChangeArrowheads="1" noChangeShapeType="1" noTextEdit="1"/>
              </p:cNvSpPr>
              <p:nvPr>
                <p:ph type="body" sz="quarter" idx="12"/>
              </p:nvPr>
            </p:nvSpPr>
            <p:spPr>
              <a:xfrm>
                <a:off x="416217" y="931784"/>
                <a:ext cx="8280751" cy="2504435"/>
              </a:xfrm>
              <a:blipFill>
                <a:blip r:embed="rId3"/>
                <a:stretch>
                  <a:fillRect l="-766" t="-3535" r="-1378" b="-3787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DA2E2F7-F444-4964-83C0-5F9BD8B7C5F6}"/>
              </a:ext>
            </a:extLst>
          </p:cNvPr>
          <p:cNvPicPr>
            <a:picLocks noChangeAspect="1"/>
          </p:cNvPicPr>
          <p:nvPr/>
        </p:nvPicPr>
        <p:blipFill>
          <a:blip r:embed="rId4"/>
          <a:stretch>
            <a:fillRect/>
          </a:stretch>
        </p:blipFill>
        <p:spPr>
          <a:xfrm>
            <a:off x="6771647" y="2571750"/>
            <a:ext cx="2156534" cy="1861357"/>
          </a:xfrm>
          <a:prstGeom prst="rect">
            <a:avLst/>
          </a:prstGeom>
        </p:spPr>
      </p:pic>
    </p:spTree>
    <p:extLst>
      <p:ext uri="{BB962C8B-B14F-4D97-AF65-F5344CB8AC3E}">
        <p14:creationId xmlns:p14="http://schemas.microsoft.com/office/powerpoint/2010/main" val="284836519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xfrm>
            <a:off x="416217" y="253815"/>
            <a:ext cx="8633654" cy="505438"/>
          </a:xfrm>
          <a:noFill/>
        </p:spPr>
        <p:txBody>
          <a:bodyPr lIns="51792" tIns="25897" rIns="51792" bIns="25897" anchor="t"/>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r>
              <a:rPr lang="en-US" altLang="en-US" sz="2800" dirty="0">
                <a:solidFill>
                  <a:srgbClr val="054A89"/>
                </a:solidFill>
              </a:rPr>
              <a:t>Parametric Methods – </a:t>
            </a:r>
            <a:r>
              <a:rPr lang="en-US" altLang="en-US" sz="2000" dirty="0">
                <a:solidFill>
                  <a:srgbClr val="054A89"/>
                </a:solidFill>
              </a:rPr>
              <a:t>Detecting Univariate Outliers based on       </a:t>
            </a:r>
          </a:p>
          <a:p>
            <a:r>
              <a:rPr lang="en-US" altLang="en-US" sz="2000" dirty="0">
                <a:solidFill>
                  <a:srgbClr val="054A89"/>
                </a:solidFill>
              </a:rPr>
              <a:t>                                                       Normal Distribution</a:t>
            </a:r>
            <a:endParaRPr lang="en-US" sz="2000" dirty="0">
              <a:solidFill>
                <a:srgbClr val="054A89"/>
              </a:solidFill>
            </a:endParaRPr>
          </a:p>
        </p:txBody>
      </p:sp>
      <mc:AlternateContent xmlns:mc="http://schemas.openxmlformats.org/markup-compatibility/2006" xmlns:a14="http://schemas.microsoft.com/office/drawing/2010/main">
        <mc:Choice Requires="a14">
          <p:sp>
            <p:nvSpPr>
              <p:cNvPr id="5" name="Text Placeholder 4"/>
              <p:cNvSpPr>
                <a:spLocks noGrp="1"/>
              </p:cNvSpPr>
              <p:nvPr>
                <p:ph type="body" sz="quarter" idx="12"/>
              </p:nvPr>
            </p:nvSpPr>
            <p:spPr>
              <a:xfrm>
                <a:off x="416217" y="1120043"/>
                <a:ext cx="8280751" cy="2504435"/>
              </a:xfrm>
            </p:spPr>
            <p:txBody>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a:spcBef>
                    <a:spcPts val="24"/>
                  </a:spcBef>
                  <a:spcAft>
                    <a:spcPts val="425"/>
                  </a:spcAft>
                </a:pPr>
                <a:r>
                  <a:rPr lang="en-US" altLang="en-US" sz="2000" dirty="0"/>
                  <a:t>Univariate data: involving only one attribute or variable</a:t>
                </a:r>
              </a:p>
              <a:p>
                <a:pPr>
                  <a:spcBef>
                    <a:spcPts val="600"/>
                  </a:spcBef>
                  <a:spcAft>
                    <a:spcPts val="425"/>
                  </a:spcAft>
                </a:pPr>
                <a:r>
                  <a:rPr lang="en-US" altLang="en-US" sz="2000" dirty="0"/>
                  <a:t>Often assume that data are generated from a normal distribution, </a:t>
                </a:r>
                <a14:m>
                  <m:oMath xmlns:m="http://schemas.openxmlformats.org/officeDocument/2006/math">
                    <m:r>
                      <a:rPr lang="en-US" altLang="en-US" sz="2000" i="1">
                        <a:latin typeface="Cambria Math" panose="02040503050406030204" pitchFamily="18" charset="0"/>
                        <a:cs typeface="Times New Roman" panose="02020603050405020304" pitchFamily="18" charset="0"/>
                      </a:rPr>
                      <m:t>𝑁</m:t>
                    </m:r>
                    <m:d>
                      <m:dPr>
                        <m:ctrlPr>
                          <a:rPr lang="en-US" altLang="en-US" sz="2000" i="1">
                            <a:latin typeface="Cambria Math" panose="02040503050406030204" pitchFamily="18" charset="0"/>
                            <a:cs typeface="Times New Roman" panose="02020603050405020304" pitchFamily="18" charset="0"/>
                          </a:rPr>
                        </m:ctrlPr>
                      </m:dPr>
                      <m:e>
                        <m:r>
                          <a:rPr lang="en-US" altLang="en-US" sz="2000" i="1">
                            <a:latin typeface="Cambria Math" panose="02040503050406030204" pitchFamily="18" charset="0"/>
                            <a:cs typeface="Times New Roman" panose="02020603050405020304" pitchFamily="18" charset="0"/>
                          </a:rPr>
                          <m:t>𝜇</m:t>
                        </m:r>
                        <m:r>
                          <a:rPr lang="en-US" altLang="en-US" sz="2000" i="1">
                            <a:latin typeface="Cambria Math" panose="02040503050406030204" pitchFamily="18" charset="0"/>
                            <a:cs typeface="Times New Roman" panose="02020603050405020304" pitchFamily="18" charset="0"/>
                          </a:rPr>
                          <m:t>, </m:t>
                        </m:r>
                        <m:sSup>
                          <m:sSupPr>
                            <m:ctrlPr>
                              <a:rPr lang="en-US" altLang="en-US" sz="2000" i="1">
                                <a:latin typeface="Cambria Math" panose="02040503050406030204" pitchFamily="18" charset="0"/>
                                <a:cs typeface="Times New Roman" panose="02020603050405020304" pitchFamily="18" charset="0"/>
                              </a:rPr>
                            </m:ctrlPr>
                          </m:sSupPr>
                          <m:e>
                            <m:r>
                              <a:rPr lang="en-US" altLang="en-US" sz="2000" i="1">
                                <a:latin typeface="Cambria Math" panose="02040503050406030204" pitchFamily="18" charset="0"/>
                                <a:cs typeface="Times New Roman" panose="02020603050405020304" pitchFamily="18" charset="0"/>
                              </a:rPr>
                              <m:t>𝜎</m:t>
                            </m:r>
                          </m:e>
                          <m:sup>
                            <m:r>
                              <a:rPr lang="en-US" altLang="en-US" sz="2000" i="1">
                                <a:latin typeface="Cambria Math" panose="02040503050406030204" pitchFamily="18" charset="0"/>
                                <a:cs typeface="Times New Roman" panose="02020603050405020304" pitchFamily="18" charset="0"/>
                              </a:rPr>
                              <m:t>2</m:t>
                            </m:r>
                          </m:sup>
                        </m:sSup>
                      </m:e>
                    </m:d>
                    <m:r>
                      <a:rPr lang="en-US" altLang="en-US" sz="2000" i="1">
                        <a:latin typeface="Cambria Math" panose="02040503050406030204" pitchFamily="18" charset="0"/>
                        <a:cs typeface="Times New Roman" panose="02020603050405020304" pitchFamily="18" charset="0"/>
                      </a:rPr>
                      <m:t>:</m:t>
                    </m:r>
                  </m:oMath>
                </a14:m>
                <a:r>
                  <a:rPr lang="en-AU" altLang="en-US" sz="2000" i="1" dirty="0">
                    <a:latin typeface="Times New Roman" panose="02020603050405020304" pitchFamily="18" charset="0"/>
                    <a:cs typeface="Times New Roman" panose="02020603050405020304" pitchFamily="18" charset="0"/>
                  </a:rPr>
                  <a:t> </a:t>
                </a:r>
                <a14:m>
                  <m:oMath xmlns:m="http://schemas.openxmlformats.org/officeDocument/2006/math">
                    <m:r>
                      <a:rPr lang="en-US" altLang="en-US" sz="2000" i="1">
                        <a:latin typeface="Cambria Math" panose="02040503050406030204" pitchFamily="18" charset="0"/>
                        <a:cs typeface="Times New Roman" panose="02020603050405020304" pitchFamily="18" charset="0"/>
                      </a:rPr>
                      <m:t>𝑓</m:t>
                    </m:r>
                    <m:d>
                      <m:dPr>
                        <m:ctrlPr>
                          <a:rPr lang="en-US" altLang="en-US" sz="2000" i="1">
                            <a:latin typeface="Cambria Math" panose="02040503050406030204" pitchFamily="18" charset="0"/>
                            <a:cs typeface="Times New Roman" panose="02020603050405020304" pitchFamily="18" charset="0"/>
                          </a:rPr>
                        </m:ctrlPr>
                      </m:dPr>
                      <m:e>
                        <m:r>
                          <a:rPr lang="en-US" altLang="en-US" sz="2000" i="1">
                            <a:latin typeface="Cambria Math" panose="02040503050406030204" pitchFamily="18" charset="0"/>
                            <a:cs typeface="Times New Roman" panose="02020603050405020304" pitchFamily="18" charset="0"/>
                          </a:rPr>
                          <m:t>𝑥</m:t>
                        </m:r>
                      </m:e>
                    </m:d>
                    <m:r>
                      <a:rPr lang="en-US" altLang="en-US" sz="2000" i="1">
                        <a:latin typeface="Cambria Math" panose="02040503050406030204" pitchFamily="18" charset="0"/>
                        <a:cs typeface="Times New Roman" panose="02020603050405020304" pitchFamily="18" charset="0"/>
                      </a:rPr>
                      <m:t>=</m:t>
                    </m:r>
                    <m:f>
                      <m:fPr>
                        <m:ctrlPr>
                          <a:rPr lang="en-US" altLang="en-US" sz="2000" i="1">
                            <a:latin typeface="Cambria Math" panose="02040503050406030204" pitchFamily="18" charset="0"/>
                            <a:cs typeface="Times New Roman" panose="02020603050405020304" pitchFamily="18" charset="0"/>
                          </a:rPr>
                        </m:ctrlPr>
                      </m:fPr>
                      <m:num>
                        <m:r>
                          <a:rPr lang="en-US" altLang="en-US" sz="2000" i="1">
                            <a:latin typeface="Cambria Math" panose="02040503050406030204" pitchFamily="18" charset="0"/>
                            <a:cs typeface="Times New Roman" panose="02020603050405020304" pitchFamily="18" charset="0"/>
                          </a:rPr>
                          <m:t>1</m:t>
                        </m:r>
                      </m:num>
                      <m:den>
                        <m:r>
                          <a:rPr lang="en-US" altLang="en-US" sz="2000" i="1">
                            <a:latin typeface="Cambria Math" panose="02040503050406030204" pitchFamily="18" charset="0"/>
                            <a:cs typeface="Times New Roman" panose="02020603050405020304" pitchFamily="18" charset="0"/>
                          </a:rPr>
                          <m:t>𝜎</m:t>
                        </m:r>
                        <m:rad>
                          <m:radPr>
                            <m:degHide m:val="on"/>
                            <m:ctrlPr>
                              <a:rPr lang="en-US" altLang="en-US" sz="2000" i="1">
                                <a:latin typeface="Cambria Math" panose="02040503050406030204" pitchFamily="18" charset="0"/>
                                <a:cs typeface="Times New Roman" panose="02020603050405020304" pitchFamily="18" charset="0"/>
                              </a:rPr>
                            </m:ctrlPr>
                          </m:radPr>
                          <m:deg/>
                          <m:e>
                            <m:r>
                              <a:rPr lang="en-US" altLang="en-US" sz="2000" i="1">
                                <a:latin typeface="Cambria Math" panose="02040503050406030204" pitchFamily="18" charset="0"/>
                                <a:cs typeface="Times New Roman" panose="02020603050405020304" pitchFamily="18" charset="0"/>
                              </a:rPr>
                              <m:t>2</m:t>
                            </m:r>
                            <m:r>
                              <a:rPr lang="en-US" altLang="en-US" sz="2000" i="1">
                                <a:latin typeface="Cambria Math" panose="02040503050406030204" pitchFamily="18" charset="0"/>
                                <a:cs typeface="Times New Roman" panose="02020603050405020304" pitchFamily="18" charset="0"/>
                              </a:rPr>
                              <m:t>𝜋</m:t>
                            </m:r>
                          </m:e>
                        </m:rad>
                      </m:den>
                    </m:f>
                    <m:sSup>
                      <m:sSupPr>
                        <m:ctrlPr>
                          <a:rPr lang="en-US" altLang="en-US" sz="2000" i="1">
                            <a:latin typeface="Cambria Math" panose="02040503050406030204" pitchFamily="18" charset="0"/>
                            <a:cs typeface="Times New Roman" panose="02020603050405020304" pitchFamily="18" charset="0"/>
                          </a:rPr>
                        </m:ctrlPr>
                      </m:sSupPr>
                      <m:e>
                        <m:r>
                          <a:rPr lang="en-US" altLang="en-US" sz="2000" i="1">
                            <a:latin typeface="Cambria Math" panose="02040503050406030204" pitchFamily="18" charset="0"/>
                            <a:cs typeface="Times New Roman" panose="02020603050405020304" pitchFamily="18" charset="0"/>
                          </a:rPr>
                          <m:t>𝑒</m:t>
                        </m:r>
                      </m:e>
                      <m:sup>
                        <m:r>
                          <a:rPr lang="en-US" altLang="en-US" sz="2000" i="1">
                            <a:latin typeface="Cambria Math" panose="02040503050406030204" pitchFamily="18" charset="0"/>
                            <a:cs typeface="Times New Roman" panose="02020603050405020304" pitchFamily="18" charset="0"/>
                          </a:rPr>
                          <m:t>−</m:t>
                        </m:r>
                        <m:f>
                          <m:fPr>
                            <m:ctrlPr>
                              <a:rPr lang="en-US" altLang="en-US" sz="2000" i="1">
                                <a:latin typeface="Cambria Math" panose="02040503050406030204" pitchFamily="18" charset="0"/>
                                <a:cs typeface="Times New Roman" panose="02020603050405020304" pitchFamily="18" charset="0"/>
                              </a:rPr>
                            </m:ctrlPr>
                          </m:fPr>
                          <m:num>
                            <m:r>
                              <a:rPr lang="en-US" altLang="en-US" sz="2000" i="1">
                                <a:latin typeface="Cambria Math" panose="02040503050406030204" pitchFamily="18" charset="0"/>
                                <a:cs typeface="Times New Roman" panose="02020603050405020304" pitchFamily="18" charset="0"/>
                              </a:rPr>
                              <m:t>1</m:t>
                            </m:r>
                          </m:num>
                          <m:den>
                            <m:r>
                              <a:rPr lang="en-US" altLang="en-US" sz="2000" i="1">
                                <a:latin typeface="Cambria Math" panose="02040503050406030204" pitchFamily="18" charset="0"/>
                                <a:cs typeface="Times New Roman" panose="02020603050405020304" pitchFamily="18" charset="0"/>
                              </a:rPr>
                              <m:t>2</m:t>
                            </m:r>
                          </m:den>
                        </m:f>
                        <m:sSup>
                          <m:sSupPr>
                            <m:ctrlPr>
                              <a:rPr lang="en-US" altLang="en-US" sz="2000" i="1">
                                <a:latin typeface="Cambria Math" panose="02040503050406030204" pitchFamily="18" charset="0"/>
                                <a:cs typeface="Times New Roman" panose="02020603050405020304" pitchFamily="18" charset="0"/>
                              </a:rPr>
                            </m:ctrlPr>
                          </m:sSupPr>
                          <m:e>
                            <m:d>
                              <m:dPr>
                                <m:ctrlPr>
                                  <a:rPr lang="en-US" altLang="en-US" sz="2000" i="1">
                                    <a:latin typeface="Cambria Math" panose="02040503050406030204" pitchFamily="18" charset="0"/>
                                    <a:cs typeface="Times New Roman" panose="02020603050405020304" pitchFamily="18" charset="0"/>
                                  </a:rPr>
                                </m:ctrlPr>
                              </m:dPr>
                              <m:e>
                                <m:f>
                                  <m:fPr>
                                    <m:ctrlPr>
                                      <a:rPr lang="en-US" altLang="en-US" sz="2000" i="1">
                                        <a:latin typeface="Cambria Math" panose="02040503050406030204" pitchFamily="18" charset="0"/>
                                        <a:cs typeface="Times New Roman" panose="02020603050405020304" pitchFamily="18" charset="0"/>
                                      </a:rPr>
                                    </m:ctrlPr>
                                  </m:fPr>
                                  <m:num>
                                    <m:r>
                                      <a:rPr lang="en-US" altLang="en-US" sz="2000" i="1">
                                        <a:latin typeface="Cambria Math" panose="02040503050406030204" pitchFamily="18" charset="0"/>
                                        <a:cs typeface="Times New Roman" panose="02020603050405020304" pitchFamily="18" charset="0"/>
                                      </a:rPr>
                                      <m:t>𝑥</m:t>
                                    </m:r>
                                    <m:r>
                                      <a:rPr lang="en-US" altLang="en-US" sz="2000" i="1">
                                        <a:latin typeface="Cambria Math" panose="02040503050406030204" pitchFamily="18" charset="0"/>
                                        <a:cs typeface="Times New Roman" panose="02020603050405020304" pitchFamily="18" charset="0"/>
                                      </a:rPr>
                                      <m:t>−</m:t>
                                    </m:r>
                                    <m:r>
                                      <a:rPr lang="en-US" altLang="en-US" sz="2000" i="1">
                                        <a:latin typeface="Cambria Math" panose="02040503050406030204" pitchFamily="18" charset="0"/>
                                        <a:cs typeface="Times New Roman" panose="02020603050405020304" pitchFamily="18" charset="0"/>
                                      </a:rPr>
                                      <m:t>𝑢</m:t>
                                    </m:r>
                                  </m:num>
                                  <m:den>
                                    <m:r>
                                      <a:rPr lang="en-US" altLang="en-US" sz="2000" i="1">
                                        <a:latin typeface="Cambria Math" panose="02040503050406030204" pitchFamily="18" charset="0"/>
                                        <a:cs typeface="Times New Roman" panose="02020603050405020304" pitchFamily="18" charset="0"/>
                                      </a:rPr>
                                      <m:t>𝜎</m:t>
                                    </m:r>
                                  </m:den>
                                </m:f>
                              </m:e>
                            </m:d>
                          </m:e>
                          <m:sup>
                            <m:r>
                              <a:rPr lang="en-US" altLang="en-US" sz="2000" i="1">
                                <a:latin typeface="Cambria Math" panose="02040503050406030204" pitchFamily="18" charset="0"/>
                                <a:cs typeface="Times New Roman" panose="02020603050405020304" pitchFamily="18" charset="0"/>
                              </a:rPr>
                              <m:t>2</m:t>
                            </m:r>
                          </m:sup>
                        </m:sSup>
                      </m:sup>
                    </m:sSup>
                  </m:oMath>
                </a14:m>
                <a:endParaRPr lang="en-AU" altLang="en-US" sz="2000" i="1" dirty="0">
                  <a:latin typeface="Times New Roman" panose="02020603050405020304" pitchFamily="18" charset="0"/>
                  <a:cs typeface="Times New Roman" panose="02020603050405020304" pitchFamily="18" charset="0"/>
                </a:endParaRPr>
              </a:p>
              <a:p>
                <a:pPr>
                  <a:spcBef>
                    <a:spcPts val="600"/>
                  </a:spcBef>
                  <a:spcAft>
                    <a:spcPts val="425"/>
                  </a:spcAft>
                </a:pPr>
                <a:r>
                  <a:rPr lang="en-US" altLang="en-US" sz="2000" dirty="0"/>
                  <a:t>Learn the parameters (</a:t>
                </a:r>
                <a:r>
                  <a:rPr lang="el-GR" altLang="en-US" sz="2000" i="1" dirty="0">
                    <a:latin typeface="Times New Roman" panose="02020603050405020304" pitchFamily="18" charset="0"/>
                    <a:cs typeface="Times New Roman" panose="02020603050405020304" pitchFamily="18" charset="0"/>
                  </a:rPr>
                  <a:t>μ</a:t>
                </a:r>
                <a:r>
                  <a:rPr lang="en-AU" altLang="en-US" sz="2000" i="1" dirty="0">
                    <a:latin typeface="Times New Roman" panose="02020603050405020304" pitchFamily="18" charset="0"/>
                    <a:cs typeface="Times New Roman" panose="02020603050405020304" pitchFamily="18" charset="0"/>
                  </a:rPr>
                  <a:t> </a:t>
                </a:r>
                <a:r>
                  <a:rPr lang="en-AU" altLang="en-US" sz="2000" dirty="0">
                    <a:cs typeface="Times New Roman" panose="02020603050405020304" pitchFamily="18" charset="0"/>
                  </a:rPr>
                  <a:t>and </a:t>
                </a:r>
                <a:r>
                  <a:rPr lang="el-GR" altLang="en-US" sz="2000" i="1" dirty="0">
                    <a:latin typeface="Times New Roman" panose="02020603050405020304" pitchFamily="18" charset="0"/>
                    <a:cs typeface="Times New Roman" panose="02020603050405020304" pitchFamily="18" charset="0"/>
                  </a:rPr>
                  <a:t>σ</a:t>
                </a:r>
                <a:r>
                  <a:rPr lang="en-US" altLang="en-US" sz="2000" dirty="0"/>
                  <a:t>) from the input data, and identify the points with </a:t>
                </a:r>
                <a:r>
                  <a:rPr lang="en-US" altLang="en-US" sz="2000" b="1" dirty="0"/>
                  <a:t>low probability </a:t>
                </a:r>
                <a:r>
                  <a:rPr lang="en-US" altLang="en-US" sz="2000" dirty="0"/>
                  <a:t>as outliers</a:t>
                </a:r>
              </a:p>
              <a:p>
                <a:pPr>
                  <a:spcBef>
                    <a:spcPts val="24"/>
                  </a:spcBef>
                  <a:spcAft>
                    <a:spcPts val="425"/>
                  </a:spcAft>
                </a:pPr>
                <a:r>
                  <a:rPr lang="en-US" altLang="en-US" sz="2000" dirty="0"/>
                  <a:t>Recall that for </a:t>
                </a:r>
                <a14:m>
                  <m:oMath xmlns:m="http://schemas.openxmlformats.org/officeDocument/2006/math">
                    <m:r>
                      <a:rPr lang="en-AU" altLang="en-US" sz="2000" i="1">
                        <a:latin typeface="Cambria Math" charset="0"/>
                      </a:rPr>
                      <m:t>𝑥</m:t>
                    </m:r>
                    <m:r>
                      <a:rPr lang="en-AU" altLang="en-US" sz="2000" i="1">
                        <a:latin typeface="Cambria Math" charset="0"/>
                      </a:rPr>
                      <m:t>~</m:t>
                    </m:r>
                    <m:r>
                      <a:rPr lang="en-AU" altLang="en-US" sz="2000" i="1">
                        <a:latin typeface="Cambria Math" charset="0"/>
                      </a:rPr>
                      <m:t>𝑁</m:t>
                    </m:r>
                    <m:r>
                      <a:rPr lang="en-AU" altLang="en-US" sz="2000" i="1">
                        <a:latin typeface="Cambria Math" charset="0"/>
                      </a:rPr>
                      <m:t>(</m:t>
                    </m:r>
                    <m:r>
                      <a:rPr lang="en-AU" altLang="en-US" sz="2000" i="1">
                        <a:latin typeface="Cambria Math" charset="0"/>
                      </a:rPr>
                      <m:t>𝜇</m:t>
                    </m:r>
                    <m:r>
                      <a:rPr lang="en-AU" altLang="en-US" sz="2000" i="1">
                        <a:latin typeface="Cambria Math" charset="0"/>
                      </a:rPr>
                      <m:t>,</m:t>
                    </m:r>
                    <m:r>
                      <a:rPr lang="en-AU" altLang="en-US" sz="2000" i="1">
                        <a:latin typeface="Cambria Math" charset="0"/>
                      </a:rPr>
                      <m:t>𝜎</m:t>
                    </m:r>
                    <m:r>
                      <a:rPr lang="en-AU" altLang="en-US" sz="2000" i="1">
                        <a:latin typeface="Cambria Math" charset="0"/>
                      </a:rPr>
                      <m:t>)</m:t>
                    </m:r>
                  </m:oMath>
                </a14:m>
                <a:r>
                  <a:rPr lang="en-US" altLang="en-US" sz="2000" dirty="0"/>
                  <a:t>, the probability that </a:t>
                </a:r>
                <a14:m>
                  <m:oMath xmlns:m="http://schemas.openxmlformats.org/officeDocument/2006/math">
                    <m:r>
                      <a:rPr lang="en-AU" altLang="en-US" sz="2000" i="1">
                        <a:latin typeface="Cambria Math" charset="0"/>
                      </a:rPr>
                      <m:t>𝑥</m:t>
                    </m:r>
                    <m:r>
                      <a:rPr lang="en-AU" altLang="en-US" sz="2000" i="1">
                        <a:latin typeface="Cambria Math" charset="0"/>
                      </a:rPr>
                      <m:t>∈</m:t>
                    </m:r>
                    <m:d>
                      <m:dPr>
                        <m:begChr m:val="["/>
                        <m:endChr m:val="]"/>
                        <m:ctrlPr>
                          <a:rPr lang="en-AU" altLang="en-US" sz="2000" i="1">
                            <a:latin typeface="Cambria Math" panose="02040503050406030204" pitchFamily="18" charset="0"/>
                          </a:rPr>
                        </m:ctrlPr>
                      </m:dPr>
                      <m:e>
                        <m:r>
                          <a:rPr lang="en-AU" altLang="en-US" sz="2000" i="1">
                            <a:latin typeface="Cambria Math" charset="0"/>
                          </a:rPr>
                          <m:t>𝜇</m:t>
                        </m:r>
                        <m:r>
                          <a:rPr lang="en-AU" altLang="en-US" sz="2000" i="1">
                            <a:latin typeface="Cambria Math" charset="0"/>
                          </a:rPr>
                          <m:t>−3</m:t>
                        </m:r>
                        <m:r>
                          <a:rPr lang="en-AU" altLang="en-US" sz="2000" i="1">
                            <a:latin typeface="Cambria Math" charset="0"/>
                          </a:rPr>
                          <m:t>𝜎</m:t>
                        </m:r>
                        <m:r>
                          <a:rPr lang="en-AU" altLang="en-US" sz="2000" i="1">
                            <a:latin typeface="Cambria Math" charset="0"/>
                          </a:rPr>
                          <m:t>,</m:t>
                        </m:r>
                        <m:r>
                          <a:rPr lang="en-AU" altLang="en-US" sz="2000" i="1">
                            <a:latin typeface="Cambria Math" charset="0"/>
                          </a:rPr>
                          <m:t>𝜇</m:t>
                        </m:r>
                        <m:r>
                          <a:rPr lang="en-AU" altLang="en-US" sz="2000" i="1">
                            <a:latin typeface="Cambria Math" charset="0"/>
                          </a:rPr>
                          <m:t>+3</m:t>
                        </m:r>
                        <m:r>
                          <a:rPr lang="en-AU" altLang="en-US" sz="2000" i="1">
                            <a:latin typeface="Cambria Math" charset="0"/>
                          </a:rPr>
                          <m:t>𝜎</m:t>
                        </m:r>
                      </m:e>
                    </m:d>
                  </m:oMath>
                </a14:m>
                <a:r>
                  <a:rPr lang="en-US" altLang="en-US" sz="2000" dirty="0"/>
                  <a:t> is at most 0.9973. In other words, the probability for </a:t>
                </a:r>
                <a14:m>
                  <m:oMath xmlns:m="http://schemas.openxmlformats.org/officeDocument/2006/math">
                    <m:r>
                      <a:rPr lang="en-AU" altLang="en-US" sz="2000" i="1">
                        <a:latin typeface="Cambria Math" charset="0"/>
                      </a:rPr>
                      <m:t>𝑥</m:t>
                    </m:r>
                  </m:oMath>
                </a14:m>
                <a:r>
                  <a:rPr lang="en-US" altLang="en-US" sz="2000" dirty="0"/>
                  <a:t> to fall out of </a:t>
                </a:r>
                <a14:m>
                  <m:oMath xmlns:m="http://schemas.openxmlformats.org/officeDocument/2006/math">
                    <m:d>
                      <m:dPr>
                        <m:begChr m:val="["/>
                        <m:endChr m:val="]"/>
                        <m:ctrlPr>
                          <a:rPr lang="en-AU" altLang="en-US" sz="2000" i="1">
                            <a:latin typeface="Cambria Math" panose="02040503050406030204" pitchFamily="18" charset="0"/>
                          </a:rPr>
                        </m:ctrlPr>
                      </m:dPr>
                      <m:e>
                        <m:r>
                          <a:rPr lang="en-AU" altLang="en-US" sz="2000" i="1">
                            <a:latin typeface="Cambria Math" charset="0"/>
                          </a:rPr>
                          <m:t>𝜇</m:t>
                        </m:r>
                        <m:r>
                          <a:rPr lang="en-AU" altLang="en-US" sz="2000" i="1">
                            <a:latin typeface="Cambria Math" charset="0"/>
                          </a:rPr>
                          <m:t>−3</m:t>
                        </m:r>
                        <m:r>
                          <a:rPr lang="en-AU" altLang="en-US" sz="2000" i="1">
                            <a:latin typeface="Cambria Math" charset="0"/>
                          </a:rPr>
                          <m:t>𝜎</m:t>
                        </m:r>
                        <m:r>
                          <a:rPr lang="en-AU" altLang="en-US" sz="2000" i="1">
                            <a:latin typeface="Cambria Math" charset="0"/>
                          </a:rPr>
                          <m:t>,</m:t>
                        </m:r>
                        <m:r>
                          <a:rPr lang="en-AU" altLang="en-US" sz="2000" i="1">
                            <a:latin typeface="Cambria Math" charset="0"/>
                          </a:rPr>
                          <m:t>𝜇</m:t>
                        </m:r>
                        <m:r>
                          <a:rPr lang="en-AU" altLang="en-US" sz="2000" i="1">
                            <a:latin typeface="Cambria Math" charset="0"/>
                          </a:rPr>
                          <m:t>+3</m:t>
                        </m:r>
                        <m:r>
                          <a:rPr lang="en-AU" altLang="en-US" sz="2000" i="1">
                            <a:latin typeface="Cambria Math" charset="0"/>
                          </a:rPr>
                          <m:t>𝜎</m:t>
                        </m:r>
                      </m:e>
                    </m:d>
                  </m:oMath>
                </a14:m>
                <a:r>
                  <a:rPr lang="en-US" altLang="en-US" sz="2000" dirty="0"/>
                  <a:t> is 0.0027</a:t>
                </a:r>
              </a:p>
              <a:p>
                <a:pPr>
                  <a:spcBef>
                    <a:spcPts val="24"/>
                  </a:spcBef>
                  <a:spcAft>
                    <a:spcPts val="425"/>
                  </a:spcAft>
                </a:pPr>
                <a:r>
                  <a:rPr lang="en-US" altLang="en-US" sz="2000" dirty="0"/>
                  <a:t>Often consider data points falling out of the </a:t>
                </a:r>
                <a14:m>
                  <m:oMath xmlns:m="http://schemas.openxmlformats.org/officeDocument/2006/math">
                    <m:r>
                      <a:rPr lang="en-AU" altLang="en-US" sz="2000" i="1">
                        <a:latin typeface="Cambria Math" charset="0"/>
                      </a:rPr>
                      <m:t>3</m:t>
                    </m:r>
                    <m:r>
                      <a:rPr lang="en-AU" altLang="en-US" sz="2000" i="1">
                        <a:latin typeface="Cambria Math" charset="0"/>
                      </a:rPr>
                      <m:t>𝜎</m:t>
                    </m:r>
                  </m:oMath>
                </a14:m>
                <a:r>
                  <a:rPr lang="en-US" altLang="en-US" sz="2000" dirty="0"/>
                  <a:t> area as outliers (the 3-sigma method)</a:t>
                </a:r>
              </a:p>
              <a:p>
                <a:pPr>
                  <a:spcBef>
                    <a:spcPts val="600"/>
                  </a:spcBef>
                </a:pPr>
                <a:endParaRPr lang="en-US" altLang="en-US" sz="2400" dirty="0"/>
              </a:p>
              <a:p>
                <a:pPr>
                  <a:spcBef>
                    <a:spcPts val="600"/>
                  </a:spcBef>
                </a:pPr>
                <a:endParaRPr lang="en-AU" altLang="en-US" sz="2400" i="1"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endParaRPr lang="en-AU" altLang="en-US" dirty="0">
                  <a:solidFill>
                    <a:srgbClr val="2C2C2C"/>
                  </a:solidFill>
                </a:endParaRPr>
              </a:p>
              <a:p>
                <a:endParaRPr lang="en-US" dirty="0"/>
              </a:p>
            </p:txBody>
          </p:sp>
        </mc:Choice>
        <mc:Fallback xmlns="">
          <p:sp>
            <p:nvSpPr>
              <p:cNvPr id="5" name="Text Placeholder 4"/>
              <p:cNvSpPr>
                <a:spLocks noGrp="1" noRot="1" noChangeAspect="1" noMove="1" noResize="1" noEditPoints="1" noAdjustHandles="1" noChangeArrowheads="1" noChangeShapeType="1" noTextEdit="1"/>
              </p:cNvSpPr>
              <p:nvPr>
                <p:ph type="body" sz="quarter" idx="12"/>
              </p:nvPr>
            </p:nvSpPr>
            <p:spPr>
              <a:xfrm>
                <a:off x="416217" y="1120043"/>
                <a:ext cx="8280751" cy="2504435"/>
              </a:xfrm>
              <a:blipFill>
                <a:blip r:embed="rId3"/>
                <a:stretch>
                  <a:fillRect l="-662" t="-2433" b="-41363"/>
                </a:stretch>
              </a:blipFill>
            </p:spPr>
            <p:txBody>
              <a:bodyPr/>
              <a:lstStyle/>
              <a:p>
                <a:r>
                  <a:rPr lang="en-AU">
                    <a:noFill/>
                  </a:rPr>
                  <a:t> </a:t>
                </a:r>
              </a:p>
            </p:txBody>
          </p:sp>
        </mc:Fallback>
      </mc:AlternateContent>
      <p:grpSp>
        <p:nvGrpSpPr>
          <p:cNvPr id="4" name="Group 3">
            <a:extLst>
              <a:ext uri="{FF2B5EF4-FFF2-40B4-BE49-F238E27FC236}">
                <a16:creationId xmlns:a16="http://schemas.microsoft.com/office/drawing/2014/main" id="{13A15EEF-6DB6-3145-BE1F-1D641034D602}"/>
              </a:ext>
            </a:extLst>
          </p:cNvPr>
          <p:cNvGrpSpPr/>
          <p:nvPr/>
        </p:nvGrpSpPr>
        <p:grpSpPr>
          <a:xfrm>
            <a:off x="4061253" y="5231027"/>
            <a:ext cx="2816721" cy="1490369"/>
            <a:chOff x="1474522" y="3842493"/>
            <a:chExt cx="5473742" cy="2968670"/>
          </a:xfrm>
        </p:grpSpPr>
        <p:pic>
          <p:nvPicPr>
            <p:cNvPr id="6" name="Picture 5">
              <a:extLst>
                <a:ext uri="{FF2B5EF4-FFF2-40B4-BE49-F238E27FC236}">
                  <a16:creationId xmlns:a16="http://schemas.microsoft.com/office/drawing/2014/main" id="{A8927795-492A-8B4D-AED4-B4F6D008B94A}"/>
                </a:ext>
              </a:extLst>
            </p:cNvPr>
            <p:cNvPicPr>
              <a:picLocks noChangeAspect="1"/>
            </p:cNvPicPr>
            <p:nvPr/>
          </p:nvPicPr>
          <p:blipFill>
            <a:blip r:embed="rId4"/>
            <a:stretch>
              <a:fillRect/>
            </a:stretch>
          </p:blipFill>
          <p:spPr>
            <a:xfrm>
              <a:off x="2843808" y="3842493"/>
              <a:ext cx="4104456" cy="2968670"/>
            </a:xfrm>
            <a:prstGeom prst="rect">
              <a:avLst/>
            </a:prstGeom>
          </p:spPr>
        </p:pic>
        <p:sp>
          <p:nvSpPr>
            <p:cNvPr id="7" name="TextBox 6">
              <a:extLst>
                <a:ext uri="{FF2B5EF4-FFF2-40B4-BE49-F238E27FC236}">
                  <a16:creationId xmlns:a16="http://schemas.microsoft.com/office/drawing/2014/main" id="{3520A6AB-88F5-4740-ACE7-7A880F73AF21}"/>
                </a:ext>
              </a:extLst>
            </p:cNvPr>
            <p:cNvSpPr txBox="1"/>
            <p:nvPr/>
          </p:nvSpPr>
          <p:spPr>
            <a:xfrm>
              <a:off x="1474522" y="6476298"/>
              <a:ext cx="1369286" cy="307777"/>
            </a:xfrm>
            <a:prstGeom prst="rect">
              <a:avLst/>
            </a:prstGeom>
            <a:noFill/>
          </p:spPr>
          <p:txBody>
            <a:bodyPr wrap="none" rtlCol="0">
              <a:spAutoFit/>
            </a:bodyPr>
            <a:lstStyle/>
            <a:p>
              <a:r>
                <a:rPr lang="en-US" sz="1400" dirty="0"/>
                <a:t>from Wikipedia</a:t>
              </a:r>
            </a:p>
          </p:txBody>
        </p:sp>
        <p:cxnSp>
          <p:nvCxnSpPr>
            <p:cNvPr id="8" name="Straight Connector 7">
              <a:extLst>
                <a:ext uri="{FF2B5EF4-FFF2-40B4-BE49-F238E27FC236}">
                  <a16:creationId xmlns:a16="http://schemas.microsoft.com/office/drawing/2014/main" id="{670C08E5-4544-E746-9516-7A4DCD6E4B55}"/>
                </a:ext>
              </a:extLst>
            </p:cNvPr>
            <p:cNvCxnSpPr>
              <a:cxnSpLocks/>
            </p:cNvCxnSpPr>
            <p:nvPr/>
          </p:nvCxnSpPr>
          <p:spPr bwMode="auto">
            <a:xfrm>
              <a:off x="3923928" y="6696656"/>
              <a:ext cx="2880320"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grpSp>
    </p:spTree>
    <p:extLst>
      <p:ext uri="{BB962C8B-B14F-4D97-AF65-F5344CB8AC3E}">
        <p14:creationId xmlns:p14="http://schemas.microsoft.com/office/powerpoint/2010/main" val="97779469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xfrm>
            <a:off x="416217" y="253815"/>
            <a:ext cx="8633654" cy="505438"/>
          </a:xfrm>
          <a:noFill/>
        </p:spPr>
        <p:txBody>
          <a:bodyPr lIns="51792" tIns="25897" rIns="51792" bIns="25897" anchor="t"/>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r>
              <a:rPr lang="en-US" altLang="en-US" sz="2800" dirty="0">
                <a:solidFill>
                  <a:srgbClr val="054A89"/>
                </a:solidFill>
              </a:rPr>
              <a:t>Parametric Methods – </a:t>
            </a:r>
            <a:r>
              <a:rPr lang="en-US" altLang="en-US" sz="2000" dirty="0">
                <a:solidFill>
                  <a:srgbClr val="054A89"/>
                </a:solidFill>
              </a:rPr>
              <a:t>Detecting Univariate Outliers based on       </a:t>
            </a:r>
          </a:p>
          <a:p>
            <a:r>
              <a:rPr lang="en-US" altLang="en-US" sz="2000" dirty="0">
                <a:solidFill>
                  <a:srgbClr val="054A89"/>
                </a:solidFill>
              </a:rPr>
              <a:t>                                                       Normal Distribution</a:t>
            </a:r>
            <a:endParaRPr lang="en-US" sz="2000" dirty="0">
              <a:solidFill>
                <a:srgbClr val="054A89"/>
              </a:solidFill>
            </a:endParaRPr>
          </a:p>
        </p:txBody>
      </p:sp>
      <mc:AlternateContent xmlns:mc="http://schemas.openxmlformats.org/markup-compatibility/2006" xmlns:a14="http://schemas.microsoft.com/office/drawing/2010/main">
        <mc:Choice Requires="a14">
          <p:sp>
            <p:nvSpPr>
              <p:cNvPr id="5" name="Text Placeholder 4"/>
              <p:cNvSpPr>
                <a:spLocks noGrp="1"/>
              </p:cNvSpPr>
              <p:nvPr>
                <p:ph type="body" sz="quarter" idx="12"/>
              </p:nvPr>
            </p:nvSpPr>
            <p:spPr>
              <a:xfrm>
                <a:off x="416217" y="1001965"/>
                <a:ext cx="8280751" cy="2504435"/>
              </a:xfrm>
            </p:spPr>
            <p:txBody>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a:spcBef>
                    <a:spcPts val="24"/>
                  </a:spcBef>
                  <a:spcAft>
                    <a:spcPts val="425"/>
                  </a:spcAft>
                </a:pPr>
                <a:r>
                  <a:rPr lang="en-AU" altLang="en-US" sz="2000" dirty="0"/>
                  <a:t>Example: </a:t>
                </a:r>
              </a:p>
              <a:p>
                <a:pPr marL="720000" lvl="1">
                  <a:spcBef>
                    <a:spcPts val="24"/>
                  </a:spcBef>
                  <a:spcAft>
                    <a:spcPts val="300"/>
                  </a:spcAft>
                </a:pPr>
                <a:r>
                  <a:rPr lang="en-US" altLang="en-US" sz="1600" dirty="0"/>
                  <a:t>Avg. temperature {24.0, 28.9, 28.9, 29.0, 29.1, 29.1, 29.2, 29.2, 29.3, 29.4}</a:t>
                </a:r>
              </a:p>
              <a:p>
                <a:pPr marL="720000" lvl="1">
                  <a:spcAft>
                    <a:spcPts val="300"/>
                  </a:spcAft>
                </a:pPr>
                <a:r>
                  <a:rPr lang="en-US" altLang="en-US" sz="1600" dirty="0"/>
                  <a:t>Use the maximum likelihood method to estimate </a:t>
                </a:r>
                <a:r>
                  <a:rPr lang="en-US" altLang="en-US" sz="1600" dirty="0" err="1"/>
                  <a:t>μ</a:t>
                </a:r>
                <a:r>
                  <a:rPr lang="en-US" altLang="en-US" sz="1600" dirty="0"/>
                  <a:t> and </a:t>
                </a:r>
                <a:r>
                  <a:rPr lang="el-GR" altLang="en-US" sz="1600" dirty="0"/>
                  <a:t>σ</a:t>
                </a:r>
                <a:endParaRPr lang="en-AU" altLang="en-US" sz="1600" dirty="0"/>
              </a:p>
              <a:p>
                <a:pPr marL="720000" lvl="1">
                  <a:spcAft>
                    <a:spcPts val="300"/>
                  </a:spcAft>
                </a:pPr>
                <a:endParaRPr lang="en-AU" altLang="en-US" sz="1600" dirty="0"/>
              </a:p>
              <a:p>
                <a:pPr marL="720000" lvl="1">
                  <a:spcAft>
                    <a:spcPts val="300"/>
                  </a:spcAft>
                </a:pPr>
                <a:endParaRPr lang="en-AU" altLang="en-US" sz="1600" dirty="0"/>
              </a:p>
              <a:p>
                <a:pPr marL="434250" lvl="1" indent="0">
                  <a:spcAft>
                    <a:spcPts val="300"/>
                  </a:spcAft>
                  <a:buNone/>
                </a:pPr>
                <a:r>
                  <a:rPr lang="en-AU" altLang="en-US" sz="1600" dirty="0"/>
                  <a:t>      we have                     and</a:t>
                </a:r>
              </a:p>
              <a:p>
                <a:pPr marL="720000" lvl="1">
                  <a:spcAft>
                    <a:spcPts val="300"/>
                  </a:spcAft>
                </a:pPr>
                <a:r>
                  <a:rPr lang="en-US" altLang="en-US" sz="1600" dirty="0"/>
                  <a:t>Then for example, 24.0 is an outlier as 24 &lt; (28.61-3*1.51 =24.08).</a:t>
                </a:r>
              </a:p>
              <a:p>
                <a:pPr marL="720000" lvl="1">
                  <a:spcAft>
                    <a:spcPts val="300"/>
                  </a:spcAft>
                </a:pPr>
                <a:r>
                  <a:rPr lang="en-US" altLang="en-US" sz="1600" dirty="0"/>
                  <a:t>Another way:</a:t>
                </a:r>
              </a:p>
              <a:p>
                <a:pPr marL="1062900" lvl="2">
                  <a:spcAft>
                    <a:spcPts val="300"/>
                  </a:spcAft>
                </a:pPr>
                <a:r>
                  <a:rPr lang="en-US" altLang="en-US" sz="1600" dirty="0"/>
                  <a:t>For </a:t>
                </a:r>
                <a:r>
                  <a:rPr lang="en-US" altLang="en-US" sz="1600" i="1" dirty="0">
                    <a:latin typeface="Times New Roman" panose="02020603050405020304" pitchFamily="18" charset="0"/>
                    <a:cs typeface="Times New Roman" panose="02020603050405020304" pitchFamily="18" charset="0"/>
                  </a:rPr>
                  <a:t>z</a:t>
                </a:r>
                <a14:m>
                  <m:oMath xmlns:m="http://schemas.openxmlformats.org/officeDocument/2006/math">
                    <m:r>
                      <a:rPr lang="en-AU" altLang="en-US" sz="1600" i="1">
                        <a:latin typeface="Cambria Math" charset="0"/>
                      </a:rPr>
                      <m:t>~</m:t>
                    </m:r>
                    <m:r>
                      <a:rPr lang="en-AU" altLang="en-US" sz="1600" i="1">
                        <a:latin typeface="Cambria Math" charset="0"/>
                      </a:rPr>
                      <m:t>𝑁</m:t>
                    </m:r>
                    <m:r>
                      <a:rPr lang="en-AU" altLang="en-US" sz="1600" i="1">
                        <a:latin typeface="Cambria Math" charset="0"/>
                      </a:rPr>
                      <m:t>(0,1)</m:t>
                    </m:r>
                  </m:oMath>
                </a14:m>
                <a:r>
                  <a:rPr lang="en-US" altLang="en-US" sz="1600" dirty="0"/>
                  <a:t>, the probability that </a:t>
                </a:r>
                <a14:m>
                  <m:oMath xmlns:m="http://schemas.openxmlformats.org/officeDocument/2006/math">
                    <m:r>
                      <a:rPr lang="en-AU" altLang="en-US" sz="1600" b="0" i="1" smtClean="0">
                        <a:latin typeface="Cambria Math" panose="02040503050406030204" pitchFamily="18" charset="0"/>
                      </a:rPr>
                      <m:t>𝑧</m:t>
                    </m:r>
                    <m:r>
                      <a:rPr lang="en-AU" altLang="en-US" sz="1600" i="1">
                        <a:latin typeface="Cambria Math" charset="0"/>
                      </a:rPr>
                      <m:t>∈</m:t>
                    </m:r>
                    <m:d>
                      <m:dPr>
                        <m:begChr m:val="["/>
                        <m:endChr m:val="]"/>
                        <m:ctrlPr>
                          <a:rPr lang="en-AU" altLang="en-US" sz="1600" i="1">
                            <a:latin typeface="Cambria Math" panose="02040503050406030204" pitchFamily="18" charset="0"/>
                          </a:rPr>
                        </m:ctrlPr>
                      </m:dPr>
                      <m:e>
                        <m:r>
                          <a:rPr lang="en-AU" altLang="en-US" sz="1600" b="0" i="1" smtClean="0">
                            <a:latin typeface="Cambria Math" panose="02040503050406030204" pitchFamily="18" charset="0"/>
                          </a:rPr>
                          <m:t>−3</m:t>
                        </m:r>
                        <m:r>
                          <a:rPr lang="en-AU" altLang="en-US" sz="1600" i="1">
                            <a:latin typeface="Cambria Math" charset="0"/>
                          </a:rPr>
                          <m:t>,</m:t>
                        </m:r>
                        <m:r>
                          <a:rPr lang="en-AU" altLang="en-US" sz="1600" b="0" i="1" smtClean="0">
                            <a:latin typeface="Cambria Math" panose="02040503050406030204" pitchFamily="18" charset="0"/>
                          </a:rPr>
                          <m:t>3</m:t>
                        </m:r>
                      </m:e>
                    </m:d>
                  </m:oMath>
                </a14:m>
                <a:r>
                  <a:rPr lang="en-US" altLang="en-US" sz="1600" dirty="0"/>
                  <a:t> is at most 0.9973. In other words, the probability for </a:t>
                </a:r>
                <a14:m>
                  <m:oMath xmlns:m="http://schemas.openxmlformats.org/officeDocument/2006/math">
                    <m:r>
                      <a:rPr lang="en-AU" altLang="en-US" sz="1600" b="0" i="1" smtClean="0">
                        <a:latin typeface="Cambria Math" panose="02040503050406030204" pitchFamily="18" charset="0"/>
                      </a:rPr>
                      <m:t>𝑧</m:t>
                    </m:r>
                  </m:oMath>
                </a14:m>
                <a:r>
                  <a:rPr lang="en-US" altLang="en-US" sz="1600" dirty="0"/>
                  <a:t> which follows standard normal distribution to fall out of </a:t>
                </a:r>
                <a14:m>
                  <m:oMath xmlns:m="http://schemas.openxmlformats.org/officeDocument/2006/math">
                    <m:d>
                      <m:dPr>
                        <m:begChr m:val="["/>
                        <m:endChr m:val="]"/>
                        <m:ctrlPr>
                          <a:rPr lang="en-AU" altLang="en-US" sz="1600" i="1">
                            <a:latin typeface="Cambria Math" panose="02040503050406030204" pitchFamily="18" charset="0"/>
                          </a:rPr>
                        </m:ctrlPr>
                      </m:dPr>
                      <m:e>
                        <m:r>
                          <a:rPr lang="en-AU" altLang="en-US" sz="1600" b="0" i="1" smtClean="0">
                            <a:latin typeface="Cambria Math" panose="02040503050406030204" pitchFamily="18" charset="0"/>
                          </a:rPr>
                          <m:t>−3</m:t>
                        </m:r>
                        <m:r>
                          <a:rPr lang="en-AU" altLang="en-US" sz="1600" i="1">
                            <a:latin typeface="Cambria Math" charset="0"/>
                          </a:rPr>
                          <m:t>,</m:t>
                        </m:r>
                        <m:r>
                          <a:rPr lang="en-AU" altLang="en-US" sz="1600" b="0" i="1" smtClean="0">
                            <a:latin typeface="Cambria Math" panose="02040503050406030204" pitchFamily="18" charset="0"/>
                          </a:rPr>
                          <m:t>3</m:t>
                        </m:r>
                      </m:e>
                    </m:d>
                  </m:oMath>
                </a14:m>
                <a:r>
                  <a:rPr lang="en-US" altLang="en-US" sz="1600" dirty="0"/>
                  <a:t> is 0.0027</a:t>
                </a:r>
              </a:p>
              <a:p>
                <a:pPr marL="1062900" lvl="2">
                  <a:spcAft>
                    <a:spcPts val="300"/>
                  </a:spcAft>
                </a:pPr>
                <a:r>
                  <a:rPr lang="en-AU" altLang="en-US" sz="1600" dirty="0"/>
                  <a:t>Transform</a:t>
                </a:r>
                <a14:m>
                  <m:oMath xmlns:m="http://schemas.openxmlformats.org/officeDocument/2006/math">
                    <m:r>
                      <a:rPr lang="en-AU" altLang="en-US" sz="1600" b="0" i="0" smtClean="0">
                        <a:latin typeface="Cambria Math" panose="02040503050406030204" pitchFamily="18" charset="0"/>
                      </a:rPr>
                      <m:t> </m:t>
                    </m:r>
                    <m:r>
                      <a:rPr lang="en-AU" altLang="en-US" sz="1600" i="1">
                        <a:latin typeface="Cambria Math" charset="0"/>
                      </a:rPr>
                      <m:t>𝑥</m:t>
                    </m:r>
                    <m:r>
                      <a:rPr lang="en-AU" altLang="en-US" sz="1600" i="1">
                        <a:latin typeface="Cambria Math" charset="0"/>
                      </a:rPr>
                      <m:t>~</m:t>
                    </m:r>
                    <m:r>
                      <a:rPr lang="en-AU" altLang="en-US" sz="1600" i="1">
                        <a:latin typeface="Cambria Math" charset="0"/>
                      </a:rPr>
                      <m:t>𝑁</m:t>
                    </m:r>
                    <m:r>
                      <a:rPr lang="en-AU" altLang="en-US" sz="1600" i="1">
                        <a:latin typeface="Cambria Math" charset="0"/>
                      </a:rPr>
                      <m:t>(</m:t>
                    </m:r>
                    <m:r>
                      <a:rPr lang="en-AU" altLang="en-US" sz="1600" i="1">
                        <a:latin typeface="Cambria Math" charset="0"/>
                      </a:rPr>
                      <m:t>𝜇</m:t>
                    </m:r>
                    <m:r>
                      <a:rPr lang="en-AU" altLang="en-US" sz="1600" i="1">
                        <a:latin typeface="Cambria Math" charset="0"/>
                      </a:rPr>
                      <m:t>,</m:t>
                    </m:r>
                    <m:r>
                      <a:rPr lang="en-AU" altLang="en-US" sz="1600" i="1">
                        <a:latin typeface="Cambria Math" charset="0"/>
                      </a:rPr>
                      <m:t>𝜎</m:t>
                    </m:r>
                    <m:r>
                      <a:rPr lang="en-AU" altLang="en-US" sz="1600" i="1">
                        <a:latin typeface="Cambria Math" charset="0"/>
                      </a:rPr>
                      <m:t>)</m:t>
                    </m:r>
                  </m:oMath>
                </a14:m>
                <a:r>
                  <a:rPr lang="en-AU" altLang="en-US" sz="1600" dirty="0"/>
                  <a:t> to </a:t>
                </a:r>
                <a:r>
                  <a:rPr lang="en-AU" altLang="en-US" sz="1600" i="1" dirty="0">
                    <a:latin typeface="Times New Roman" panose="02020603050405020304" pitchFamily="18" charset="0"/>
                    <a:cs typeface="Times New Roman" panose="02020603050405020304" pitchFamily="18" charset="0"/>
                  </a:rPr>
                  <a:t>z</a:t>
                </a:r>
                <a:r>
                  <a:rPr lang="en-AU" altLang="en-US" sz="1600" dirty="0"/>
                  <a:t> (called z-score), i.e.</a:t>
                </a:r>
                <a:r>
                  <a:rPr lang="en-AU" altLang="en-US" sz="1600" i="1" dirty="0">
                    <a:latin typeface="Times New Roman" panose="02020603050405020304" pitchFamily="18" charset="0"/>
                    <a:cs typeface="Times New Roman" panose="02020603050405020304" pitchFamily="18" charset="0"/>
                  </a:rPr>
                  <a:t> z=(x-</a:t>
                </a:r>
                <a:r>
                  <a:rPr lang="el-GR" altLang="en-US" sz="1600" i="1" dirty="0">
                    <a:latin typeface="Times New Roman" panose="02020603050405020304" pitchFamily="18" charset="0"/>
                    <a:cs typeface="Times New Roman" panose="02020603050405020304" pitchFamily="18" charset="0"/>
                  </a:rPr>
                  <a:t> μ</a:t>
                </a:r>
                <a:r>
                  <a:rPr lang="en-AU" altLang="en-US" sz="1600" i="1" dirty="0">
                    <a:latin typeface="Times New Roman" panose="02020603050405020304" pitchFamily="18" charset="0"/>
                    <a:cs typeface="Times New Roman" panose="02020603050405020304" pitchFamily="18" charset="0"/>
                  </a:rPr>
                  <a:t>)/</a:t>
                </a:r>
                <a:r>
                  <a:rPr lang="el-GR" altLang="en-US" sz="1600" i="1" dirty="0">
                    <a:latin typeface="Times New Roman" panose="02020603050405020304" pitchFamily="18" charset="0"/>
                    <a:cs typeface="Times New Roman" panose="02020603050405020304" pitchFamily="18" charset="0"/>
                  </a:rPr>
                  <a:t>σ</a:t>
                </a:r>
                <a:r>
                  <a:rPr lang="en-US" altLang="en-US" sz="1600" i="1" dirty="0">
                    <a:latin typeface="Times New Roman" panose="02020603050405020304" pitchFamily="18" charset="0"/>
                    <a:cs typeface="Times New Roman" panose="02020603050405020304" pitchFamily="18" charset="0"/>
                  </a:rPr>
                  <a:t>, </a:t>
                </a:r>
                <a:r>
                  <a:rPr lang="en-US" altLang="en-US" sz="1600" dirty="0">
                    <a:cs typeface="Times New Roman" panose="02020603050405020304" pitchFamily="18" charset="0"/>
                  </a:rPr>
                  <a:t>such that </a:t>
                </a:r>
                <a:r>
                  <a:rPr lang="en-AU" altLang="en-US" sz="1600" i="1" dirty="0" err="1">
                    <a:latin typeface="Times New Roman" panose="02020603050405020304" pitchFamily="18" charset="0"/>
                    <a:cs typeface="Times New Roman" panose="02020603050405020304" pitchFamily="18" charset="0"/>
                  </a:rPr>
                  <a:t>z~N</a:t>
                </a:r>
                <a:r>
                  <a:rPr lang="en-AU" altLang="en-US" sz="1600" i="1" dirty="0">
                    <a:latin typeface="Times New Roman" panose="02020603050405020304" pitchFamily="18" charset="0"/>
                    <a:cs typeface="Times New Roman" panose="02020603050405020304" pitchFamily="18" charset="0"/>
                  </a:rPr>
                  <a:t>(0,1)</a:t>
                </a:r>
                <a:r>
                  <a:rPr lang="en-AU" altLang="en-US" sz="1600" dirty="0"/>
                  <a:t> </a:t>
                </a:r>
              </a:p>
              <a:p>
                <a:pPr marL="1062900" lvl="2">
                  <a:spcAft>
                    <a:spcPts val="300"/>
                  </a:spcAft>
                </a:pPr>
                <a:r>
                  <a:rPr lang="en-AU" altLang="en-US" sz="1600" dirty="0"/>
                  <a:t>Then if </a:t>
                </a:r>
                <a:r>
                  <a:rPr lang="en-US" altLang="en-US" sz="1600" i="1" dirty="0">
                    <a:latin typeface="Times New Roman" panose="02020603050405020304" pitchFamily="18" charset="0"/>
                    <a:cs typeface="Times New Roman" panose="02020603050405020304" pitchFamily="18" charset="0"/>
                  </a:rPr>
                  <a:t>|z|&gt;=</a:t>
                </a:r>
                <a:r>
                  <a:rPr lang="en-AU" altLang="en-US" sz="1600" i="1" dirty="0">
                    <a:latin typeface="Times New Roman" panose="02020603050405020304" pitchFamily="18" charset="0"/>
                    <a:cs typeface="Times New Roman" panose="02020603050405020304" pitchFamily="18" charset="0"/>
                  </a:rPr>
                  <a:t> 3, x </a:t>
                </a:r>
                <a:r>
                  <a:rPr lang="en-AU" altLang="en-US" sz="1600" dirty="0">
                    <a:latin typeface="Arial" panose="020B0604020202020204" pitchFamily="34" charset="0"/>
                    <a:cs typeface="Arial" panose="020B0604020202020204" pitchFamily="34" charset="0"/>
                  </a:rPr>
                  <a:t>is an outlier</a:t>
                </a:r>
              </a:p>
              <a:p>
                <a:pPr marL="1062900" lvl="2">
                  <a:spcAft>
                    <a:spcPts val="300"/>
                  </a:spcAft>
                </a:pPr>
                <a:r>
                  <a:rPr lang="en-AU" altLang="en-US" sz="1600" dirty="0">
                    <a:latin typeface="Arial" panose="020B0604020202020204" pitchFamily="34" charset="0"/>
                    <a:cs typeface="Arial" panose="020B0604020202020204" pitchFamily="34" charset="0"/>
                  </a:rPr>
                  <a:t>In the above example, the z-score of 24 is </a:t>
                </a:r>
                <a:r>
                  <a:rPr lang="en-US" altLang="en-US" sz="1600" dirty="0"/>
                  <a:t>(24 – 28.61) /1.51 = – 3.04, less than 3 (or its absolute value is greater than 3), so 24 is an outlier.</a:t>
                </a:r>
                <a:endParaRPr lang="en-AU" altLang="en-US" sz="1600" dirty="0">
                  <a:latin typeface="Arial" panose="020B0604020202020204" pitchFamily="34" charset="0"/>
                  <a:cs typeface="Arial" panose="020B0604020202020204" pitchFamily="34" charset="0"/>
                </a:endParaRPr>
              </a:p>
              <a:p>
                <a:pPr marL="1062900" lvl="2">
                  <a:spcAft>
                    <a:spcPts val="425"/>
                  </a:spcAft>
                </a:pPr>
                <a:endParaRPr lang="en-AU" altLang="en-US" sz="1600" dirty="0"/>
              </a:p>
              <a:p>
                <a:pPr marL="1062900" lvl="2">
                  <a:spcAft>
                    <a:spcPts val="425"/>
                  </a:spcAft>
                </a:pPr>
                <a:endParaRPr lang="en-AU" altLang="en-US" sz="1600" dirty="0"/>
              </a:p>
              <a:p>
                <a:pPr marL="1062900" lvl="2">
                  <a:spcAft>
                    <a:spcPts val="425"/>
                  </a:spcAft>
                </a:pPr>
                <a:endParaRPr lang="en-US" altLang="en-US" sz="1600" dirty="0"/>
              </a:p>
              <a:p>
                <a:pPr marL="1062900" lvl="2">
                  <a:spcAft>
                    <a:spcPts val="425"/>
                  </a:spcAft>
                </a:pPr>
                <a:endParaRPr lang="en-US" altLang="en-US" sz="1600" dirty="0"/>
              </a:p>
              <a:p>
                <a:pPr marL="1062900" lvl="2">
                  <a:spcAft>
                    <a:spcPts val="425"/>
                  </a:spcAft>
                </a:pPr>
                <a:endParaRPr lang="en-AU" altLang="en-US" sz="1600" dirty="0"/>
              </a:p>
              <a:p>
                <a:pPr lvl="1">
                  <a:lnSpc>
                    <a:spcPct val="120000"/>
                  </a:lnSpc>
                </a:pPr>
                <a:endParaRPr lang="el-GR" altLang="en-US" dirty="0"/>
              </a:p>
              <a:p>
                <a:pPr>
                  <a:spcBef>
                    <a:spcPts val="24"/>
                  </a:spcBef>
                  <a:spcAft>
                    <a:spcPts val="425"/>
                  </a:spcAft>
                </a:pPr>
                <a:endParaRPr lang="en-US" altLang="en-US" sz="2000" dirty="0"/>
              </a:p>
              <a:p>
                <a:pPr>
                  <a:spcBef>
                    <a:spcPts val="600"/>
                  </a:spcBef>
                </a:pPr>
                <a:endParaRPr lang="en-US" altLang="en-US" sz="2400" dirty="0"/>
              </a:p>
              <a:p>
                <a:pPr>
                  <a:spcBef>
                    <a:spcPts val="600"/>
                  </a:spcBef>
                </a:pPr>
                <a:endParaRPr lang="en-AU" altLang="en-US" sz="2400" i="1"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endParaRPr lang="en-AU" altLang="en-US" dirty="0">
                  <a:solidFill>
                    <a:srgbClr val="2C2C2C"/>
                  </a:solidFill>
                </a:endParaRPr>
              </a:p>
              <a:p>
                <a:endParaRPr lang="en-US" dirty="0"/>
              </a:p>
            </p:txBody>
          </p:sp>
        </mc:Choice>
        <mc:Fallback xmlns="">
          <p:sp>
            <p:nvSpPr>
              <p:cNvPr id="5" name="Text Placeholder 4"/>
              <p:cNvSpPr>
                <a:spLocks noGrp="1" noRot="1" noChangeAspect="1" noMove="1" noResize="1" noEditPoints="1" noAdjustHandles="1" noChangeArrowheads="1" noChangeShapeType="1" noTextEdit="1"/>
              </p:cNvSpPr>
              <p:nvPr>
                <p:ph type="body" sz="quarter" idx="12"/>
              </p:nvPr>
            </p:nvSpPr>
            <p:spPr>
              <a:xfrm>
                <a:off x="416217" y="1001965"/>
                <a:ext cx="8280751" cy="2504435"/>
              </a:xfrm>
              <a:blipFill>
                <a:blip r:embed="rId3"/>
                <a:stretch>
                  <a:fillRect l="-613" t="-2020" r="-459" b="-58081"/>
                </a:stretch>
              </a:blipFill>
            </p:spPr>
            <p:txBody>
              <a:bodyPr/>
              <a:lstStyle/>
              <a:p>
                <a:r>
                  <a:rPr lang="en-US">
                    <a:noFill/>
                  </a:rPr>
                  <a:t> </a:t>
                </a:r>
              </a:p>
            </p:txBody>
          </p:sp>
        </mc:Fallback>
      </mc:AlternateContent>
      <p:pic>
        <p:nvPicPr>
          <p:cNvPr id="10" name="Picture 7">
            <a:extLst>
              <a:ext uri="{FF2B5EF4-FFF2-40B4-BE49-F238E27FC236}">
                <a16:creationId xmlns:a16="http://schemas.microsoft.com/office/drawing/2014/main" id="{FAFED4DC-B8FA-C14A-BEB5-2398C093D8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4664" y="1867060"/>
            <a:ext cx="1256913" cy="5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a:extLst>
              <a:ext uri="{FF2B5EF4-FFF2-40B4-BE49-F238E27FC236}">
                <a16:creationId xmlns:a16="http://schemas.microsoft.com/office/drawing/2014/main" id="{E6221FA4-004A-674E-A041-AB678D2161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906723"/>
            <a:ext cx="1392195" cy="437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0">
            <a:extLst>
              <a:ext uri="{FF2B5EF4-FFF2-40B4-BE49-F238E27FC236}">
                <a16:creationId xmlns:a16="http://schemas.microsoft.com/office/drawing/2014/main" id="{75842297-D6A2-2346-BF66-787D63AF01B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04559" y="2464267"/>
            <a:ext cx="831205" cy="18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1">
            <a:extLst>
              <a:ext uri="{FF2B5EF4-FFF2-40B4-BE49-F238E27FC236}">
                <a16:creationId xmlns:a16="http://schemas.microsoft.com/office/drawing/2014/main" id="{7F68846B-A287-2743-96A7-36B54210335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26545" y="2433216"/>
            <a:ext cx="1392196" cy="190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890007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xfrm>
            <a:off x="416217" y="253815"/>
            <a:ext cx="8633654" cy="505438"/>
          </a:xfrm>
          <a:noFill/>
        </p:spPr>
        <p:txBody>
          <a:bodyPr lIns="51792" tIns="25897" rIns="51792" bIns="25897" anchor="t"/>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r>
              <a:rPr lang="en-US" altLang="en-US" sz="2800" dirty="0">
                <a:solidFill>
                  <a:srgbClr val="054A89"/>
                </a:solidFill>
              </a:rPr>
              <a:t>Parametric Methods - </a:t>
            </a:r>
            <a:r>
              <a:rPr lang="en-US" altLang="en-US" sz="2400" dirty="0">
                <a:solidFill>
                  <a:srgbClr val="054A89"/>
                </a:solidFill>
              </a:rPr>
              <a:t>Detecting Multivariate Outliers</a:t>
            </a:r>
            <a:endParaRPr lang="en-US" sz="2400" dirty="0">
              <a:solidFill>
                <a:srgbClr val="054A89"/>
              </a:solidFill>
            </a:endParaRPr>
          </a:p>
        </p:txBody>
      </p:sp>
      <p:sp>
        <p:nvSpPr>
          <p:cNvPr id="3" name="Text Placeholder 2">
            <a:extLst>
              <a:ext uri="{FF2B5EF4-FFF2-40B4-BE49-F238E27FC236}">
                <a16:creationId xmlns:a16="http://schemas.microsoft.com/office/drawing/2014/main" id="{CD91DD79-1EDF-6645-9093-8CA9B624B5A8}"/>
              </a:ext>
            </a:extLst>
          </p:cNvPr>
          <p:cNvSpPr>
            <a:spLocks noGrp="1"/>
          </p:cNvSpPr>
          <p:nvPr>
            <p:ph type="body" sz="quarter" idx="12"/>
          </p:nvPr>
        </p:nvSpPr>
        <p:spPr>
          <a:xfrm>
            <a:off x="526283" y="844896"/>
            <a:ext cx="8280751" cy="2504435"/>
          </a:xfrm>
        </p:spPr>
        <p:txBody>
          <a:bodyPr/>
          <a:lstStyle/>
          <a:p>
            <a:pPr>
              <a:spcBef>
                <a:spcPts val="24"/>
              </a:spcBef>
            </a:pPr>
            <a:r>
              <a:rPr lang="en-US" altLang="en-US" dirty="0"/>
              <a:t>Multivariate data: A data set involving two or more attributes or variables</a:t>
            </a:r>
          </a:p>
          <a:p>
            <a:pPr>
              <a:spcBef>
                <a:spcPts val="24"/>
              </a:spcBef>
            </a:pPr>
            <a:r>
              <a:rPr lang="en-US" altLang="en-US" dirty="0"/>
              <a:t>Correlation between different attributes makes the detection difficult as a multivariate normal distribution is not symmetrical </a:t>
            </a:r>
            <a:r>
              <a:rPr lang="en-US" altLang="en-US" dirty="0" err="1"/>
              <a:t>w.r.t.</a:t>
            </a:r>
            <a:r>
              <a:rPr lang="en-US" altLang="en-US" dirty="0"/>
              <a:t> its center</a:t>
            </a:r>
          </a:p>
          <a:p>
            <a:endParaRPr lang="en-US" dirty="0"/>
          </a:p>
        </p:txBody>
      </p:sp>
      <p:pic>
        <p:nvPicPr>
          <p:cNvPr id="4" name="Picture 3">
            <a:extLst>
              <a:ext uri="{FF2B5EF4-FFF2-40B4-BE49-F238E27FC236}">
                <a16:creationId xmlns:a16="http://schemas.microsoft.com/office/drawing/2014/main" id="{77E1E0F5-AF21-2645-B182-F3DC2E30FBD9}"/>
              </a:ext>
            </a:extLst>
          </p:cNvPr>
          <p:cNvPicPr>
            <a:picLocks noChangeAspect="1"/>
          </p:cNvPicPr>
          <p:nvPr/>
        </p:nvPicPr>
        <p:blipFill>
          <a:blip r:embed="rId3"/>
          <a:stretch>
            <a:fillRect/>
          </a:stretch>
        </p:blipFill>
        <p:spPr>
          <a:xfrm>
            <a:off x="2650067" y="2638917"/>
            <a:ext cx="3638550" cy="2350066"/>
          </a:xfrm>
          <a:prstGeom prst="rect">
            <a:avLst/>
          </a:prstGeom>
        </p:spPr>
      </p:pic>
    </p:spTree>
    <p:extLst>
      <p:ext uri="{BB962C8B-B14F-4D97-AF65-F5344CB8AC3E}">
        <p14:creationId xmlns:p14="http://schemas.microsoft.com/office/powerpoint/2010/main" val="379381320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xfrm>
            <a:off x="416217" y="253815"/>
            <a:ext cx="8633654" cy="505438"/>
          </a:xfrm>
          <a:noFill/>
        </p:spPr>
        <p:txBody>
          <a:bodyPr lIns="51792" tIns="25897" rIns="51792" bIns="25897" anchor="t"/>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r>
              <a:rPr lang="en-US" altLang="en-US" sz="2800" dirty="0">
                <a:solidFill>
                  <a:srgbClr val="054A89"/>
                </a:solidFill>
              </a:rPr>
              <a:t>Parametric Methods - </a:t>
            </a:r>
            <a:r>
              <a:rPr lang="en-US" altLang="en-US" sz="2400" dirty="0">
                <a:solidFill>
                  <a:srgbClr val="054A89"/>
                </a:solidFill>
              </a:rPr>
              <a:t>Detecting Multivariate Outliers</a:t>
            </a:r>
            <a:endParaRPr lang="en-US" sz="2400" dirty="0">
              <a:solidFill>
                <a:srgbClr val="054A89"/>
              </a:solidFill>
            </a:endParaRPr>
          </a:p>
        </p:txBody>
      </p:sp>
      <p:sp>
        <p:nvSpPr>
          <p:cNvPr id="3" name="Text Placeholder 2">
            <a:extLst>
              <a:ext uri="{FF2B5EF4-FFF2-40B4-BE49-F238E27FC236}">
                <a16:creationId xmlns:a16="http://schemas.microsoft.com/office/drawing/2014/main" id="{CD91DD79-1EDF-6645-9093-8CA9B624B5A8}"/>
              </a:ext>
            </a:extLst>
          </p:cNvPr>
          <p:cNvSpPr>
            <a:spLocks noGrp="1"/>
          </p:cNvSpPr>
          <p:nvPr>
            <p:ph type="body" sz="quarter" idx="12"/>
          </p:nvPr>
        </p:nvSpPr>
        <p:spPr>
          <a:xfrm>
            <a:off x="526283" y="844896"/>
            <a:ext cx="8280751" cy="2504435"/>
          </a:xfrm>
        </p:spPr>
        <p:txBody>
          <a:bodyPr/>
          <a:lstStyle/>
          <a:p>
            <a:pPr>
              <a:spcBef>
                <a:spcPts val="24"/>
              </a:spcBef>
            </a:pPr>
            <a:r>
              <a:rPr lang="en-US" altLang="en-US" dirty="0"/>
              <a:t>Basic idea: </a:t>
            </a:r>
          </a:p>
          <a:p>
            <a:pPr lvl="1">
              <a:spcBef>
                <a:spcPts val="24"/>
              </a:spcBef>
            </a:pPr>
            <a:r>
              <a:rPr lang="en-US" altLang="en-US" dirty="0"/>
              <a:t>transform the multivariate outlier detection task into a univariate outlier detection problem</a:t>
            </a:r>
          </a:p>
          <a:p>
            <a:pPr>
              <a:spcBef>
                <a:spcPts val="24"/>
              </a:spcBef>
            </a:pPr>
            <a:r>
              <a:rPr lang="en-US" altLang="en-US" dirty="0"/>
              <a:t>For example, can use </a:t>
            </a:r>
            <a:r>
              <a:rPr lang="el-GR" altLang="en-US" dirty="0">
                <a:latin typeface="Times New Roman" panose="02020603050405020304" pitchFamily="18" charset="0"/>
                <a:cs typeface="Times New Roman" panose="02020603050405020304" pitchFamily="18" charset="0"/>
              </a:rPr>
              <a:t>χ</a:t>
            </a:r>
            <a:r>
              <a:rPr lang="en-US" altLang="en-US" baseline="30000" dirty="0">
                <a:latin typeface="Times New Roman" panose="02020603050405020304" pitchFamily="18" charset="0"/>
                <a:cs typeface="Times New Roman" panose="02020603050405020304" pitchFamily="18" charset="0"/>
              </a:rPr>
              <a:t>2</a:t>
            </a:r>
            <a:r>
              <a:rPr lang="en-US" altLang="en-US" baseline="30000" dirty="0">
                <a:cs typeface="Arial" charset="0"/>
              </a:rPr>
              <a:t> </a:t>
            </a:r>
            <a:r>
              <a:rPr lang="en-US" altLang="en-US" dirty="0"/>
              <a:t>–statistic:</a:t>
            </a:r>
          </a:p>
          <a:p>
            <a:pPr lvl="1">
              <a:spcBef>
                <a:spcPts val="24"/>
              </a:spcBef>
            </a:pPr>
            <a:endParaRPr lang="en-US" altLang="en-US" sz="1800" dirty="0"/>
          </a:p>
          <a:p>
            <a:pPr lvl="1">
              <a:spcBef>
                <a:spcPts val="24"/>
              </a:spcBef>
            </a:pPr>
            <a:endParaRPr lang="en-US" altLang="en-US" sz="1800" dirty="0"/>
          </a:p>
          <a:p>
            <a:pPr lvl="1">
              <a:spcBef>
                <a:spcPts val="24"/>
              </a:spcBef>
            </a:pPr>
            <a:endParaRPr lang="en-US" altLang="en-US" sz="1800" dirty="0"/>
          </a:p>
          <a:p>
            <a:pPr lvl="1">
              <a:spcBef>
                <a:spcPts val="24"/>
              </a:spcBef>
            </a:pPr>
            <a:endParaRPr lang="en-US" altLang="en-US" dirty="0"/>
          </a:p>
          <a:p>
            <a:pPr lvl="1">
              <a:spcBef>
                <a:spcPts val="24"/>
              </a:spcBef>
            </a:pPr>
            <a:r>
              <a:rPr lang="en-US" altLang="en-US" dirty="0"/>
              <a:t>where </a:t>
            </a:r>
            <a:r>
              <a:rPr lang="en-US" altLang="en-US" i="1" dirty="0" err="1">
                <a:latin typeface="Times New Roman" panose="02020603050405020304" pitchFamily="18" charset="0"/>
                <a:cs typeface="Times New Roman" panose="02020603050405020304" pitchFamily="18" charset="0"/>
              </a:rPr>
              <a:t>E</a:t>
            </a:r>
            <a:r>
              <a:rPr lang="en-US" altLang="en-US" i="1" baseline="-25000" dirty="0" err="1">
                <a:latin typeface="Times New Roman" panose="02020603050405020304" pitchFamily="18" charset="0"/>
                <a:cs typeface="Times New Roman" panose="02020603050405020304" pitchFamily="18" charset="0"/>
              </a:rPr>
              <a:t>i</a:t>
            </a:r>
            <a:r>
              <a:rPr lang="en-US" altLang="en-US" dirty="0"/>
              <a:t> is the mean of the </a:t>
            </a:r>
            <a:r>
              <a:rPr lang="en-US" altLang="en-US" i="1" dirty="0" err="1">
                <a:latin typeface="Times New Roman" panose="02020603050405020304" pitchFamily="18" charset="0"/>
                <a:cs typeface="Times New Roman" panose="02020603050405020304" pitchFamily="18" charset="0"/>
              </a:rPr>
              <a:t>i-</a:t>
            </a:r>
            <a:r>
              <a:rPr lang="en-US" altLang="en-US" dirty="0" err="1">
                <a:latin typeface="Times New Roman" panose="02020603050405020304" pitchFamily="18" charset="0"/>
                <a:cs typeface="Times New Roman" panose="02020603050405020304" pitchFamily="18" charset="0"/>
              </a:rPr>
              <a:t>th</a:t>
            </a:r>
            <a:r>
              <a:rPr lang="en-US" altLang="en-US" dirty="0"/>
              <a:t> dimension among all objects, </a:t>
            </a:r>
            <a:r>
              <a:rPr lang="en-US" altLang="en-US" i="1" dirty="0">
                <a:latin typeface="Times New Roman" panose="02020603050405020304" pitchFamily="18" charset="0"/>
                <a:cs typeface="Times New Roman" panose="02020603050405020304" pitchFamily="18" charset="0"/>
              </a:rPr>
              <a:t>o</a:t>
            </a:r>
            <a:r>
              <a:rPr lang="en-US" altLang="en-US" i="1" baseline="-25000" dirty="0">
                <a:latin typeface="Times New Roman" panose="02020603050405020304" pitchFamily="18" charset="0"/>
                <a:cs typeface="Times New Roman" panose="02020603050405020304" pitchFamily="18" charset="0"/>
              </a:rPr>
              <a:t>i  </a:t>
            </a:r>
            <a:r>
              <a:rPr lang="en-US" altLang="en-US" dirty="0"/>
              <a:t>is value of </a:t>
            </a:r>
            <a:r>
              <a:rPr lang="en-US" altLang="en-US" i="1" dirty="0">
                <a:latin typeface="Times New Roman" panose="02020603050405020304" pitchFamily="18" charset="0"/>
                <a:cs typeface="Times New Roman" panose="02020603050405020304" pitchFamily="18" charset="0"/>
              </a:rPr>
              <a:t>o </a:t>
            </a:r>
            <a:r>
              <a:rPr lang="en-US" altLang="en-US" dirty="0"/>
              <a:t>in the </a:t>
            </a:r>
            <a:r>
              <a:rPr lang="en-US" altLang="en-US" i="1" dirty="0" err="1">
                <a:latin typeface="Times New Roman" panose="02020603050405020304" pitchFamily="18" charset="0"/>
                <a:cs typeface="Times New Roman" panose="02020603050405020304" pitchFamily="18" charset="0"/>
              </a:rPr>
              <a:t>i-</a:t>
            </a:r>
            <a:r>
              <a:rPr lang="en-US" altLang="en-US" dirty="0" err="1">
                <a:latin typeface="Times New Roman" panose="02020603050405020304" pitchFamily="18" charset="0"/>
                <a:cs typeface="Times New Roman" panose="02020603050405020304" pitchFamily="18" charset="0"/>
              </a:rPr>
              <a:t>th</a:t>
            </a:r>
            <a:r>
              <a:rPr lang="en-US" altLang="en-US" dirty="0"/>
              <a:t> dimension, and </a:t>
            </a:r>
            <a:r>
              <a:rPr lang="en-US" altLang="en-US" i="1" dirty="0">
                <a:latin typeface="Times New Roman" panose="02020603050405020304" pitchFamily="18" charset="0"/>
                <a:cs typeface="Times New Roman" panose="02020603050405020304" pitchFamily="18" charset="0"/>
              </a:rPr>
              <a:t>n</a:t>
            </a:r>
            <a:r>
              <a:rPr lang="en-US" altLang="en-US" dirty="0"/>
              <a:t> is the dimensionality</a:t>
            </a:r>
          </a:p>
          <a:p>
            <a:pPr lvl="1">
              <a:spcBef>
                <a:spcPts val="24"/>
              </a:spcBef>
            </a:pPr>
            <a:r>
              <a:rPr lang="en-US" altLang="en-US" dirty="0"/>
              <a:t>If </a:t>
            </a:r>
            <a:r>
              <a:rPr lang="el-GR" altLang="en-US" dirty="0">
                <a:latin typeface="Times New Roman" panose="02020603050405020304" pitchFamily="18" charset="0"/>
                <a:cs typeface="Times New Roman" panose="02020603050405020304" pitchFamily="18" charset="0"/>
              </a:rPr>
              <a:t>χ</a:t>
            </a:r>
            <a:r>
              <a:rPr lang="en-US" altLang="en-US" baseline="30000" dirty="0">
                <a:latin typeface="Times New Roman" panose="02020603050405020304" pitchFamily="18" charset="0"/>
                <a:cs typeface="Times New Roman" panose="02020603050405020304" pitchFamily="18" charset="0"/>
              </a:rPr>
              <a:t>2</a:t>
            </a:r>
            <a:r>
              <a:rPr lang="en-US" altLang="en-US" baseline="30000" dirty="0">
                <a:cs typeface="Arial" charset="0"/>
              </a:rPr>
              <a:t> </a:t>
            </a:r>
            <a:r>
              <a:rPr lang="en-US" altLang="en-US" dirty="0"/>
              <a:t>–statistic is large, then object </a:t>
            </a:r>
            <a:r>
              <a:rPr lang="en-US" altLang="en-US" i="1" dirty="0">
                <a:latin typeface="Times New Roman" panose="02020603050405020304" pitchFamily="18" charset="0"/>
                <a:cs typeface="Times New Roman" panose="02020603050405020304" pitchFamily="18" charset="0"/>
              </a:rPr>
              <a:t>o</a:t>
            </a:r>
            <a:r>
              <a:rPr lang="en-US" altLang="en-US" dirty="0"/>
              <a:t> is an outlier</a:t>
            </a:r>
            <a:endParaRPr lang="en-US" dirty="0"/>
          </a:p>
        </p:txBody>
      </p:sp>
      <p:pic>
        <p:nvPicPr>
          <p:cNvPr id="5" name="Picture 8">
            <a:extLst>
              <a:ext uri="{FF2B5EF4-FFF2-40B4-BE49-F238E27FC236}">
                <a16:creationId xmlns:a16="http://schemas.microsoft.com/office/drawing/2014/main" id="{37ABA501-C77F-DA4B-9A7C-03276EE098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09" y="2444901"/>
            <a:ext cx="2397224" cy="802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964182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xfrm>
            <a:off x="519164" y="339458"/>
            <a:ext cx="8387769" cy="505438"/>
          </a:xfrm>
          <a:noFill/>
        </p:spPr>
        <p:txBody>
          <a:bodyPr lIns="51792" tIns="25897" rIns="51792" bIns="25897" anchor="t"/>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r>
              <a:rPr lang="en-US" altLang="en-US" sz="2800" dirty="0">
                <a:solidFill>
                  <a:srgbClr val="054A89"/>
                </a:solidFill>
              </a:rPr>
              <a:t>Parametric Methods - </a:t>
            </a:r>
            <a:r>
              <a:rPr lang="en-US" altLang="en-US" dirty="0">
                <a:solidFill>
                  <a:srgbClr val="054A89"/>
                </a:solidFill>
              </a:rPr>
              <a:t>Using Mixture of Parametric Distributions</a:t>
            </a:r>
            <a:endParaRPr lang="en-US" dirty="0">
              <a:solidFill>
                <a:srgbClr val="054A89"/>
              </a:solidFill>
            </a:endParaRPr>
          </a:p>
        </p:txBody>
      </p:sp>
      <p:sp>
        <p:nvSpPr>
          <p:cNvPr id="3" name="Text Placeholder 2">
            <a:extLst>
              <a:ext uri="{FF2B5EF4-FFF2-40B4-BE49-F238E27FC236}">
                <a16:creationId xmlns:a16="http://schemas.microsoft.com/office/drawing/2014/main" id="{CD91DD79-1EDF-6645-9093-8CA9B624B5A8}"/>
              </a:ext>
            </a:extLst>
          </p:cNvPr>
          <p:cNvSpPr>
            <a:spLocks noGrp="1"/>
          </p:cNvSpPr>
          <p:nvPr>
            <p:ph type="body" sz="quarter" idx="12"/>
          </p:nvPr>
        </p:nvSpPr>
        <p:spPr>
          <a:xfrm>
            <a:off x="526283" y="844896"/>
            <a:ext cx="8280751" cy="2504435"/>
          </a:xfrm>
        </p:spPr>
        <p:txBody>
          <a:bodyPr/>
          <a:lstStyle/>
          <a:p>
            <a:pPr>
              <a:spcBef>
                <a:spcPts val="24"/>
              </a:spcBef>
            </a:pPr>
            <a:r>
              <a:rPr lang="en-US" altLang="en-US" dirty="0"/>
              <a:t>Assuming data generated by a single normal distribution could be sometimes overly simplified</a:t>
            </a:r>
          </a:p>
          <a:p>
            <a:pPr>
              <a:spcBef>
                <a:spcPts val="24"/>
              </a:spcBef>
            </a:pPr>
            <a:r>
              <a:rPr lang="en-US" altLang="en-US" dirty="0"/>
              <a:t>Example: </a:t>
            </a:r>
          </a:p>
          <a:p>
            <a:pPr lvl="1">
              <a:spcBef>
                <a:spcPts val="24"/>
              </a:spcBef>
            </a:pPr>
            <a:r>
              <a:rPr lang="en-US" altLang="en-US" dirty="0"/>
              <a:t>The objects between the two clusters cannot be captured as outliers since they are close to the estimated mean</a:t>
            </a:r>
          </a:p>
          <a:p>
            <a:pPr lvl="1">
              <a:spcBef>
                <a:spcPts val="24"/>
              </a:spcBef>
            </a:pPr>
            <a:endParaRPr lang="en-US" altLang="en-US" sz="1800" dirty="0"/>
          </a:p>
          <a:p>
            <a:pPr lvl="1">
              <a:spcBef>
                <a:spcPts val="24"/>
              </a:spcBef>
            </a:pPr>
            <a:endParaRPr lang="en-US" altLang="en-US" sz="1800" dirty="0"/>
          </a:p>
          <a:p>
            <a:pPr lvl="1">
              <a:spcBef>
                <a:spcPts val="24"/>
              </a:spcBef>
            </a:pPr>
            <a:endParaRPr lang="en-US" altLang="en-US" sz="1800" dirty="0"/>
          </a:p>
        </p:txBody>
      </p:sp>
      <p:pic>
        <p:nvPicPr>
          <p:cNvPr id="6" name="Picture 7">
            <a:extLst>
              <a:ext uri="{FF2B5EF4-FFF2-40B4-BE49-F238E27FC236}">
                <a16:creationId xmlns:a16="http://schemas.microsoft.com/office/drawing/2014/main" id="{DDFE119A-8FE7-064E-B425-D2E00F00C8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4191" y="2735209"/>
            <a:ext cx="2355617" cy="2068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6382104"/>
      </p:ext>
    </p:extLst>
  </p:cSld>
  <p:clrMapOvr>
    <a:masterClrMapping/>
  </p:clrMapOvr>
  <p:transition/>
</p:sld>
</file>

<file path=ppt/theme/theme1.xml><?xml version="1.0" encoding="utf-8"?>
<a:theme xmlns:a="http://schemas.openxmlformats.org/drawingml/2006/main" name="UniSA PPT - Logo footer">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nisa_powerpoint_with_logo_footer" id="{F7B5DB39-39F9-624B-BD92-6F76FFB7D372}" vid="{E5A5EEF1-1B5B-584B-9F67-4251EF784B3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UniSA PPT - Logo footer</Template>
  <TotalTime>6771</TotalTime>
  <Words>3025</Words>
  <Application>Microsoft Office PowerPoint</Application>
  <PresentationFormat>On-screen Show (16:9)</PresentationFormat>
  <Paragraphs>274</Paragraphs>
  <Slides>32</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APPLE CHANCERY</vt:lpstr>
      <vt:lpstr>Monaco</vt:lpstr>
      <vt:lpstr>Altis UniSA</vt:lpstr>
      <vt:lpstr>Arial</vt:lpstr>
      <vt:lpstr>Cambria Math</vt:lpstr>
      <vt:lpstr>Times New Roman</vt:lpstr>
      <vt:lpstr>Wingdings</vt:lpstr>
      <vt:lpstr>UniSA PPT - Logo footer</vt:lpstr>
      <vt:lpstr> INFS 5102 Unsupervised Methods in Analytics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INFS 5102 Unsupervised Methods in Analytics</dc:title>
  <dc:creator>Lin Liu</dc:creator>
  <cp:lastModifiedBy>Lin Liu</cp:lastModifiedBy>
  <cp:revision>185</cp:revision>
  <cp:lastPrinted>2011-11-18T03:36:14Z</cp:lastPrinted>
  <dcterms:created xsi:type="dcterms:W3CDTF">2022-02-19T07:39:44Z</dcterms:created>
  <dcterms:modified xsi:type="dcterms:W3CDTF">2023-04-25T13:32:51Z</dcterms:modified>
</cp:coreProperties>
</file>