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20"/>
  </p:notesMasterIdLst>
  <p:sldIdLst>
    <p:sldId id="256" r:id="rId5"/>
    <p:sldId id="261" r:id="rId6"/>
    <p:sldId id="262" r:id="rId7"/>
    <p:sldId id="257" r:id="rId8"/>
    <p:sldId id="263" r:id="rId9"/>
    <p:sldId id="271" r:id="rId10"/>
    <p:sldId id="272" r:id="rId11"/>
    <p:sldId id="260" r:id="rId12"/>
    <p:sldId id="258" r:id="rId13"/>
    <p:sldId id="259" r:id="rId14"/>
    <p:sldId id="273" r:id="rId15"/>
    <p:sldId id="270" r:id="rId16"/>
    <p:sldId id="265" r:id="rId17"/>
    <p:sldId id="266" r:id="rId18"/>
    <p:sldId id="269"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94"/>
  </p:normalViewPr>
  <p:slideViewPr>
    <p:cSldViewPr snapToGrid="0">
      <p:cViewPr varScale="1">
        <p:scale>
          <a:sx n="154" d="100"/>
          <a:sy n="154" d="100"/>
        </p:scale>
        <p:origin x="366"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4" name="Google Shape;14;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1" name="Google Shape;21;p4"/>
          <p:cNvSpPr txBox="1">
            <a:spLocks noGrp="1"/>
          </p:cNvSpPr>
          <p:nvPr>
            <p:ph type="body" idx="1"/>
          </p:nvPr>
        </p:nvSpPr>
        <p:spPr>
          <a:xfrm>
            <a:off x="311700" y="122245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t>Click to edit Master text styles</a:t>
            </a: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1">
            <a:alphaModFix/>
          </a:blip>
          <a:stretch>
            <a:fillRect/>
          </a:stretch>
        </p:blipFill>
        <p:spPr>
          <a:xfrm>
            <a:off x="8159445" y="4144200"/>
            <a:ext cx="984551" cy="999300"/>
          </a:xfrm>
          <a:prstGeom prst="rect">
            <a:avLst/>
          </a:prstGeom>
          <a:noFill/>
          <a:ln>
            <a:noFill/>
          </a:ln>
        </p:spPr>
      </p:pic>
      <p:sp>
        <p:nvSpPr>
          <p:cNvPr id="7" name="Google Shape;7;p1"/>
          <p:cNvSpPr txBox="1">
            <a:spLocks noGrp="1"/>
          </p:cNvSpPr>
          <p:nvPr>
            <p:ph type="title"/>
          </p:nvPr>
        </p:nvSpPr>
        <p:spPr>
          <a:xfrm>
            <a:off x="311700" y="649750"/>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22245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2">
            <a:alphaModFix/>
          </a:blip>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13">
            <a:alphaModFix/>
          </a:blip>
          <a:stretch>
            <a:fillRect/>
          </a:stretch>
        </p:blipFill>
        <p:spPr>
          <a:xfrm>
            <a:off x="388600" y="65336"/>
            <a:ext cx="1913424" cy="4408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3" name="Title 2">
            <a:extLst>
              <a:ext uri="{FF2B5EF4-FFF2-40B4-BE49-F238E27FC236}">
                <a16:creationId xmlns:a16="http://schemas.microsoft.com/office/drawing/2014/main" id="{B1EB1886-D6E6-11E7-F26C-A97737DDB391}"/>
              </a:ext>
            </a:extLst>
          </p:cNvPr>
          <p:cNvSpPr>
            <a:spLocks noGrp="1"/>
          </p:cNvSpPr>
          <p:nvPr>
            <p:ph type="title"/>
          </p:nvPr>
        </p:nvSpPr>
        <p:spPr>
          <a:xfrm>
            <a:off x="311700" y="1106125"/>
            <a:ext cx="8520600" cy="1963500"/>
          </a:xfrm>
        </p:spPr>
        <p:txBody>
          <a:bodyPr wrap="square" anchor="b">
            <a:normAutofit/>
          </a:bodyPr>
          <a:lstStyle/>
          <a:p>
            <a:pPr>
              <a:lnSpc>
                <a:spcPct val="90000"/>
              </a:lnSpc>
            </a:pPr>
            <a:r>
              <a:rPr lang="en-US" sz="4800" dirty="0"/>
              <a:t>Product Analytics</a:t>
            </a:r>
            <a:br>
              <a:rPr lang="en-US" sz="4800" dirty="0"/>
            </a:br>
            <a:r>
              <a:rPr lang="en-US" sz="2000" dirty="0"/>
              <a:t>(Final Project Presentation)</a:t>
            </a:r>
          </a:p>
        </p:txBody>
      </p:sp>
      <p:sp>
        <p:nvSpPr>
          <p:cNvPr id="5" name="Subtitle 4">
            <a:extLst>
              <a:ext uri="{FF2B5EF4-FFF2-40B4-BE49-F238E27FC236}">
                <a16:creationId xmlns:a16="http://schemas.microsoft.com/office/drawing/2014/main" id="{74021643-9A4E-DF43-6A06-8E7C3EE56B2D}"/>
              </a:ext>
            </a:extLst>
          </p:cNvPr>
          <p:cNvSpPr>
            <a:spLocks noGrp="1"/>
          </p:cNvSpPr>
          <p:nvPr>
            <p:ph type="body" idx="1"/>
          </p:nvPr>
        </p:nvSpPr>
        <p:spPr>
          <a:xfrm>
            <a:off x="311700" y="3152225"/>
            <a:ext cx="8520600" cy="1300800"/>
          </a:xfrm>
        </p:spPr>
        <p:txBody>
          <a:bodyPr wrap="square" anchor="t">
            <a:normAutofit/>
          </a:bodyPr>
          <a:lstStyle/>
          <a:p>
            <a:pPr marL="114300" indent="0">
              <a:lnSpc>
                <a:spcPct val="105000"/>
              </a:lnSpc>
              <a:spcAft>
                <a:spcPts val="600"/>
              </a:spcAft>
              <a:buNone/>
            </a:pPr>
            <a:r>
              <a:rPr lang="en-US" dirty="0"/>
              <a:t>Presented by</a:t>
            </a:r>
          </a:p>
          <a:p>
            <a:pPr marL="114300" indent="0">
              <a:lnSpc>
                <a:spcPct val="105000"/>
              </a:lnSpc>
              <a:spcAft>
                <a:spcPts val="600"/>
              </a:spcAft>
              <a:buNone/>
            </a:pPr>
            <a:r>
              <a:rPr lang="en-US" dirty="0"/>
              <a:t>Sai Krupa Reddy Surarapu</a:t>
            </a:r>
          </a:p>
          <a:p>
            <a:pPr marL="114300" indent="0">
              <a:lnSpc>
                <a:spcPct val="105000"/>
              </a:lnSpc>
              <a:spcAft>
                <a:spcPts val="600"/>
              </a:spcAft>
              <a:buNone/>
            </a:pPr>
            <a:r>
              <a:rPr lang="en-US" dirty="0"/>
              <a:t>HV18252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5A9E4-5F0C-0B90-FD1B-C3521F8B9E65}"/>
              </a:ext>
            </a:extLst>
          </p:cNvPr>
          <p:cNvSpPr>
            <a:spLocks noGrp="1"/>
          </p:cNvSpPr>
          <p:nvPr>
            <p:ph type="title"/>
          </p:nvPr>
        </p:nvSpPr>
        <p:spPr/>
        <p:txBody>
          <a:bodyPr/>
          <a:lstStyle/>
          <a:p>
            <a:r>
              <a:rPr lang="en-US" sz="2800" b="1" dirty="0">
                <a:latin typeface="Times New Roman"/>
                <a:ea typeface="Times New Roman"/>
                <a:cs typeface="Times New Roman"/>
                <a:sym typeface="Times New Roman"/>
              </a:rPr>
              <a:t>Model Results</a:t>
            </a:r>
            <a:endParaRPr lang="en-IN" dirty="0"/>
          </a:p>
        </p:txBody>
      </p:sp>
      <p:pic>
        <p:nvPicPr>
          <p:cNvPr id="14" name="Picture 13">
            <a:extLst>
              <a:ext uri="{FF2B5EF4-FFF2-40B4-BE49-F238E27FC236}">
                <a16:creationId xmlns:a16="http://schemas.microsoft.com/office/drawing/2014/main" id="{DCD077B3-7BC3-F7AF-9C80-8BFBD419ADEA}"/>
              </a:ext>
            </a:extLst>
          </p:cNvPr>
          <p:cNvPicPr>
            <a:picLocks noChangeAspect="1"/>
          </p:cNvPicPr>
          <p:nvPr/>
        </p:nvPicPr>
        <p:blipFill>
          <a:blip r:embed="rId2"/>
          <a:stretch>
            <a:fillRect/>
          </a:stretch>
        </p:blipFill>
        <p:spPr>
          <a:xfrm>
            <a:off x="0" y="1569985"/>
            <a:ext cx="9144000" cy="697243"/>
          </a:xfrm>
          <a:prstGeom prst="rect">
            <a:avLst/>
          </a:prstGeom>
        </p:spPr>
      </p:pic>
      <p:pic>
        <p:nvPicPr>
          <p:cNvPr id="16" name="Picture 15">
            <a:extLst>
              <a:ext uri="{FF2B5EF4-FFF2-40B4-BE49-F238E27FC236}">
                <a16:creationId xmlns:a16="http://schemas.microsoft.com/office/drawing/2014/main" id="{A84F7DBB-8147-3514-FA34-F76BD77122C7}"/>
              </a:ext>
            </a:extLst>
          </p:cNvPr>
          <p:cNvPicPr>
            <a:picLocks noChangeAspect="1"/>
          </p:cNvPicPr>
          <p:nvPr/>
        </p:nvPicPr>
        <p:blipFill>
          <a:blip r:embed="rId3"/>
          <a:stretch>
            <a:fillRect/>
          </a:stretch>
        </p:blipFill>
        <p:spPr>
          <a:xfrm>
            <a:off x="0" y="2289299"/>
            <a:ext cx="9144000" cy="564901"/>
          </a:xfrm>
          <a:prstGeom prst="rect">
            <a:avLst/>
          </a:prstGeom>
        </p:spPr>
      </p:pic>
      <p:pic>
        <p:nvPicPr>
          <p:cNvPr id="18" name="Picture 17">
            <a:extLst>
              <a:ext uri="{FF2B5EF4-FFF2-40B4-BE49-F238E27FC236}">
                <a16:creationId xmlns:a16="http://schemas.microsoft.com/office/drawing/2014/main" id="{B116440A-551B-15EE-7126-904A2FA4B28A}"/>
              </a:ext>
            </a:extLst>
          </p:cNvPr>
          <p:cNvPicPr>
            <a:picLocks noChangeAspect="1"/>
          </p:cNvPicPr>
          <p:nvPr/>
        </p:nvPicPr>
        <p:blipFill>
          <a:blip r:embed="rId4"/>
          <a:stretch>
            <a:fillRect/>
          </a:stretch>
        </p:blipFill>
        <p:spPr>
          <a:xfrm>
            <a:off x="0" y="3377080"/>
            <a:ext cx="9144000" cy="570840"/>
          </a:xfrm>
          <a:prstGeom prst="rect">
            <a:avLst/>
          </a:prstGeom>
        </p:spPr>
      </p:pic>
      <p:sp>
        <p:nvSpPr>
          <p:cNvPr id="19" name="TextBox 18">
            <a:extLst>
              <a:ext uri="{FF2B5EF4-FFF2-40B4-BE49-F238E27FC236}">
                <a16:creationId xmlns:a16="http://schemas.microsoft.com/office/drawing/2014/main" id="{56A27871-650C-EC40-CD98-6C8B19330F49}"/>
              </a:ext>
            </a:extLst>
          </p:cNvPr>
          <p:cNvSpPr txBox="1"/>
          <p:nvPr/>
        </p:nvSpPr>
        <p:spPr>
          <a:xfrm>
            <a:off x="311700" y="1333049"/>
            <a:ext cx="1289135" cy="307777"/>
          </a:xfrm>
          <a:prstGeom prst="rect">
            <a:avLst/>
          </a:prstGeom>
          <a:noFill/>
        </p:spPr>
        <p:txBody>
          <a:bodyPr wrap="none" rtlCol="0">
            <a:spAutoFit/>
          </a:bodyPr>
          <a:lstStyle/>
          <a:p>
            <a:r>
              <a:rPr lang="en-US" dirty="0"/>
              <a:t>Decision Tree</a:t>
            </a:r>
            <a:endParaRPr lang="en-IN" dirty="0"/>
          </a:p>
        </p:txBody>
      </p:sp>
      <p:sp>
        <p:nvSpPr>
          <p:cNvPr id="20" name="TextBox 19">
            <a:extLst>
              <a:ext uri="{FF2B5EF4-FFF2-40B4-BE49-F238E27FC236}">
                <a16:creationId xmlns:a16="http://schemas.microsoft.com/office/drawing/2014/main" id="{FB3D3D0E-8394-3FA2-5E3F-0ED3FD6550D2}"/>
              </a:ext>
            </a:extLst>
          </p:cNvPr>
          <p:cNvSpPr txBox="1"/>
          <p:nvPr/>
        </p:nvSpPr>
        <p:spPr>
          <a:xfrm>
            <a:off x="378822" y="3012176"/>
            <a:ext cx="1417376" cy="307777"/>
          </a:xfrm>
          <a:prstGeom prst="rect">
            <a:avLst/>
          </a:prstGeom>
          <a:noFill/>
        </p:spPr>
        <p:txBody>
          <a:bodyPr wrap="none" rtlCol="0">
            <a:spAutoFit/>
          </a:bodyPr>
          <a:lstStyle/>
          <a:p>
            <a:r>
              <a:rPr lang="en-US" dirty="0"/>
              <a:t>Random Forest</a:t>
            </a:r>
            <a:endParaRPr lang="en-IN" dirty="0"/>
          </a:p>
        </p:txBody>
      </p:sp>
    </p:spTree>
    <p:extLst>
      <p:ext uri="{BB962C8B-B14F-4D97-AF65-F5344CB8AC3E}">
        <p14:creationId xmlns:p14="http://schemas.microsoft.com/office/powerpoint/2010/main" val="234362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5A9E4-5F0C-0B90-FD1B-C3521F8B9E65}"/>
              </a:ext>
            </a:extLst>
          </p:cNvPr>
          <p:cNvSpPr>
            <a:spLocks noGrp="1"/>
          </p:cNvSpPr>
          <p:nvPr>
            <p:ph type="title"/>
          </p:nvPr>
        </p:nvSpPr>
        <p:spPr/>
        <p:txBody>
          <a:bodyPr/>
          <a:lstStyle/>
          <a:p>
            <a:r>
              <a:rPr lang="en-US" sz="2800" b="1" dirty="0">
                <a:latin typeface="Times New Roman"/>
                <a:ea typeface="Times New Roman"/>
                <a:cs typeface="Times New Roman"/>
                <a:sym typeface="Times New Roman"/>
              </a:rPr>
              <a:t>Model Results</a:t>
            </a:r>
            <a:endParaRPr lang="en-IN" dirty="0"/>
          </a:p>
        </p:txBody>
      </p:sp>
      <p:sp>
        <p:nvSpPr>
          <p:cNvPr id="19" name="TextBox 18">
            <a:extLst>
              <a:ext uri="{FF2B5EF4-FFF2-40B4-BE49-F238E27FC236}">
                <a16:creationId xmlns:a16="http://schemas.microsoft.com/office/drawing/2014/main" id="{56A27871-650C-EC40-CD98-6C8B19330F49}"/>
              </a:ext>
            </a:extLst>
          </p:cNvPr>
          <p:cNvSpPr txBox="1"/>
          <p:nvPr/>
        </p:nvSpPr>
        <p:spPr>
          <a:xfrm>
            <a:off x="311700" y="1333049"/>
            <a:ext cx="1747594" cy="307777"/>
          </a:xfrm>
          <a:prstGeom prst="rect">
            <a:avLst/>
          </a:prstGeom>
          <a:noFill/>
        </p:spPr>
        <p:txBody>
          <a:bodyPr wrap="none" rtlCol="0">
            <a:spAutoFit/>
          </a:bodyPr>
          <a:lstStyle/>
          <a:p>
            <a:r>
              <a:rPr lang="en-US" dirty="0"/>
              <a:t>Logistic Regression</a:t>
            </a:r>
            <a:endParaRPr lang="en-IN" dirty="0"/>
          </a:p>
        </p:txBody>
      </p:sp>
      <p:pic>
        <p:nvPicPr>
          <p:cNvPr id="4" name="Picture 3">
            <a:extLst>
              <a:ext uri="{FF2B5EF4-FFF2-40B4-BE49-F238E27FC236}">
                <a16:creationId xmlns:a16="http://schemas.microsoft.com/office/drawing/2014/main" id="{4658D6AD-BEAD-9082-AE88-05517D54FE67}"/>
              </a:ext>
            </a:extLst>
          </p:cNvPr>
          <p:cNvPicPr>
            <a:picLocks noChangeAspect="1"/>
          </p:cNvPicPr>
          <p:nvPr/>
        </p:nvPicPr>
        <p:blipFill>
          <a:blip r:embed="rId2"/>
          <a:stretch>
            <a:fillRect/>
          </a:stretch>
        </p:blipFill>
        <p:spPr>
          <a:xfrm>
            <a:off x="0" y="1698142"/>
            <a:ext cx="9144000" cy="545432"/>
          </a:xfrm>
          <a:prstGeom prst="rect">
            <a:avLst/>
          </a:prstGeom>
        </p:spPr>
      </p:pic>
    </p:spTree>
    <p:extLst>
      <p:ext uri="{BB962C8B-B14F-4D97-AF65-F5344CB8AC3E}">
        <p14:creationId xmlns:p14="http://schemas.microsoft.com/office/powerpoint/2010/main" val="251780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5A9E4-5F0C-0B90-FD1B-C3521F8B9E65}"/>
              </a:ext>
            </a:extLst>
          </p:cNvPr>
          <p:cNvSpPr>
            <a:spLocks noGrp="1"/>
          </p:cNvSpPr>
          <p:nvPr>
            <p:ph type="title"/>
          </p:nvPr>
        </p:nvSpPr>
        <p:spPr/>
        <p:txBody>
          <a:bodyPr/>
          <a:lstStyle/>
          <a:p>
            <a:r>
              <a:rPr lang="en-US" sz="2800" b="1" dirty="0">
                <a:latin typeface="Times New Roman"/>
                <a:ea typeface="Times New Roman"/>
                <a:cs typeface="Times New Roman"/>
                <a:sym typeface="Times New Roman"/>
              </a:rPr>
              <a:t>Data Visualizations</a:t>
            </a:r>
            <a:br>
              <a:rPr lang="en-US" sz="2800" b="1" dirty="0">
                <a:latin typeface="Times New Roman"/>
                <a:ea typeface="Times New Roman"/>
                <a:cs typeface="Times New Roman"/>
                <a:sym typeface="Times New Roman"/>
              </a:rPr>
            </a:br>
            <a:br>
              <a:rPr lang="en-US" sz="2800" b="1" dirty="0">
                <a:latin typeface="Times New Roman"/>
                <a:ea typeface="Times New Roman"/>
                <a:cs typeface="Times New Roman"/>
                <a:sym typeface="Times New Roman"/>
              </a:rPr>
            </a:br>
            <a:endParaRPr lang="en-IN" dirty="0"/>
          </a:p>
        </p:txBody>
      </p:sp>
      <p:pic>
        <p:nvPicPr>
          <p:cNvPr id="1026" name="Picture 2">
            <a:extLst>
              <a:ext uri="{FF2B5EF4-FFF2-40B4-BE49-F238E27FC236}">
                <a16:creationId xmlns:a16="http://schemas.microsoft.com/office/drawing/2014/main" id="{6989B2BD-609C-40C4-FD2A-D943B6DFE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23" y="1284242"/>
            <a:ext cx="2169989" cy="19891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AB84CDF-C984-7C26-AFEC-3C5DAE239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1580" y="1368768"/>
            <a:ext cx="2119736" cy="169167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30182147-9D73-9161-51C7-7B0302AAAF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0718" y="1418531"/>
            <a:ext cx="2057381" cy="164191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6C5CE1C6-620D-1E5A-0248-C9E882B2C9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718" y="3273399"/>
            <a:ext cx="2671571" cy="155877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572F3B64-D156-36F1-BE14-1934A22EFC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8647" y="3273399"/>
            <a:ext cx="2853959" cy="1558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670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CAB8-7D8E-FF9A-15FD-4D7D10A3D8D3}"/>
              </a:ext>
            </a:extLst>
          </p:cNvPr>
          <p:cNvSpPr>
            <a:spLocks noGrp="1"/>
          </p:cNvSpPr>
          <p:nvPr>
            <p:ph type="title"/>
          </p:nvPr>
        </p:nvSpPr>
        <p:spPr/>
        <p:txBody>
          <a:bodyPr/>
          <a:lstStyle/>
          <a:p>
            <a:r>
              <a:rPr lang="en-US" sz="2800" b="1" dirty="0">
                <a:latin typeface="Times New Roman"/>
                <a:ea typeface="Times New Roman"/>
                <a:cs typeface="Times New Roman"/>
                <a:sym typeface="Times New Roman"/>
              </a:rPr>
              <a:t>Findings</a:t>
            </a:r>
            <a:br>
              <a:rPr lang="en-US" sz="2800" b="1" dirty="0">
                <a:latin typeface="Times New Roman"/>
                <a:ea typeface="Times New Roman"/>
                <a:cs typeface="Times New Roman"/>
                <a:sym typeface="Times New Roman"/>
              </a:rPr>
            </a:br>
            <a:endParaRPr lang="en-IN" dirty="0"/>
          </a:p>
        </p:txBody>
      </p:sp>
      <p:sp>
        <p:nvSpPr>
          <p:cNvPr id="3" name="Text Placeholder 2">
            <a:extLst>
              <a:ext uri="{FF2B5EF4-FFF2-40B4-BE49-F238E27FC236}">
                <a16:creationId xmlns:a16="http://schemas.microsoft.com/office/drawing/2014/main" id="{BA109697-4C30-2BBA-8229-FA793BADD876}"/>
              </a:ext>
            </a:extLst>
          </p:cNvPr>
          <p:cNvSpPr>
            <a:spLocks noGrp="1"/>
          </p:cNvSpPr>
          <p:nvPr>
            <p:ph type="body" idx="1"/>
          </p:nvPr>
        </p:nvSpPr>
        <p:spPr/>
        <p:txBody>
          <a:bodyPr/>
          <a:lstStyle/>
          <a:p>
            <a:r>
              <a:rPr lang="en-US" dirty="0"/>
              <a:t>Cluster 2 - customer share 27.38%. The share of “buying” customers is 0.69. Customers buying </a:t>
            </a:r>
            <a:r>
              <a:rPr lang="en-US" dirty="0" err="1"/>
              <a:t>product_clothes</a:t>
            </a:r>
            <a:r>
              <a:rPr lang="en-US" dirty="0"/>
              <a:t> and most often clicking on the banner.</a:t>
            </a:r>
          </a:p>
          <a:p>
            <a:endParaRPr lang="en-US" dirty="0"/>
          </a:p>
          <a:p>
            <a:r>
              <a:rPr lang="en-US" dirty="0"/>
              <a:t>Cluster 1 - customer share 27.38 %. The proportion of "buying" customers is 0.578. The most conversions. The largest share of desktop users.</a:t>
            </a:r>
          </a:p>
          <a:p>
            <a:endParaRPr lang="en-US" dirty="0"/>
          </a:p>
          <a:p>
            <a:r>
              <a:rPr lang="en-US" dirty="0"/>
              <a:t>Cluster 0 - customer share 44.41%. The share of "buying" customers is 0.315. Customers in the categories </a:t>
            </a:r>
            <a:r>
              <a:rPr lang="en-US" dirty="0" err="1"/>
              <a:t>product_accessories</a:t>
            </a:r>
            <a:r>
              <a:rPr lang="en-US" dirty="0"/>
              <a:t>, </a:t>
            </a:r>
            <a:r>
              <a:rPr lang="en-US" dirty="0" err="1"/>
              <a:t>product_company</a:t>
            </a:r>
            <a:r>
              <a:rPr lang="en-US" dirty="0"/>
              <a:t>, </a:t>
            </a:r>
            <a:r>
              <a:rPr lang="en-US" dirty="0" err="1"/>
              <a:t>product_sports_nutrition</a:t>
            </a:r>
            <a:r>
              <a:rPr lang="en-US" dirty="0"/>
              <a:t>. Least click and order products. The target audience. The largest share of "mobile" users. Perhaps the banner is not very attractive in the mobile version.</a:t>
            </a:r>
            <a:endParaRPr lang="en-IN" dirty="0"/>
          </a:p>
        </p:txBody>
      </p:sp>
    </p:spTree>
    <p:extLst>
      <p:ext uri="{BB962C8B-B14F-4D97-AF65-F5344CB8AC3E}">
        <p14:creationId xmlns:p14="http://schemas.microsoft.com/office/powerpoint/2010/main" val="3784994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92A32-2A23-D708-B78D-B70E69542716}"/>
              </a:ext>
            </a:extLst>
          </p:cNvPr>
          <p:cNvSpPr>
            <a:spLocks noGrp="1"/>
          </p:cNvSpPr>
          <p:nvPr>
            <p:ph type="title"/>
          </p:nvPr>
        </p:nvSpPr>
        <p:spPr/>
        <p:txBody>
          <a:bodyPr/>
          <a:lstStyle/>
          <a:p>
            <a:r>
              <a:rPr lang="en-US" sz="2800" b="1" dirty="0">
                <a:latin typeface="Times New Roman"/>
                <a:ea typeface="Times New Roman"/>
                <a:cs typeface="Times New Roman"/>
                <a:sym typeface="Times New Roman"/>
              </a:rPr>
              <a:t>Benefits</a:t>
            </a:r>
            <a:endParaRPr lang="en-IN" dirty="0"/>
          </a:p>
        </p:txBody>
      </p:sp>
      <p:sp>
        <p:nvSpPr>
          <p:cNvPr id="3" name="Text Placeholder 2">
            <a:extLst>
              <a:ext uri="{FF2B5EF4-FFF2-40B4-BE49-F238E27FC236}">
                <a16:creationId xmlns:a16="http://schemas.microsoft.com/office/drawing/2014/main" id="{327AB19E-6A61-D0C4-BBF5-E638FF4C861F}"/>
              </a:ext>
            </a:extLst>
          </p:cNvPr>
          <p:cNvSpPr>
            <a:spLocks noGrp="1"/>
          </p:cNvSpPr>
          <p:nvPr>
            <p:ph type="body" idx="1"/>
          </p:nvPr>
        </p:nvSpPr>
        <p:spPr/>
        <p:txBody>
          <a:bodyPr/>
          <a:lstStyle/>
          <a:p>
            <a:pPr algn="l">
              <a:buFont typeface="Arial" panose="020B0604020202020204" pitchFamily="34" charset="0"/>
              <a:buChar char="•"/>
            </a:pPr>
            <a:r>
              <a:rPr lang="en-US" sz="1600" b="0" i="0" dirty="0" err="1">
                <a:solidFill>
                  <a:schemeClr val="tx1"/>
                </a:solidFill>
                <a:effectLst/>
                <a:latin typeface="-apple-system"/>
              </a:rPr>
              <a:t>Product_clothes</a:t>
            </a:r>
            <a:r>
              <a:rPr lang="en-US" sz="1600" b="0" i="0" dirty="0">
                <a:solidFill>
                  <a:schemeClr val="tx1"/>
                </a:solidFill>
                <a:effectLst/>
                <a:latin typeface="-apple-system"/>
              </a:rPr>
              <a:t> - </a:t>
            </a:r>
            <a:r>
              <a:rPr lang="en-US" sz="1600" b="0" i="0" dirty="0" err="1">
                <a:solidFill>
                  <a:schemeClr val="tx1"/>
                </a:solidFill>
                <a:effectLst/>
                <a:latin typeface="-apple-system"/>
              </a:rPr>
              <a:t>Product_clothes</a:t>
            </a:r>
            <a:r>
              <a:rPr lang="en-US" sz="1600" b="0" i="0" dirty="0">
                <a:solidFill>
                  <a:schemeClr val="tx1"/>
                </a:solidFill>
                <a:effectLst/>
                <a:latin typeface="-apple-system"/>
              </a:rPr>
              <a:t> Is Most Actively Sold, The Largest Number Of Banner Impressions.</a:t>
            </a:r>
          </a:p>
          <a:p>
            <a:pPr algn="l">
              <a:buFont typeface="Arial" panose="020B0604020202020204" pitchFamily="34" charset="0"/>
              <a:buChar char="•"/>
            </a:pPr>
            <a:r>
              <a:rPr lang="en-US" sz="1600" b="0" i="0" dirty="0" err="1">
                <a:solidFill>
                  <a:schemeClr val="tx1"/>
                </a:solidFill>
                <a:effectLst/>
                <a:latin typeface="-apple-system"/>
              </a:rPr>
              <a:t>Product_sneakers</a:t>
            </a:r>
            <a:r>
              <a:rPr lang="en-US" sz="1600" b="0" i="0" dirty="0">
                <a:solidFill>
                  <a:schemeClr val="tx1"/>
                </a:solidFill>
                <a:effectLst/>
                <a:latin typeface="-apple-system"/>
              </a:rPr>
              <a:t> - 2nd Product In Terms Of Popularity And Sales.</a:t>
            </a:r>
          </a:p>
          <a:p>
            <a:pPr algn="l">
              <a:buFont typeface="Arial" panose="020B0604020202020204" pitchFamily="34" charset="0"/>
              <a:buChar char="•"/>
            </a:pPr>
            <a:r>
              <a:rPr lang="en-US" sz="1600" b="0" i="0" dirty="0" err="1">
                <a:solidFill>
                  <a:schemeClr val="tx1"/>
                </a:solidFill>
                <a:effectLst/>
                <a:latin typeface="-apple-system"/>
              </a:rPr>
              <a:t>Product_accessories</a:t>
            </a:r>
            <a:r>
              <a:rPr lang="en-US" sz="1600" b="0" i="0" dirty="0">
                <a:solidFill>
                  <a:schemeClr val="tx1"/>
                </a:solidFill>
                <a:effectLst/>
                <a:latin typeface="-apple-system"/>
              </a:rPr>
              <a:t> And </a:t>
            </a:r>
            <a:r>
              <a:rPr lang="en-US" sz="1600" b="0" i="0" dirty="0" err="1">
                <a:solidFill>
                  <a:schemeClr val="tx1"/>
                </a:solidFill>
                <a:effectLst/>
                <a:latin typeface="-apple-system"/>
              </a:rPr>
              <a:t>Product_sports_nutrition</a:t>
            </a:r>
            <a:r>
              <a:rPr lang="en-US" sz="1600" b="0" i="0" dirty="0">
                <a:solidFill>
                  <a:schemeClr val="tx1"/>
                </a:solidFill>
                <a:effectLst/>
                <a:latin typeface="-apple-system"/>
              </a:rPr>
              <a:t> Need To Research Sales Figures, Add Features.</a:t>
            </a:r>
          </a:p>
          <a:p>
            <a:pPr algn="l">
              <a:buFont typeface="Arial" panose="020B0604020202020204" pitchFamily="34" charset="0"/>
              <a:buChar char="•"/>
            </a:pPr>
            <a:r>
              <a:rPr lang="en-US" sz="1600" b="0" i="0" dirty="0" err="1">
                <a:solidFill>
                  <a:schemeClr val="tx1"/>
                </a:solidFill>
                <a:effectLst/>
                <a:latin typeface="-apple-system"/>
              </a:rPr>
              <a:t>Time_day</a:t>
            </a:r>
            <a:r>
              <a:rPr lang="en-US" sz="1600" b="0" i="0" dirty="0">
                <a:solidFill>
                  <a:schemeClr val="tx1"/>
                </a:solidFill>
                <a:effectLst/>
                <a:latin typeface="-apple-system"/>
              </a:rPr>
              <a:t> - Buy More At The End Of The Month.</a:t>
            </a:r>
          </a:p>
          <a:p>
            <a:pPr algn="l">
              <a:buFont typeface="Arial" panose="020B0604020202020204" pitchFamily="34" charset="0"/>
              <a:buChar char="•"/>
            </a:pPr>
            <a:r>
              <a:rPr lang="en-US" sz="1600" b="0" i="0" dirty="0" err="1">
                <a:solidFill>
                  <a:schemeClr val="tx1"/>
                </a:solidFill>
                <a:effectLst/>
                <a:latin typeface="-apple-system"/>
              </a:rPr>
              <a:t>Time_hour</a:t>
            </a:r>
            <a:r>
              <a:rPr lang="en-US" sz="1600" b="0" i="0" dirty="0">
                <a:solidFill>
                  <a:schemeClr val="tx1"/>
                </a:solidFill>
                <a:effectLst/>
                <a:latin typeface="-apple-system"/>
              </a:rPr>
              <a:t> - Buy More At Night.</a:t>
            </a:r>
          </a:p>
          <a:p>
            <a:pPr algn="l">
              <a:buFont typeface="Arial" panose="020B0604020202020204" pitchFamily="34" charset="0"/>
              <a:buChar char="•"/>
            </a:pPr>
            <a:r>
              <a:rPr lang="en-US" sz="1600" b="0" i="0" dirty="0" err="1">
                <a:solidFill>
                  <a:schemeClr val="tx1"/>
                </a:solidFill>
                <a:effectLst/>
                <a:latin typeface="-apple-system"/>
              </a:rPr>
              <a:t>Time_year_month</a:t>
            </a:r>
            <a:r>
              <a:rPr lang="en-US" sz="1600" b="0" i="0" dirty="0">
                <a:solidFill>
                  <a:schemeClr val="tx1"/>
                </a:solidFill>
                <a:effectLst/>
                <a:latin typeface="-apple-system"/>
              </a:rPr>
              <a:t> - Shopping Activity Increases In The Months With Fewer Weekends And Holidays.</a:t>
            </a:r>
          </a:p>
          <a:p>
            <a:pPr algn="l">
              <a:buFont typeface="Arial" panose="020B0604020202020204" pitchFamily="34" charset="0"/>
              <a:buChar char="•"/>
            </a:pPr>
            <a:r>
              <a:rPr lang="en-US" sz="1600" b="0" i="0" dirty="0" err="1">
                <a:solidFill>
                  <a:schemeClr val="tx1"/>
                </a:solidFill>
                <a:effectLst/>
                <a:latin typeface="-apple-system"/>
              </a:rPr>
              <a:t>Isbanner_click</a:t>
            </a:r>
            <a:r>
              <a:rPr lang="en-US" sz="1600" b="0" i="0" dirty="0">
                <a:solidFill>
                  <a:schemeClr val="tx1"/>
                </a:solidFill>
                <a:effectLst/>
                <a:latin typeface="-apple-system"/>
              </a:rPr>
              <a:t> - People Who Have Ever Clicked On A Banner (Without An Order) Are More Likely To Make A Purchase.</a:t>
            </a:r>
          </a:p>
          <a:p>
            <a:pPr algn="l">
              <a:buFont typeface="Arial" panose="020B0604020202020204" pitchFamily="34" charset="0"/>
              <a:buChar char="•"/>
            </a:pPr>
            <a:r>
              <a:rPr lang="en-US" sz="1600" b="0" i="0" dirty="0" err="1">
                <a:solidFill>
                  <a:schemeClr val="tx1"/>
                </a:solidFill>
                <a:effectLst/>
                <a:latin typeface="-apple-system"/>
              </a:rPr>
              <a:t>Time_ismorning</a:t>
            </a:r>
            <a:r>
              <a:rPr lang="en-US" sz="1600" b="0" i="0" dirty="0">
                <a:solidFill>
                  <a:schemeClr val="tx1"/>
                </a:solidFill>
                <a:effectLst/>
                <a:latin typeface="-apple-system"/>
              </a:rPr>
              <a:t> - In The Morning, Shopping Activity Is Low.</a:t>
            </a:r>
          </a:p>
          <a:p>
            <a:endParaRPr lang="en-IN" sz="1600" dirty="0"/>
          </a:p>
          <a:p>
            <a:endParaRPr lang="en-IN" sz="1600" dirty="0"/>
          </a:p>
        </p:txBody>
      </p:sp>
    </p:spTree>
    <p:extLst>
      <p:ext uri="{BB962C8B-B14F-4D97-AF65-F5344CB8AC3E}">
        <p14:creationId xmlns:p14="http://schemas.microsoft.com/office/powerpoint/2010/main" val="629935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0AC15-D600-F645-E789-4B26F82B0E3B}"/>
              </a:ext>
            </a:extLst>
          </p:cNvPr>
          <p:cNvSpPr>
            <a:spLocks noGrp="1"/>
          </p:cNvSpPr>
          <p:nvPr>
            <p:ph type="ctrTitle"/>
          </p:nvPr>
        </p:nvSpPr>
        <p:spPr>
          <a:xfrm>
            <a:off x="311708" y="744575"/>
            <a:ext cx="8520600" cy="3248928"/>
          </a:xfrm>
        </p:spPr>
        <p:txBody>
          <a:bodyPr/>
          <a:lstStyle/>
          <a:p>
            <a:r>
              <a:rPr lang="en-US" sz="5400" b="1" dirty="0">
                <a:latin typeface="Times New Roman"/>
                <a:ea typeface="Times New Roman"/>
                <a:cs typeface="Times New Roman"/>
                <a:sym typeface="Times New Roman"/>
              </a:rPr>
              <a:t>Thank You</a:t>
            </a:r>
            <a:br>
              <a:rPr lang="en-US" sz="5400" b="1" dirty="0">
                <a:latin typeface="Times New Roman"/>
                <a:ea typeface="Times New Roman"/>
                <a:cs typeface="Times New Roman"/>
                <a:sym typeface="Times New Roman"/>
              </a:rPr>
            </a:br>
            <a:endParaRPr lang="en-IN" dirty="0"/>
          </a:p>
        </p:txBody>
      </p:sp>
    </p:spTree>
    <p:extLst>
      <p:ext uri="{BB962C8B-B14F-4D97-AF65-F5344CB8AC3E}">
        <p14:creationId xmlns:p14="http://schemas.microsoft.com/office/powerpoint/2010/main" val="935815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0963-210F-ECDC-B32C-67E281353531}"/>
              </a:ext>
            </a:extLst>
          </p:cNvPr>
          <p:cNvSpPr>
            <a:spLocks noGrp="1"/>
          </p:cNvSpPr>
          <p:nvPr>
            <p:ph type="title"/>
          </p:nvPr>
        </p:nvSpPr>
        <p:spPr/>
        <p:txBody>
          <a:bodyPr/>
          <a:lstStyle/>
          <a:p>
            <a:r>
              <a:rPr lang="en-US" sz="2800" dirty="0">
                <a:latin typeface="Times New Roman"/>
                <a:ea typeface="Times New Roman"/>
                <a:cs typeface="Times New Roman"/>
                <a:sym typeface="Times New Roman"/>
              </a:rPr>
              <a:t>Problem Statement</a:t>
            </a:r>
            <a:endParaRPr lang="en-IN" dirty="0"/>
          </a:p>
        </p:txBody>
      </p:sp>
      <p:sp>
        <p:nvSpPr>
          <p:cNvPr id="3" name="Text Placeholder 2">
            <a:extLst>
              <a:ext uri="{FF2B5EF4-FFF2-40B4-BE49-F238E27FC236}">
                <a16:creationId xmlns:a16="http://schemas.microsoft.com/office/drawing/2014/main" id="{5186BC38-693F-B4BD-8086-EA4E699692EE}"/>
              </a:ext>
            </a:extLst>
          </p:cNvPr>
          <p:cNvSpPr>
            <a:spLocks noGrp="1"/>
          </p:cNvSpPr>
          <p:nvPr>
            <p:ph type="body" idx="1"/>
          </p:nvPr>
        </p:nvSpPr>
        <p:spPr/>
        <p:txBody>
          <a:bodyPr/>
          <a:lstStyle/>
          <a:p>
            <a:pPr algn="l">
              <a:buFont typeface="+mj-lt"/>
              <a:buAutoNum type="arabicPeriod"/>
            </a:pPr>
            <a:r>
              <a:rPr lang="en-US" sz="1200" b="1" i="0" dirty="0">
                <a:solidFill>
                  <a:schemeClr val="tx1"/>
                </a:solidFill>
                <a:effectLst/>
                <a:latin typeface="Söhne"/>
              </a:rPr>
              <a:t>Identify Predictors Affecting Sales: </a:t>
            </a:r>
            <a:r>
              <a:rPr lang="en-US" sz="1200" b="0" i="0" dirty="0">
                <a:solidFill>
                  <a:schemeClr val="tx1"/>
                </a:solidFill>
                <a:effectLst/>
                <a:latin typeface="Söhne"/>
              </a:rPr>
              <a:t>Analyze the dataset to identify the key factors or predictors that significantly affect sales in your online sporting goods store. This could include variables such as customer demographics, browsing behavior, previous purchase history, banner effectiveness, or any other relevant factors. By understanding these predictors, you can optimize your marketing strategies and focus on the most impactful factors to drive sales.</a:t>
            </a:r>
          </a:p>
          <a:p>
            <a:pPr algn="l">
              <a:buFont typeface="+mj-lt"/>
              <a:buAutoNum type="arabicPeriod"/>
            </a:pPr>
            <a:endParaRPr lang="en-US" sz="1200" b="0" i="0" dirty="0">
              <a:solidFill>
                <a:schemeClr val="tx1"/>
              </a:solidFill>
              <a:effectLst/>
              <a:latin typeface="Söhne"/>
            </a:endParaRPr>
          </a:p>
          <a:p>
            <a:pPr algn="l">
              <a:buFont typeface="+mj-lt"/>
              <a:buAutoNum type="arabicPeriod"/>
            </a:pPr>
            <a:r>
              <a:rPr lang="en-US" sz="1200" b="1" i="0" dirty="0">
                <a:solidFill>
                  <a:schemeClr val="tx1"/>
                </a:solidFill>
                <a:effectLst/>
                <a:latin typeface="Söhne"/>
              </a:rPr>
              <a:t>Build a Binary Classification Model: </a:t>
            </a:r>
            <a:r>
              <a:rPr lang="en-US" sz="1200" b="0" i="0" dirty="0">
                <a:solidFill>
                  <a:schemeClr val="tx1"/>
                </a:solidFill>
                <a:effectLst/>
                <a:latin typeface="Söhne"/>
              </a:rPr>
              <a:t>Develop a binary classification model that predicts whether a customer/buyer is likely to make a purchase or not. This model can help you target your marketing efforts more effectively by identifying potential buyers and tailoring promotional campaigns based on their characteristics and behavior. Consider using machine learning algorithms such as logistic regression, decision trees, or random forests to build an accurate and reliable model.</a:t>
            </a:r>
          </a:p>
          <a:p>
            <a:pPr algn="l">
              <a:buFont typeface="+mj-lt"/>
              <a:buAutoNum type="arabicPeriod"/>
            </a:pPr>
            <a:endParaRPr lang="en-US" sz="1200" b="0" i="0" dirty="0">
              <a:solidFill>
                <a:schemeClr val="tx1"/>
              </a:solidFill>
              <a:effectLst/>
              <a:latin typeface="Söhne"/>
            </a:endParaRPr>
          </a:p>
          <a:p>
            <a:pPr algn="l">
              <a:buFont typeface="+mj-lt"/>
              <a:buAutoNum type="arabicPeriod"/>
            </a:pPr>
            <a:r>
              <a:rPr lang="en-US" sz="1200" b="1" i="0" dirty="0">
                <a:solidFill>
                  <a:schemeClr val="tx1"/>
                </a:solidFill>
                <a:effectLst/>
                <a:latin typeface="Söhne"/>
              </a:rPr>
              <a:t>Segment Customers: </a:t>
            </a:r>
            <a:r>
              <a:rPr lang="en-US" sz="1200" b="0" i="0" dirty="0">
                <a:solidFill>
                  <a:schemeClr val="tx1"/>
                </a:solidFill>
                <a:effectLst/>
                <a:latin typeface="Söhne"/>
              </a:rPr>
              <a:t>Utilize clustering techniques to segment your customers based on their behavior and characteristics. By identifying distinct customer segments, you can personalize your marketing strategies, offers, and recommendations to better meet their specific needs and preferences. This approach allows for targeted messaging and can help maximize customer engagement and conversion rates.</a:t>
            </a:r>
          </a:p>
        </p:txBody>
      </p:sp>
    </p:spTree>
    <p:extLst>
      <p:ext uri="{BB962C8B-B14F-4D97-AF65-F5344CB8AC3E}">
        <p14:creationId xmlns:p14="http://schemas.microsoft.com/office/powerpoint/2010/main" val="306449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690BA-855C-D0E6-9943-E4B02650CE78}"/>
              </a:ext>
            </a:extLst>
          </p:cNvPr>
          <p:cNvSpPr>
            <a:spLocks noGrp="1"/>
          </p:cNvSpPr>
          <p:nvPr>
            <p:ph type="title"/>
          </p:nvPr>
        </p:nvSpPr>
        <p:spPr/>
        <p:txBody>
          <a:bodyPr/>
          <a:lstStyle/>
          <a:p>
            <a:r>
              <a:rPr lang="en-US" b="0" i="0" dirty="0">
                <a:solidFill>
                  <a:srgbClr val="000000"/>
                </a:solidFill>
                <a:effectLst/>
                <a:latin typeface="Inter"/>
              </a:rPr>
              <a:t>Business goal</a:t>
            </a:r>
            <a:endParaRPr lang="en-IN" dirty="0"/>
          </a:p>
        </p:txBody>
      </p:sp>
      <p:sp>
        <p:nvSpPr>
          <p:cNvPr id="3" name="Text Placeholder 2">
            <a:extLst>
              <a:ext uri="{FF2B5EF4-FFF2-40B4-BE49-F238E27FC236}">
                <a16:creationId xmlns:a16="http://schemas.microsoft.com/office/drawing/2014/main" id="{2405E863-1562-1A2F-F0A7-1C2A4FF7A1EA}"/>
              </a:ext>
            </a:extLst>
          </p:cNvPr>
          <p:cNvSpPr>
            <a:spLocks noGrp="1"/>
          </p:cNvSpPr>
          <p:nvPr>
            <p:ph type="body" idx="1"/>
          </p:nvPr>
        </p:nvSpPr>
        <p:spPr/>
        <p:txBody>
          <a:bodyPr/>
          <a:lstStyle/>
          <a:p>
            <a:pPr marL="114300" indent="0" algn="l">
              <a:buNone/>
            </a:pPr>
            <a:endParaRPr lang="en-US" b="0" i="0" dirty="0">
              <a:solidFill>
                <a:srgbClr val="000000"/>
              </a:solidFill>
              <a:effectLst/>
              <a:latin typeface="Inter"/>
            </a:endParaRPr>
          </a:p>
          <a:p>
            <a:pPr>
              <a:buFont typeface="Arial" panose="020B0604020202020204" pitchFamily="34" charset="0"/>
              <a:buChar char="•"/>
            </a:pPr>
            <a:r>
              <a:rPr lang="en-US" b="0" i="0" dirty="0">
                <a:solidFill>
                  <a:schemeClr val="tx1"/>
                </a:solidFill>
                <a:effectLst/>
                <a:latin typeface="Inter"/>
              </a:rPr>
              <a:t>Perform data analysis.</a:t>
            </a:r>
          </a:p>
          <a:p>
            <a:pPr>
              <a:buFont typeface="Arial" panose="020B0604020202020204" pitchFamily="34" charset="0"/>
              <a:buChar char="•"/>
            </a:pPr>
            <a:r>
              <a:rPr lang="en-US" b="0" i="0" dirty="0">
                <a:solidFill>
                  <a:schemeClr val="tx1"/>
                </a:solidFill>
                <a:effectLst/>
                <a:latin typeface="Inter"/>
              </a:rPr>
              <a:t>Identify predictors affecting sales.</a:t>
            </a:r>
          </a:p>
          <a:p>
            <a:pPr>
              <a:buFont typeface="Arial" panose="020B0604020202020204" pitchFamily="34" charset="0"/>
              <a:buChar char="•"/>
            </a:pPr>
            <a:r>
              <a:rPr lang="en-US" b="0" i="0" dirty="0">
                <a:solidFill>
                  <a:schemeClr val="tx1"/>
                </a:solidFill>
                <a:effectLst/>
                <a:latin typeface="Inter"/>
              </a:rPr>
              <a:t>Offer a binary classification model for customers / buyers.</a:t>
            </a:r>
          </a:p>
          <a:p>
            <a:pPr>
              <a:buFont typeface="Arial" panose="020B0604020202020204" pitchFamily="34" charset="0"/>
              <a:buChar char="•"/>
            </a:pPr>
            <a:r>
              <a:rPr lang="en-US" b="0" i="0" dirty="0">
                <a:solidFill>
                  <a:schemeClr val="tx1"/>
                </a:solidFill>
                <a:effectLst/>
                <a:latin typeface="Inter"/>
              </a:rPr>
              <a:t>Segment customers.</a:t>
            </a:r>
          </a:p>
          <a:p>
            <a:endParaRPr lang="en-IN" dirty="0"/>
          </a:p>
        </p:txBody>
      </p:sp>
    </p:spTree>
    <p:extLst>
      <p:ext uri="{BB962C8B-B14F-4D97-AF65-F5344CB8AC3E}">
        <p14:creationId xmlns:p14="http://schemas.microsoft.com/office/powerpoint/2010/main" val="3285155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3440A-CFE3-E5CA-E50B-9C00E67C51CB}"/>
              </a:ext>
            </a:extLst>
          </p:cNvPr>
          <p:cNvSpPr>
            <a:spLocks noGrp="1"/>
          </p:cNvSpPr>
          <p:nvPr>
            <p:ph type="title"/>
          </p:nvPr>
        </p:nvSpPr>
        <p:spPr>
          <a:xfrm>
            <a:off x="255716" y="475579"/>
            <a:ext cx="8520600" cy="572700"/>
          </a:xfrm>
        </p:spPr>
        <p:txBody>
          <a:bodyPr/>
          <a:lstStyle/>
          <a:p>
            <a:r>
              <a:rPr lang="en-US" sz="2800" dirty="0">
                <a:latin typeface="Times New Roman"/>
                <a:ea typeface="Times New Roman"/>
                <a:cs typeface="Times New Roman"/>
                <a:sym typeface="Times New Roman"/>
              </a:rPr>
              <a:t>Dataset</a:t>
            </a:r>
            <a:endParaRPr lang="en-IN" dirty="0"/>
          </a:p>
        </p:txBody>
      </p:sp>
      <p:graphicFrame>
        <p:nvGraphicFramePr>
          <p:cNvPr id="6" name="Table 6">
            <a:extLst>
              <a:ext uri="{FF2B5EF4-FFF2-40B4-BE49-F238E27FC236}">
                <a16:creationId xmlns:a16="http://schemas.microsoft.com/office/drawing/2014/main" id="{358757A2-7803-6E0A-728F-762F373AB76C}"/>
              </a:ext>
            </a:extLst>
          </p:cNvPr>
          <p:cNvGraphicFramePr>
            <a:graphicFrameLocks noGrp="1"/>
          </p:cNvGraphicFramePr>
          <p:nvPr>
            <p:extLst>
              <p:ext uri="{D42A27DB-BD31-4B8C-83A1-F6EECF244321}">
                <p14:modId xmlns:p14="http://schemas.microsoft.com/office/powerpoint/2010/main" val="257519623"/>
              </p:ext>
            </p:extLst>
          </p:nvPr>
        </p:nvGraphicFramePr>
        <p:xfrm>
          <a:off x="1773496" y="984921"/>
          <a:ext cx="5286668" cy="3683000"/>
        </p:xfrm>
        <a:graphic>
          <a:graphicData uri="http://schemas.openxmlformats.org/drawingml/2006/table">
            <a:tbl>
              <a:tblPr firstRow="1" bandRow="1">
                <a:tableStyleId>{5C22544A-7EE6-4342-B048-85BDC9FD1C3A}</a:tableStyleId>
              </a:tblPr>
              <a:tblGrid>
                <a:gridCol w="2643334">
                  <a:extLst>
                    <a:ext uri="{9D8B030D-6E8A-4147-A177-3AD203B41FA5}">
                      <a16:colId xmlns:a16="http://schemas.microsoft.com/office/drawing/2014/main" val="3623965267"/>
                    </a:ext>
                  </a:extLst>
                </a:gridCol>
                <a:gridCol w="2643334">
                  <a:extLst>
                    <a:ext uri="{9D8B030D-6E8A-4147-A177-3AD203B41FA5}">
                      <a16:colId xmlns:a16="http://schemas.microsoft.com/office/drawing/2014/main" val="796598216"/>
                    </a:ext>
                  </a:extLst>
                </a:gridCol>
              </a:tblGrid>
              <a:tr h="370840">
                <a:tc>
                  <a:txBody>
                    <a:bodyPr/>
                    <a:lstStyle/>
                    <a:p>
                      <a:r>
                        <a:rPr lang="en-US" sz="1200" dirty="0"/>
                        <a:t>Attribute Name</a:t>
                      </a:r>
                      <a:endParaRPr lang="en-IN" sz="1200" dirty="0"/>
                    </a:p>
                  </a:txBody>
                  <a:tcPr/>
                </a:tc>
                <a:tc>
                  <a:txBody>
                    <a:bodyPr/>
                    <a:lstStyle/>
                    <a:p>
                      <a:r>
                        <a:rPr lang="en-US" sz="1200" dirty="0"/>
                        <a:t>Description</a:t>
                      </a:r>
                      <a:endParaRPr lang="en-IN" sz="1200" dirty="0"/>
                    </a:p>
                  </a:txBody>
                  <a:tcPr/>
                </a:tc>
                <a:extLst>
                  <a:ext uri="{0D108BD9-81ED-4DB2-BD59-A6C34878D82A}">
                    <a16:rowId xmlns:a16="http://schemas.microsoft.com/office/drawing/2014/main" val="1340585027"/>
                  </a:ext>
                </a:extLst>
              </a:tr>
              <a:tr h="370840">
                <a:tc>
                  <a:txBody>
                    <a:bodyPr/>
                    <a:lstStyle/>
                    <a:p>
                      <a:r>
                        <a:rPr lang="en-IN" sz="1200" b="0" i="0" u="none" strike="noStrike" cap="none" dirty="0" err="1">
                          <a:solidFill>
                            <a:schemeClr val="dk1"/>
                          </a:solidFill>
                          <a:effectLst/>
                          <a:latin typeface="+mn-lt"/>
                          <a:ea typeface="+mn-ea"/>
                          <a:cs typeface="+mn-cs"/>
                          <a:sym typeface="Arial"/>
                        </a:rPr>
                        <a:t>Order_id</a:t>
                      </a:r>
                      <a:endParaRPr lang="en-IN" sz="1200" dirty="0"/>
                    </a:p>
                  </a:txBody>
                  <a:tcPr/>
                </a:tc>
                <a:tc>
                  <a:txBody>
                    <a:bodyPr/>
                    <a:lstStyle/>
                    <a:p>
                      <a:r>
                        <a:rPr lang="en-US" sz="1200" b="0" i="0" u="none" strike="noStrike" cap="none" dirty="0">
                          <a:solidFill>
                            <a:schemeClr val="dk1"/>
                          </a:solidFill>
                          <a:effectLst/>
                          <a:latin typeface="+mn-lt"/>
                          <a:ea typeface="+mn-ea"/>
                          <a:cs typeface="+mn-cs"/>
                          <a:sym typeface="Arial"/>
                        </a:rPr>
                        <a:t>Unique Purchase Number (NA For Banner Clicks And Impressions)</a:t>
                      </a:r>
                      <a:endParaRPr lang="en-IN" sz="1200" dirty="0"/>
                    </a:p>
                  </a:txBody>
                  <a:tcPr/>
                </a:tc>
                <a:extLst>
                  <a:ext uri="{0D108BD9-81ED-4DB2-BD59-A6C34878D82A}">
                    <a16:rowId xmlns:a16="http://schemas.microsoft.com/office/drawing/2014/main" val="3287781271"/>
                  </a:ext>
                </a:extLst>
              </a:tr>
              <a:tr h="370840">
                <a:tc>
                  <a:txBody>
                    <a:bodyPr/>
                    <a:lstStyle/>
                    <a:p>
                      <a:r>
                        <a:rPr lang="en-IN" sz="1200" b="0" i="0" u="none" strike="noStrike" cap="none" dirty="0" err="1">
                          <a:solidFill>
                            <a:schemeClr val="dk1"/>
                          </a:solidFill>
                          <a:effectLst/>
                          <a:latin typeface="+mn-lt"/>
                          <a:ea typeface="+mn-ea"/>
                          <a:cs typeface="+mn-cs"/>
                          <a:sym typeface="Arial"/>
                        </a:rPr>
                        <a:t>User_id</a:t>
                      </a:r>
                      <a:r>
                        <a:rPr lang="en-IN" sz="1200" b="0" i="0" u="none" strike="noStrike" cap="none" dirty="0">
                          <a:solidFill>
                            <a:schemeClr val="dk1"/>
                          </a:solidFill>
                          <a:effectLst/>
                          <a:latin typeface="+mn-lt"/>
                          <a:ea typeface="+mn-ea"/>
                          <a:cs typeface="+mn-cs"/>
                          <a:sym typeface="Arial"/>
                        </a:rPr>
                        <a:t> </a:t>
                      </a:r>
                      <a:endParaRPr lang="en-IN" sz="1200" dirty="0"/>
                    </a:p>
                  </a:txBody>
                  <a:tcPr/>
                </a:tc>
                <a:tc>
                  <a:txBody>
                    <a:bodyPr/>
                    <a:lstStyle/>
                    <a:p>
                      <a:r>
                        <a:rPr lang="en-US" sz="1200" b="0" i="0" u="none" strike="noStrike" cap="none" dirty="0">
                          <a:solidFill>
                            <a:schemeClr val="dk1"/>
                          </a:solidFill>
                          <a:effectLst/>
                          <a:latin typeface="+mn-lt"/>
                          <a:ea typeface="+mn-ea"/>
                          <a:cs typeface="+mn-cs"/>
                          <a:sym typeface="Arial"/>
                        </a:rPr>
                        <a:t>Unique Identifier Of The Client</a:t>
                      </a:r>
                      <a:endParaRPr lang="en-IN" sz="1200" dirty="0"/>
                    </a:p>
                  </a:txBody>
                  <a:tcPr/>
                </a:tc>
                <a:extLst>
                  <a:ext uri="{0D108BD9-81ED-4DB2-BD59-A6C34878D82A}">
                    <a16:rowId xmlns:a16="http://schemas.microsoft.com/office/drawing/2014/main" val="2293199388"/>
                  </a:ext>
                </a:extLst>
              </a:tr>
              <a:tr h="370840">
                <a:tc>
                  <a:txBody>
                    <a:bodyPr/>
                    <a:lstStyle/>
                    <a:p>
                      <a:r>
                        <a:rPr lang="en-IN" sz="1200" b="0" i="0" u="none" strike="noStrike" cap="none" dirty="0" err="1">
                          <a:solidFill>
                            <a:schemeClr val="dk1"/>
                          </a:solidFill>
                          <a:effectLst/>
                          <a:latin typeface="+mn-lt"/>
                          <a:ea typeface="+mn-ea"/>
                          <a:cs typeface="+mn-cs"/>
                          <a:sym typeface="Arial"/>
                        </a:rPr>
                        <a:t>Page_id</a:t>
                      </a:r>
                      <a:endParaRPr lang="en-IN" sz="1200" dirty="0"/>
                    </a:p>
                  </a:txBody>
                  <a:tcPr/>
                </a:tc>
                <a:tc>
                  <a:txBody>
                    <a:bodyPr/>
                    <a:lstStyle/>
                    <a:p>
                      <a:r>
                        <a:rPr lang="en-US" sz="1200" b="0" i="0" u="none" strike="noStrike" cap="none" dirty="0">
                          <a:solidFill>
                            <a:schemeClr val="dk1"/>
                          </a:solidFill>
                          <a:effectLst/>
                          <a:latin typeface="+mn-lt"/>
                          <a:ea typeface="+mn-ea"/>
                          <a:cs typeface="+mn-cs"/>
                          <a:sym typeface="Arial"/>
                        </a:rPr>
                        <a:t>Unique Page Number For Event Bundle (NA For Purchases)</a:t>
                      </a:r>
                      <a:endParaRPr lang="en-IN" sz="1200" dirty="0"/>
                    </a:p>
                  </a:txBody>
                  <a:tcPr/>
                </a:tc>
                <a:extLst>
                  <a:ext uri="{0D108BD9-81ED-4DB2-BD59-A6C34878D82A}">
                    <a16:rowId xmlns:a16="http://schemas.microsoft.com/office/drawing/2014/main" val="3642415397"/>
                  </a:ext>
                </a:extLst>
              </a:tr>
              <a:tr h="370840">
                <a:tc>
                  <a:txBody>
                    <a:bodyPr/>
                    <a:lstStyle/>
                    <a:p>
                      <a:r>
                        <a:rPr lang="en-IN" sz="1200" b="0" i="0" u="none" strike="noStrike" cap="none" dirty="0">
                          <a:solidFill>
                            <a:schemeClr val="dk1"/>
                          </a:solidFill>
                          <a:effectLst/>
                          <a:latin typeface="+mn-lt"/>
                          <a:ea typeface="+mn-ea"/>
                          <a:cs typeface="+mn-cs"/>
                          <a:sym typeface="Arial"/>
                        </a:rPr>
                        <a:t>Product </a:t>
                      </a:r>
                      <a:endParaRPr lang="en-IN" sz="1200" dirty="0"/>
                    </a:p>
                  </a:txBody>
                  <a:tcPr/>
                </a:tc>
                <a:tc>
                  <a:txBody>
                    <a:bodyPr/>
                    <a:lstStyle/>
                    <a:p>
                      <a:r>
                        <a:rPr lang="en-IN" sz="1200" b="0" i="0" u="none" strike="noStrike" cap="none" dirty="0">
                          <a:solidFill>
                            <a:schemeClr val="dk1"/>
                          </a:solidFill>
                          <a:effectLst/>
                          <a:latin typeface="+mn-lt"/>
                          <a:ea typeface="+mn-ea"/>
                          <a:cs typeface="+mn-cs"/>
                          <a:sym typeface="Arial"/>
                        </a:rPr>
                        <a:t>Banner / Purchase Product</a:t>
                      </a:r>
                      <a:endParaRPr lang="en-IN" sz="1200" dirty="0"/>
                    </a:p>
                  </a:txBody>
                  <a:tcPr/>
                </a:tc>
                <a:extLst>
                  <a:ext uri="{0D108BD9-81ED-4DB2-BD59-A6C34878D82A}">
                    <a16:rowId xmlns:a16="http://schemas.microsoft.com/office/drawing/2014/main" val="3069160447"/>
                  </a:ext>
                </a:extLst>
              </a:tr>
              <a:tr h="370840">
                <a:tc>
                  <a:txBody>
                    <a:bodyPr/>
                    <a:lstStyle/>
                    <a:p>
                      <a:r>
                        <a:rPr lang="en-IN" sz="1200" b="0" i="0" u="none" strike="noStrike" cap="none" dirty="0" err="1">
                          <a:solidFill>
                            <a:schemeClr val="dk1"/>
                          </a:solidFill>
                          <a:effectLst/>
                          <a:latin typeface="+mn-lt"/>
                          <a:ea typeface="+mn-ea"/>
                          <a:cs typeface="+mn-cs"/>
                          <a:sym typeface="Arial"/>
                        </a:rPr>
                        <a:t>Site_version</a:t>
                      </a:r>
                      <a:endParaRPr lang="en-IN" sz="1200" dirty="0"/>
                    </a:p>
                  </a:txBody>
                  <a:tcPr/>
                </a:tc>
                <a:tc>
                  <a:txBody>
                    <a:bodyPr/>
                    <a:lstStyle/>
                    <a:p>
                      <a:r>
                        <a:rPr lang="en-US" sz="1200" b="0" i="0" u="none" strike="noStrike" cap="none" dirty="0">
                          <a:solidFill>
                            <a:schemeClr val="dk1"/>
                          </a:solidFill>
                          <a:effectLst/>
                          <a:latin typeface="+mn-lt"/>
                          <a:ea typeface="+mn-ea"/>
                          <a:cs typeface="+mn-cs"/>
                          <a:sym typeface="Arial"/>
                        </a:rPr>
                        <a:t>Version Of The Site (Mobile Or Desktop)</a:t>
                      </a:r>
                      <a:endParaRPr lang="en-IN" sz="1200" dirty="0"/>
                    </a:p>
                  </a:txBody>
                  <a:tcPr/>
                </a:tc>
                <a:extLst>
                  <a:ext uri="{0D108BD9-81ED-4DB2-BD59-A6C34878D82A}">
                    <a16:rowId xmlns:a16="http://schemas.microsoft.com/office/drawing/2014/main" val="2431942054"/>
                  </a:ext>
                </a:extLst>
              </a:tr>
              <a:tr h="370840">
                <a:tc>
                  <a:txBody>
                    <a:bodyPr/>
                    <a:lstStyle/>
                    <a:p>
                      <a:r>
                        <a:rPr lang="en-IN" sz="1200" b="0" i="0" u="none" strike="noStrike" cap="none" dirty="0">
                          <a:solidFill>
                            <a:schemeClr val="dk1"/>
                          </a:solidFill>
                          <a:effectLst/>
                          <a:latin typeface="+mn-lt"/>
                          <a:ea typeface="+mn-ea"/>
                          <a:cs typeface="+mn-cs"/>
                          <a:sym typeface="Arial"/>
                        </a:rPr>
                        <a:t>Time</a:t>
                      </a:r>
                      <a:endParaRPr lang="en-IN" sz="1200" dirty="0"/>
                    </a:p>
                  </a:txBody>
                  <a:tcPr/>
                </a:tc>
                <a:tc>
                  <a:txBody>
                    <a:bodyPr/>
                    <a:lstStyle/>
                    <a:p>
                      <a:r>
                        <a:rPr lang="en-IN" sz="1200" b="0" i="0" u="none" strike="noStrike" cap="none" dirty="0">
                          <a:solidFill>
                            <a:schemeClr val="dk1"/>
                          </a:solidFill>
                          <a:effectLst/>
                          <a:latin typeface="+mn-lt"/>
                          <a:ea typeface="+mn-ea"/>
                          <a:cs typeface="+mn-cs"/>
                          <a:sym typeface="Arial"/>
                        </a:rPr>
                        <a:t>Time Of The Action</a:t>
                      </a:r>
                      <a:endParaRPr lang="en-IN" sz="1200" dirty="0"/>
                    </a:p>
                  </a:txBody>
                  <a:tcPr/>
                </a:tc>
                <a:extLst>
                  <a:ext uri="{0D108BD9-81ED-4DB2-BD59-A6C34878D82A}">
                    <a16:rowId xmlns:a16="http://schemas.microsoft.com/office/drawing/2014/main" val="624883206"/>
                  </a:ext>
                </a:extLst>
              </a:tr>
              <a:tr h="370840">
                <a:tc>
                  <a:txBody>
                    <a:bodyPr/>
                    <a:lstStyle/>
                    <a:p>
                      <a:r>
                        <a:rPr lang="en-IN" sz="1200" b="0" i="0" u="none" strike="noStrike" cap="none" dirty="0">
                          <a:solidFill>
                            <a:schemeClr val="dk1"/>
                          </a:solidFill>
                          <a:effectLst/>
                          <a:latin typeface="+mn-lt"/>
                          <a:ea typeface="+mn-ea"/>
                          <a:cs typeface="+mn-cs"/>
                          <a:sym typeface="Arial"/>
                        </a:rPr>
                        <a:t>Title</a:t>
                      </a:r>
                      <a:endParaRPr lang="en-IN" sz="1200" dirty="0"/>
                    </a:p>
                  </a:txBody>
                  <a:tcPr/>
                </a:tc>
                <a:tc>
                  <a:txBody>
                    <a:bodyPr/>
                    <a:lstStyle/>
                    <a:p>
                      <a:r>
                        <a:rPr lang="en-US" sz="1200" b="0" i="0" u="none" strike="noStrike" cap="none" dirty="0">
                          <a:solidFill>
                            <a:schemeClr val="dk1"/>
                          </a:solidFill>
                          <a:effectLst/>
                          <a:latin typeface="+mn-lt"/>
                          <a:ea typeface="+mn-ea"/>
                          <a:cs typeface="+mn-cs"/>
                          <a:sym typeface="Arial"/>
                        </a:rPr>
                        <a:t>Type Of Event (Show, Click Or Purchase)</a:t>
                      </a:r>
                      <a:endParaRPr lang="en-IN" sz="1200" dirty="0"/>
                    </a:p>
                  </a:txBody>
                  <a:tcPr/>
                </a:tc>
                <a:extLst>
                  <a:ext uri="{0D108BD9-81ED-4DB2-BD59-A6C34878D82A}">
                    <a16:rowId xmlns:a16="http://schemas.microsoft.com/office/drawing/2014/main" val="4057131188"/>
                  </a:ext>
                </a:extLst>
              </a:tr>
              <a:tr h="370840">
                <a:tc>
                  <a:txBody>
                    <a:bodyPr/>
                    <a:lstStyle/>
                    <a:p>
                      <a:r>
                        <a:rPr lang="en-IN" sz="1200" b="0" i="0" u="none" strike="noStrike" cap="none" dirty="0">
                          <a:solidFill>
                            <a:schemeClr val="dk1"/>
                          </a:solidFill>
                          <a:effectLst/>
                          <a:latin typeface="+mn-lt"/>
                          <a:ea typeface="+mn-ea"/>
                          <a:cs typeface="+mn-cs"/>
                          <a:sym typeface="Arial"/>
                        </a:rPr>
                        <a:t>Target </a:t>
                      </a:r>
                      <a:endParaRPr lang="en-IN" sz="1200" dirty="0"/>
                    </a:p>
                  </a:txBody>
                  <a:tcPr/>
                </a:tc>
                <a:tc>
                  <a:txBody>
                    <a:bodyPr/>
                    <a:lstStyle/>
                    <a:p>
                      <a:r>
                        <a:rPr lang="en-IN" sz="1200" b="0" i="0" u="none" strike="noStrike" cap="none" dirty="0">
                          <a:solidFill>
                            <a:schemeClr val="dk1"/>
                          </a:solidFill>
                          <a:effectLst/>
                          <a:latin typeface="+mn-lt"/>
                          <a:ea typeface="+mn-ea"/>
                          <a:cs typeface="+mn-cs"/>
                          <a:sym typeface="Arial"/>
                        </a:rPr>
                        <a:t>Target Class</a:t>
                      </a:r>
                      <a:endParaRPr lang="en-IN" sz="1200" dirty="0"/>
                    </a:p>
                  </a:txBody>
                  <a:tcPr/>
                </a:tc>
                <a:extLst>
                  <a:ext uri="{0D108BD9-81ED-4DB2-BD59-A6C34878D82A}">
                    <a16:rowId xmlns:a16="http://schemas.microsoft.com/office/drawing/2014/main" val="127543430"/>
                  </a:ext>
                </a:extLst>
              </a:tr>
            </a:tbl>
          </a:graphicData>
        </a:graphic>
      </p:graphicFrame>
    </p:spTree>
    <p:extLst>
      <p:ext uri="{BB962C8B-B14F-4D97-AF65-F5344CB8AC3E}">
        <p14:creationId xmlns:p14="http://schemas.microsoft.com/office/powerpoint/2010/main" val="46323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3440A-CFE3-E5CA-E50B-9C00E67C51CB}"/>
              </a:ext>
            </a:extLst>
          </p:cNvPr>
          <p:cNvSpPr>
            <a:spLocks noGrp="1"/>
          </p:cNvSpPr>
          <p:nvPr>
            <p:ph type="title"/>
          </p:nvPr>
        </p:nvSpPr>
        <p:spPr>
          <a:xfrm>
            <a:off x="255716" y="475579"/>
            <a:ext cx="8520600" cy="572700"/>
          </a:xfrm>
        </p:spPr>
        <p:txBody>
          <a:bodyPr/>
          <a:lstStyle/>
          <a:p>
            <a:r>
              <a:rPr lang="en-US" sz="2800" dirty="0">
                <a:latin typeface="Times New Roman"/>
                <a:ea typeface="Times New Roman"/>
                <a:cs typeface="Times New Roman"/>
                <a:sym typeface="Times New Roman"/>
              </a:rPr>
              <a:t>Sample Dataset</a:t>
            </a:r>
            <a:endParaRPr lang="en-IN" dirty="0"/>
          </a:p>
        </p:txBody>
      </p:sp>
      <p:pic>
        <p:nvPicPr>
          <p:cNvPr id="7" name="Picture 6">
            <a:extLst>
              <a:ext uri="{FF2B5EF4-FFF2-40B4-BE49-F238E27FC236}">
                <a16:creationId xmlns:a16="http://schemas.microsoft.com/office/drawing/2014/main" id="{337BA59E-8DE7-9692-B75F-47E7A1AFB97E}"/>
              </a:ext>
            </a:extLst>
          </p:cNvPr>
          <p:cNvPicPr>
            <a:picLocks noChangeAspect="1"/>
          </p:cNvPicPr>
          <p:nvPr/>
        </p:nvPicPr>
        <p:blipFill>
          <a:blip r:embed="rId2"/>
          <a:stretch>
            <a:fillRect/>
          </a:stretch>
        </p:blipFill>
        <p:spPr>
          <a:xfrm>
            <a:off x="0" y="1186458"/>
            <a:ext cx="9144000" cy="3481463"/>
          </a:xfrm>
          <a:prstGeom prst="rect">
            <a:avLst/>
          </a:prstGeom>
        </p:spPr>
      </p:pic>
    </p:spTree>
    <p:extLst>
      <p:ext uri="{BB962C8B-B14F-4D97-AF65-F5344CB8AC3E}">
        <p14:creationId xmlns:p14="http://schemas.microsoft.com/office/powerpoint/2010/main" val="1387591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3440A-CFE3-E5CA-E50B-9C00E67C51CB}"/>
              </a:ext>
            </a:extLst>
          </p:cNvPr>
          <p:cNvSpPr>
            <a:spLocks noGrp="1"/>
          </p:cNvSpPr>
          <p:nvPr>
            <p:ph type="title"/>
          </p:nvPr>
        </p:nvSpPr>
        <p:spPr>
          <a:xfrm>
            <a:off x="255716" y="475579"/>
            <a:ext cx="8520600" cy="572700"/>
          </a:xfrm>
        </p:spPr>
        <p:txBody>
          <a:bodyPr/>
          <a:lstStyle/>
          <a:p>
            <a:r>
              <a:rPr lang="en-US" sz="2800" dirty="0">
                <a:latin typeface="Times New Roman"/>
                <a:ea typeface="Times New Roman"/>
                <a:cs typeface="Times New Roman"/>
                <a:sym typeface="Times New Roman"/>
              </a:rPr>
              <a:t>Dataset</a:t>
            </a:r>
            <a:endParaRPr lang="en-IN" dirty="0"/>
          </a:p>
        </p:txBody>
      </p:sp>
      <p:graphicFrame>
        <p:nvGraphicFramePr>
          <p:cNvPr id="6" name="Table 6">
            <a:extLst>
              <a:ext uri="{FF2B5EF4-FFF2-40B4-BE49-F238E27FC236}">
                <a16:creationId xmlns:a16="http://schemas.microsoft.com/office/drawing/2014/main" id="{358757A2-7803-6E0A-728F-762F373AB76C}"/>
              </a:ext>
            </a:extLst>
          </p:cNvPr>
          <p:cNvGraphicFramePr>
            <a:graphicFrameLocks noGrp="1"/>
          </p:cNvGraphicFramePr>
          <p:nvPr>
            <p:extLst>
              <p:ext uri="{D42A27DB-BD31-4B8C-83A1-F6EECF244321}">
                <p14:modId xmlns:p14="http://schemas.microsoft.com/office/powerpoint/2010/main" val="1293889812"/>
              </p:ext>
            </p:extLst>
          </p:nvPr>
        </p:nvGraphicFramePr>
        <p:xfrm>
          <a:off x="1773496" y="984921"/>
          <a:ext cx="5286668" cy="3952240"/>
        </p:xfrm>
        <a:graphic>
          <a:graphicData uri="http://schemas.openxmlformats.org/drawingml/2006/table">
            <a:tbl>
              <a:tblPr firstRow="1" bandRow="1">
                <a:tableStyleId>{5C22544A-7EE6-4342-B048-85BDC9FD1C3A}</a:tableStyleId>
              </a:tblPr>
              <a:tblGrid>
                <a:gridCol w="2643334">
                  <a:extLst>
                    <a:ext uri="{9D8B030D-6E8A-4147-A177-3AD203B41FA5}">
                      <a16:colId xmlns:a16="http://schemas.microsoft.com/office/drawing/2014/main" val="3623965267"/>
                    </a:ext>
                  </a:extLst>
                </a:gridCol>
                <a:gridCol w="2643334">
                  <a:extLst>
                    <a:ext uri="{9D8B030D-6E8A-4147-A177-3AD203B41FA5}">
                      <a16:colId xmlns:a16="http://schemas.microsoft.com/office/drawing/2014/main" val="796598216"/>
                    </a:ext>
                  </a:extLst>
                </a:gridCol>
              </a:tblGrid>
              <a:tr h="370840">
                <a:tc>
                  <a:txBody>
                    <a:bodyPr/>
                    <a:lstStyle/>
                    <a:p>
                      <a:r>
                        <a:rPr lang="en-US" sz="1200" dirty="0"/>
                        <a:t>Attribute Name</a:t>
                      </a:r>
                      <a:endParaRPr lang="en-IN" sz="1200" dirty="0"/>
                    </a:p>
                  </a:txBody>
                  <a:tcPr/>
                </a:tc>
                <a:tc>
                  <a:txBody>
                    <a:bodyPr/>
                    <a:lstStyle/>
                    <a:p>
                      <a:r>
                        <a:rPr lang="en-US" sz="1200" dirty="0"/>
                        <a:t>Description</a:t>
                      </a:r>
                      <a:endParaRPr lang="en-IN" sz="1200" dirty="0"/>
                    </a:p>
                  </a:txBody>
                  <a:tcPr/>
                </a:tc>
                <a:extLst>
                  <a:ext uri="{0D108BD9-81ED-4DB2-BD59-A6C34878D82A}">
                    <a16:rowId xmlns:a16="http://schemas.microsoft.com/office/drawing/2014/main" val="1340585027"/>
                  </a:ext>
                </a:extLst>
              </a:tr>
              <a:tr h="370840">
                <a:tc>
                  <a:txBody>
                    <a:bodyPr/>
                    <a:lstStyle/>
                    <a:p>
                      <a:r>
                        <a:rPr lang="en-IN" sz="1200" b="0" i="0" u="none" strike="noStrike" cap="none" dirty="0" err="1">
                          <a:solidFill>
                            <a:schemeClr val="dk1"/>
                          </a:solidFill>
                          <a:effectLst/>
                          <a:latin typeface="+mn-lt"/>
                          <a:ea typeface="+mn-ea"/>
                          <a:cs typeface="+mn-cs"/>
                          <a:sym typeface="Arial"/>
                        </a:rPr>
                        <a:t>Order_id</a:t>
                      </a:r>
                      <a:endParaRPr lang="en-IN" sz="1200" dirty="0"/>
                    </a:p>
                  </a:txBody>
                  <a:tcPr/>
                </a:tc>
                <a:tc>
                  <a:txBody>
                    <a:bodyPr/>
                    <a:lstStyle/>
                    <a:p>
                      <a:r>
                        <a:rPr lang="en-US" sz="1200" b="0" i="0" u="none" strike="noStrike" cap="none" dirty="0">
                          <a:solidFill>
                            <a:schemeClr val="dk1"/>
                          </a:solidFill>
                          <a:effectLst/>
                          <a:latin typeface="+mn-lt"/>
                          <a:ea typeface="+mn-ea"/>
                          <a:cs typeface="+mn-cs"/>
                          <a:sym typeface="Arial"/>
                        </a:rPr>
                        <a:t>Unique Purchase Number (NA For Banner Clicks And Impressions)</a:t>
                      </a:r>
                      <a:endParaRPr lang="en-IN" sz="1200" dirty="0"/>
                    </a:p>
                  </a:txBody>
                  <a:tcPr/>
                </a:tc>
                <a:extLst>
                  <a:ext uri="{0D108BD9-81ED-4DB2-BD59-A6C34878D82A}">
                    <a16:rowId xmlns:a16="http://schemas.microsoft.com/office/drawing/2014/main" val="3287781271"/>
                  </a:ext>
                </a:extLst>
              </a:tr>
              <a:tr h="370840">
                <a:tc>
                  <a:txBody>
                    <a:bodyPr/>
                    <a:lstStyle/>
                    <a:p>
                      <a:r>
                        <a:rPr lang="en-IN" sz="1200" b="0" i="0" u="none" strike="noStrike" cap="none" dirty="0" err="1">
                          <a:solidFill>
                            <a:schemeClr val="dk1"/>
                          </a:solidFill>
                          <a:effectLst/>
                          <a:latin typeface="+mn-lt"/>
                          <a:ea typeface="+mn-ea"/>
                          <a:cs typeface="+mn-cs"/>
                          <a:sym typeface="Arial"/>
                        </a:rPr>
                        <a:t>User_id</a:t>
                      </a:r>
                      <a:r>
                        <a:rPr lang="en-IN" sz="1200" b="0" i="0" u="none" strike="noStrike" cap="none" dirty="0">
                          <a:solidFill>
                            <a:schemeClr val="dk1"/>
                          </a:solidFill>
                          <a:effectLst/>
                          <a:latin typeface="+mn-lt"/>
                          <a:ea typeface="+mn-ea"/>
                          <a:cs typeface="+mn-cs"/>
                          <a:sym typeface="Arial"/>
                        </a:rPr>
                        <a:t> </a:t>
                      </a:r>
                      <a:endParaRPr lang="en-IN" sz="1200" dirty="0"/>
                    </a:p>
                  </a:txBody>
                  <a:tcPr/>
                </a:tc>
                <a:tc>
                  <a:txBody>
                    <a:bodyPr/>
                    <a:lstStyle/>
                    <a:p>
                      <a:r>
                        <a:rPr lang="en-US" sz="1200" b="0" i="0" u="none" strike="noStrike" cap="none" dirty="0">
                          <a:solidFill>
                            <a:schemeClr val="dk1"/>
                          </a:solidFill>
                          <a:effectLst/>
                          <a:latin typeface="+mn-lt"/>
                          <a:ea typeface="+mn-ea"/>
                          <a:cs typeface="+mn-cs"/>
                          <a:sym typeface="Arial"/>
                        </a:rPr>
                        <a:t>Unique Identifier Of The Client</a:t>
                      </a:r>
                      <a:endParaRPr lang="en-IN" sz="1200" dirty="0"/>
                    </a:p>
                  </a:txBody>
                  <a:tcPr/>
                </a:tc>
                <a:extLst>
                  <a:ext uri="{0D108BD9-81ED-4DB2-BD59-A6C34878D82A}">
                    <a16:rowId xmlns:a16="http://schemas.microsoft.com/office/drawing/2014/main" val="2293199388"/>
                  </a:ext>
                </a:extLst>
              </a:tr>
              <a:tr h="370840">
                <a:tc>
                  <a:txBody>
                    <a:bodyPr/>
                    <a:lstStyle/>
                    <a:p>
                      <a:r>
                        <a:rPr lang="en-IN" sz="1200" b="0" i="0" u="none" strike="noStrike" cap="none" dirty="0" err="1">
                          <a:solidFill>
                            <a:schemeClr val="dk1"/>
                          </a:solidFill>
                          <a:effectLst/>
                          <a:latin typeface="+mn-lt"/>
                          <a:ea typeface="+mn-ea"/>
                          <a:cs typeface="+mn-cs"/>
                          <a:sym typeface="Arial"/>
                        </a:rPr>
                        <a:t>Page_id</a:t>
                      </a:r>
                      <a:endParaRPr lang="en-IN" sz="1200" dirty="0"/>
                    </a:p>
                  </a:txBody>
                  <a:tcPr/>
                </a:tc>
                <a:tc>
                  <a:txBody>
                    <a:bodyPr/>
                    <a:lstStyle/>
                    <a:p>
                      <a:r>
                        <a:rPr lang="en-US" sz="1200" b="0" i="0" u="none" strike="noStrike" cap="none" dirty="0">
                          <a:solidFill>
                            <a:schemeClr val="dk1"/>
                          </a:solidFill>
                          <a:effectLst/>
                          <a:latin typeface="+mn-lt"/>
                          <a:ea typeface="+mn-ea"/>
                          <a:cs typeface="+mn-cs"/>
                          <a:sym typeface="Arial"/>
                        </a:rPr>
                        <a:t>Unique Page Number For Event Bundle (NA For Purchases)</a:t>
                      </a:r>
                      <a:endParaRPr lang="en-IN" sz="1200" dirty="0"/>
                    </a:p>
                  </a:txBody>
                  <a:tcPr/>
                </a:tc>
                <a:extLst>
                  <a:ext uri="{0D108BD9-81ED-4DB2-BD59-A6C34878D82A}">
                    <a16:rowId xmlns:a16="http://schemas.microsoft.com/office/drawing/2014/main" val="3642415397"/>
                  </a:ext>
                </a:extLst>
              </a:tr>
              <a:tr h="370840">
                <a:tc>
                  <a:txBody>
                    <a:bodyPr/>
                    <a:lstStyle/>
                    <a:p>
                      <a:r>
                        <a:rPr lang="en-IN" sz="1200" b="0" i="0" u="none" strike="noStrike" cap="none" dirty="0">
                          <a:solidFill>
                            <a:schemeClr val="dk1"/>
                          </a:solidFill>
                          <a:effectLst/>
                          <a:latin typeface="+mn-lt"/>
                          <a:ea typeface="+mn-ea"/>
                          <a:cs typeface="+mn-cs"/>
                          <a:sym typeface="Arial"/>
                        </a:rPr>
                        <a:t>Product</a:t>
                      </a:r>
                      <a:endParaRPr lang="en-IN" sz="1200" dirty="0"/>
                    </a:p>
                  </a:txBody>
                  <a:tcPr/>
                </a:tc>
                <a:tc>
                  <a:txBody>
                    <a:bodyPr/>
                    <a:lstStyle/>
                    <a:p>
                      <a:r>
                        <a:rPr lang="en-IN" sz="1200" b="0" i="0" u="none" strike="noStrike" cap="none" dirty="0">
                          <a:solidFill>
                            <a:schemeClr val="dk1"/>
                          </a:solidFill>
                          <a:effectLst/>
                          <a:latin typeface="+mn-lt"/>
                          <a:ea typeface="+mn-ea"/>
                          <a:cs typeface="+mn-cs"/>
                          <a:sym typeface="Arial"/>
                        </a:rPr>
                        <a:t>Banner / Purchase Product</a:t>
                      </a:r>
                      <a:endParaRPr lang="en-IN" sz="1200" dirty="0"/>
                    </a:p>
                  </a:txBody>
                  <a:tcPr/>
                </a:tc>
                <a:extLst>
                  <a:ext uri="{0D108BD9-81ED-4DB2-BD59-A6C34878D82A}">
                    <a16:rowId xmlns:a16="http://schemas.microsoft.com/office/drawing/2014/main" val="3069160447"/>
                  </a:ext>
                </a:extLst>
              </a:tr>
              <a:tr h="370840">
                <a:tc>
                  <a:txBody>
                    <a:bodyPr/>
                    <a:lstStyle/>
                    <a:p>
                      <a:r>
                        <a:rPr lang="en-IN" sz="1200" b="0" i="0" u="none" strike="noStrike" cap="none" dirty="0" err="1">
                          <a:solidFill>
                            <a:schemeClr val="dk1"/>
                          </a:solidFill>
                          <a:effectLst/>
                          <a:latin typeface="+mn-lt"/>
                          <a:ea typeface="+mn-ea"/>
                          <a:cs typeface="+mn-cs"/>
                          <a:sym typeface="Arial"/>
                        </a:rPr>
                        <a:t>Site_version</a:t>
                      </a:r>
                      <a:endParaRPr lang="en-IN" sz="1200" dirty="0"/>
                    </a:p>
                  </a:txBody>
                  <a:tcPr/>
                </a:tc>
                <a:tc>
                  <a:txBody>
                    <a:bodyPr/>
                    <a:lstStyle/>
                    <a:p>
                      <a:r>
                        <a:rPr lang="en-US" sz="1200" b="0" i="0" u="none" strike="noStrike" cap="none" dirty="0">
                          <a:solidFill>
                            <a:schemeClr val="dk1"/>
                          </a:solidFill>
                          <a:effectLst/>
                          <a:latin typeface="+mn-lt"/>
                          <a:ea typeface="+mn-ea"/>
                          <a:cs typeface="+mn-cs"/>
                          <a:sym typeface="Arial"/>
                        </a:rPr>
                        <a:t>Version Of The Site (Mobile Or Desktop)</a:t>
                      </a:r>
                      <a:endParaRPr lang="en-IN" sz="1200" dirty="0"/>
                    </a:p>
                  </a:txBody>
                  <a:tcPr/>
                </a:tc>
                <a:extLst>
                  <a:ext uri="{0D108BD9-81ED-4DB2-BD59-A6C34878D82A}">
                    <a16:rowId xmlns:a16="http://schemas.microsoft.com/office/drawing/2014/main" val="2431942054"/>
                  </a:ext>
                </a:extLst>
              </a:tr>
              <a:tr h="370840">
                <a:tc>
                  <a:txBody>
                    <a:bodyPr/>
                    <a:lstStyle/>
                    <a:p>
                      <a:r>
                        <a:rPr lang="en-IN" sz="1200" b="0" i="0" u="none" strike="noStrike" cap="none" dirty="0">
                          <a:solidFill>
                            <a:schemeClr val="dk1"/>
                          </a:solidFill>
                          <a:effectLst/>
                          <a:latin typeface="+mn-lt"/>
                          <a:ea typeface="+mn-ea"/>
                          <a:cs typeface="+mn-cs"/>
                          <a:sym typeface="Arial"/>
                        </a:rPr>
                        <a:t>Time(</a:t>
                      </a:r>
                      <a:r>
                        <a:rPr lang="en-IN" sz="1200" b="0" i="0" u="none" strike="noStrike" cap="none" dirty="0" err="1">
                          <a:solidFill>
                            <a:schemeClr val="dk1"/>
                          </a:solidFill>
                          <a:effectLst/>
                          <a:latin typeface="+mn-lt"/>
                          <a:ea typeface="+mn-ea"/>
                          <a:cs typeface="+mn-cs"/>
                          <a:sym typeface="Arial"/>
                        </a:rPr>
                        <a:t>Morning,DayLight,Evening</a:t>
                      </a:r>
                      <a:r>
                        <a:rPr lang="en-IN" sz="1200" b="0" i="0" u="none" strike="noStrike" cap="none" dirty="0">
                          <a:solidFill>
                            <a:schemeClr val="dk1"/>
                          </a:solidFill>
                          <a:effectLst/>
                          <a:latin typeface="+mn-lt"/>
                          <a:ea typeface="+mn-ea"/>
                          <a:cs typeface="+mn-cs"/>
                          <a:sym typeface="Arial"/>
                        </a:rPr>
                        <a:t>, </a:t>
                      </a:r>
                      <a:r>
                        <a:rPr lang="en-IN" sz="1200" b="0" i="0" u="none" strike="noStrike" cap="none" dirty="0" err="1">
                          <a:solidFill>
                            <a:schemeClr val="dk1"/>
                          </a:solidFill>
                          <a:effectLst/>
                          <a:latin typeface="+mn-lt"/>
                          <a:ea typeface="+mn-ea"/>
                          <a:cs typeface="+mn-cs"/>
                          <a:sym typeface="Arial"/>
                        </a:rPr>
                        <a:t>Hour,Day,Weekday,Month</a:t>
                      </a:r>
                      <a:r>
                        <a:rPr lang="en-IN" sz="1200" b="0" i="0" u="none" strike="noStrike" cap="none" dirty="0">
                          <a:solidFill>
                            <a:schemeClr val="dk1"/>
                          </a:solidFill>
                          <a:effectLst/>
                          <a:latin typeface="+mn-lt"/>
                          <a:ea typeface="+mn-ea"/>
                          <a:cs typeface="+mn-cs"/>
                          <a:sym typeface="Arial"/>
                        </a:rPr>
                        <a:t>)</a:t>
                      </a:r>
                      <a:endParaRPr lang="en-IN" sz="1200" dirty="0"/>
                    </a:p>
                  </a:txBody>
                  <a:tcPr/>
                </a:tc>
                <a:tc>
                  <a:txBody>
                    <a:bodyPr/>
                    <a:lstStyle/>
                    <a:p>
                      <a:r>
                        <a:rPr lang="en-IN" sz="1200" b="0" i="0" u="none" strike="noStrike" cap="none" dirty="0">
                          <a:solidFill>
                            <a:schemeClr val="dk1"/>
                          </a:solidFill>
                          <a:effectLst/>
                          <a:latin typeface="+mn-lt"/>
                          <a:ea typeface="+mn-ea"/>
                          <a:cs typeface="+mn-cs"/>
                          <a:sym typeface="Arial"/>
                        </a:rPr>
                        <a:t>Time Of The Action</a:t>
                      </a:r>
                      <a:endParaRPr lang="en-IN" sz="1200" dirty="0"/>
                    </a:p>
                  </a:txBody>
                  <a:tcPr/>
                </a:tc>
                <a:extLst>
                  <a:ext uri="{0D108BD9-81ED-4DB2-BD59-A6C34878D82A}">
                    <a16:rowId xmlns:a16="http://schemas.microsoft.com/office/drawing/2014/main" val="624883206"/>
                  </a:ext>
                </a:extLst>
              </a:tr>
              <a:tr h="370840">
                <a:tc>
                  <a:txBody>
                    <a:bodyPr/>
                    <a:lstStyle/>
                    <a:p>
                      <a:r>
                        <a:rPr lang="en-IN" sz="1200" b="0" i="0" u="none" strike="noStrike" cap="none" dirty="0">
                          <a:solidFill>
                            <a:schemeClr val="dk1"/>
                          </a:solidFill>
                          <a:effectLst/>
                          <a:latin typeface="+mn-lt"/>
                          <a:ea typeface="+mn-ea"/>
                          <a:cs typeface="+mn-cs"/>
                          <a:sym typeface="Arial"/>
                        </a:rPr>
                        <a:t>Title(</a:t>
                      </a:r>
                      <a:r>
                        <a:rPr lang="en-US" sz="1200" b="0" i="0" u="none" strike="noStrike" cap="none" dirty="0" err="1">
                          <a:solidFill>
                            <a:schemeClr val="dk1"/>
                          </a:solidFill>
                          <a:effectLst/>
                          <a:latin typeface="+mn-lt"/>
                          <a:ea typeface="+mn-ea"/>
                          <a:cs typeface="+mn-cs"/>
                          <a:sym typeface="Arial"/>
                        </a:rPr>
                        <a:t>Banner_Show</a:t>
                      </a:r>
                      <a:r>
                        <a:rPr lang="en-US" sz="1200" b="0" i="0" u="none" strike="noStrike" cap="none" dirty="0">
                          <a:solidFill>
                            <a:schemeClr val="dk1"/>
                          </a:solidFill>
                          <a:effectLst/>
                          <a:latin typeface="+mn-lt"/>
                          <a:ea typeface="+mn-ea"/>
                          <a:cs typeface="+mn-cs"/>
                          <a:sym typeface="Arial"/>
                        </a:rPr>
                        <a:t>, </a:t>
                      </a:r>
                      <a:r>
                        <a:rPr lang="en-US" sz="1200" b="0" i="0" u="none" strike="noStrike" cap="none" dirty="0" err="1">
                          <a:solidFill>
                            <a:schemeClr val="dk1"/>
                          </a:solidFill>
                          <a:effectLst/>
                          <a:latin typeface="+mn-lt"/>
                          <a:ea typeface="+mn-ea"/>
                          <a:cs typeface="+mn-cs"/>
                          <a:sym typeface="Arial"/>
                        </a:rPr>
                        <a:t>Banner_click</a:t>
                      </a:r>
                      <a:r>
                        <a:rPr lang="en-US" sz="1200" b="0" i="0" u="none" strike="noStrike" cap="none" dirty="0">
                          <a:solidFill>
                            <a:schemeClr val="dk1"/>
                          </a:solidFill>
                          <a:effectLst/>
                          <a:latin typeface="+mn-lt"/>
                          <a:ea typeface="+mn-ea"/>
                          <a:cs typeface="+mn-cs"/>
                          <a:sym typeface="Arial"/>
                        </a:rPr>
                        <a:t>, Order</a:t>
                      </a:r>
                    </a:p>
                    <a:p>
                      <a:endParaRPr lang="en-IN" sz="1200" dirty="0"/>
                    </a:p>
                  </a:txBody>
                  <a:tcPr/>
                </a:tc>
                <a:tc>
                  <a:txBody>
                    <a:bodyPr/>
                    <a:lstStyle/>
                    <a:p>
                      <a:r>
                        <a:rPr lang="en-US" sz="1200" b="0" i="0" u="none" strike="noStrike" cap="none" dirty="0">
                          <a:solidFill>
                            <a:schemeClr val="dk1"/>
                          </a:solidFill>
                          <a:effectLst/>
                          <a:latin typeface="+mn-lt"/>
                          <a:ea typeface="+mn-ea"/>
                          <a:cs typeface="+mn-cs"/>
                          <a:sym typeface="Arial"/>
                        </a:rPr>
                        <a:t>Type Of Event (Show, Click Or Purchase)</a:t>
                      </a:r>
                      <a:endParaRPr lang="en-IN" sz="1200" dirty="0"/>
                    </a:p>
                  </a:txBody>
                  <a:tcPr/>
                </a:tc>
                <a:extLst>
                  <a:ext uri="{0D108BD9-81ED-4DB2-BD59-A6C34878D82A}">
                    <a16:rowId xmlns:a16="http://schemas.microsoft.com/office/drawing/2014/main" val="4057131188"/>
                  </a:ext>
                </a:extLst>
              </a:tr>
              <a:tr h="370840">
                <a:tc>
                  <a:txBody>
                    <a:bodyPr/>
                    <a:lstStyle/>
                    <a:p>
                      <a:r>
                        <a:rPr lang="en-IN" sz="1200" b="0" i="0" u="none" strike="noStrike" cap="none" dirty="0">
                          <a:solidFill>
                            <a:schemeClr val="dk1"/>
                          </a:solidFill>
                          <a:effectLst/>
                          <a:latin typeface="+mn-lt"/>
                          <a:ea typeface="+mn-ea"/>
                          <a:cs typeface="+mn-cs"/>
                          <a:sym typeface="Arial"/>
                        </a:rPr>
                        <a:t>Target </a:t>
                      </a:r>
                      <a:endParaRPr lang="en-IN" sz="1200" dirty="0"/>
                    </a:p>
                  </a:txBody>
                  <a:tcPr/>
                </a:tc>
                <a:tc>
                  <a:txBody>
                    <a:bodyPr/>
                    <a:lstStyle/>
                    <a:p>
                      <a:r>
                        <a:rPr lang="en-IN" sz="1200" b="0" i="0" u="none" strike="noStrike" cap="none" dirty="0">
                          <a:solidFill>
                            <a:schemeClr val="dk1"/>
                          </a:solidFill>
                          <a:effectLst/>
                          <a:latin typeface="+mn-lt"/>
                          <a:ea typeface="+mn-ea"/>
                          <a:cs typeface="+mn-cs"/>
                          <a:sym typeface="Arial"/>
                        </a:rPr>
                        <a:t>Target Class</a:t>
                      </a:r>
                      <a:endParaRPr lang="en-IN" sz="1200" dirty="0"/>
                    </a:p>
                  </a:txBody>
                  <a:tcPr/>
                </a:tc>
                <a:extLst>
                  <a:ext uri="{0D108BD9-81ED-4DB2-BD59-A6C34878D82A}">
                    <a16:rowId xmlns:a16="http://schemas.microsoft.com/office/drawing/2014/main" val="127543430"/>
                  </a:ext>
                </a:extLst>
              </a:tr>
            </a:tbl>
          </a:graphicData>
        </a:graphic>
      </p:graphicFrame>
    </p:spTree>
    <p:extLst>
      <p:ext uri="{BB962C8B-B14F-4D97-AF65-F5344CB8AC3E}">
        <p14:creationId xmlns:p14="http://schemas.microsoft.com/office/powerpoint/2010/main" val="494218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3440A-CFE3-E5CA-E50B-9C00E67C51CB}"/>
              </a:ext>
            </a:extLst>
          </p:cNvPr>
          <p:cNvSpPr>
            <a:spLocks noGrp="1"/>
          </p:cNvSpPr>
          <p:nvPr>
            <p:ph type="title"/>
          </p:nvPr>
        </p:nvSpPr>
        <p:spPr>
          <a:xfrm>
            <a:off x="255716" y="475579"/>
            <a:ext cx="8520600" cy="572700"/>
          </a:xfrm>
        </p:spPr>
        <p:txBody>
          <a:bodyPr/>
          <a:lstStyle/>
          <a:p>
            <a:r>
              <a:rPr lang="en-US" sz="2800" dirty="0">
                <a:latin typeface="Times New Roman"/>
                <a:ea typeface="Times New Roman"/>
                <a:cs typeface="Times New Roman"/>
                <a:sym typeface="Times New Roman"/>
              </a:rPr>
              <a:t>Sample Dataset</a:t>
            </a:r>
            <a:endParaRPr lang="en-IN" dirty="0"/>
          </a:p>
        </p:txBody>
      </p:sp>
      <p:pic>
        <p:nvPicPr>
          <p:cNvPr id="4" name="Picture 3">
            <a:extLst>
              <a:ext uri="{FF2B5EF4-FFF2-40B4-BE49-F238E27FC236}">
                <a16:creationId xmlns:a16="http://schemas.microsoft.com/office/drawing/2014/main" id="{E320C0BC-789A-2CE7-E3E9-2484EA49C5F2}"/>
              </a:ext>
            </a:extLst>
          </p:cNvPr>
          <p:cNvPicPr>
            <a:picLocks noChangeAspect="1"/>
          </p:cNvPicPr>
          <p:nvPr/>
        </p:nvPicPr>
        <p:blipFill>
          <a:blip r:embed="rId2"/>
          <a:stretch>
            <a:fillRect/>
          </a:stretch>
        </p:blipFill>
        <p:spPr>
          <a:xfrm>
            <a:off x="0" y="1614262"/>
            <a:ext cx="9144000" cy="2565851"/>
          </a:xfrm>
          <a:prstGeom prst="rect">
            <a:avLst/>
          </a:prstGeom>
        </p:spPr>
      </p:pic>
    </p:spTree>
    <p:extLst>
      <p:ext uri="{BB962C8B-B14F-4D97-AF65-F5344CB8AC3E}">
        <p14:creationId xmlns:p14="http://schemas.microsoft.com/office/powerpoint/2010/main" val="3437615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907D-1F20-6F0F-0FA6-E4D00BE006E6}"/>
              </a:ext>
            </a:extLst>
          </p:cNvPr>
          <p:cNvSpPr>
            <a:spLocks noGrp="1"/>
          </p:cNvSpPr>
          <p:nvPr>
            <p:ph type="title"/>
          </p:nvPr>
        </p:nvSpPr>
        <p:spPr/>
        <p:txBody>
          <a:bodyPr/>
          <a:lstStyle/>
          <a:p>
            <a:r>
              <a:rPr lang="en-US" sz="2800" dirty="0">
                <a:latin typeface="Times New Roman"/>
                <a:ea typeface="Times New Roman"/>
                <a:cs typeface="Times New Roman"/>
                <a:sym typeface="Times New Roman"/>
              </a:rPr>
              <a:t>Data Cleaning &amp; Pre-Processing</a:t>
            </a:r>
            <a:endParaRPr lang="en-IN" dirty="0"/>
          </a:p>
        </p:txBody>
      </p:sp>
      <p:sp>
        <p:nvSpPr>
          <p:cNvPr id="3" name="Text Placeholder 2">
            <a:extLst>
              <a:ext uri="{FF2B5EF4-FFF2-40B4-BE49-F238E27FC236}">
                <a16:creationId xmlns:a16="http://schemas.microsoft.com/office/drawing/2014/main" id="{5790F862-FC49-6F89-C306-D74457E5EF7C}"/>
              </a:ext>
            </a:extLst>
          </p:cNvPr>
          <p:cNvSpPr>
            <a:spLocks noGrp="1"/>
          </p:cNvSpPr>
          <p:nvPr>
            <p:ph type="body" idx="1"/>
          </p:nvPr>
        </p:nvSpPr>
        <p:spPr>
          <a:xfrm>
            <a:off x="311700" y="1152475"/>
            <a:ext cx="8583484" cy="3556374"/>
          </a:xfrm>
        </p:spPr>
        <p:txBody>
          <a:bodyPr/>
          <a:lstStyle/>
          <a:p>
            <a:pPr marL="457200" lvl="0" indent="-342900" algn="l" rtl="0">
              <a:lnSpc>
                <a:spcPct val="115000"/>
              </a:lnSpc>
              <a:spcBef>
                <a:spcPts val="0"/>
              </a:spcBef>
              <a:spcAft>
                <a:spcPts val="0"/>
              </a:spcAft>
              <a:buClr>
                <a:srgbClr val="374151"/>
              </a:buClr>
              <a:buSzPts val="1800"/>
              <a:buFont typeface="Times New Roman"/>
              <a:buChar char="●"/>
            </a:pPr>
            <a:r>
              <a:rPr lang="en-US" sz="1400" dirty="0">
                <a:solidFill>
                  <a:srgbClr val="374151"/>
                </a:solidFill>
                <a:latin typeface="Times New Roman"/>
                <a:ea typeface="Times New Roman"/>
                <a:cs typeface="Times New Roman"/>
                <a:sym typeface="Times New Roman"/>
              </a:rPr>
              <a:t>Null values were checked in the dataset and none were found.</a:t>
            </a:r>
          </a:p>
          <a:p>
            <a:pPr marL="457200" lvl="0" indent="-342900" algn="l" rtl="0">
              <a:lnSpc>
                <a:spcPct val="115000"/>
              </a:lnSpc>
              <a:spcBef>
                <a:spcPts val="0"/>
              </a:spcBef>
              <a:spcAft>
                <a:spcPts val="0"/>
              </a:spcAft>
              <a:buClr>
                <a:srgbClr val="374151"/>
              </a:buClr>
              <a:buSzPts val="1800"/>
              <a:buFont typeface="Times New Roman"/>
              <a:buChar char="●"/>
            </a:pPr>
            <a:endParaRPr lang="en-US" dirty="0">
              <a:solidFill>
                <a:srgbClr val="37415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374151"/>
              </a:buClr>
              <a:buSzPts val="1800"/>
              <a:buFont typeface="Times New Roman"/>
              <a:buChar char="●"/>
            </a:pPr>
            <a:endParaRPr lang="en-US" sz="1400" dirty="0">
              <a:solidFill>
                <a:srgbClr val="37415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374151"/>
              </a:buClr>
              <a:buSzPts val="1800"/>
              <a:buFont typeface="Times New Roman"/>
              <a:buChar char="●"/>
            </a:pPr>
            <a:endParaRPr lang="en-US" dirty="0">
              <a:solidFill>
                <a:srgbClr val="37415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374151"/>
              </a:buClr>
              <a:buSzPts val="1800"/>
              <a:buFont typeface="Times New Roman"/>
              <a:buChar char="●"/>
            </a:pPr>
            <a:endParaRPr lang="en-US" sz="1400" dirty="0">
              <a:solidFill>
                <a:srgbClr val="37415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374151"/>
              </a:buClr>
              <a:buSzPts val="1800"/>
              <a:buFont typeface="Times New Roman"/>
              <a:buChar char="●"/>
            </a:pPr>
            <a:endParaRPr lang="en-US" sz="1400" dirty="0">
              <a:solidFill>
                <a:srgbClr val="37415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374151"/>
              </a:buClr>
              <a:buSzPts val="1800"/>
              <a:buFont typeface="Times New Roman"/>
              <a:buChar char="●"/>
            </a:pPr>
            <a:r>
              <a:rPr lang="en-US" sz="1400" dirty="0">
                <a:solidFill>
                  <a:srgbClr val="374151"/>
                </a:solidFill>
                <a:latin typeface="Times New Roman"/>
                <a:ea typeface="Times New Roman"/>
                <a:cs typeface="Times New Roman"/>
                <a:sym typeface="Times New Roman"/>
              </a:rPr>
              <a:t>Duplicate values were also checked for and none were detected.</a:t>
            </a:r>
          </a:p>
          <a:p>
            <a:endParaRPr lang="en-IN" dirty="0"/>
          </a:p>
        </p:txBody>
      </p:sp>
      <p:pic>
        <p:nvPicPr>
          <p:cNvPr id="6" name="Picture 5">
            <a:extLst>
              <a:ext uri="{FF2B5EF4-FFF2-40B4-BE49-F238E27FC236}">
                <a16:creationId xmlns:a16="http://schemas.microsoft.com/office/drawing/2014/main" id="{C890DDF9-BC21-3B54-C5F1-4465421B54C0}"/>
              </a:ext>
            </a:extLst>
          </p:cNvPr>
          <p:cNvPicPr>
            <a:picLocks noChangeAspect="1"/>
          </p:cNvPicPr>
          <p:nvPr/>
        </p:nvPicPr>
        <p:blipFill>
          <a:blip r:embed="rId2"/>
          <a:stretch>
            <a:fillRect/>
          </a:stretch>
        </p:blipFill>
        <p:spPr>
          <a:xfrm>
            <a:off x="765111" y="1481703"/>
            <a:ext cx="4929988" cy="1236616"/>
          </a:xfrm>
          <a:prstGeom prst="rect">
            <a:avLst/>
          </a:prstGeom>
        </p:spPr>
      </p:pic>
    </p:spTree>
    <p:extLst>
      <p:ext uri="{BB962C8B-B14F-4D97-AF65-F5344CB8AC3E}">
        <p14:creationId xmlns:p14="http://schemas.microsoft.com/office/powerpoint/2010/main" val="4122824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385F7-1D6F-22EB-5D3C-4F6408720EC2}"/>
              </a:ext>
            </a:extLst>
          </p:cNvPr>
          <p:cNvSpPr>
            <a:spLocks noGrp="1"/>
          </p:cNvSpPr>
          <p:nvPr>
            <p:ph type="title"/>
          </p:nvPr>
        </p:nvSpPr>
        <p:spPr/>
        <p:txBody>
          <a:bodyPr/>
          <a:lstStyle/>
          <a:p>
            <a:r>
              <a:rPr lang="en-US" sz="2800" b="1" dirty="0">
                <a:latin typeface="Times New Roman"/>
                <a:ea typeface="Times New Roman"/>
                <a:cs typeface="Times New Roman"/>
                <a:sym typeface="Times New Roman"/>
              </a:rPr>
              <a:t>Attribution Correlation</a:t>
            </a:r>
            <a:br>
              <a:rPr lang="en-US" sz="2800" b="1" dirty="0">
                <a:latin typeface="Times New Roman"/>
                <a:ea typeface="Times New Roman"/>
                <a:cs typeface="Times New Roman"/>
                <a:sym typeface="Times New Roman"/>
              </a:rPr>
            </a:br>
            <a:endParaRPr lang="en-IN" dirty="0"/>
          </a:p>
        </p:txBody>
      </p:sp>
      <p:pic>
        <p:nvPicPr>
          <p:cNvPr id="2050" name="Picture 2">
            <a:extLst>
              <a:ext uri="{FF2B5EF4-FFF2-40B4-BE49-F238E27FC236}">
                <a16:creationId xmlns:a16="http://schemas.microsoft.com/office/drawing/2014/main" id="{4F26B751-A8DD-D7A7-2DC5-3911594F1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433" y="1368879"/>
            <a:ext cx="4184132" cy="3645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29541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MBC presentation template" id="{AB65D83E-2400-6B44-80B6-570C4D1979AE}" vid="{575BF1C9-A2EC-6C4D-85BC-EA12E69D25D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ED8954222B1C429A59F0EC15EF7AA8" ma:contentTypeVersion="2" ma:contentTypeDescription="Create a new document." ma:contentTypeScope="" ma:versionID="0c04c478d00626cb60d5207571fc9a62">
  <xsd:schema xmlns:xsd="http://www.w3.org/2001/XMLSchema" xmlns:xs="http://www.w3.org/2001/XMLSchema" xmlns:p="http://schemas.microsoft.com/office/2006/metadata/properties" xmlns:ns2="3d49952c-a256-405f-b031-e3a3291e2b23" targetNamespace="http://schemas.microsoft.com/office/2006/metadata/properties" ma:root="true" ma:fieldsID="da85d3e70fb42f120a5f8157befa9dfc" ns2:_="">
    <xsd:import namespace="3d49952c-a256-405f-b031-e3a3291e2b2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49952c-a256-405f-b031-e3a3291e2b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1041599-BA9E-401A-A3A4-229E012A71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49952c-a256-405f-b031-e3a3291e2b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2477F5-ACFC-4ED1-ACC1-C27FFFF64374}">
  <ds:schemaRefs>
    <ds:schemaRef ds:uri="http://schemas.microsoft.com/sharepoint/v3/contenttype/forms"/>
  </ds:schemaRefs>
</ds:datastoreItem>
</file>

<file path=customXml/itemProps3.xml><?xml version="1.0" encoding="utf-8"?>
<ds:datastoreItem xmlns:ds="http://schemas.openxmlformats.org/officeDocument/2006/customXml" ds:itemID="{457D5036-224F-4702-A7D6-45C6253E8B4D}">
  <ds:schemaRefs>
    <ds:schemaRef ds:uri="http://schemas.microsoft.com/office/2006/metadata/properties"/>
    <ds:schemaRef ds:uri="http://purl.org/dc/elements/1.1/"/>
    <ds:schemaRef ds:uri="http://schemas.microsoft.com/office/infopath/2007/PartnerControls"/>
    <ds:schemaRef ds:uri="http://schemas.microsoft.com/office/2006/documentManagement/types"/>
    <ds:schemaRef ds:uri="http://purl.org/dc/terms/"/>
    <ds:schemaRef ds:uri="http://purl.org/dc/dcmitype/"/>
    <ds:schemaRef ds:uri="http://www.w3.org/XML/1998/namespace"/>
    <ds:schemaRef ds:uri="http://schemas.openxmlformats.org/package/2006/metadata/core-properties"/>
    <ds:schemaRef ds:uri="3d49952c-a256-405f-b031-e3a3291e2b23"/>
  </ds:schemaRefs>
</ds:datastoreItem>
</file>

<file path=docProps/app.xml><?xml version="1.0" encoding="utf-8"?>
<Properties xmlns="http://schemas.openxmlformats.org/officeDocument/2006/extended-properties" xmlns:vt="http://schemas.openxmlformats.org/officeDocument/2006/docPropsVTypes">
  <Template>UMBC presentation template</Template>
  <TotalTime>1322</TotalTime>
  <Words>733</Words>
  <Application>Microsoft Office PowerPoint</Application>
  <PresentationFormat>On-screen Show (16:9)</PresentationFormat>
  <Paragraphs>87</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Arial</vt:lpstr>
      <vt:lpstr>Inter</vt:lpstr>
      <vt:lpstr>Söhne</vt:lpstr>
      <vt:lpstr>Times New Roman</vt:lpstr>
      <vt:lpstr>Simple Light</vt:lpstr>
      <vt:lpstr>Product Analytics (Final Project Presentation)</vt:lpstr>
      <vt:lpstr>Problem Statement</vt:lpstr>
      <vt:lpstr>Business goal</vt:lpstr>
      <vt:lpstr>Dataset</vt:lpstr>
      <vt:lpstr>Sample Dataset</vt:lpstr>
      <vt:lpstr>Dataset</vt:lpstr>
      <vt:lpstr>Sample Dataset</vt:lpstr>
      <vt:lpstr>Data Cleaning &amp; Pre-Processing</vt:lpstr>
      <vt:lpstr>Attribution Correlation </vt:lpstr>
      <vt:lpstr>Model Results</vt:lpstr>
      <vt:lpstr>Model Results</vt:lpstr>
      <vt:lpstr>Data Visualizations  </vt:lpstr>
      <vt:lpstr>Findings </vt:lpstr>
      <vt:lpstr>Benefits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Analytics (Final Project Presentation)</dc:title>
  <dc:creator>Sai Krupa Reddy Surarapu</dc:creator>
  <cp:lastModifiedBy>Sai Krupa Reddy Surarapu</cp:lastModifiedBy>
  <cp:revision>3</cp:revision>
  <cp:lastPrinted>2022-12-06T17:26:06Z</cp:lastPrinted>
  <dcterms:created xsi:type="dcterms:W3CDTF">2023-07-16T23:16:21Z</dcterms:created>
  <dcterms:modified xsi:type="dcterms:W3CDTF">2023-07-17T21:18:23Z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0x01010066ED8954222B1C429A59F0EC15EF7AA8</vt:lpwstr>
  </property>
</Properties>
</file>