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12192000"/>
  <p:notesSz cx="6858000" cy="9144000"/>
  <p:embeddedFontLst>
    <p:embeddedFont>
      <p:font typeface="Titillium Web SemiBold"/>
      <p:regular r:id="rId46"/>
      <p:bold r:id="rId47"/>
      <p:italic r:id="rId48"/>
      <p:boldItalic r:id="rId49"/>
    </p:embeddedFont>
    <p:embeddedFont>
      <p:font typeface="PT Sans Narrow"/>
      <p:regular r:id="rId50"/>
      <p:bold r:id="rId51"/>
    </p:embeddedFont>
    <p:embeddedFont>
      <p:font typeface="Titillium Web"/>
      <p:regular r:id="rId52"/>
      <p:bold r:id="rId53"/>
      <p:italic r:id="rId54"/>
      <p:boldItalic r:id="rId55"/>
    </p:embeddedFont>
    <p:embeddedFont>
      <p:font typeface="Arial Black"/>
      <p:regular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1" roundtripDataSignature="AMtx7mg3DBBB0eyKnig2QZzWb95Wk/N1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7F6C70-5537-45D0-8317-E2293FAD7DD8}">
  <a:tblStyle styleId="{F37F6C70-5537-45D0-8317-E2293FAD7DD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TitilliumWebSemiBold-regular.fntdata"/><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TitilliumWebSemiBold-italic.fntdata"/><Relationship Id="rId47" Type="http://schemas.openxmlformats.org/officeDocument/2006/relationships/font" Target="fonts/TitilliumWebSemiBold-bold.fntdata"/><Relationship Id="rId49" Type="http://schemas.openxmlformats.org/officeDocument/2006/relationships/font" Target="fonts/TitilliumWebSemi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TSansNarrow-bold.fntdata"/><Relationship Id="rId50" Type="http://schemas.openxmlformats.org/officeDocument/2006/relationships/font" Target="fonts/PTSansNarrow-regular.fntdata"/><Relationship Id="rId53" Type="http://schemas.openxmlformats.org/officeDocument/2006/relationships/font" Target="fonts/TitilliumWeb-bold.fntdata"/><Relationship Id="rId52" Type="http://schemas.openxmlformats.org/officeDocument/2006/relationships/font" Target="fonts/TitilliumWeb-regular.fntdata"/><Relationship Id="rId11" Type="http://schemas.openxmlformats.org/officeDocument/2006/relationships/slide" Target="slides/slide5.xml"/><Relationship Id="rId55" Type="http://schemas.openxmlformats.org/officeDocument/2006/relationships/font" Target="fonts/TitilliumWeb-boldItalic.fntdata"/><Relationship Id="rId10" Type="http://schemas.openxmlformats.org/officeDocument/2006/relationships/slide" Target="slides/slide4.xml"/><Relationship Id="rId54" Type="http://schemas.openxmlformats.org/officeDocument/2006/relationships/font" Target="fonts/TitilliumWeb-italic.fntdata"/><Relationship Id="rId13" Type="http://schemas.openxmlformats.org/officeDocument/2006/relationships/slide" Target="slides/slide7.xml"/><Relationship Id="rId57" Type="http://schemas.openxmlformats.org/officeDocument/2006/relationships/font" Target="fonts/OpenSans-regular.fntdata"/><Relationship Id="rId12" Type="http://schemas.openxmlformats.org/officeDocument/2006/relationships/slide" Target="slides/slide6.xml"/><Relationship Id="rId56" Type="http://schemas.openxmlformats.org/officeDocument/2006/relationships/font" Target="fonts/ArialBlack-regular.fntdata"/><Relationship Id="rId15" Type="http://schemas.openxmlformats.org/officeDocument/2006/relationships/slide" Target="slides/slide9.xml"/><Relationship Id="rId59" Type="http://schemas.openxmlformats.org/officeDocument/2006/relationships/font" Target="fonts/OpenSans-italic.fntdata"/><Relationship Id="rId14" Type="http://schemas.openxmlformats.org/officeDocument/2006/relationships/slide" Target="slides/slide8.xml"/><Relationship Id="rId58"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571e1659cd14cda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571e1659cd14cd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7571e1659cd14cda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571e1659cd14cda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571e1659cd14cda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571e1659cd14cda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571e1659cd14cda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571e1659cd14cda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571e1659cd14cda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571e1659cd14cda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350eb1f06_0_132:notes"/>
          <p:cNvSpPr/>
          <p:nvPr/>
        </p:nvSpPr>
        <p:spPr>
          <a:xfrm>
            <a:off x="1143000" y="695325"/>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4000"/>
              </a:lnSpc>
              <a:spcBef>
                <a:spcPts val="0"/>
              </a:spcBef>
              <a:spcAft>
                <a:spcPts val="0"/>
              </a:spcAft>
              <a:buClr>
                <a:srgbClr val="000000"/>
              </a:buClr>
              <a:buSzPts val="2400"/>
              <a:buFont typeface="Arial"/>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156" name="Google Shape;156;g2e350eb1f06_0_132:notes"/>
          <p:cNvSpPr txBox="1"/>
          <p:nvPr>
            <p:ph idx="1" type="body"/>
          </p:nvPr>
        </p:nvSpPr>
        <p:spPr>
          <a:xfrm>
            <a:off x="685800" y="4343400"/>
            <a:ext cx="54831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7" name="Google Shape;157;g2e350eb1f06_0_132:notes"/>
          <p:cNvSpPr/>
          <p:nvPr>
            <p:ph idx="2" type="sldImg"/>
          </p:nvPr>
        </p:nvSpPr>
        <p:spPr>
          <a:xfrm>
            <a:off x="0" y="-8651875"/>
            <a:ext cx="0" cy="18692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cxnSp>
        <p:nvCxnSpPr>
          <p:cNvPr id="85" name="Google Shape;85;g2e350eb1f06_0_142"/>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86" name="Google Shape;86;g2e350eb1f06_0_142"/>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87" name="Google Shape;87;g2e350eb1f06_0_142"/>
          <p:cNvGrpSpPr/>
          <p:nvPr/>
        </p:nvGrpSpPr>
        <p:grpSpPr>
          <a:xfrm>
            <a:off x="1338859" y="1362665"/>
            <a:ext cx="9515557" cy="203195"/>
            <a:chOff x="1346429" y="1011300"/>
            <a:chExt cx="6452100" cy="152400"/>
          </a:xfrm>
        </p:grpSpPr>
        <p:cxnSp>
          <p:nvCxnSpPr>
            <p:cNvPr id="88" name="Google Shape;88;g2e350eb1f06_0_14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89" name="Google Shape;89;g2e350eb1f06_0_14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90" name="Google Shape;90;g2e350eb1f06_0_142"/>
          <p:cNvGrpSpPr/>
          <p:nvPr/>
        </p:nvGrpSpPr>
        <p:grpSpPr>
          <a:xfrm>
            <a:off x="1338868" y="5291999"/>
            <a:ext cx="9515557" cy="203195"/>
            <a:chOff x="1346435" y="3969088"/>
            <a:chExt cx="6452100" cy="152400"/>
          </a:xfrm>
        </p:grpSpPr>
        <p:cxnSp>
          <p:nvCxnSpPr>
            <p:cNvPr id="91" name="Google Shape;91;g2e350eb1f06_0_14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92" name="Google Shape;92;g2e350eb1f06_0_14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93" name="Google Shape;93;g2e350eb1f06_0_142"/>
          <p:cNvSpPr txBox="1"/>
          <p:nvPr>
            <p:ph type="ctrTitle"/>
          </p:nvPr>
        </p:nvSpPr>
        <p:spPr>
          <a:xfrm>
            <a:off x="1338867" y="2335685"/>
            <a:ext cx="9515700" cy="13632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400"/>
              <a:buNone/>
              <a:defRPr sz="5400"/>
            </a:lvl1pPr>
            <a:lvl2pPr lvl="1" rtl="0" algn="ctr">
              <a:lnSpc>
                <a:spcPct val="100000"/>
              </a:lnSpc>
              <a:spcBef>
                <a:spcPts val="0"/>
              </a:spcBef>
              <a:spcAft>
                <a:spcPts val="0"/>
              </a:spcAft>
              <a:buSzPts val="5400"/>
              <a:buNone/>
              <a:defRPr sz="5400"/>
            </a:lvl2pPr>
            <a:lvl3pPr lvl="2" rtl="0" algn="ctr">
              <a:lnSpc>
                <a:spcPct val="100000"/>
              </a:lnSpc>
              <a:spcBef>
                <a:spcPts val="0"/>
              </a:spcBef>
              <a:spcAft>
                <a:spcPts val="0"/>
              </a:spcAft>
              <a:buSzPts val="5400"/>
              <a:buNone/>
              <a:defRPr sz="5400"/>
            </a:lvl3pPr>
            <a:lvl4pPr lvl="3" rtl="0" algn="ctr">
              <a:lnSpc>
                <a:spcPct val="100000"/>
              </a:lnSpc>
              <a:spcBef>
                <a:spcPts val="0"/>
              </a:spcBef>
              <a:spcAft>
                <a:spcPts val="0"/>
              </a:spcAft>
              <a:buSzPts val="5400"/>
              <a:buNone/>
              <a:defRPr sz="5400"/>
            </a:lvl4pPr>
            <a:lvl5pPr lvl="4" rtl="0" algn="ctr">
              <a:lnSpc>
                <a:spcPct val="100000"/>
              </a:lnSpc>
              <a:spcBef>
                <a:spcPts val="0"/>
              </a:spcBef>
              <a:spcAft>
                <a:spcPts val="0"/>
              </a:spcAft>
              <a:buSzPts val="5400"/>
              <a:buNone/>
              <a:defRPr sz="5400"/>
            </a:lvl5pPr>
            <a:lvl6pPr lvl="5" rtl="0" algn="ctr">
              <a:lnSpc>
                <a:spcPct val="100000"/>
              </a:lnSpc>
              <a:spcBef>
                <a:spcPts val="0"/>
              </a:spcBef>
              <a:spcAft>
                <a:spcPts val="0"/>
              </a:spcAft>
              <a:buSzPts val="5400"/>
              <a:buNone/>
              <a:defRPr sz="5400"/>
            </a:lvl6pPr>
            <a:lvl7pPr lvl="6" rtl="0" algn="ctr">
              <a:lnSpc>
                <a:spcPct val="100000"/>
              </a:lnSpc>
              <a:spcBef>
                <a:spcPts val="0"/>
              </a:spcBef>
              <a:spcAft>
                <a:spcPts val="0"/>
              </a:spcAft>
              <a:buSzPts val="5400"/>
              <a:buNone/>
              <a:defRPr sz="5400"/>
            </a:lvl7pPr>
            <a:lvl8pPr lvl="7" rtl="0" algn="ctr">
              <a:lnSpc>
                <a:spcPct val="100000"/>
              </a:lnSpc>
              <a:spcBef>
                <a:spcPts val="0"/>
              </a:spcBef>
              <a:spcAft>
                <a:spcPts val="0"/>
              </a:spcAft>
              <a:buSzPts val="5400"/>
              <a:buNone/>
              <a:defRPr sz="5400"/>
            </a:lvl8pPr>
            <a:lvl9pPr lvl="8" rtl="0" algn="ctr">
              <a:lnSpc>
                <a:spcPct val="100000"/>
              </a:lnSpc>
              <a:spcBef>
                <a:spcPts val="0"/>
              </a:spcBef>
              <a:spcAft>
                <a:spcPts val="0"/>
              </a:spcAft>
              <a:buSzPts val="5400"/>
              <a:buNone/>
              <a:defRPr sz="5400"/>
            </a:lvl9pPr>
          </a:lstStyle>
          <a:p/>
        </p:txBody>
      </p:sp>
      <p:sp>
        <p:nvSpPr>
          <p:cNvPr id="94" name="Google Shape;94;g2e350eb1f06_0_142"/>
          <p:cNvSpPr txBox="1"/>
          <p:nvPr>
            <p:ph idx="1" type="subTitle"/>
          </p:nvPr>
        </p:nvSpPr>
        <p:spPr>
          <a:xfrm>
            <a:off x="2849633" y="3800052"/>
            <a:ext cx="6494100" cy="10569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95" name="Google Shape;95;g2e350eb1f06_0_142"/>
          <p:cNvSpPr txBox="1"/>
          <p:nvPr>
            <p:ph idx="12" type="sldNum"/>
          </p:nvPr>
        </p:nvSpPr>
        <p:spPr>
          <a:xfrm>
            <a:off x="11296611"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g2e350eb1f06_0_154"/>
          <p:cNvSpPr/>
          <p:nvPr/>
        </p:nvSpPr>
        <p:spPr>
          <a:xfrm>
            <a:off x="-100" y="6727600"/>
            <a:ext cx="12192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2e350eb1f06_0_154"/>
          <p:cNvSpPr txBox="1"/>
          <p:nvPr>
            <p:ph type="title"/>
          </p:nvPr>
        </p:nvSpPr>
        <p:spPr>
          <a:xfrm>
            <a:off x="415600" y="593367"/>
            <a:ext cx="11360700" cy="943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99" name="Google Shape;99;g2e350eb1f06_0_154"/>
          <p:cNvSpPr txBox="1"/>
          <p:nvPr>
            <p:ph idx="1" type="body"/>
          </p:nvPr>
        </p:nvSpPr>
        <p:spPr>
          <a:xfrm>
            <a:off x="415600" y="1688433"/>
            <a:ext cx="11360700" cy="44037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00" name="Google Shape;100;g2e350eb1f06_0_154"/>
          <p:cNvSpPr txBox="1"/>
          <p:nvPr>
            <p:ph idx="12" type="sldNum"/>
          </p:nvPr>
        </p:nvSpPr>
        <p:spPr>
          <a:xfrm>
            <a:off x="11296611"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g2e350eb1f06_0_159"/>
          <p:cNvSpPr txBox="1"/>
          <p:nvPr>
            <p:ph type="title"/>
          </p:nvPr>
        </p:nvSpPr>
        <p:spPr>
          <a:xfrm>
            <a:off x="415600" y="593367"/>
            <a:ext cx="11360700" cy="943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03" name="Google Shape;103;g2e350eb1f06_0_159"/>
          <p:cNvSpPr txBox="1"/>
          <p:nvPr>
            <p:ph idx="12" type="sldNum"/>
          </p:nvPr>
        </p:nvSpPr>
        <p:spPr>
          <a:xfrm>
            <a:off x="11296611"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g2e350eb1f06_0_162"/>
          <p:cNvSpPr txBox="1"/>
          <p:nvPr>
            <p:ph idx="12" type="sldNum"/>
          </p:nvPr>
        </p:nvSpPr>
        <p:spPr>
          <a:xfrm>
            <a:off x="11296611"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g2e350eb1f06_0_164"/>
          <p:cNvSpPr/>
          <p:nvPr/>
        </p:nvSpPr>
        <p:spPr>
          <a:xfrm>
            <a:off x="-67" y="3429200"/>
            <a:ext cx="12192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e350eb1f06_0_164"/>
          <p:cNvSpPr txBox="1"/>
          <p:nvPr>
            <p:ph type="title"/>
          </p:nvPr>
        </p:nvSpPr>
        <p:spPr>
          <a:xfrm>
            <a:off x="415600" y="1086400"/>
            <a:ext cx="11428500" cy="12561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a:lvl1pPr>
            <a:lvl2pPr lvl="1" rtl="0" algn="ctr">
              <a:lnSpc>
                <a:spcPct val="100000"/>
              </a:lnSpc>
              <a:spcBef>
                <a:spcPts val="0"/>
              </a:spcBef>
              <a:spcAft>
                <a:spcPts val="0"/>
              </a:spcAft>
              <a:buSzPts val="3600"/>
              <a:buNone/>
              <a:defRPr/>
            </a:lvl2pPr>
            <a:lvl3pPr lvl="2" rtl="0" algn="ctr">
              <a:lnSpc>
                <a:spcPct val="100000"/>
              </a:lnSpc>
              <a:spcBef>
                <a:spcPts val="0"/>
              </a:spcBef>
              <a:spcAft>
                <a:spcPts val="0"/>
              </a:spcAft>
              <a:buSzPts val="3600"/>
              <a:buNone/>
              <a:defRPr/>
            </a:lvl3pPr>
            <a:lvl4pPr lvl="3" rtl="0" algn="ctr">
              <a:lnSpc>
                <a:spcPct val="100000"/>
              </a:lnSpc>
              <a:spcBef>
                <a:spcPts val="0"/>
              </a:spcBef>
              <a:spcAft>
                <a:spcPts val="0"/>
              </a:spcAft>
              <a:buSzPts val="3600"/>
              <a:buNone/>
              <a:defRPr/>
            </a:lvl4pPr>
            <a:lvl5pPr lvl="4" rtl="0" algn="ctr">
              <a:lnSpc>
                <a:spcPct val="100000"/>
              </a:lnSpc>
              <a:spcBef>
                <a:spcPts val="0"/>
              </a:spcBef>
              <a:spcAft>
                <a:spcPts val="0"/>
              </a:spcAft>
              <a:buSzPts val="3600"/>
              <a:buNone/>
              <a:defRPr/>
            </a:lvl5pPr>
            <a:lvl6pPr lvl="5" rtl="0" algn="ctr">
              <a:lnSpc>
                <a:spcPct val="100000"/>
              </a:lnSpc>
              <a:spcBef>
                <a:spcPts val="0"/>
              </a:spcBef>
              <a:spcAft>
                <a:spcPts val="0"/>
              </a:spcAft>
              <a:buSzPts val="3600"/>
              <a:buNone/>
              <a:defRPr/>
            </a:lvl6pPr>
            <a:lvl7pPr lvl="6" rtl="0" algn="ctr">
              <a:lnSpc>
                <a:spcPct val="100000"/>
              </a:lnSpc>
              <a:spcBef>
                <a:spcPts val="0"/>
              </a:spcBef>
              <a:spcAft>
                <a:spcPts val="0"/>
              </a:spcAft>
              <a:buSzPts val="3600"/>
              <a:buNone/>
              <a:defRPr/>
            </a:lvl7pPr>
            <a:lvl8pPr lvl="7" rtl="0" algn="ctr">
              <a:lnSpc>
                <a:spcPct val="100000"/>
              </a:lnSpc>
              <a:spcBef>
                <a:spcPts val="0"/>
              </a:spcBef>
              <a:spcAft>
                <a:spcPts val="0"/>
              </a:spcAft>
              <a:buSzPts val="3600"/>
              <a:buNone/>
              <a:defRPr/>
            </a:lvl8pPr>
            <a:lvl9pPr lvl="8" rtl="0" algn="ctr">
              <a:lnSpc>
                <a:spcPct val="100000"/>
              </a:lnSpc>
              <a:spcBef>
                <a:spcPts val="0"/>
              </a:spcBef>
              <a:spcAft>
                <a:spcPts val="0"/>
              </a:spcAft>
              <a:buSzPts val="3600"/>
              <a:buNone/>
              <a:defRPr/>
            </a:lvl9pPr>
          </a:lstStyle>
          <a:p/>
        </p:txBody>
      </p:sp>
      <p:sp>
        <p:nvSpPr>
          <p:cNvPr id="109" name="Google Shape;109;g2e350eb1f06_0_164"/>
          <p:cNvSpPr txBox="1"/>
          <p:nvPr>
            <p:ph idx="12" type="sldNum"/>
          </p:nvPr>
        </p:nvSpPr>
        <p:spPr>
          <a:xfrm>
            <a:off x="11296611"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g2e350eb1f06_0_168"/>
          <p:cNvSpPr txBox="1"/>
          <p:nvPr>
            <p:ph type="title"/>
          </p:nvPr>
        </p:nvSpPr>
        <p:spPr>
          <a:xfrm>
            <a:off x="415600" y="593367"/>
            <a:ext cx="11360700" cy="943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12" name="Google Shape;112;g2e350eb1f06_0_168"/>
          <p:cNvSpPr txBox="1"/>
          <p:nvPr>
            <p:ph idx="1" type="body"/>
          </p:nvPr>
        </p:nvSpPr>
        <p:spPr>
          <a:xfrm>
            <a:off x="415600" y="1688233"/>
            <a:ext cx="5333100" cy="44037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3" name="Google Shape;113;g2e350eb1f06_0_168"/>
          <p:cNvSpPr txBox="1"/>
          <p:nvPr>
            <p:ph idx="2" type="body"/>
          </p:nvPr>
        </p:nvSpPr>
        <p:spPr>
          <a:xfrm>
            <a:off x="6443200" y="1688233"/>
            <a:ext cx="5333100" cy="44037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4" name="Google Shape;114;g2e350eb1f06_0_168"/>
          <p:cNvSpPr txBox="1"/>
          <p:nvPr>
            <p:ph idx="12" type="sldNum"/>
          </p:nvPr>
        </p:nvSpPr>
        <p:spPr>
          <a:xfrm>
            <a:off x="11296611"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5" name="Shape 115"/>
        <p:cNvGrpSpPr/>
        <p:nvPr/>
      </p:nvGrpSpPr>
      <p:grpSpPr>
        <a:xfrm>
          <a:off x="0" y="0"/>
          <a:ext cx="0" cy="0"/>
          <a:chOff x="0" y="0"/>
          <a:chExt cx="0" cy="0"/>
        </a:xfrm>
      </p:grpSpPr>
      <p:sp>
        <p:nvSpPr>
          <p:cNvPr id="116" name="Google Shape;116;g2e350eb1f06_0_173"/>
          <p:cNvSpPr txBox="1"/>
          <p:nvPr>
            <p:ph type="title"/>
          </p:nvPr>
        </p:nvSpPr>
        <p:spPr>
          <a:xfrm>
            <a:off x="415600" y="740800"/>
            <a:ext cx="3744000" cy="1007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17" name="Google Shape;117;g2e350eb1f06_0_173"/>
          <p:cNvSpPr txBox="1"/>
          <p:nvPr>
            <p:ph idx="1" type="body"/>
          </p:nvPr>
        </p:nvSpPr>
        <p:spPr>
          <a:xfrm>
            <a:off x="415600" y="1852800"/>
            <a:ext cx="3744000" cy="42393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8" name="Google Shape;118;g2e350eb1f06_0_173"/>
          <p:cNvSpPr txBox="1"/>
          <p:nvPr>
            <p:ph idx="12" type="sldNum"/>
          </p:nvPr>
        </p:nvSpPr>
        <p:spPr>
          <a:xfrm>
            <a:off x="11296611"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119" name="Shape 119"/>
        <p:cNvGrpSpPr/>
        <p:nvPr/>
      </p:nvGrpSpPr>
      <p:grpSpPr>
        <a:xfrm>
          <a:off x="0" y="0"/>
          <a:ext cx="0" cy="0"/>
          <a:chOff x="0" y="0"/>
          <a:chExt cx="0" cy="0"/>
        </a:xfrm>
      </p:grpSpPr>
      <p:sp>
        <p:nvSpPr>
          <p:cNvPr id="120" name="Google Shape;120;g2e350eb1f06_0_177"/>
          <p:cNvSpPr txBox="1"/>
          <p:nvPr>
            <p:ph type="title"/>
          </p:nvPr>
        </p:nvSpPr>
        <p:spPr>
          <a:xfrm>
            <a:off x="653667" y="701800"/>
            <a:ext cx="7484700" cy="54543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dk2"/>
              </a:buClr>
              <a:buSzPts val="5400"/>
              <a:buNone/>
              <a:defRPr b="0" sz="5400">
                <a:solidFill>
                  <a:schemeClr val="dk2"/>
                </a:solidFill>
              </a:defRPr>
            </a:lvl1pPr>
            <a:lvl2pPr lvl="1" rtl="0" algn="l">
              <a:lnSpc>
                <a:spcPct val="100000"/>
              </a:lnSpc>
              <a:spcBef>
                <a:spcPts val="0"/>
              </a:spcBef>
              <a:spcAft>
                <a:spcPts val="0"/>
              </a:spcAft>
              <a:buClr>
                <a:schemeClr val="dk2"/>
              </a:buClr>
              <a:buSzPts val="5400"/>
              <a:buNone/>
              <a:defRPr b="0" sz="5400">
                <a:solidFill>
                  <a:schemeClr val="dk2"/>
                </a:solidFill>
              </a:defRPr>
            </a:lvl2pPr>
            <a:lvl3pPr lvl="2" rtl="0" algn="l">
              <a:lnSpc>
                <a:spcPct val="100000"/>
              </a:lnSpc>
              <a:spcBef>
                <a:spcPts val="0"/>
              </a:spcBef>
              <a:spcAft>
                <a:spcPts val="0"/>
              </a:spcAft>
              <a:buClr>
                <a:schemeClr val="dk2"/>
              </a:buClr>
              <a:buSzPts val="5400"/>
              <a:buNone/>
              <a:defRPr b="0" sz="5400">
                <a:solidFill>
                  <a:schemeClr val="dk2"/>
                </a:solidFill>
              </a:defRPr>
            </a:lvl3pPr>
            <a:lvl4pPr lvl="3" rtl="0" algn="l">
              <a:lnSpc>
                <a:spcPct val="100000"/>
              </a:lnSpc>
              <a:spcBef>
                <a:spcPts val="0"/>
              </a:spcBef>
              <a:spcAft>
                <a:spcPts val="0"/>
              </a:spcAft>
              <a:buClr>
                <a:schemeClr val="dk2"/>
              </a:buClr>
              <a:buSzPts val="5400"/>
              <a:buNone/>
              <a:defRPr b="0" sz="5400">
                <a:solidFill>
                  <a:schemeClr val="dk2"/>
                </a:solidFill>
              </a:defRPr>
            </a:lvl4pPr>
            <a:lvl5pPr lvl="4" rtl="0" algn="l">
              <a:lnSpc>
                <a:spcPct val="100000"/>
              </a:lnSpc>
              <a:spcBef>
                <a:spcPts val="0"/>
              </a:spcBef>
              <a:spcAft>
                <a:spcPts val="0"/>
              </a:spcAft>
              <a:buClr>
                <a:schemeClr val="dk2"/>
              </a:buClr>
              <a:buSzPts val="5400"/>
              <a:buNone/>
              <a:defRPr b="0" sz="5400">
                <a:solidFill>
                  <a:schemeClr val="dk2"/>
                </a:solidFill>
              </a:defRPr>
            </a:lvl5pPr>
            <a:lvl6pPr lvl="5" rtl="0" algn="l">
              <a:lnSpc>
                <a:spcPct val="100000"/>
              </a:lnSpc>
              <a:spcBef>
                <a:spcPts val="0"/>
              </a:spcBef>
              <a:spcAft>
                <a:spcPts val="0"/>
              </a:spcAft>
              <a:buClr>
                <a:schemeClr val="dk2"/>
              </a:buClr>
              <a:buSzPts val="5400"/>
              <a:buNone/>
              <a:defRPr b="0" sz="5400">
                <a:solidFill>
                  <a:schemeClr val="dk2"/>
                </a:solidFill>
              </a:defRPr>
            </a:lvl6pPr>
            <a:lvl7pPr lvl="6" rtl="0" algn="l">
              <a:lnSpc>
                <a:spcPct val="100000"/>
              </a:lnSpc>
              <a:spcBef>
                <a:spcPts val="0"/>
              </a:spcBef>
              <a:spcAft>
                <a:spcPts val="0"/>
              </a:spcAft>
              <a:buClr>
                <a:schemeClr val="dk2"/>
              </a:buClr>
              <a:buSzPts val="5400"/>
              <a:buNone/>
              <a:defRPr b="0" sz="5400">
                <a:solidFill>
                  <a:schemeClr val="dk2"/>
                </a:solidFill>
              </a:defRPr>
            </a:lvl7pPr>
            <a:lvl8pPr lvl="7" rtl="0" algn="l">
              <a:lnSpc>
                <a:spcPct val="100000"/>
              </a:lnSpc>
              <a:spcBef>
                <a:spcPts val="0"/>
              </a:spcBef>
              <a:spcAft>
                <a:spcPts val="0"/>
              </a:spcAft>
              <a:buClr>
                <a:schemeClr val="dk2"/>
              </a:buClr>
              <a:buSzPts val="5400"/>
              <a:buNone/>
              <a:defRPr b="0" sz="5400">
                <a:solidFill>
                  <a:schemeClr val="dk2"/>
                </a:solidFill>
              </a:defRPr>
            </a:lvl8pPr>
            <a:lvl9pPr lvl="8" rtl="0" algn="l">
              <a:lnSpc>
                <a:spcPct val="100000"/>
              </a:lnSpc>
              <a:spcBef>
                <a:spcPts val="0"/>
              </a:spcBef>
              <a:spcAft>
                <a:spcPts val="0"/>
              </a:spcAft>
              <a:buClr>
                <a:schemeClr val="dk2"/>
              </a:buClr>
              <a:buSzPts val="5400"/>
              <a:buNone/>
              <a:defRPr b="0" sz="5400">
                <a:solidFill>
                  <a:schemeClr val="dk2"/>
                </a:solidFill>
              </a:defRPr>
            </a:lvl9pPr>
          </a:lstStyle>
          <a:p/>
        </p:txBody>
      </p:sp>
      <p:sp>
        <p:nvSpPr>
          <p:cNvPr id="121" name="Google Shape;121;g2e350eb1f06_0_177"/>
          <p:cNvSpPr txBox="1"/>
          <p:nvPr>
            <p:ph idx="12" type="sldNum"/>
          </p:nvPr>
        </p:nvSpPr>
        <p:spPr>
          <a:xfrm>
            <a:off x="11296611"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2" name="Shape 122"/>
        <p:cNvGrpSpPr/>
        <p:nvPr/>
      </p:nvGrpSpPr>
      <p:grpSpPr>
        <a:xfrm>
          <a:off x="0" y="0"/>
          <a:ext cx="0" cy="0"/>
          <a:chOff x="0" y="0"/>
          <a:chExt cx="0" cy="0"/>
        </a:xfrm>
      </p:grpSpPr>
      <p:sp>
        <p:nvSpPr>
          <p:cNvPr id="123" name="Google Shape;123;g2e350eb1f06_0_180"/>
          <p:cNvSpPr/>
          <p:nvPr/>
        </p:nvSpPr>
        <p:spPr>
          <a:xfrm>
            <a:off x="6096000" y="0"/>
            <a:ext cx="6096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g2e350eb1f06_0_180"/>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125" name="Google Shape;125;g2e350eb1f06_0_180"/>
          <p:cNvSpPr txBox="1"/>
          <p:nvPr>
            <p:ph type="title"/>
          </p:nvPr>
        </p:nvSpPr>
        <p:spPr>
          <a:xfrm>
            <a:off x="354000" y="1386233"/>
            <a:ext cx="5393700" cy="22344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26" name="Google Shape;126;g2e350eb1f06_0_180"/>
          <p:cNvSpPr txBox="1"/>
          <p:nvPr>
            <p:ph idx="1" type="subTitle"/>
          </p:nvPr>
        </p:nvSpPr>
        <p:spPr>
          <a:xfrm>
            <a:off x="354000" y="3635833"/>
            <a:ext cx="5393700" cy="16467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7" name="Google Shape;127;g2e350eb1f06_0_180"/>
          <p:cNvSpPr txBox="1"/>
          <p:nvPr>
            <p:ph idx="2" type="body"/>
          </p:nvPr>
        </p:nvSpPr>
        <p:spPr>
          <a:xfrm>
            <a:off x="6586000" y="965600"/>
            <a:ext cx="5115900" cy="49269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128" name="Google Shape;128;g2e350eb1f06_0_180"/>
          <p:cNvSpPr txBox="1"/>
          <p:nvPr>
            <p:ph idx="12" type="sldNum"/>
          </p:nvPr>
        </p:nvSpPr>
        <p:spPr>
          <a:xfrm>
            <a:off x="11296611"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g2e350eb1f06_0_187"/>
          <p:cNvSpPr txBox="1"/>
          <p:nvPr>
            <p:ph idx="1" type="body"/>
          </p:nvPr>
        </p:nvSpPr>
        <p:spPr>
          <a:xfrm>
            <a:off x="415600" y="5640967"/>
            <a:ext cx="7998300" cy="7983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131" name="Google Shape;131;g2e350eb1f06_0_187"/>
          <p:cNvSpPr txBox="1"/>
          <p:nvPr>
            <p:ph idx="12" type="sldNum"/>
          </p:nvPr>
        </p:nvSpPr>
        <p:spPr>
          <a:xfrm>
            <a:off x="11296611"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2" name="Shape 132"/>
        <p:cNvGrpSpPr/>
        <p:nvPr/>
      </p:nvGrpSpPr>
      <p:grpSpPr>
        <a:xfrm>
          <a:off x="0" y="0"/>
          <a:ext cx="0" cy="0"/>
          <a:chOff x="0" y="0"/>
          <a:chExt cx="0" cy="0"/>
        </a:xfrm>
      </p:grpSpPr>
      <p:sp>
        <p:nvSpPr>
          <p:cNvPr id="133" name="Google Shape;133;g2e350eb1f06_0_190"/>
          <p:cNvSpPr/>
          <p:nvPr/>
        </p:nvSpPr>
        <p:spPr>
          <a:xfrm>
            <a:off x="-100" y="6727600"/>
            <a:ext cx="12192000" cy="130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2e350eb1f06_0_190"/>
          <p:cNvSpPr txBox="1"/>
          <p:nvPr>
            <p:ph hasCustomPrompt="1" type="title"/>
          </p:nvPr>
        </p:nvSpPr>
        <p:spPr>
          <a:xfrm>
            <a:off x="415600" y="1739800"/>
            <a:ext cx="11360700" cy="20511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3"/>
              </a:buClr>
              <a:buSzPts val="13000"/>
              <a:buNone/>
              <a:defRPr sz="13000">
                <a:solidFill>
                  <a:schemeClr val="accent3"/>
                </a:solidFill>
              </a:defRPr>
            </a:lvl1pPr>
            <a:lvl2pPr lvl="1" rtl="0" algn="ctr">
              <a:lnSpc>
                <a:spcPct val="100000"/>
              </a:lnSpc>
              <a:spcBef>
                <a:spcPts val="0"/>
              </a:spcBef>
              <a:spcAft>
                <a:spcPts val="0"/>
              </a:spcAft>
              <a:buClr>
                <a:schemeClr val="accent3"/>
              </a:buClr>
              <a:buSzPts val="13000"/>
              <a:buNone/>
              <a:defRPr sz="13000">
                <a:solidFill>
                  <a:schemeClr val="accent3"/>
                </a:solidFill>
              </a:defRPr>
            </a:lvl2pPr>
            <a:lvl3pPr lvl="2" rtl="0" algn="ctr">
              <a:lnSpc>
                <a:spcPct val="100000"/>
              </a:lnSpc>
              <a:spcBef>
                <a:spcPts val="0"/>
              </a:spcBef>
              <a:spcAft>
                <a:spcPts val="0"/>
              </a:spcAft>
              <a:buClr>
                <a:schemeClr val="accent3"/>
              </a:buClr>
              <a:buSzPts val="13000"/>
              <a:buNone/>
              <a:defRPr sz="13000">
                <a:solidFill>
                  <a:schemeClr val="accent3"/>
                </a:solidFill>
              </a:defRPr>
            </a:lvl3pPr>
            <a:lvl4pPr lvl="3" rtl="0" algn="ctr">
              <a:lnSpc>
                <a:spcPct val="100000"/>
              </a:lnSpc>
              <a:spcBef>
                <a:spcPts val="0"/>
              </a:spcBef>
              <a:spcAft>
                <a:spcPts val="0"/>
              </a:spcAft>
              <a:buClr>
                <a:schemeClr val="accent3"/>
              </a:buClr>
              <a:buSzPts val="13000"/>
              <a:buNone/>
              <a:defRPr sz="13000">
                <a:solidFill>
                  <a:schemeClr val="accent3"/>
                </a:solidFill>
              </a:defRPr>
            </a:lvl4pPr>
            <a:lvl5pPr lvl="4" rtl="0" algn="ctr">
              <a:lnSpc>
                <a:spcPct val="100000"/>
              </a:lnSpc>
              <a:spcBef>
                <a:spcPts val="0"/>
              </a:spcBef>
              <a:spcAft>
                <a:spcPts val="0"/>
              </a:spcAft>
              <a:buClr>
                <a:schemeClr val="accent3"/>
              </a:buClr>
              <a:buSzPts val="13000"/>
              <a:buNone/>
              <a:defRPr sz="13000">
                <a:solidFill>
                  <a:schemeClr val="accent3"/>
                </a:solidFill>
              </a:defRPr>
            </a:lvl5pPr>
            <a:lvl6pPr lvl="5" rtl="0" algn="ctr">
              <a:lnSpc>
                <a:spcPct val="100000"/>
              </a:lnSpc>
              <a:spcBef>
                <a:spcPts val="0"/>
              </a:spcBef>
              <a:spcAft>
                <a:spcPts val="0"/>
              </a:spcAft>
              <a:buClr>
                <a:schemeClr val="accent3"/>
              </a:buClr>
              <a:buSzPts val="13000"/>
              <a:buNone/>
              <a:defRPr sz="13000">
                <a:solidFill>
                  <a:schemeClr val="accent3"/>
                </a:solidFill>
              </a:defRPr>
            </a:lvl6pPr>
            <a:lvl7pPr lvl="6" rtl="0" algn="ctr">
              <a:lnSpc>
                <a:spcPct val="100000"/>
              </a:lnSpc>
              <a:spcBef>
                <a:spcPts val="0"/>
              </a:spcBef>
              <a:spcAft>
                <a:spcPts val="0"/>
              </a:spcAft>
              <a:buClr>
                <a:schemeClr val="accent3"/>
              </a:buClr>
              <a:buSzPts val="13000"/>
              <a:buNone/>
              <a:defRPr sz="13000">
                <a:solidFill>
                  <a:schemeClr val="accent3"/>
                </a:solidFill>
              </a:defRPr>
            </a:lvl7pPr>
            <a:lvl8pPr lvl="7" rtl="0" algn="ctr">
              <a:lnSpc>
                <a:spcPct val="100000"/>
              </a:lnSpc>
              <a:spcBef>
                <a:spcPts val="0"/>
              </a:spcBef>
              <a:spcAft>
                <a:spcPts val="0"/>
              </a:spcAft>
              <a:buClr>
                <a:schemeClr val="accent3"/>
              </a:buClr>
              <a:buSzPts val="13000"/>
              <a:buNone/>
              <a:defRPr sz="13000">
                <a:solidFill>
                  <a:schemeClr val="accent3"/>
                </a:solidFill>
              </a:defRPr>
            </a:lvl8pPr>
            <a:lvl9pPr lvl="8" rtl="0"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135" name="Google Shape;135;g2e350eb1f06_0_190"/>
          <p:cNvSpPr txBox="1"/>
          <p:nvPr>
            <p:ph idx="1" type="body"/>
          </p:nvPr>
        </p:nvSpPr>
        <p:spPr>
          <a:xfrm>
            <a:off x="415600" y="3994200"/>
            <a:ext cx="11360700" cy="14289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36" name="Google Shape;136;g2e350eb1f06_0_190"/>
          <p:cNvSpPr txBox="1"/>
          <p:nvPr>
            <p:ph idx="12" type="sldNum"/>
          </p:nvPr>
        </p:nvSpPr>
        <p:spPr>
          <a:xfrm>
            <a:off x="11296611"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4"/>
          <p:cNvSpPr/>
          <p:nvPr>
            <p:ph idx="2" type="pic"/>
          </p:nvPr>
        </p:nvSpPr>
        <p:spPr>
          <a:xfrm>
            <a:off x="5183188" y="987425"/>
            <a:ext cx="6172200" cy="4873625"/>
          </a:xfrm>
          <a:prstGeom prst="rect">
            <a:avLst/>
          </a:prstGeom>
          <a:noFill/>
          <a:ln>
            <a:noFill/>
          </a:ln>
        </p:spPr>
      </p:sp>
      <p:sp>
        <p:nvSpPr>
          <p:cNvPr id="64" name="Google Shape;64;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80" name="Shape 80"/>
        <p:cNvGrpSpPr/>
        <p:nvPr/>
      </p:nvGrpSpPr>
      <p:grpSpPr>
        <a:xfrm>
          <a:off x="0" y="0"/>
          <a:ext cx="0" cy="0"/>
          <a:chOff x="0" y="0"/>
          <a:chExt cx="0" cy="0"/>
        </a:xfrm>
      </p:grpSpPr>
      <p:sp>
        <p:nvSpPr>
          <p:cNvPr id="81" name="Google Shape;81;g2e350eb1f06_0_138"/>
          <p:cNvSpPr txBox="1"/>
          <p:nvPr>
            <p:ph type="title"/>
          </p:nvPr>
        </p:nvSpPr>
        <p:spPr>
          <a:xfrm>
            <a:off x="415600" y="593367"/>
            <a:ext cx="11360700" cy="9432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82" name="Google Shape;82;g2e350eb1f06_0_138"/>
          <p:cNvSpPr txBox="1"/>
          <p:nvPr>
            <p:ph idx="1" type="body"/>
          </p:nvPr>
        </p:nvSpPr>
        <p:spPr>
          <a:xfrm>
            <a:off x="415600" y="1688433"/>
            <a:ext cx="11360700" cy="4403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3" name="Google Shape;83;g2e350eb1f06_0_138"/>
          <p:cNvSpPr txBox="1"/>
          <p:nvPr>
            <p:ph idx="12" type="sldNum"/>
          </p:nvPr>
        </p:nvSpPr>
        <p:spPr>
          <a:xfrm>
            <a:off x="11296611"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1.jpg"/><Relationship Id="rId4" Type="http://schemas.openxmlformats.org/officeDocument/2006/relationships/image" Target="../media/image5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9.jpg"/><Relationship Id="rId4" Type="http://schemas.openxmlformats.org/officeDocument/2006/relationships/image" Target="../media/image4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32.png"/><Relationship Id="rId5"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31.png"/><Relationship Id="rId5" Type="http://schemas.openxmlformats.org/officeDocument/2006/relationships/image" Target="../media/image26.png"/><Relationship Id="rId6" Type="http://schemas.openxmlformats.org/officeDocument/2006/relationships/image" Target="../media/image29.png"/><Relationship Id="rId7"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30.png"/><Relationship Id="rId5" Type="http://schemas.openxmlformats.org/officeDocument/2006/relationships/image" Target="../media/image33.png"/><Relationship Id="rId6"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image" Target="../media/image34.png"/><Relationship Id="rId5"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45.png"/><Relationship Id="rId5" Type="http://schemas.openxmlformats.org/officeDocument/2006/relationships/image" Target="../media/image40.png"/><Relationship Id="rId6"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35.png"/><Relationship Id="rId5"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3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p:nvPr/>
        </p:nvSpPr>
        <p:spPr>
          <a:xfrm>
            <a:off x="-2" y="-9566"/>
            <a:ext cx="12192000" cy="6867600"/>
          </a:xfrm>
          <a:prstGeom prst="rect">
            <a:avLst/>
          </a:prstGeom>
          <a:solidFill>
            <a:srgbClr val="002E7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42" name="Google Shape;142;p1"/>
          <p:cNvSpPr txBox="1"/>
          <p:nvPr/>
        </p:nvSpPr>
        <p:spPr>
          <a:xfrm>
            <a:off x="2269188" y="2179366"/>
            <a:ext cx="7653600" cy="1573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9600"/>
              <a:buFont typeface="Titillium Web"/>
              <a:buNone/>
            </a:pPr>
            <a:r>
              <a:rPr b="1" i="0" lang="es-ES" sz="9600" u="none" cap="none" strike="noStrike">
                <a:solidFill>
                  <a:schemeClr val="lt1"/>
                </a:solidFill>
                <a:latin typeface="Titillium Web"/>
                <a:ea typeface="Titillium Web"/>
                <a:cs typeface="Titillium Web"/>
                <a:sym typeface="Titillium Web"/>
              </a:rPr>
              <a:t> JavaScript</a:t>
            </a:r>
            <a:endParaRPr b="0" i="0" sz="9600" u="none" cap="none" strike="noStrike">
              <a:solidFill>
                <a:schemeClr val="dk1"/>
              </a:solidFill>
              <a:latin typeface="Calibri"/>
              <a:ea typeface="Calibri"/>
              <a:cs typeface="Calibri"/>
              <a:sym typeface="Calibri"/>
            </a:endParaRPr>
          </a:p>
        </p:txBody>
      </p:sp>
      <p:pic>
        <p:nvPicPr>
          <p:cNvPr descr="Forma&#10;&#10;Descripción generada automáticamente" id="143" name="Google Shape;143;p1"/>
          <p:cNvPicPr preferRelativeResize="0"/>
          <p:nvPr/>
        </p:nvPicPr>
        <p:blipFill rotWithShape="1">
          <a:blip r:embed="rId3">
            <a:alphaModFix/>
          </a:blip>
          <a:srcRect b="0" l="0" r="0" t="0"/>
          <a:stretch/>
        </p:blipFill>
        <p:spPr>
          <a:xfrm>
            <a:off x="0" y="-9575"/>
            <a:ext cx="3728100" cy="5222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9"/>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45" name="Google Shape;245;p9"/>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246" name="Google Shape;246;p9"/>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247" name="Google Shape;247;p9"/>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248" name="Google Shape;248;p9"/>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249" name="Google Shape;249;p9"/>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Operadores aritméticos</a:t>
            </a:r>
            <a:endParaRPr b="0" i="0" sz="1800" u="none" cap="none" strike="noStrike">
              <a:solidFill>
                <a:schemeClr val="dk1"/>
              </a:solidFill>
              <a:latin typeface="Calibri"/>
              <a:ea typeface="Calibri"/>
              <a:cs typeface="Calibri"/>
              <a:sym typeface="Calibri"/>
            </a:endParaRPr>
          </a:p>
        </p:txBody>
      </p:sp>
      <p:sp>
        <p:nvSpPr>
          <p:cNvPr id="250" name="Google Shape;250;p9"/>
          <p:cNvSpPr txBox="1"/>
          <p:nvPr/>
        </p:nvSpPr>
        <p:spPr>
          <a:xfrm>
            <a:off x="534154" y="1437509"/>
            <a:ext cx="10814100" cy="175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Podemos realizar las operaciones clásicas mediante los signos </a:t>
            </a:r>
            <a:r>
              <a:rPr b="1" i="0" lang="es-ES" sz="1800" u="none" cap="none" strike="noStrike">
                <a:solidFill>
                  <a:schemeClr val="dk1"/>
                </a:solidFill>
                <a:latin typeface="Titillium Web"/>
                <a:ea typeface="Titillium Web"/>
                <a:cs typeface="Titillium Web"/>
                <a:sym typeface="Titillium Web"/>
              </a:rPr>
              <a:t>*</a:t>
            </a:r>
            <a:r>
              <a:rPr b="0" i="0" lang="es-ES" sz="1800" u="none" cap="none" strike="noStrike">
                <a:solidFill>
                  <a:schemeClr val="dk1"/>
                </a:solidFill>
                <a:latin typeface="Titillium Web"/>
                <a:ea typeface="Titillium Web"/>
                <a:cs typeface="Titillium Web"/>
                <a:sym typeface="Titillium Web"/>
              </a:rPr>
              <a:t>,</a:t>
            </a:r>
            <a:r>
              <a:rPr b="1" i="0" lang="es-ES" sz="1800" u="none" cap="none" strike="noStrike">
                <a:solidFill>
                  <a:schemeClr val="dk1"/>
                </a:solidFill>
                <a:latin typeface="Titillium Web"/>
                <a:ea typeface="Titillium Web"/>
                <a:cs typeface="Titillium Web"/>
                <a:sym typeface="Titillium Web"/>
              </a:rPr>
              <a:t> +</a:t>
            </a:r>
            <a:r>
              <a:rPr b="0" i="0" lang="es-ES" sz="1800" u="none" cap="none" strike="noStrike">
                <a:solidFill>
                  <a:schemeClr val="dk1"/>
                </a:solidFill>
                <a:latin typeface="Titillium Web"/>
                <a:ea typeface="Titillium Web"/>
                <a:cs typeface="Titillium Web"/>
                <a:sym typeface="Titillium Web"/>
              </a:rPr>
              <a:t>,</a:t>
            </a:r>
            <a:r>
              <a:rPr b="1" i="0" lang="es-ES" sz="1800" u="none" cap="none" strike="noStrike">
                <a:solidFill>
                  <a:schemeClr val="dk1"/>
                </a:solidFill>
                <a:latin typeface="Titillium Web"/>
                <a:ea typeface="Titillium Web"/>
                <a:cs typeface="Titillium Web"/>
                <a:sym typeface="Titillium Web"/>
              </a:rPr>
              <a:t> -</a:t>
            </a:r>
            <a:r>
              <a:rPr b="0" i="0" lang="es-ES" sz="1800" u="none" cap="none" strike="noStrike">
                <a:solidFill>
                  <a:schemeClr val="dk1"/>
                </a:solidFill>
                <a:latin typeface="Titillium Web"/>
                <a:ea typeface="Titillium Web"/>
                <a:cs typeface="Titillium Web"/>
                <a:sym typeface="Titillium Web"/>
              </a:rPr>
              <a:t>,</a:t>
            </a:r>
            <a:r>
              <a:rPr b="1" i="0" lang="es-ES" sz="1800" u="none" cap="none" strike="noStrike">
                <a:solidFill>
                  <a:schemeClr val="dk1"/>
                </a:solidFill>
                <a:latin typeface="Titillium Web"/>
                <a:ea typeface="Titillium Web"/>
                <a:cs typeface="Titillium Web"/>
                <a:sym typeface="Titillium Web"/>
              </a:rPr>
              <a:t> **</a:t>
            </a:r>
            <a:r>
              <a:rPr b="0" i="0" lang="es-ES" sz="1800" u="none" cap="none" strike="noStrike">
                <a:solidFill>
                  <a:schemeClr val="dk1"/>
                </a:solidFill>
                <a:latin typeface="Titillium Web"/>
                <a:ea typeface="Titillium Web"/>
                <a:cs typeface="Titillium Web"/>
                <a:sym typeface="Titillium Web"/>
              </a:rPr>
              <a:t>,</a:t>
            </a:r>
            <a:r>
              <a:rPr b="1" i="0" lang="es-ES" sz="1800" u="none" cap="none" strike="noStrike">
                <a:solidFill>
                  <a:schemeClr val="dk1"/>
                </a:solidFill>
                <a:latin typeface="Titillium Web"/>
                <a:ea typeface="Titillium Web"/>
                <a:cs typeface="Titillium Web"/>
                <a:sym typeface="Titillium Web"/>
              </a:rPr>
              <a:t> /</a:t>
            </a:r>
            <a:r>
              <a:rPr b="0" i="0" lang="es-ES" sz="1800" u="none" cap="none" strike="noStrike">
                <a:solidFill>
                  <a:schemeClr val="dk1"/>
                </a:solidFill>
                <a:latin typeface="Titillium Web"/>
                <a:ea typeface="Titillium Web"/>
                <a:cs typeface="Titillium Web"/>
                <a:sym typeface="Titillium Web"/>
              </a:rPr>
              <a:t>,</a:t>
            </a:r>
            <a:r>
              <a:rPr b="1" i="0" lang="es-ES" sz="1800" u="none" cap="none" strike="noStrike">
                <a:solidFill>
                  <a:schemeClr val="dk1"/>
                </a:solidFill>
                <a:latin typeface="Titillium Web"/>
                <a:ea typeface="Titillium Web"/>
                <a:cs typeface="Titillium Web"/>
                <a:sym typeface="Titillium Web"/>
              </a:rPr>
              <a:t> %</a:t>
            </a:r>
            <a:r>
              <a:rPr b="0" i="0" lang="es-ES" sz="1800" u="none" cap="none" strike="noStrike">
                <a:solidFill>
                  <a:schemeClr val="dk1"/>
                </a:solidFill>
                <a:latin typeface="Titillium Web"/>
                <a:ea typeface="Titillium Web"/>
                <a:cs typeface="Titillium Web"/>
                <a:sym typeface="Titillium Web"/>
              </a:rPr>
              <a:t>,</a:t>
            </a:r>
            <a:r>
              <a:rPr b="1" i="0" lang="es-ES" sz="1800" u="none" cap="none" strike="noStrike">
                <a:solidFill>
                  <a:schemeClr val="dk1"/>
                </a:solidFill>
                <a:latin typeface="Titillium Web"/>
                <a:ea typeface="Titillium Web"/>
                <a:cs typeface="Titillium Web"/>
                <a:sym typeface="Titillium Web"/>
              </a:rPr>
              <a:t> </a:t>
            </a:r>
            <a:r>
              <a:rPr b="0" i="0" lang="es-ES" sz="1800" u="none" cap="none" strike="noStrike">
                <a:solidFill>
                  <a:schemeClr val="dk1"/>
                </a:solidFill>
                <a:latin typeface="Titillium Web"/>
                <a:ea typeface="Titillium Web"/>
                <a:cs typeface="Titillium Web"/>
                <a:sym typeface="Titillium Web"/>
              </a:rPr>
              <a:t>combinándolas en expresiones  con variables, constantes o números.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Mediante el operador </a:t>
            </a:r>
            <a:r>
              <a:rPr b="1" i="0" lang="es-ES" sz="1800" u="none" cap="none" strike="noStrike">
                <a:solidFill>
                  <a:schemeClr val="dk1"/>
                </a:solidFill>
                <a:latin typeface="Titillium Web"/>
                <a:ea typeface="Titillium Web"/>
                <a:cs typeface="Titillium Web"/>
                <a:sym typeface="Titillium Web"/>
              </a:rPr>
              <a:t>++</a:t>
            </a:r>
            <a:r>
              <a:rPr b="0" i="0" lang="es-ES" sz="1800" u="none" cap="none" strike="noStrike">
                <a:solidFill>
                  <a:schemeClr val="dk1"/>
                </a:solidFill>
                <a:latin typeface="Titillium Web"/>
                <a:ea typeface="Titillium Web"/>
                <a:cs typeface="Titillium Web"/>
                <a:sym typeface="Titillium Web"/>
              </a:rPr>
              <a:t> incrementaremos en una unidad el valor de un dato, y haremos lo mismo para restar una unidad con </a:t>
            </a:r>
            <a:r>
              <a:rPr b="1" i="0" lang="es-ES" sz="1800" u="none" cap="none" strike="noStrike">
                <a:solidFill>
                  <a:schemeClr val="dk1"/>
                </a:solidFill>
                <a:latin typeface="Titillium Web"/>
                <a:ea typeface="Titillium Web"/>
                <a:cs typeface="Titillium Web"/>
                <a:sym typeface="Titillium Web"/>
              </a:rPr>
              <a:t>--</a:t>
            </a:r>
            <a:r>
              <a:rPr b="0" i="0" lang="es-ES" sz="1800" u="none" cap="none" strike="noStrike">
                <a:solidFill>
                  <a:schemeClr val="dk1"/>
                </a:solidFill>
                <a:latin typeface="Titillium Web"/>
                <a:ea typeface="Titillium Web"/>
                <a:cs typeface="Titillium Web"/>
                <a:sym typeface="Titillium Web"/>
              </a:rPr>
              <a: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Podemos ver en esta tabla resumen otros operadores disponibles: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p:txBody>
      </p:sp>
      <p:graphicFrame>
        <p:nvGraphicFramePr>
          <p:cNvPr id="251" name="Google Shape;251;p9"/>
          <p:cNvGraphicFramePr/>
          <p:nvPr/>
        </p:nvGraphicFramePr>
        <p:xfrm>
          <a:off x="2032000" y="3070537"/>
          <a:ext cx="3000000" cy="3000000"/>
        </p:xfrm>
        <a:graphic>
          <a:graphicData uri="http://schemas.openxmlformats.org/drawingml/2006/table">
            <a:tbl>
              <a:tblPr bandRow="1" firstRow="1">
                <a:noFill/>
                <a:tableStyleId>{F37F6C70-5537-45D0-8317-E2293FAD7DD8}</a:tableStyleId>
              </a:tblPr>
              <a:tblGrid>
                <a:gridCol w="2709325"/>
                <a:gridCol w="2709325"/>
                <a:gridCol w="2709325"/>
              </a:tblGrid>
              <a:tr h="203200">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Operador</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Ejemplo</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Equivalente a</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y</a:t>
                      </a:r>
                      <a:endParaRPr sz="1800" u="none" cap="none" strike="noStrike"/>
                    </a:p>
                  </a:txBody>
                  <a:tcPr marT="60950" marB="60950" marR="60950" marL="60950"/>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y</a:t>
                      </a:r>
                      <a:endParaRPr sz="1800" u="none" cap="none" strike="noStrike"/>
                    </a:p>
                  </a:txBody>
                  <a:tcPr marT="60950" marB="60950" marR="60950" marL="60950"/>
                </a:tc>
              </a:tr>
              <a:tr h="370850">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y</a:t>
                      </a:r>
                      <a:endParaRPr sz="1800" u="none" cap="none" strike="noStrike"/>
                    </a:p>
                  </a:txBody>
                  <a:tcPr marT="60950" marB="60950" marR="60950" marL="60950"/>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x + y</a:t>
                      </a:r>
                      <a:endParaRPr sz="1800" u="none" cap="none" strike="noStrike"/>
                    </a:p>
                  </a:txBody>
                  <a:tcPr marT="60950" marB="60950" marR="60950" marL="60950"/>
                </a:tc>
              </a:tr>
              <a:tr h="370850">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y</a:t>
                      </a:r>
                      <a:endParaRPr sz="1800" u="none" cap="none" strike="noStrike"/>
                    </a:p>
                  </a:txBody>
                  <a:tcPr marT="60950" marB="60950" marR="60950" marL="60950"/>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x - y</a:t>
                      </a:r>
                      <a:endParaRPr sz="1800" u="none" cap="none" strike="noStrike"/>
                    </a:p>
                  </a:txBody>
                  <a:tcPr marT="60950" marB="60950" marR="60950" marL="60950"/>
                </a:tc>
              </a:tr>
              <a:tr h="370850">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y</a:t>
                      </a:r>
                      <a:endParaRPr sz="1800" u="none" cap="none" strike="noStrike"/>
                    </a:p>
                  </a:txBody>
                  <a:tcPr marT="60950" marB="60950" marR="60950" marL="60950"/>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x * y</a:t>
                      </a:r>
                      <a:endParaRPr sz="1800" u="none" cap="none" strike="noStrike"/>
                    </a:p>
                  </a:txBody>
                  <a:tcPr marT="60950" marB="60950" marR="60950" marL="60950"/>
                </a:tc>
              </a:tr>
              <a:tr h="370850">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y</a:t>
                      </a:r>
                      <a:endParaRPr sz="1800" u="none" cap="none" strike="noStrike"/>
                    </a:p>
                  </a:txBody>
                  <a:tcPr marT="60950" marB="60950" marR="60950" marL="60950"/>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x / y</a:t>
                      </a:r>
                      <a:endParaRPr sz="1800" u="none" cap="none" strike="noStrike"/>
                    </a:p>
                  </a:txBody>
                  <a:tcPr marT="60950" marB="60950" marR="60950" marL="60950"/>
                </a:tc>
              </a:tr>
              <a:tr h="370850">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y</a:t>
                      </a:r>
                      <a:endParaRPr sz="1800" u="none" cap="none" strike="noStrike"/>
                    </a:p>
                  </a:txBody>
                  <a:tcPr marT="60950" marB="60950" marR="60950" marL="60950"/>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x % y</a:t>
                      </a:r>
                      <a:endParaRPr sz="1800" u="none" cap="none" strike="noStrike"/>
                    </a:p>
                  </a:txBody>
                  <a:tcPr marT="60950" marB="60950" marR="60950" marL="60950"/>
                </a:tc>
              </a:tr>
              <a:tr h="203200">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y</a:t>
                      </a:r>
                      <a:endParaRPr sz="1800" u="none" cap="none" strike="noStrike"/>
                    </a:p>
                  </a:txBody>
                  <a:tcPr marT="60950" marB="60950" marR="60950" marL="60950"/>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x = x ** y</a:t>
                      </a:r>
                      <a:endParaRPr sz="1800" u="none" cap="none" strike="noStrike"/>
                    </a:p>
                  </a:txBody>
                  <a:tcPr marT="60950" marB="60950" marR="60950" marL="609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0"/>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57" name="Google Shape;257;p10"/>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258" name="Google Shape;258;p10"/>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259" name="Google Shape;259;p10"/>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260" name="Google Shape;260;p10"/>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261" name="Google Shape;261;p10"/>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Ejemplos de operaciones</a:t>
            </a:r>
            <a:endParaRPr b="0" i="0" sz="1800" u="none" cap="none" strike="noStrike">
              <a:solidFill>
                <a:schemeClr val="dk1"/>
              </a:solidFill>
              <a:latin typeface="Calibri"/>
              <a:ea typeface="Calibri"/>
              <a:cs typeface="Calibri"/>
              <a:sym typeface="Calibri"/>
            </a:endParaRPr>
          </a:p>
        </p:txBody>
      </p:sp>
      <p:pic>
        <p:nvPicPr>
          <p:cNvPr id="262" name="Google Shape;262;p10"/>
          <p:cNvPicPr preferRelativeResize="0"/>
          <p:nvPr/>
        </p:nvPicPr>
        <p:blipFill rotWithShape="1">
          <a:blip r:embed="rId3">
            <a:alphaModFix/>
          </a:blip>
          <a:srcRect b="0" l="0" r="0" t="0"/>
          <a:stretch/>
        </p:blipFill>
        <p:spPr>
          <a:xfrm>
            <a:off x="1720545" y="2038609"/>
            <a:ext cx="8750908" cy="30236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1"/>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68" name="Google Shape;268;p11"/>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269" name="Google Shape;269;p11"/>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270" name="Google Shape;270;p11"/>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271" name="Google Shape;271;p11"/>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272" name="Google Shape;272;p11"/>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Operadores  de comparación y lógicos</a:t>
            </a:r>
            <a:endParaRPr b="0" i="0" sz="1800" u="none" cap="none" strike="noStrike">
              <a:solidFill>
                <a:schemeClr val="dk1"/>
              </a:solidFill>
              <a:latin typeface="Calibri"/>
              <a:ea typeface="Calibri"/>
              <a:cs typeface="Calibri"/>
              <a:sym typeface="Calibri"/>
            </a:endParaRPr>
          </a:p>
        </p:txBody>
      </p:sp>
      <p:sp>
        <p:nvSpPr>
          <p:cNvPr id="273" name="Google Shape;273;p11"/>
          <p:cNvSpPr txBox="1"/>
          <p:nvPr/>
        </p:nvSpPr>
        <p:spPr>
          <a:xfrm>
            <a:off x="534154" y="1437509"/>
            <a:ext cx="108141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Las comparaciones y las operaciones lógicas devuelven un valor booleano según si una condición se cumple o no.</a:t>
            </a:r>
            <a:endParaRPr b="0" i="0" sz="1800" u="none" cap="none" strike="noStrike">
              <a:solidFill>
                <a:schemeClr val="dk1"/>
              </a:solidFill>
              <a:latin typeface="Calibri"/>
              <a:ea typeface="Calibri"/>
              <a:cs typeface="Calibri"/>
              <a:sym typeface="Calibri"/>
            </a:endParaRPr>
          </a:p>
        </p:txBody>
      </p:sp>
      <p:graphicFrame>
        <p:nvGraphicFramePr>
          <p:cNvPr id="274" name="Google Shape;274;p11"/>
          <p:cNvGraphicFramePr/>
          <p:nvPr/>
        </p:nvGraphicFramePr>
        <p:xfrm>
          <a:off x="756717" y="2634081"/>
          <a:ext cx="3000000" cy="3000000"/>
        </p:xfrm>
        <a:graphic>
          <a:graphicData uri="http://schemas.openxmlformats.org/drawingml/2006/table">
            <a:tbl>
              <a:tblPr bandRow="1" firstRow="1">
                <a:noFill/>
                <a:tableStyleId>{F37F6C70-5537-45D0-8317-E2293FAD7DD8}</a:tableStyleId>
              </a:tblPr>
              <a:tblGrid>
                <a:gridCol w="1507875"/>
                <a:gridCol w="3601675"/>
              </a:tblGrid>
              <a:tr h="315425">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Operador</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Significado</a:t>
                      </a:r>
                      <a:endParaRPr sz="1800" u="none" cap="none" strike="noStrike"/>
                    </a:p>
                  </a:txBody>
                  <a:tcPr marT="45725" marB="45725" marR="91450" marL="91450"/>
                </a:tc>
              </a:tr>
              <a:tr h="428050">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equal to</a:t>
                      </a:r>
                      <a:endParaRPr sz="1400" u="none" cap="none" strike="noStrike"/>
                    </a:p>
                  </a:txBody>
                  <a:tcPr marT="60950" marB="60950" marR="60950" marL="60950"/>
                </a:tc>
              </a:tr>
              <a:tr h="331675">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equal value and equal type</a:t>
                      </a:r>
                      <a:endParaRPr sz="1800" u="none" cap="none" strike="noStrike"/>
                    </a:p>
                  </a:txBody>
                  <a:tcPr marT="60950" marB="60950" marR="60950" marL="60950"/>
                </a:tc>
              </a:tr>
              <a:tr h="315425">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not equal</a:t>
                      </a:r>
                      <a:endParaRPr sz="1400" u="none" cap="none" strike="noStrike"/>
                    </a:p>
                  </a:txBody>
                  <a:tcPr marT="60950" marB="60950" marR="60950" marL="60950"/>
                </a:tc>
              </a:tr>
              <a:tr h="379300">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not equal value or not equal type</a:t>
                      </a:r>
                      <a:endParaRPr sz="1800" u="none" cap="none" strike="noStrike"/>
                    </a:p>
                  </a:txBody>
                  <a:tcPr marT="60950" marB="60950" marR="60950" marL="60950"/>
                </a:tc>
              </a:tr>
              <a:tr h="354575">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&gt;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greater than</a:t>
                      </a:r>
                      <a:endParaRPr sz="1400" u="none" cap="none" strike="noStrike"/>
                    </a:p>
                  </a:txBody>
                  <a:tcPr marT="60950" marB="60950" marR="60950" marL="60950"/>
                </a:tc>
              </a:tr>
              <a:tr h="315425">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&lt;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less than</a:t>
                      </a:r>
                      <a:endParaRPr sz="1400" u="none" cap="none" strike="noStrike"/>
                    </a:p>
                  </a:txBody>
                  <a:tcPr marT="60950" marB="60950" marR="60950" marL="60950"/>
                </a:tc>
              </a:tr>
              <a:tr h="518500">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&gt;=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greater than or equal to</a:t>
                      </a:r>
                      <a:endParaRPr sz="1800" u="none" cap="none" strike="noStrike"/>
                    </a:p>
                  </a:txBody>
                  <a:tcPr marT="60950" marB="60950" marR="60950" marL="60950"/>
                </a:tc>
              </a:tr>
              <a:tr h="378325">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&lt;=</a:t>
                      </a:r>
                      <a:endParaRPr sz="1800" u="none" cap="none" strike="noStrike"/>
                    </a:p>
                  </a:txBody>
                  <a:tcPr marT="60950" marB="60950" marR="60950" marL="121925"/>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less than or equal to</a:t>
                      </a:r>
                      <a:endParaRPr sz="1800" u="none" cap="none" strike="noStrike"/>
                    </a:p>
                  </a:txBody>
                  <a:tcPr marT="60950" marB="60950" marR="60950" marL="60950"/>
                </a:tc>
              </a:tr>
            </a:tbl>
          </a:graphicData>
        </a:graphic>
      </p:graphicFrame>
      <p:graphicFrame>
        <p:nvGraphicFramePr>
          <p:cNvPr id="275" name="Google Shape;275;p11"/>
          <p:cNvGraphicFramePr/>
          <p:nvPr/>
        </p:nvGraphicFramePr>
        <p:xfrm>
          <a:off x="6325733" y="2629624"/>
          <a:ext cx="3000000" cy="3000000"/>
        </p:xfrm>
        <a:graphic>
          <a:graphicData uri="http://schemas.openxmlformats.org/drawingml/2006/table">
            <a:tbl>
              <a:tblPr bandRow="1" firstRow="1">
                <a:noFill/>
                <a:tableStyleId>{F37F6C70-5537-45D0-8317-E2293FAD7DD8}</a:tableStyleId>
              </a:tblPr>
              <a:tblGrid>
                <a:gridCol w="1371600"/>
                <a:gridCol w="2074175"/>
                <a:gridCol w="1937300"/>
              </a:tblGrid>
              <a:tr h="205300">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Operador</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Uso</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s-ES" sz="1600" u="none" cap="none" strike="noStrike"/>
                        <a:t>Devuelve true si…</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AND ( &amp;&amp;)</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expr1 &amp;&amp; expr2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Las dos expresiones son ciertas</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OR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expr1 || expr2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Al menos una de las dos expresiones es cierta</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NOT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!expr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ES" sz="1400" u="none" cap="none" strike="noStrike"/>
                        <a:t>La expresión es falsa</a:t>
                      </a:r>
                      <a:endParaRPr sz="1800" u="none" cap="none" strike="noStrike"/>
                    </a:p>
                  </a:txBody>
                  <a:tcPr marT="45725" marB="45725" marR="91450" marL="91450"/>
                </a:tc>
              </a:tr>
            </a:tbl>
          </a:graphicData>
        </a:graphic>
      </p:graphicFrame>
      <p:sp>
        <p:nvSpPr>
          <p:cNvPr id="276" name="Google Shape;276;p11"/>
          <p:cNvSpPr txBox="1"/>
          <p:nvPr/>
        </p:nvSpPr>
        <p:spPr>
          <a:xfrm>
            <a:off x="1075115" y="2024272"/>
            <a:ext cx="44268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itillium Web"/>
              <a:buNone/>
            </a:pPr>
            <a:r>
              <a:rPr b="1" i="0" lang="es-ES" sz="2400" u="none" cap="none" strike="noStrike">
                <a:solidFill>
                  <a:schemeClr val="dk1"/>
                </a:solidFill>
                <a:latin typeface="Titillium Web"/>
                <a:ea typeface="Titillium Web"/>
                <a:cs typeface="Titillium Web"/>
                <a:sym typeface="Titillium Web"/>
              </a:rPr>
              <a:t>Operadores de comparación</a:t>
            </a:r>
            <a:endParaRPr b="0" i="0" sz="1800" u="none" cap="none" strike="noStrike">
              <a:solidFill>
                <a:schemeClr val="dk1"/>
              </a:solidFill>
              <a:latin typeface="Calibri"/>
              <a:ea typeface="Calibri"/>
              <a:cs typeface="Calibri"/>
              <a:sym typeface="Calibri"/>
            </a:endParaRPr>
          </a:p>
        </p:txBody>
      </p:sp>
      <p:sp>
        <p:nvSpPr>
          <p:cNvPr id="277" name="Google Shape;277;p11"/>
          <p:cNvSpPr txBox="1"/>
          <p:nvPr/>
        </p:nvSpPr>
        <p:spPr>
          <a:xfrm>
            <a:off x="7081111" y="2024272"/>
            <a:ext cx="30810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itillium Web"/>
              <a:buNone/>
            </a:pPr>
            <a:r>
              <a:rPr b="1" i="0" lang="es-ES" sz="2400" u="none" cap="none" strike="noStrike">
                <a:solidFill>
                  <a:schemeClr val="dk1"/>
                </a:solidFill>
                <a:latin typeface="Titillium Web"/>
                <a:ea typeface="Titillium Web"/>
                <a:cs typeface="Titillium Web"/>
                <a:sym typeface="Titillium Web"/>
              </a:rPr>
              <a:t>Operadores lógicos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2"/>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83" name="Google Shape;283;p12"/>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284" name="Google Shape;284;p12"/>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285" name="Google Shape;285;p12"/>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286" name="Google Shape;286;p12"/>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287" name="Google Shape;287;p12"/>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Funciones</a:t>
            </a:r>
            <a:endParaRPr b="0" i="0" sz="1800" u="none" cap="none" strike="noStrike">
              <a:solidFill>
                <a:schemeClr val="dk1"/>
              </a:solidFill>
              <a:latin typeface="Calibri"/>
              <a:ea typeface="Calibri"/>
              <a:cs typeface="Calibri"/>
              <a:sym typeface="Calibri"/>
            </a:endParaRPr>
          </a:p>
        </p:txBody>
      </p:sp>
      <p:sp>
        <p:nvSpPr>
          <p:cNvPr id="288" name="Google Shape;288;p12"/>
          <p:cNvSpPr txBox="1"/>
          <p:nvPr/>
        </p:nvSpPr>
        <p:spPr>
          <a:xfrm>
            <a:off x="534154" y="1437509"/>
            <a:ext cx="10814100" cy="397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Las funciones son bloques de código que ejecutan una tarea determinada y que pueden ser ejecutados solo cuando se les llama mediante una parte del código en ejecución, por ejemplo ante un evento.</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Las funciones se definen mediante la palabra clave </a:t>
            </a:r>
            <a:r>
              <a:rPr b="1" i="0" lang="es-ES" sz="1800" u="none" cap="none" strike="noStrike">
                <a:solidFill>
                  <a:schemeClr val="dk1"/>
                </a:solidFill>
                <a:latin typeface="Titillium Web"/>
                <a:ea typeface="Titillium Web"/>
                <a:cs typeface="Titillium Web"/>
                <a:sym typeface="Titillium Web"/>
              </a:rPr>
              <a:t>function</a:t>
            </a:r>
            <a:r>
              <a:rPr b="0" i="0" lang="es-ES" sz="1800" u="none" cap="none" strike="noStrike">
                <a:solidFill>
                  <a:schemeClr val="dk1"/>
                </a:solidFill>
                <a:latin typeface="Titillium Web"/>
                <a:ea typeface="Titillium Web"/>
                <a:cs typeface="Titillium Web"/>
                <a:sym typeface="Titillium Web"/>
              </a:rPr>
              <a:t>, seguida de un identificador, parámetros de entrada entre paréntesis y un bloque de código a ejecutar entre {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Al invocar una función, se le pasan como argumento valores que serán tratados como parámetros dentro de ella.</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Cuando queremos terminar la ejecución una función, usamos la palabra </a:t>
            </a:r>
            <a:r>
              <a:rPr b="1" i="0" lang="es-ES" sz="1800" u="none" cap="none" strike="noStrike">
                <a:solidFill>
                  <a:schemeClr val="dk1"/>
                </a:solidFill>
                <a:latin typeface="Titillium Web"/>
                <a:ea typeface="Titillium Web"/>
                <a:cs typeface="Titillium Web"/>
                <a:sym typeface="Titillium Web"/>
              </a:rPr>
              <a:t>return</a:t>
            </a:r>
            <a:r>
              <a:rPr b="0" i="0" lang="es-ES" sz="1800" u="none" cap="none" strike="noStrike">
                <a:solidFill>
                  <a:schemeClr val="dk1"/>
                </a:solidFill>
                <a:latin typeface="Titillium Web"/>
                <a:ea typeface="Titillium Web"/>
                <a:cs typeface="Titillium Web"/>
                <a:sym typeface="Titillium Web"/>
              </a:rPr>
              <a:t>, y volveremos a la parte del código donde fue invocada. Las funciones pueden devolver o no un valor.</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Utilizamos funciones para poder reutilizar código, se define una vez y se usa todas las que se necesite. También pueden ser utilizadas para asignar valores.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3"/>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94" name="Google Shape;294;p13"/>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295" name="Google Shape;295;p13"/>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296" name="Google Shape;296;p13"/>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297" name="Google Shape;297;p13"/>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298" name="Google Shape;298;p13"/>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Funciones </a:t>
            </a:r>
            <a:endParaRPr b="0" i="0" sz="1800" u="none" cap="none" strike="noStrike">
              <a:solidFill>
                <a:schemeClr val="dk1"/>
              </a:solidFill>
              <a:latin typeface="Calibri"/>
              <a:ea typeface="Calibri"/>
              <a:cs typeface="Calibri"/>
              <a:sym typeface="Calibri"/>
            </a:endParaRPr>
          </a:p>
        </p:txBody>
      </p:sp>
      <p:sp>
        <p:nvSpPr>
          <p:cNvPr id="299" name="Google Shape;299;p13"/>
          <p:cNvSpPr txBox="1"/>
          <p:nvPr/>
        </p:nvSpPr>
        <p:spPr>
          <a:xfrm>
            <a:off x="534154" y="1437509"/>
            <a:ext cx="108141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Las variables que son declaradas en una función se denominan variables locales, y solo pueden ser accedidas dentro de la función.</a:t>
            </a:r>
            <a:endParaRPr b="0" i="0" sz="1800" u="none" cap="none" strike="noStrike">
              <a:solidFill>
                <a:schemeClr val="dk1"/>
              </a:solidFill>
              <a:latin typeface="Calibri"/>
              <a:ea typeface="Calibri"/>
              <a:cs typeface="Calibri"/>
              <a:sym typeface="Calibri"/>
            </a:endParaRPr>
          </a:p>
        </p:txBody>
      </p:sp>
      <p:pic>
        <p:nvPicPr>
          <p:cNvPr id="300" name="Google Shape;300;p13"/>
          <p:cNvPicPr preferRelativeResize="0"/>
          <p:nvPr/>
        </p:nvPicPr>
        <p:blipFill rotWithShape="1">
          <a:blip r:embed="rId3">
            <a:alphaModFix/>
          </a:blip>
          <a:srcRect b="0" l="0" r="0" t="0"/>
          <a:stretch/>
        </p:blipFill>
        <p:spPr>
          <a:xfrm>
            <a:off x="7144991" y="2703443"/>
            <a:ext cx="2893370" cy="3197936"/>
          </a:xfrm>
          <a:prstGeom prst="rect">
            <a:avLst/>
          </a:prstGeom>
          <a:noFill/>
          <a:ln>
            <a:noFill/>
          </a:ln>
        </p:spPr>
      </p:pic>
      <p:sp>
        <p:nvSpPr>
          <p:cNvPr id="301" name="Google Shape;301;p13"/>
          <p:cNvSpPr txBox="1"/>
          <p:nvPr/>
        </p:nvSpPr>
        <p:spPr>
          <a:xfrm>
            <a:off x="1414705" y="2479916"/>
            <a:ext cx="30810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Calibri"/>
              <a:buNone/>
            </a:pPr>
            <a:r>
              <a:rPr b="1" i="0" lang="es-ES" sz="2400" u="none" cap="none" strike="noStrike">
                <a:solidFill>
                  <a:schemeClr val="dk1"/>
                </a:solidFill>
                <a:latin typeface="Calibri"/>
                <a:ea typeface="Calibri"/>
                <a:cs typeface="Calibri"/>
                <a:sym typeface="Calibri"/>
              </a:rPr>
              <a:t>Llamada a funciones</a:t>
            </a:r>
            <a:endParaRPr b="0" i="0" sz="1800" u="none" cap="none" strike="noStrike">
              <a:solidFill>
                <a:schemeClr val="dk1"/>
              </a:solidFill>
              <a:latin typeface="Calibri"/>
              <a:ea typeface="Calibri"/>
              <a:cs typeface="Calibri"/>
              <a:sym typeface="Calibri"/>
            </a:endParaRPr>
          </a:p>
        </p:txBody>
      </p:sp>
      <p:sp>
        <p:nvSpPr>
          <p:cNvPr id="302" name="Google Shape;302;p13"/>
          <p:cNvSpPr txBox="1"/>
          <p:nvPr/>
        </p:nvSpPr>
        <p:spPr>
          <a:xfrm>
            <a:off x="7095304" y="1971733"/>
            <a:ext cx="25644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Calibri"/>
              <a:buNone/>
            </a:pPr>
            <a:r>
              <a:rPr b="1" i="0" lang="es-ES" sz="2400" u="none" cap="none" strike="noStrike">
                <a:solidFill>
                  <a:schemeClr val="dk1"/>
                </a:solidFill>
                <a:latin typeface="Calibri"/>
                <a:ea typeface="Calibri"/>
                <a:cs typeface="Calibri"/>
                <a:sym typeface="Calibri"/>
              </a:rPr>
              <a:t>Funciones</a:t>
            </a:r>
            <a:endParaRPr b="0" i="0" sz="1800" u="none" cap="none" strike="noStrike">
              <a:solidFill>
                <a:schemeClr val="dk1"/>
              </a:solidFill>
              <a:latin typeface="Calibri"/>
              <a:ea typeface="Calibri"/>
              <a:cs typeface="Calibri"/>
              <a:sym typeface="Calibri"/>
            </a:endParaRPr>
          </a:p>
        </p:txBody>
      </p:sp>
      <p:pic>
        <p:nvPicPr>
          <p:cNvPr id="303" name="Google Shape;303;p13"/>
          <p:cNvPicPr preferRelativeResize="0"/>
          <p:nvPr/>
        </p:nvPicPr>
        <p:blipFill rotWithShape="1">
          <a:blip r:embed="rId4">
            <a:alphaModFix/>
          </a:blip>
          <a:srcRect b="0" l="0" r="0" t="0"/>
          <a:stretch/>
        </p:blipFill>
        <p:spPr>
          <a:xfrm>
            <a:off x="844630" y="3225754"/>
            <a:ext cx="4221279" cy="13502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7571e1659cd14cda_0"/>
          <p:cNvSpPr txBox="1"/>
          <p:nvPr>
            <p:ph idx="1" type="body"/>
          </p:nvPr>
        </p:nvSpPr>
        <p:spPr>
          <a:xfrm>
            <a:off x="310500" y="0"/>
            <a:ext cx="11292300" cy="21105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s-ES"/>
              <a:t>La palabra clave function va primero, luego va el nombre de función, luego una lista de parámetros entre paréntesis (separados por comas, vacía en el ejemplo anterior) y finalmente el código de la función entre llaves, también llamado “el cuerpo de la función”.</a:t>
            </a:r>
            <a:endParaRPr/>
          </a:p>
        </p:txBody>
      </p:sp>
      <p:pic>
        <p:nvPicPr>
          <p:cNvPr id="309" name="Google Shape;309;g7571e1659cd14cda_0"/>
          <p:cNvPicPr preferRelativeResize="0"/>
          <p:nvPr/>
        </p:nvPicPr>
        <p:blipFill rotWithShape="1">
          <a:blip r:embed="rId3">
            <a:alphaModFix/>
          </a:blip>
          <a:srcRect b="47928" l="0" r="60958" t="43159"/>
          <a:stretch/>
        </p:blipFill>
        <p:spPr>
          <a:xfrm>
            <a:off x="2274800" y="1625043"/>
            <a:ext cx="7363699" cy="1050600"/>
          </a:xfrm>
          <a:prstGeom prst="rect">
            <a:avLst/>
          </a:prstGeom>
          <a:noFill/>
          <a:ln>
            <a:noFill/>
          </a:ln>
        </p:spPr>
      </p:pic>
      <p:sp>
        <p:nvSpPr>
          <p:cNvPr id="310" name="Google Shape;310;g7571e1659cd14cda_0"/>
          <p:cNvSpPr txBox="1"/>
          <p:nvPr/>
        </p:nvSpPr>
        <p:spPr>
          <a:xfrm>
            <a:off x="435000" y="2675642"/>
            <a:ext cx="11043300" cy="105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chemeClr val="dk1"/>
                </a:solidFill>
                <a:latin typeface="Calibri"/>
                <a:ea typeface="Calibri"/>
                <a:cs typeface="Calibri"/>
                <a:sym typeface="Calibri"/>
              </a:rPr>
              <a:t>Nuestra nueva función puede ser llamada por su nombre: showMessage().</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s-ES" sz="2800">
                <a:solidFill>
                  <a:schemeClr val="dk1"/>
                </a:solidFill>
                <a:latin typeface="Calibri"/>
                <a:ea typeface="Calibri"/>
                <a:cs typeface="Calibri"/>
                <a:sym typeface="Calibri"/>
              </a:rPr>
              <a:t>Por ejemplo:</a:t>
            </a:r>
            <a:endParaRPr sz="2800">
              <a:solidFill>
                <a:schemeClr val="dk1"/>
              </a:solidFill>
              <a:latin typeface="Calibri"/>
              <a:ea typeface="Calibri"/>
              <a:cs typeface="Calibri"/>
              <a:sym typeface="Calibri"/>
            </a:endParaRPr>
          </a:p>
        </p:txBody>
      </p:sp>
      <p:pic>
        <p:nvPicPr>
          <p:cNvPr id="311" name="Google Shape;311;g7571e1659cd14cda_0"/>
          <p:cNvPicPr preferRelativeResize="0"/>
          <p:nvPr/>
        </p:nvPicPr>
        <p:blipFill rotWithShape="1">
          <a:blip r:embed="rId4">
            <a:alphaModFix/>
          </a:blip>
          <a:srcRect b="69187" l="3372" r="79627" t="16788"/>
          <a:stretch/>
        </p:blipFill>
        <p:spPr>
          <a:xfrm>
            <a:off x="310500" y="3726250"/>
            <a:ext cx="4750723" cy="2449425"/>
          </a:xfrm>
          <a:prstGeom prst="rect">
            <a:avLst/>
          </a:prstGeom>
          <a:noFill/>
          <a:ln>
            <a:noFill/>
          </a:ln>
        </p:spPr>
      </p:pic>
      <p:sp>
        <p:nvSpPr>
          <p:cNvPr id="312" name="Google Shape;312;g7571e1659cd14cda_0"/>
          <p:cNvSpPr txBox="1"/>
          <p:nvPr/>
        </p:nvSpPr>
        <p:spPr>
          <a:xfrm>
            <a:off x="0" y="2723959"/>
            <a:ext cx="121920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313" name="Google Shape;313;g7571e1659cd14cda_0"/>
          <p:cNvSpPr txBox="1"/>
          <p:nvPr/>
        </p:nvSpPr>
        <p:spPr>
          <a:xfrm>
            <a:off x="5775000" y="3726250"/>
            <a:ext cx="6417000" cy="23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400">
                <a:solidFill>
                  <a:schemeClr val="dk1"/>
                </a:solidFill>
                <a:latin typeface="Calibri"/>
                <a:ea typeface="Calibri"/>
                <a:cs typeface="Calibri"/>
                <a:sym typeface="Calibri"/>
              </a:rPr>
              <a:t>La llamada showMessage() ejecuta el código de la función. Aquí veremos el mensaje dos veces.</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s-ES" sz="2400">
                <a:solidFill>
                  <a:schemeClr val="dk1"/>
                </a:solidFill>
                <a:latin typeface="Calibri"/>
                <a:ea typeface="Calibri"/>
                <a:cs typeface="Calibri"/>
                <a:sym typeface="Calibri"/>
              </a:rPr>
              <a:t>Este ejemplo demuestra claramente uno de los propósitos principales de las funciones: evitar la duplicación de código…</a:t>
            </a:r>
            <a:endParaRPr sz="2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7571e1659cd14cda_13"/>
          <p:cNvSpPr txBox="1"/>
          <p:nvPr>
            <p:ph type="title"/>
          </p:nvPr>
        </p:nvSpPr>
        <p:spPr>
          <a:xfrm>
            <a:off x="435559" y="0"/>
            <a:ext cx="10515600" cy="96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ES">
                <a:solidFill>
                  <a:schemeClr val="accent5"/>
                </a:solidFill>
              </a:rPr>
              <a:t>Variables Locales</a:t>
            </a:r>
            <a:endParaRPr b="1">
              <a:solidFill>
                <a:schemeClr val="accent5"/>
              </a:solidFill>
            </a:endParaRPr>
          </a:p>
        </p:txBody>
      </p:sp>
      <p:sp>
        <p:nvSpPr>
          <p:cNvPr id="319" name="Google Shape;319;g7571e1659cd14cda_13"/>
          <p:cNvSpPr txBox="1"/>
          <p:nvPr>
            <p:ph idx="1" type="body"/>
          </p:nvPr>
        </p:nvSpPr>
        <p:spPr>
          <a:xfrm>
            <a:off x="419100" y="966600"/>
            <a:ext cx="11353800" cy="1662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ES"/>
              <a:t>Una variable declarada dentro de una función solo es visible dentro de esa función.</a:t>
            </a:r>
            <a:endParaRPr/>
          </a:p>
          <a:p>
            <a:pPr indent="0" lvl="0" marL="0" rtl="0" algn="l">
              <a:spcBef>
                <a:spcPts val="1000"/>
              </a:spcBef>
              <a:spcAft>
                <a:spcPts val="0"/>
              </a:spcAft>
              <a:buNone/>
            </a:pPr>
            <a:r>
              <a:rPr lang="es-ES"/>
              <a:t>Por ejemplo:</a:t>
            </a:r>
            <a:endParaRPr/>
          </a:p>
        </p:txBody>
      </p:sp>
      <p:pic>
        <p:nvPicPr>
          <p:cNvPr id="320" name="Google Shape;320;g7571e1659cd14cda_13"/>
          <p:cNvPicPr preferRelativeResize="0"/>
          <p:nvPr/>
        </p:nvPicPr>
        <p:blipFill rotWithShape="1">
          <a:blip r:embed="rId3">
            <a:alphaModFix/>
          </a:blip>
          <a:srcRect b="31500" l="8671" r="53901" t="36965"/>
          <a:stretch/>
        </p:blipFill>
        <p:spPr>
          <a:xfrm>
            <a:off x="2510549" y="2629200"/>
            <a:ext cx="6365602" cy="3352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7571e1659cd14cda_19"/>
          <p:cNvSpPr txBox="1"/>
          <p:nvPr>
            <p:ph type="title"/>
          </p:nvPr>
        </p:nvSpPr>
        <p:spPr>
          <a:xfrm>
            <a:off x="448923" y="0"/>
            <a:ext cx="10515600" cy="8196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s-ES" sz="4800">
                <a:solidFill>
                  <a:schemeClr val="accent5"/>
                </a:solidFill>
              </a:rPr>
              <a:t>Variables Externas</a:t>
            </a:r>
            <a:endParaRPr b="1" sz="4800">
              <a:solidFill>
                <a:schemeClr val="accent5"/>
              </a:solidFill>
            </a:endParaRPr>
          </a:p>
        </p:txBody>
      </p:sp>
      <p:sp>
        <p:nvSpPr>
          <p:cNvPr id="326" name="Google Shape;326;g7571e1659cd14cda_19"/>
          <p:cNvSpPr txBox="1"/>
          <p:nvPr>
            <p:ph idx="1" type="body"/>
          </p:nvPr>
        </p:nvSpPr>
        <p:spPr>
          <a:xfrm>
            <a:off x="448925" y="819600"/>
            <a:ext cx="11076600" cy="3897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s-ES"/>
              <a:t>Una función también puede acceder a una variable externa, por ejemplo:</a:t>
            </a:r>
            <a:endParaRPr/>
          </a:p>
        </p:txBody>
      </p:sp>
      <p:pic>
        <p:nvPicPr>
          <p:cNvPr id="327" name="Google Shape;327;g7571e1659cd14cda_19"/>
          <p:cNvPicPr preferRelativeResize="0"/>
          <p:nvPr/>
        </p:nvPicPr>
        <p:blipFill rotWithShape="1">
          <a:blip r:embed="rId3">
            <a:alphaModFix/>
          </a:blip>
          <a:srcRect b="9132" l="8887" r="52385" t="38138"/>
          <a:stretch/>
        </p:blipFill>
        <p:spPr>
          <a:xfrm>
            <a:off x="7257475" y="2960124"/>
            <a:ext cx="4580525" cy="3897876"/>
          </a:xfrm>
          <a:prstGeom prst="rect">
            <a:avLst/>
          </a:prstGeom>
          <a:noFill/>
          <a:ln>
            <a:noFill/>
          </a:ln>
        </p:spPr>
      </p:pic>
      <p:pic>
        <p:nvPicPr>
          <p:cNvPr id="328" name="Google Shape;328;g7571e1659cd14cda_19"/>
          <p:cNvPicPr preferRelativeResize="0"/>
          <p:nvPr/>
        </p:nvPicPr>
        <p:blipFill rotWithShape="1">
          <a:blip r:embed="rId4">
            <a:alphaModFix/>
          </a:blip>
          <a:srcRect b="35780" l="3697" r="70427" t="43476"/>
          <a:stretch/>
        </p:blipFill>
        <p:spPr>
          <a:xfrm>
            <a:off x="1344438" y="1209300"/>
            <a:ext cx="5025326" cy="1916400"/>
          </a:xfrm>
          <a:prstGeom prst="rect">
            <a:avLst/>
          </a:prstGeom>
          <a:noFill/>
          <a:ln>
            <a:noFill/>
          </a:ln>
        </p:spPr>
      </p:pic>
      <p:sp>
        <p:nvSpPr>
          <p:cNvPr id="329" name="Google Shape;329;g7571e1659cd14cda_19"/>
          <p:cNvSpPr txBox="1"/>
          <p:nvPr/>
        </p:nvSpPr>
        <p:spPr>
          <a:xfrm>
            <a:off x="0" y="3515400"/>
            <a:ext cx="7714200" cy="19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chemeClr val="dk1"/>
                </a:solidFill>
                <a:latin typeface="Calibri"/>
                <a:ea typeface="Calibri"/>
                <a:cs typeface="Calibri"/>
                <a:sym typeface="Calibri"/>
              </a:rPr>
              <a:t>La función tiene acceso completo a la variable externa. Puede modificarlo también.</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s-ES" sz="2800">
                <a:solidFill>
                  <a:schemeClr val="dk1"/>
                </a:solidFill>
                <a:latin typeface="Calibri"/>
                <a:ea typeface="Calibri"/>
                <a:cs typeface="Calibri"/>
                <a:sym typeface="Calibri"/>
              </a:rPr>
              <a:t>Por ejemplo:</a:t>
            </a:r>
            <a:endParaRPr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7571e1659cd14cda_27"/>
          <p:cNvSpPr txBox="1"/>
          <p:nvPr>
            <p:ph type="title"/>
          </p:nvPr>
        </p:nvSpPr>
        <p:spPr>
          <a:xfrm>
            <a:off x="507355"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ES">
                <a:solidFill>
                  <a:schemeClr val="accent5"/>
                </a:solidFill>
              </a:rPr>
              <a:t>Nomenclatura de funciones</a:t>
            </a:r>
            <a:endParaRPr b="1">
              <a:solidFill>
                <a:schemeClr val="accent5"/>
              </a:solidFill>
            </a:endParaRPr>
          </a:p>
        </p:txBody>
      </p:sp>
      <p:sp>
        <p:nvSpPr>
          <p:cNvPr id="335" name="Google Shape;335;g7571e1659cd14cda_27"/>
          <p:cNvSpPr txBox="1"/>
          <p:nvPr>
            <p:ph idx="1" type="body"/>
          </p:nvPr>
        </p:nvSpPr>
        <p:spPr>
          <a:xfrm>
            <a:off x="222450" y="1325700"/>
            <a:ext cx="11493600" cy="39129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ES" sz="1800"/>
              <a:t>Las funciones son acciones. Entonces su nombre suele ser un verbo. Debe ser breve, lo más preciso posible y describir lo que hace la función, para que alguien que lea el código obtenga una indicación de lo que hace la función.</a:t>
            </a:r>
            <a:endParaRPr sz="1800"/>
          </a:p>
          <a:p>
            <a:pPr indent="0" lvl="0" marL="0" rtl="0" algn="just">
              <a:spcBef>
                <a:spcPts val="1000"/>
              </a:spcBef>
              <a:spcAft>
                <a:spcPts val="0"/>
              </a:spcAft>
              <a:buNone/>
            </a:pPr>
            <a:r>
              <a:rPr lang="es-ES" sz="1800"/>
              <a:t>Es una práctica generalizada comenzar una función con un prefijo verbal que describe vagamente la acción. Debe haber un acuerdo dentro del equipo sobre el significado de los prefijos.</a:t>
            </a:r>
            <a:endParaRPr sz="1800"/>
          </a:p>
          <a:p>
            <a:pPr indent="0" lvl="0" marL="0" rtl="0" algn="just">
              <a:spcBef>
                <a:spcPts val="1000"/>
              </a:spcBef>
              <a:spcAft>
                <a:spcPts val="0"/>
              </a:spcAft>
              <a:buNone/>
            </a:pPr>
            <a:r>
              <a:rPr lang="es-ES" sz="1800"/>
              <a:t>Por ejemplo, funciones que comienzan con "show" usualmente muestran algo.</a:t>
            </a:r>
            <a:endParaRPr sz="1800"/>
          </a:p>
          <a:p>
            <a:pPr indent="0" lvl="0" marL="0" rtl="0" algn="just">
              <a:spcBef>
                <a:spcPts val="1000"/>
              </a:spcBef>
              <a:spcAft>
                <a:spcPts val="0"/>
              </a:spcAft>
              <a:buNone/>
            </a:pPr>
            <a:r>
              <a:rPr b="1" lang="es-ES" sz="1800"/>
              <a:t>Funciones que comienza con…</a:t>
            </a:r>
            <a:endParaRPr sz="1800"/>
          </a:p>
          <a:p>
            <a:pPr indent="0" lvl="0" marL="0" rtl="0" algn="l">
              <a:spcBef>
                <a:spcPts val="1000"/>
              </a:spcBef>
              <a:spcAft>
                <a:spcPts val="0"/>
              </a:spcAft>
              <a:buNone/>
            </a:pPr>
            <a:r>
              <a:rPr b="1" lang="es-ES" sz="1800">
                <a:solidFill>
                  <a:schemeClr val="accent3"/>
                </a:solidFill>
              </a:rPr>
              <a:t>"get…" – devuelven un valor,</a:t>
            </a:r>
            <a:endParaRPr b="1" sz="1800">
              <a:solidFill>
                <a:schemeClr val="accent3"/>
              </a:solidFill>
            </a:endParaRPr>
          </a:p>
          <a:p>
            <a:pPr indent="0" lvl="0" marL="0" rtl="0" algn="l">
              <a:spcBef>
                <a:spcPts val="1000"/>
              </a:spcBef>
              <a:spcAft>
                <a:spcPts val="0"/>
              </a:spcAft>
              <a:buNone/>
            </a:pPr>
            <a:r>
              <a:rPr b="1" lang="es-ES" sz="1800">
                <a:solidFill>
                  <a:schemeClr val="accent3"/>
                </a:solidFill>
              </a:rPr>
              <a:t>"calc…" – calculan algo,</a:t>
            </a:r>
            <a:endParaRPr b="1" sz="1800">
              <a:solidFill>
                <a:schemeClr val="accent3"/>
              </a:solidFill>
            </a:endParaRPr>
          </a:p>
          <a:p>
            <a:pPr indent="0" lvl="0" marL="0" rtl="0" algn="l">
              <a:spcBef>
                <a:spcPts val="1000"/>
              </a:spcBef>
              <a:spcAft>
                <a:spcPts val="0"/>
              </a:spcAft>
              <a:buNone/>
            </a:pPr>
            <a:r>
              <a:rPr b="1" lang="es-ES" sz="1800">
                <a:solidFill>
                  <a:schemeClr val="accent3"/>
                </a:solidFill>
              </a:rPr>
              <a:t>"create…" – crean algo,</a:t>
            </a:r>
            <a:endParaRPr b="1" sz="1800">
              <a:solidFill>
                <a:schemeClr val="accent3"/>
              </a:solidFill>
            </a:endParaRPr>
          </a:p>
          <a:p>
            <a:pPr indent="0" lvl="0" marL="0" rtl="0" algn="l">
              <a:spcBef>
                <a:spcPts val="1000"/>
              </a:spcBef>
              <a:spcAft>
                <a:spcPts val="0"/>
              </a:spcAft>
              <a:buNone/>
            </a:pPr>
            <a:r>
              <a:rPr b="1" lang="es-ES" sz="1800">
                <a:solidFill>
                  <a:schemeClr val="accent3"/>
                </a:solidFill>
              </a:rPr>
              <a:t>"check…" – revisan algo y devuelven un boolean, etc.</a:t>
            </a:r>
            <a:endParaRPr b="1" sz="1800">
              <a:solidFill>
                <a:schemeClr val="accent3"/>
              </a:solidFill>
            </a:endParaRPr>
          </a:p>
          <a:p>
            <a:pPr indent="0" lvl="0" marL="0" rtl="0" algn="just">
              <a:spcBef>
                <a:spcPts val="1000"/>
              </a:spcBef>
              <a:spcAft>
                <a:spcPts val="0"/>
              </a:spcAft>
              <a:buNone/>
            </a:pPr>
            <a:r>
              <a:rPr lang="es-ES" sz="1800"/>
              <a:t>Ejemplos de este tipo de nombres:</a:t>
            </a:r>
            <a:endParaRPr sz="1800"/>
          </a:p>
        </p:txBody>
      </p:sp>
      <p:pic>
        <p:nvPicPr>
          <p:cNvPr id="336" name="Google Shape;336;g7571e1659cd14cda_27"/>
          <p:cNvPicPr preferRelativeResize="0"/>
          <p:nvPr/>
        </p:nvPicPr>
        <p:blipFill rotWithShape="1">
          <a:blip r:embed="rId3">
            <a:alphaModFix/>
          </a:blip>
          <a:srcRect b="54378" l="9366" r="39863" t="30583"/>
          <a:stretch/>
        </p:blipFill>
        <p:spPr>
          <a:xfrm>
            <a:off x="2457400" y="5238600"/>
            <a:ext cx="7161514" cy="132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7571e1659cd14cda_33"/>
          <p:cNvSpPr txBox="1"/>
          <p:nvPr>
            <p:ph type="title"/>
          </p:nvPr>
        </p:nvSpPr>
        <p:spPr>
          <a:xfrm>
            <a:off x="477094"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ES">
                <a:solidFill>
                  <a:schemeClr val="accent5"/>
                </a:solidFill>
              </a:rPr>
              <a:t>EJERCICIO</a:t>
            </a:r>
            <a:r>
              <a:rPr lang="es-ES"/>
              <a:t> </a:t>
            </a:r>
            <a:endParaRPr/>
          </a:p>
        </p:txBody>
      </p:sp>
      <p:sp>
        <p:nvSpPr>
          <p:cNvPr id="342" name="Google Shape;342;g7571e1659cd14cda_33"/>
          <p:cNvSpPr txBox="1"/>
          <p:nvPr>
            <p:ph idx="1" type="body"/>
          </p:nvPr>
        </p:nvSpPr>
        <p:spPr>
          <a:xfrm>
            <a:off x="166450" y="1070300"/>
            <a:ext cx="11824800" cy="10485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s-ES"/>
              <a:t>Escriba la función pow(x,n) que devuelva x como potencia de n. O, en otras palabras, multiplique x por si mismo n veces y devuelva el resultado.</a:t>
            </a:r>
            <a:endParaRPr/>
          </a:p>
          <a:p>
            <a:pPr indent="0" lvl="0" marL="0" rtl="0" algn="l">
              <a:spcBef>
                <a:spcPts val="1000"/>
              </a:spcBef>
              <a:spcAft>
                <a:spcPts val="0"/>
              </a:spcAft>
              <a:buNone/>
            </a:pPr>
            <a:r>
              <a:rPr lang="es-ES"/>
              <a:t>Ejemplo de cómo debe de realizar la multiplicación:</a:t>
            </a:r>
            <a:endParaRPr/>
          </a:p>
        </p:txBody>
      </p:sp>
      <p:pic>
        <p:nvPicPr>
          <p:cNvPr id="343" name="Google Shape;343;g7571e1659cd14cda_33"/>
          <p:cNvPicPr preferRelativeResize="0"/>
          <p:nvPr/>
        </p:nvPicPr>
        <p:blipFill>
          <a:blip r:embed="rId3">
            <a:alphaModFix/>
          </a:blip>
          <a:stretch>
            <a:fillRect/>
          </a:stretch>
        </p:blipFill>
        <p:spPr>
          <a:xfrm>
            <a:off x="3059625" y="2118800"/>
            <a:ext cx="4356803" cy="1325700"/>
          </a:xfrm>
          <a:prstGeom prst="rect">
            <a:avLst/>
          </a:prstGeom>
          <a:noFill/>
          <a:ln>
            <a:noFill/>
          </a:ln>
        </p:spPr>
      </p:pic>
      <p:sp>
        <p:nvSpPr>
          <p:cNvPr id="344" name="Google Shape;344;g7571e1659cd14cda_33"/>
          <p:cNvSpPr txBox="1"/>
          <p:nvPr/>
        </p:nvSpPr>
        <p:spPr>
          <a:xfrm rot="-465">
            <a:off x="4178525" y="5302367"/>
            <a:ext cx="2218800" cy="9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4800">
                <a:solidFill>
                  <a:srgbClr val="FF0000"/>
                </a:solidFill>
                <a:highlight>
                  <a:srgbClr val="FFFF00"/>
                </a:highlight>
                <a:latin typeface="Calibri"/>
                <a:ea typeface="Calibri"/>
                <a:cs typeface="Calibri"/>
                <a:sym typeface="Calibri"/>
              </a:rPr>
              <a:t>TAREA </a:t>
            </a:r>
            <a:endParaRPr b="1" sz="4800">
              <a:solidFill>
                <a:srgbClr val="FF0000"/>
              </a:solidFill>
              <a:highlight>
                <a:srgbClr val="FFFF00"/>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49" name="Google Shape;149;p2"/>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sp>
        <p:nvSpPr>
          <p:cNvPr id="150" name="Google Shape;150;p2"/>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151" name="Google Shape;151;p2"/>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152" name="Google Shape;152;p2"/>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¿Qué es JavaScript?</a:t>
            </a:r>
            <a:endParaRPr b="0" i="0" sz="1800" u="none" cap="none" strike="noStrike">
              <a:solidFill>
                <a:schemeClr val="dk1"/>
              </a:solidFill>
              <a:latin typeface="Calibri"/>
              <a:ea typeface="Calibri"/>
              <a:cs typeface="Calibri"/>
              <a:sym typeface="Calibri"/>
            </a:endParaRPr>
          </a:p>
        </p:txBody>
      </p:sp>
      <p:sp>
        <p:nvSpPr>
          <p:cNvPr id="153" name="Google Shape;153;p2"/>
          <p:cNvSpPr txBox="1"/>
          <p:nvPr/>
        </p:nvSpPr>
        <p:spPr>
          <a:xfrm>
            <a:off x="534154" y="1437509"/>
            <a:ext cx="10814100" cy="507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1B1B1B"/>
              </a:buClr>
              <a:buSzPts val="1800"/>
              <a:buFont typeface="Titillium Web"/>
              <a:buNone/>
            </a:pPr>
            <a:r>
              <a:rPr lang="es-ES" sz="1800">
                <a:solidFill>
                  <a:srgbClr val="1B1B1B"/>
                </a:solidFill>
                <a:latin typeface="Titillium Web"/>
                <a:ea typeface="Titillium Web"/>
                <a:cs typeface="Titillium Web"/>
                <a:sym typeface="Titillium Web"/>
              </a:rPr>
              <a:t>JavaScript comienza en 1995, cuando Brendan Eich lo creó en solo 10 días para dar dinamismo a las páginas web. Inicialmente llamado LiveScript, luego se renombró como JavaScript para capitalizar el éxito del lenguaje Java.</a:t>
            </a:r>
            <a:endParaRPr sz="1800">
              <a:solidFill>
                <a:srgbClr val="1B1B1B"/>
              </a:solidFill>
              <a:latin typeface="Titillium Web"/>
              <a:ea typeface="Titillium Web"/>
              <a:cs typeface="Titillium Web"/>
              <a:sym typeface="Titillium Web"/>
            </a:endParaRPr>
          </a:p>
          <a:p>
            <a:pPr indent="0" lvl="0" marL="0" marR="0" rtl="0" algn="l">
              <a:spcBef>
                <a:spcPts val="0"/>
              </a:spcBef>
              <a:spcAft>
                <a:spcPts val="0"/>
              </a:spcAft>
              <a:buClr>
                <a:srgbClr val="1B1B1B"/>
              </a:buClr>
              <a:buSzPts val="1800"/>
              <a:buFont typeface="Titillium Web"/>
              <a:buNone/>
            </a:pPr>
            <a:r>
              <a:rPr b="0" i="0" lang="es-ES" sz="1800" u="none" cap="none" strike="noStrike">
                <a:solidFill>
                  <a:srgbClr val="1B1B1B"/>
                </a:solidFill>
                <a:latin typeface="Titillium Web"/>
                <a:ea typeface="Titillium Web"/>
                <a:cs typeface="Titillium Web"/>
                <a:sym typeface="Titillium Web"/>
              </a:rPr>
              <a:t>JavaScript es el lenguaje de programación que debes usar para añadir características interactivas a tu sitio web.</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JavaScript es un robusto lenguaje de programación que se puede aplicar a un documento HTML y usarse para crear interactividad dinámica en los sitios web.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rgbClr val="1B1B1B"/>
              </a:solidFill>
              <a:latin typeface="Titillium Web"/>
              <a:ea typeface="Titillium Web"/>
              <a:cs typeface="Titillium Web"/>
              <a:sym typeface="Titillium Web"/>
            </a:endParaRPr>
          </a:p>
          <a:p>
            <a:pPr indent="0" lvl="0" marL="0" marR="0" rtl="0" algn="l">
              <a:spcBef>
                <a:spcPts val="0"/>
              </a:spcBef>
              <a:spcAft>
                <a:spcPts val="0"/>
              </a:spcAft>
              <a:buClr>
                <a:srgbClr val="1B1B1B"/>
              </a:buClr>
              <a:buSzPts val="1800"/>
              <a:buFont typeface="Titillium Web"/>
              <a:buNone/>
            </a:pPr>
            <a:r>
              <a:rPr b="0" i="0" lang="es-ES" sz="1800" u="none" cap="none" strike="noStrike">
                <a:solidFill>
                  <a:srgbClr val="1B1B1B"/>
                </a:solidFill>
                <a:latin typeface="Titillium Web"/>
                <a:ea typeface="Titillium Web"/>
                <a:cs typeface="Titillium Web"/>
                <a:sym typeface="Titillium Web"/>
              </a:rPr>
              <a:t>Puedes hacer casi cualquier cosa con JavaScript. Desde crear cosas sencillas como carruseles de imágenes o respuestas a eventos, hasta crear aplicaciones basadas en bases de datos.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rgbClr val="1B1B1B"/>
              </a:solidFill>
              <a:latin typeface="Titillium Web"/>
              <a:ea typeface="Titillium Web"/>
              <a:cs typeface="Titillium Web"/>
              <a:sym typeface="Titillium Web"/>
            </a:endParaRPr>
          </a:p>
          <a:p>
            <a:pPr indent="0" lvl="0" marL="0" marR="0" rtl="0" algn="l">
              <a:spcBef>
                <a:spcPts val="0"/>
              </a:spcBef>
              <a:spcAft>
                <a:spcPts val="0"/>
              </a:spcAft>
              <a:buClr>
                <a:srgbClr val="1B1B1B"/>
              </a:buClr>
              <a:buSzPts val="1800"/>
              <a:buFont typeface="Titillium Web"/>
              <a:buNone/>
            </a:pPr>
            <a:r>
              <a:rPr b="0" i="0" lang="es-ES" sz="1800" u="none" cap="none" strike="noStrike">
                <a:solidFill>
                  <a:srgbClr val="1B1B1B"/>
                </a:solidFill>
                <a:latin typeface="Titillium Web"/>
                <a:ea typeface="Titillium Web"/>
                <a:cs typeface="Titillium Web"/>
                <a:sym typeface="Titillium Web"/>
              </a:rPr>
              <a:t>Además, con JavaScript podremos modificar nuestras páginas web, tanto el código HTML como CSS, creando mayor dinamismo a la hora de representar el contenido.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rgbClr val="1B1B1B"/>
              </a:solidFill>
              <a:latin typeface="Titillium Web"/>
              <a:ea typeface="Titillium Web"/>
              <a:cs typeface="Titillium Web"/>
              <a:sym typeface="Titillium Web"/>
            </a:endParaRPr>
          </a:p>
          <a:p>
            <a:pPr indent="0" lvl="0" marL="0" marR="0" rtl="0" algn="l">
              <a:spcBef>
                <a:spcPts val="0"/>
              </a:spcBef>
              <a:spcAft>
                <a:spcPts val="0"/>
              </a:spcAft>
              <a:buClr>
                <a:srgbClr val="1B1B1B"/>
              </a:buClr>
              <a:buSzPts val="1800"/>
              <a:buFont typeface="Titillium Web"/>
              <a:buNone/>
            </a:pPr>
            <a:r>
              <a:rPr b="0" i="0" lang="es-ES" sz="1800" u="none" cap="none" strike="noStrike">
                <a:solidFill>
                  <a:srgbClr val="1B1B1B"/>
                </a:solidFill>
                <a:latin typeface="Titillium Web"/>
                <a:ea typeface="Titillium Web"/>
                <a:cs typeface="Titillium Web"/>
                <a:sym typeface="Titillium Web"/>
              </a:rPr>
              <a:t>Podemos también realizar conexiones y coger datos de recursos externos, como pueden ser servidores o APIs.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rgbClr val="1B1B1B"/>
              </a:buClr>
              <a:buSzPts val="1800"/>
              <a:buFont typeface="Titillium Web"/>
              <a:buNone/>
            </a:pPr>
            <a:r>
              <a:rPr b="0" i="0" lang="es-ES" sz="1800" u="none" cap="none" strike="noStrike">
                <a:solidFill>
                  <a:srgbClr val="1B1B1B"/>
                </a:solidFill>
                <a:latin typeface="Titillium Web"/>
                <a:ea typeface="Titillium Web"/>
                <a:cs typeface="Titillium Web"/>
                <a:sym typeface="Titillium Web"/>
              </a:rPr>
              <a:t>JavaScript es uno de los lenguajes más potentes, y el más usado en desarrollo web.</a:t>
            </a:r>
            <a:endParaRPr b="0" i="0" sz="1800" u="none" cap="none" strike="noStrike">
              <a:solidFill>
                <a:srgbClr val="1B1B1B"/>
              </a:solidFill>
              <a:latin typeface="Titillium Web"/>
              <a:ea typeface="Titillium Web"/>
              <a:cs typeface="Titillium Web"/>
              <a:sym typeface="Titillium Web"/>
            </a:endParaRPr>
          </a:p>
          <a:p>
            <a:pPr indent="0" lvl="0" marL="0" marR="0" rtl="0" algn="l">
              <a:spcBef>
                <a:spcPts val="0"/>
              </a:spcBef>
              <a:spcAft>
                <a:spcPts val="0"/>
              </a:spcAft>
              <a:buClr>
                <a:srgbClr val="1B1B1B"/>
              </a:buClr>
              <a:buSzPts val="1800"/>
              <a:buFont typeface="Titillium Web"/>
              <a:buNone/>
            </a:pPr>
            <a:r>
              <a:t/>
            </a:r>
            <a:endParaRPr sz="1800">
              <a:solidFill>
                <a:srgbClr val="1B1B1B"/>
              </a:solidFill>
              <a:latin typeface="Titillium Web"/>
              <a:ea typeface="Titillium Web"/>
              <a:cs typeface="Titillium Web"/>
              <a:sym typeface="Titillium Web"/>
            </a:endParaRPr>
          </a:p>
          <a:p>
            <a:pPr indent="0" lvl="0" marL="0" marR="0" rtl="0" algn="l">
              <a:spcBef>
                <a:spcPts val="0"/>
              </a:spcBef>
              <a:spcAft>
                <a:spcPts val="0"/>
              </a:spcAft>
              <a:buClr>
                <a:srgbClr val="1B1B1B"/>
              </a:buClr>
              <a:buSzPts val="1800"/>
              <a:buFont typeface="Titillium Web"/>
              <a:buNone/>
            </a:pPr>
            <a:r>
              <a:t/>
            </a:r>
            <a:endParaRPr sz="1800">
              <a:solidFill>
                <a:srgbClr val="1B1B1B"/>
              </a:solidFill>
              <a:latin typeface="Titillium Web"/>
              <a:ea typeface="Titillium Web"/>
              <a:cs typeface="Titillium Web"/>
              <a:sym typeface="Titillium We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4"/>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50" name="Google Shape;350;p14"/>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351" name="Google Shape;351;p14"/>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352" name="Google Shape;352;p14"/>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353" name="Google Shape;353;p14"/>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354" name="Google Shape;354;p14"/>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String y sus métodos </a:t>
            </a:r>
            <a:endParaRPr b="0" i="0" sz="1800" u="none" cap="none" strike="noStrike">
              <a:solidFill>
                <a:schemeClr val="dk1"/>
              </a:solidFill>
              <a:latin typeface="Calibri"/>
              <a:ea typeface="Calibri"/>
              <a:cs typeface="Calibri"/>
              <a:sym typeface="Calibri"/>
            </a:endParaRPr>
          </a:p>
        </p:txBody>
      </p:sp>
      <p:sp>
        <p:nvSpPr>
          <p:cNvPr id="355" name="Google Shape;355;p14"/>
          <p:cNvSpPr txBox="1"/>
          <p:nvPr/>
        </p:nvSpPr>
        <p:spPr>
          <a:xfrm>
            <a:off x="534154" y="1437509"/>
            <a:ext cx="10814100" cy="4801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Ya hemos visto qué son los </a:t>
            </a:r>
            <a:r>
              <a:rPr b="1" i="0" lang="es-ES" sz="1800" u="none" cap="none" strike="noStrike">
                <a:solidFill>
                  <a:schemeClr val="dk1"/>
                </a:solidFill>
                <a:latin typeface="Titillium Web"/>
                <a:ea typeface="Titillium Web"/>
                <a:cs typeface="Titillium Web"/>
                <a:sym typeface="Titillium Web"/>
              </a:rPr>
              <a:t>strings</a:t>
            </a:r>
            <a:r>
              <a:rPr b="0" i="0" lang="es-ES" sz="1800" u="none" cap="none" strike="noStrike">
                <a:solidFill>
                  <a:schemeClr val="dk1"/>
                </a:solidFill>
                <a:latin typeface="Titillium Web"/>
                <a:ea typeface="Titillium Web"/>
                <a:cs typeface="Titillium Web"/>
                <a:sym typeface="Titillium Web"/>
              </a:rPr>
              <a:t>, vamos a ver algunos de los métodos y propiedades que tienen:</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length:</a:t>
            </a:r>
            <a:r>
              <a:rPr b="0" i="0" lang="es-ES" sz="1800" u="none" cap="none" strike="noStrike">
                <a:solidFill>
                  <a:schemeClr val="dk1"/>
                </a:solidFill>
                <a:latin typeface="Titillium Web"/>
                <a:ea typeface="Titillium Web"/>
                <a:cs typeface="Titillium Web"/>
                <a:sym typeface="Titillium Web"/>
              </a:rPr>
              <a:t> Propiedad para saber la longitud de un string.</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substring (inicio, final): </a:t>
            </a:r>
            <a:r>
              <a:rPr b="0" i="0" lang="es-ES" sz="1800" u="none" cap="none" strike="noStrike">
                <a:solidFill>
                  <a:schemeClr val="dk1"/>
                </a:solidFill>
                <a:latin typeface="Titillium Web"/>
                <a:ea typeface="Titillium Web"/>
                <a:cs typeface="Titillium Web"/>
                <a:sym typeface="Titillium Web"/>
              </a:rPr>
              <a:t>Método con el que podemos sacar una subcadena entre dos posiciones del string.</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toUpperCase ( ):</a:t>
            </a:r>
            <a:r>
              <a:rPr b="0" i="0" lang="es-ES" sz="1800" u="none" cap="none" strike="noStrike">
                <a:solidFill>
                  <a:schemeClr val="dk1"/>
                </a:solidFill>
                <a:latin typeface="Titillium Web"/>
                <a:ea typeface="Titillium Web"/>
                <a:cs typeface="Titillium Web"/>
                <a:sym typeface="Titillium Web"/>
              </a:rPr>
              <a:t> Para convertir sus caracteres a mayúsculas.</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concat (string, string,…):</a:t>
            </a:r>
            <a:r>
              <a:rPr b="0" i="0" lang="es-ES" sz="1800" u="none" cap="none" strike="noStrike">
                <a:solidFill>
                  <a:schemeClr val="dk1"/>
                </a:solidFill>
                <a:latin typeface="Titillium Web"/>
                <a:ea typeface="Titillium Web"/>
                <a:cs typeface="Titillium Web"/>
                <a:sym typeface="Titillium Web"/>
              </a:rPr>
              <a:t> Este método devuelve la unión de varios strings. </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split (string): </a:t>
            </a:r>
            <a:r>
              <a:rPr b="0" i="0" lang="es-ES" sz="1800" u="none" cap="none" strike="noStrike">
                <a:solidFill>
                  <a:schemeClr val="dk1"/>
                </a:solidFill>
                <a:latin typeface="Titillium Web"/>
                <a:ea typeface="Titillium Web"/>
                <a:cs typeface="Titillium Web"/>
                <a:sym typeface="Titillium Web"/>
              </a:rPr>
              <a:t>Método que nos permite convertir el string en un array con las  subcadenas que quedan separadas por el carácter que le especifiquemos. </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indexOf (string):</a:t>
            </a:r>
            <a:r>
              <a:rPr b="0" i="0" lang="es-ES" sz="1800" u="none" cap="none" strike="noStrike">
                <a:solidFill>
                  <a:schemeClr val="dk1"/>
                </a:solidFill>
                <a:latin typeface="Titillium Web"/>
                <a:ea typeface="Titillium Web"/>
                <a:cs typeface="Titillium Web"/>
                <a:sym typeface="Titillium Web"/>
              </a:rPr>
              <a:t> podemos saber cual es la posición de un carácter o un string en la cadena.</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slice (inicio, final): </a:t>
            </a:r>
            <a:r>
              <a:rPr b="0" i="0" lang="es-ES" sz="1800" u="none" cap="none" strike="noStrike">
                <a:solidFill>
                  <a:schemeClr val="dk1"/>
                </a:solidFill>
                <a:latin typeface="Titillium Web"/>
                <a:ea typeface="Titillium Web"/>
                <a:cs typeface="Titillium Web"/>
                <a:sym typeface="Titillium Web"/>
              </a:rPr>
              <a:t>Para extraer la subcadena contenida entre dos posiciones.</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replace (string, string): </a:t>
            </a:r>
            <a:r>
              <a:rPr b="0" i="0" lang="es-ES" sz="1800" u="none" cap="none" strike="noStrike">
                <a:solidFill>
                  <a:schemeClr val="dk1"/>
                </a:solidFill>
                <a:latin typeface="Titillium Web"/>
                <a:ea typeface="Titillium Web"/>
                <a:cs typeface="Titillium Web"/>
                <a:sym typeface="Titillium Web"/>
              </a:rPr>
              <a:t>Permite remplazar una subcadena por otra.</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includes (string): </a:t>
            </a:r>
            <a:r>
              <a:rPr b="0" i="0" lang="es-ES" sz="1800" u="none" cap="none" strike="noStrike">
                <a:solidFill>
                  <a:schemeClr val="dk1"/>
                </a:solidFill>
                <a:latin typeface="Titillium Web"/>
                <a:ea typeface="Titillium Web"/>
                <a:cs typeface="Titillium Web"/>
                <a:sym typeface="Titillium Web"/>
              </a:rPr>
              <a:t>Devuelve un valor booleano según si nuestra cadena contiene la que le pasamos.</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1" i="0" sz="1800" u="none" cap="none" strike="noStrike">
              <a:solidFill>
                <a:schemeClr val="dk1"/>
              </a:solidFill>
              <a:latin typeface="Titillium Web"/>
              <a:ea typeface="Titillium Web"/>
              <a:cs typeface="Titillium Web"/>
              <a:sym typeface="Titillium We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5"/>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61" name="Google Shape;361;p15"/>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362" name="Google Shape;362;p15"/>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363" name="Google Shape;363;p15"/>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364" name="Google Shape;364;p15"/>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365" name="Google Shape;365;p15"/>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Array y sus métodos</a:t>
            </a:r>
            <a:endParaRPr b="0" i="0" sz="1800" u="none" cap="none" strike="noStrike">
              <a:solidFill>
                <a:schemeClr val="dk1"/>
              </a:solidFill>
              <a:latin typeface="Calibri"/>
              <a:ea typeface="Calibri"/>
              <a:cs typeface="Calibri"/>
              <a:sym typeface="Calibri"/>
            </a:endParaRPr>
          </a:p>
        </p:txBody>
      </p:sp>
      <p:sp>
        <p:nvSpPr>
          <p:cNvPr id="366" name="Google Shape;366;p15"/>
          <p:cNvSpPr txBox="1"/>
          <p:nvPr/>
        </p:nvSpPr>
        <p:spPr>
          <a:xfrm>
            <a:off x="534154" y="1437509"/>
            <a:ext cx="10814100" cy="324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Ya hemos visto lo que son los </a:t>
            </a:r>
            <a:r>
              <a:rPr b="1" i="0" lang="es-ES" sz="1800" u="none" cap="none" strike="noStrike">
                <a:solidFill>
                  <a:schemeClr val="dk1"/>
                </a:solidFill>
                <a:latin typeface="Titillium Web"/>
                <a:ea typeface="Titillium Web"/>
                <a:cs typeface="Titillium Web"/>
                <a:sym typeface="Titillium Web"/>
              </a:rPr>
              <a:t>arrays</a:t>
            </a:r>
            <a:r>
              <a:rPr b="0" i="0" lang="es-ES" sz="1800" u="none" cap="none" strike="noStrike">
                <a:solidFill>
                  <a:schemeClr val="dk1"/>
                </a:solidFill>
                <a:latin typeface="Titillium Web"/>
                <a:ea typeface="Titillium Web"/>
                <a:cs typeface="Titillium Web"/>
                <a:sym typeface="Titillium Web"/>
              </a:rPr>
              <a:t>, vamos a ver ciertos métodos propios que tiene:</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pop ( ): </a:t>
            </a:r>
            <a:r>
              <a:rPr b="0" i="0" lang="es-ES" sz="1800" u="none" cap="none" strike="noStrike">
                <a:solidFill>
                  <a:schemeClr val="dk1"/>
                </a:solidFill>
                <a:latin typeface="Titillium Web"/>
                <a:ea typeface="Titillium Web"/>
                <a:cs typeface="Titillium Web"/>
                <a:sym typeface="Titillium Web"/>
              </a:rPr>
              <a:t>Borra el último elemento de un array. </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push (elemento): </a:t>
            </a:r>
            <a:r>
              <a:rPr b="0" i="0" lang="es-ES" sz="1800" u="none" cap="none" strike="noStrike">
                <a:solidFill>
                  <a:schemeClr val="dk1"/>
                </a:solidFill>
                <a:latin typeface="Titillium Web"/>
                <a:ea typeface="Titillium Web"/>
                <a:cs typeface="Titillium Web"/>
                <a:sym typeface="Titillium Web"/>
              </a:rPr>
              <a:t>Añade un nuevo elemento al final de un array, </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sort ( ): </a:t>
            </a:r>
            <a:r>
              <a:rPr b="0" i="0" lang="es-ES" sz="1800" u="none" cap="none" strike="noStrike">
                <a:solidFill>
                  <a:schemeClr val="dk1"/>
                </a:solidFill>
                <a:latin typeface="Titillium Web"/>
                <a:ea typeface="Titillium Web"/>
                <a:cs typeface="Titillium Web"/>
                <a:sym typeface="Titillium Web"/>
              </a:rPr>
              <a:t>Este método ordena un array de forma alfabética. </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reverse ( ): </a:t>
            </a:r>
            <a:r>
              <a:rPr b="0" i="0" lang="es-ES" sz="1800" u="none" cap="none" strike="noStrike">
                <a:solidFill>
                  <a:schemeClr val="dk1"/>
                </a:solidFill>
                <a:latin typeface="Titillium Web"/>
                <a:ea typeface="Titillium Web"/>
                <a:cs typeface="Titillium Web"/>
                <a:sym typeface="Titillium Web"/>
              </a:rPr>
              <a:t>Invierte el orden de los elementos de un array. </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forEach (function): </a:t>
            </a:r>
            <a:r>
              <a:rPr b="0" i="0" lang="es-ES" sz="1800" u="none" cap="none" strike="noStrike">
                <a:solidFill>
                  <a:schemeClr val="dk1"/>
                </a:solidFill>
                <a:latin typeface="Titillium Web"/>
                <a:ea typeface="Titillium Web"/>
                <a:cs typeface="Titillium Web"/>
                <a:sym typeface="Titillium Web"/>
              </a:rPr>
              <a:t>Llama a una función para cada elemento del array.</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splice (índice, numero de elementos, elementos a insertar): </a:t>
            </a:r>
            <a:r>
              <a:rPr b="0" i="0" lang="es-ES" sz="1800" u="none" cap="none" strike="noStrike">
                <a:solidFill>
                  <a:schemeClr val="dk1"/>
                </a:solidFill>
                <a:latin typeface="Titillium Web"/>
                <a:ea typeface="Titillium Web"/>
                <a:cs typeface="Titillium Web"/>
                <a:sym typeface="Titillium Web"/>
              </a:rPr>
              <a:t>Borra tantos elementos como le especifiquemos, además de ser capaz de añadir elementos nuevos en su lugar.</a:t>
            </a:r>
            <a:endParaRPr b="1" i="0" sz="1800" u="none" cap="none" strike="noStrike">
              <a:solidFill>
                <a:schemeClr val="dk1"/>
              </a:solidFill>
              <a:latin typeface="Titillium Web"/>
              <a:ea typeface="Titillium Web"/>
              <a:cs typeface="Titillium Web"/>
              <a:sym typeface="Titillium Web"/>
            </a:endParaRPr>
          </a:p>
        </p:txBody>
      </p:sp>
      <p:graphicFrame>
        <p:nvGraphicFramePr>
          <p:cNvPr id="367" name="Google Shape;367;p15"/>
          <p:cNvGraphicFramePr/>
          <p:nvPr/>
        </p:nvGraphicFramePr>
        <p:xfrm>
          <a:off x="3282665" y="4954152"/>
          <a:ext cx="3000000" cy="3000000"/>
        </p:xfrm>
        <a:graphic>
          <a:graphicData uri="http://schemas.openxmlformats.org/drawingml/2006/table">
            <a:tbl>
              <a:tblPr bandRow="1" firstRow="1">
                <a:noFill/>
                <a:tableStyleId>{F37F6C70-5537-45D0-8317-E2293FAD7DD8}</a:tableStyleId>
              </a:tblPr>
              <a:tblGrid>
                <a:gridCol w="1331850"/>
                <a:gridCol w="1302025"/>
                <a:gridCol w="1282150"/>
                <a:gridCol w="1262275"/>
              </a:tblGrid>
              <a:tr h="370850">
                <a:tc>
                  <a:txBody>
                    <a:bodyPr/>
                    <a:lstStyle/>
                    <a:p>
                      <a:pPr indent="0" lvl="0" marL="0" marR="0" rtl="0" algn="ctr">
                        <a:lnSpc>
                          <a:spcPct val="100000"/>
                        </a:lnSpc>
                        <a:spcBef>
                          <a:spcPts val="0"/>
                        </a:spcBef>
                        <a:spcAft>
                          <a:spcPts val="0"/>
                        </a:spcAft>
                        <a:buClr>
                          <a:schemeClr val="dk1"/>
                        </a:buClr>
                        <a:buSzPts val="1800"/>
                        <a:buFont typeface="Calibri"/>
                        <a:buNone/>
                      </a:pPr>
                      <a:r>
                        <a:rPr lang="es-ES" sz="1800" u="none" cap="none" strike="noStrike">
                          <a:solidFill>
                            <a:schemeClr val="dk1"/>
                          </a:solidFill>
                        </a:rPr>
                        <a:t>10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lang="es-ES" sz="1800" u="none" cap="none" strike="noStrike">
                          <a:solidFill>
                            <a:schemeClr val="dk1"/>
                          </a:solidFill>
                        </a:rPr>
                        <a:t>34</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lang="es-ES" sz="1800" u="none" cap="none" strike="noStrike">
                          <a:solidFill>
                            <a:schemeClr val="dk1"/>
                          </a:solidFill>
                        </a:rPr>
                        <a:t>15</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lang="es-ES" sz="1800" u="none" cap="none" strike="noStrike">
                          <a:solidFill>
                            <a:schemeClr val="dk1"/>
                          </a:solidFill>
                        </a:rPr>
                        <a:t>20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368" name="Google Shape;368;p15"/>
          <p:cNvSpPr txBox="1"/>
          <p:nvPr/>
        </p:nvSpPr>
        <p:spPr>
          <a:xfrm>
            <a:off x="3258071" y="5283951"/>
            <a:ext cx="53661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0" i="0" lang="es-ES" sz="1800" u="none" cap="none" strike="noStrike">
                <a:solidFill>
                  <a:schemeClr val="dk1"/>
                </a:solidFill>
                <a:latin typeface="Calibri"/>
                <a:ea typeface="Calibri"/>
                <a:cs typeface="Calibri"/>
                <a:sym typeface="Calibri"/>
              </a:rPr>
              <a:t>        v[0]	                v[1]	      v[2]	             v[3]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6"/>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74" name="Google Shape;374;p16"/>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375" name="Google Shape;375;p16"/>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376" name="Google Shape;376;p16"/>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377" name="Google Shape;377;p16"/>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378" name="Google Shape;378;p16"/>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Métodos en los tipos de datos</a:t>
            </a:r>
            <a:endParaRPr b="0" i="0" sz="1800" u="none" cap="none" strike="noStrike">
              <a:solidFill>
                <a:schemeClr val="dk1"/>
              </a:solidFill>
              <a:latin typeface="Calibri"/>
              <a:ea typeface="Calibri"/>
              <a:cs typeface="Calibri"/>
              <a:sym typeface="Calibri"/>
            </a:endParaRPr>
          </a:p>
        </p:txBody>
      </p:sp>
      <p:sp>
        <p:nvSpPr>
          <p:cNvPr id="379" name="Google Shape;379;p16"/>
          <p:cNvSpPr txBox="1"/>
          <p:nvPr/>
        </p:nvSpPr>
        <p:spPr>
          <a:xfrm>
            <a:off x="534154" y="1437509"/>
            <a:ext cx="10814100" cy="424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En los números, podemos usar el método </a:t>
            </a:r>
            <a:r>
              <a:rPr b="1" i="0" lang="es-ES" sz="1800" u="none" cap="none" strike="noStrike">
                <a:solidFill>
                  <a:schemeClr val="dk1"/>
                </a:solidFill>
                <a:latin typeface="Titillium Web"/>
                <a:ea typeface="Titillium Web"/>
                <a:cs typeface="Titillium Web"/>
                <a:sym typeface="Titillium Web"/>
              </a:rPr>
              <a:t>toExponential( ), </a:t>
            </a:r>
            <a:r>
              <a:rPr b="0" i="0" lang="es-ES" sz="1800" u="none" cap="none" strike="noStrike">
                <a:solidFill>
                  <a:schemeClr val="dk1"/>
                </a:solidFill>
                <a:latin typeface="Titillium Web"/>
                <a:ea typeface="Titillium Web"/>
                <a:cs typeface="Titillium Web"/>
                <a:sym typeface="Titillium Web"/>
              </a:rPr>
              <a:t>que lo convierte a notación exponencial; el método </a:t>
            </a:r>
            <a:r>
              <a:rPr b="1" i="0" lang="es-ES" sz="1800" u="none" cap="none" strike="noStrike">
                <a:solidFill>
                  <a:schemeClr val="dk1"/>
                </a:solidFill>
                <a:latin typeface="Titillium Web"/>
                <a:ea typeface="Titillium Web"/>
                <a:cs typeface="Titillium Web"/>
                <a:sym typeface="Titillium Web"/>
              </a:rPr>
              <a:t>toFixed(number), </a:t>
            </a:r>
            <a:r>
              <a:rPr b="0" i="0" lang="es-ES" sz="1800" u="none" cap="none" strike="noStrike">
                <a:solidFill>
                  <a:schemeClr val="dk1"/>
                </a:solidFill>
                <a:latin typeface="Titillium Web"/>
                <a:ea typeface="Titillium Web"/>
                <a:cs typeface="Titillium Web"/>
                <a:sym typeface="Titillium Web"/>
              </a:rPr>
              <a:t>que nos formatea el número con la cantidad de dígitos decimales que le especifiquemos; y el método </a:t>
            </a:r>
            <a:r>
              <a:rPr b="1" i="0" lang="es-ES" sz="1800" u="none" cap="none" strike="noStrike">
                <a:solidFill>
                  <a:schemeClr val="dk1"/>
                </a:solidFill>
                <a:latin typeface="Titillium Web"/>
                <a:ea typeface="Titillium Web"/>
                <a:cs typeface="Titillium Web"/>
                <a:sym typeface="Titillium Web"/>
              </a:rPr>
              <a:t>toPrecision(number), </a:t>
            </a:r>
            <a:r>
              <a:rPr b="0" i="0" lang="es-ES" sz="1800" u="none" cap="none" strike="noStrike">
                <a:solidFill>
                  <a:schemeClr val="dk1"/>
                </a:solidFill>
                <a:latin typeface="Titillium Web"/>
                <a:ea typeface="Titillium Web"/>
                <a:cs typeface="Titillium Web"/>
                <a:sym typeface="Titillium Web"/>
              </a:rPr>
              <a:t>que formatea el número con la longitud que le pasemos como parámetro.</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Tanto para arrays, booleanos, numbers y otros tipos de datos podemos utilizar el método </a:t>
            </a:r>
            <a:r>
              <a:rPr b="1" i="0" lang="es-ES" sz="1800" u="none" cap="none" strike="noStrike">
                <a:solidFill>
                  <a:schemeClr val="dk1"/>
                </a:solidFill>
                <a:latin typeface="Titillium Web"/>
                <a:ea typeface="Titillium Web"/>
                <a:cs typeface="Titillium Web"/>
                <a:sym typeface="Titillium Web"/>
              </a:rPr>
              <a:t>toString( )</a:t>
            </a:r>
            <a:r>
              <a:rPr b="0" i="0" lang="es-ES" sz="1800" u="none" cap="none" strike="noStrike">
                <a:solidFill>
                  <a:schemeClr val="dk1"/>
                </a:solidFill>
                <a:latin typeface="Titillium Web"/>
                <a:ea typeface="Titillium Web"/>
                <a:cs typeface="Titillium Web"/>
                <a:sym typeface="Titillium Web"/>
              </a:rPr>
              <a:t>, que convierte nuestros valores a cadenas de caracteres.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El método </a:t>
            </a:r>
            <a:r>
              <a:rPr b="1" i="0" lang="es-ES" sz="1800" u="none" cap="none" strike="noStrike">
                <a:solidFill>
                  <a:schemeClr val="dk1"/>
                </a:solidFill>
                <a:latin typeface="Titillium Web"/>
                <a:ea typeface="Titillium Web"/>
                <a:cs typeface="Titillium Web"/>
                <a:sym typeface="Titillium Web"/>
              </a:rPr>
              <a:t>parseInt(string, base) </a:t>
            </a:r>
            <a:r>
              <a:rPr b="0" i="0" lang="es-ES" sz="1800" u="none" cap="none" strike="noStrike">
                <a:solidFill>
                  <a:schemeClr val="dk1"/>
                </a:solidFill>
                <a:latin typeface="Titillium Web"/>
                <a:ea typeface="Titillium Web"/>
                <a:cs typeface="Titillium Web"/>
                <a:sym typeface="Titillium Web"/>
              </a:rPr>
              <a:t>nos devuelve un entero en base 10 a partir de un número o string, definiendo nosotros la base en la que está el primer argumento.</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Además de las que están ya implementadas en JS, seremos nosotros mismos los que aumentaremos este número de métodos mediante funciones, sobre todo en los objetos que creemos desde cero.</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7"/>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85" name="Google Shape;385;p17"/>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386" name="Google Shape;386;p17"/>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387" name="Google Shape;387;p17"/>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388" name="Google Shape;388;p17"/>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389" name="Google Shape;389;p17"/>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Objetos en JS</a:t>
            </a:r>
            <a:endParaRPr b="0" i="0" sz="1800" u="none" cap="none" strike="noStrike">
              <a:solidFill>
                <a:schemeClr val="dk1"/>
              </a:solidFill>
              <a:latin typeface="Calibri"/>
              <a:ea typeface="Calibri"/>
              <a:cs typeface="Calibri"/>
              <a:sym typeface="Calibri"/>
            </a:endParaRPr>
          </a:p>
        </p:txBody>
      </p:sp>
      <p:sp>
        <p:nvSpPr>
          <p:cNvPr id="390" name="Google Shape;390;p17"/>
          <p:cNvSpPr txBox="1"/>
          <p:nvPr/>
        </p:nvSpPr>
        <p:spPr>
          <a:xfrm>
            <a:off x="534154" y="1437509"/>
            <a:ext cx="10814100" cy="28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Los objetos son tipos de datos que pueden contener varios atributos y métodos propios. Estos atributos o propiedades se escriben con pares nombre:valor,  y pueden ser accedidos desde cualquier parte mediante objectName.propertyName o objectName[“propertyName”].</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Los métodos son acciones que pueden ser realizadas en los objetos, son funciones propias del mismo. Podemos acceder a ellos de forma similar a los atributos con la forma objectName.functionName(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Mediante la palabra clave </a:t>
            </a:r>
            <a:r>
              <a:rPr b="1" i="0" lang="es-ES" sz="1800" u="none" cap="none" strike="noStrike">
                <a:solidFill>
                  <a:schemeClr val="dk1"/>
                </a:solidFill>
                <a:latin typeface="Titillium Web"/>
                <a:ea typeface="Titillium Web"/>
                <a:cs typeface="Titillium Web"/>
                <a:sym typeface="Titillium Web"/>
              </a:rPr>
              <a:t>this</a:t>
            </a:r>
            <a:r>
              <a:rPr b="0" i="0" lang="es-ES" sz="1800" u="none" cap="none" strike="noStrike">
                <a:solidFill>
                  <a:schemeClr val="dk1"/>
                </a:solidFill>
                <a:latin typeface="Titillium Web"/>
                <a:ea typeface="Titillium Web"/>
                <a:cs typeface="Titillium Web"/>
                <a:sym typeface="Titillium Web"/>
              </a:rPr>
              <a:t>, podemos hacer referencia al objeto en cuestión dentro de sus propios métodos. Podemos definir sus propiedades tanto de forma conjunta como de una en una. </a:t>
            </a:r>
            <a:endParaRPr b="1"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p:txBody>
      </p:sp>
      <p:pic>
        <p:nvPicPr>
          <p:cNvPr id="391" name="Google Shape;391;p17"/>
          <p:cNvPicPr preferRelativeResize="0"/>
          <p:nvPr/>
        </p:nvPicPr>
        <p:blipFill rotWithShape="1">
          <a:blip r:embed="rId3">
            <a:alphaModFix/>
          </a:blip>
          <a:srcRect b="0" l="0" r="0" t="0"/>
          <a:stretch/>
        </p:blipFill>
        <p:spPr>
          <a:xfrm>
            <a:off x="1155941" y="4591499"/>
            <a:ext cx="2990850" cy="1095375"/>
          </a:xfrm>
          <a:prstGeom prst="rect">
            <a:avLst/>
          </a:prstGeom>
          <a:noFill/>
          <a:ln>
            <a:noFill/>
          </a:ln>
        </p:spPr>
      </p:pic>
      <p:pic>
        <p:nvPicPr>
          <p:cNvPr id="392" name="Google Shape;392;p17"/>
          <p:cNvPicPr preferRelativeResize="0"/>
          <p:nvPr/>
        </p:nvPicPr>
        <p:blipFill rotWithShape="1">
          <a:blip r:embed="rId4">
            <a:alphaModFix/>
          </a:blip>
          <a:srcRect b="0" l="0" r="0" t="0"/>
          <a:stretch/>
        </p:blipFill>
        <p:spPr>
          <a:xfrm>
            <a:off x="4995445" y="4170407"/>
            <a:ext cx="6532091" cy="19077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8"/>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98" name="Google Shape;398;p18"/>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399" name="Google Shape;399;p18"/>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400" name="Google Shape;400;p18"/>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401" name="Google Shape;401;p18"/>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402" name="Google Shape;402;p18"/>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Crear objetos en JS</a:t>
            </a:r>
            <a:endParaRPr b="0" i="0" sz="1800" u="none" cap="none" strike="noStrike">
              <a:solidFill>
                <a:schemeClr val="dk1"/>
              </a:solidFill>
              <a:latin typeface="Calibri"/>
              <a:ea typeface="Calibri"/>
              <a:cs typeface="Calibri"/>
              <a:sym typeface="Calibri"/>
            </a:endParaRPr>
          </a:p>
        </p:txBody>
      </p:sp>
      <p:sp>
        <p:nvSpPr>
          <p:cNvPr id="403" name="Google Shape;403;p18"/>
          <p:cNvSpPr txBox="1"/>
          <p:nvPr/>
        </p:nvSpPr>
        <p:spPr>
          <a:xfrm>
            <a:off x="534154" y="1437509"/>
            <a:ext cx="10814100" cy="203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Ya hemos visto como definir los objetos, ahora vamos a aprender a crearlos mediante una función constructora, que nos permitirá crear varios objetos distintos con las mismas propiedades. Lo haremos de la siguiente manera:</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p:txBody>
      </p:sp>
      <p:pic>
        <p:nvPicPr>
          <p:cNvPr id="404" name="Google Shape;404;p18"/>
          <p:cNvPicPr preferRelativeResize="0"/>
          <p:nvPr/>
        </p:nvPicPr>
        <p:blipFill rotWithShape="1">
          <a:blip r:embed="rId3">
            <a:alphaModFix/>
          </a:blip>
          <a:srcRect b="0" l="0" r="0" t="0"/>
          <a:stretch/>
        </p:blipFill>
        <p:spPr>
          <a:xfrm>
            <a:off x="2175860" y="2785195"/>
            <a:ext cx="7840278" cy="263529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9"/>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410" name="Google Shape;410;p19"/>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411" name="Google Shape;411;p19"/>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412" name="Google Shape;412;p19"/>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413" name="Google Shape;413;p19"/>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414" name="Google Shape;414;p19"/>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¿Qué es un set?</a:t>
            </a:r>
            <a:endParaRPr b="0" i="0" sz="1800" u="none" cap="none" strike="noStrike">
              <a:solidFill>
                <a:schemeClr val="dk1"/>
              </a:solidFill>
              <a:latin typeface="Calibri"/>
              <a:ea typeface="Calibri"/>
              <a:cs typeface="Calibri"/>
              <a:sym typeface="Calibri"/>
            </a:endParaRPr>
          </a:p>
        </p:txBody>
      </p:sp>
      <p:sp>
        <p:nvSpPr>
          <p:cNvPr id="415" name="Google Shape;415;p19"/>
          <p:cNvSpPr txBox="1"/>
          <p:nvPr/>
        </p:nvSpPr>
        <p:spPr>
          <a:xfrm>
            <a:off x="534154" y="1437509"/>
            <a:ext cx="10814100" cy="12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Un </a:t>
            </a:r>
            <a:r>
              <a:rPr b="1" i="0" lang="es-ES" sz="1800" u="none" cap="none" strike="noStrike">
                <a:solidFill>
                  <a:schemeClr val="dk1"/>
                </a:solidFill>
                <a:latin typeface="Titillium Web"/>
                <a:ea typeface="Titillium Web"/>
                <a:cs typeface="Titillium Web"/>
                <a:sym typeface="Titillium Web"/>
              </a:rPr>
              <a:t>set</a:t>
            </a:r>
            <a:r>
              <a:rPr b="0" i="0" lang="es-ES" sz="1800" u="none" cap="none" strike="noStrike">
                <a:solidFill>
                  <a:schemeClr val="dk1"/>
                </a:solidFill>
                <a:latin typeface="Titillium Web"/>
                <a:ea typeface="Titillium Web"/>
                <a:cs typeface="Titillium Web"/>
                <a:sym typeface="Titillium Web"/>
              </a:rPr>
              <a:t> es un tipo de dato que representa una colección iterable de valores únicos. Cada uno puede aparecer solo una vez en el set.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Tiene varios métodos propios, como add( ), forEach( ), values( ), has( ), size,…</a:t>
            </a:r>
            <a:endParaRPr b="0" i="0" sz="1800" u="none" cap="none" strike="noStrike">
              <a:solidFill>
                <a:schemeClr val="dk1"/>
              </a:solidFill>
              <a:latin typeface="Calibri"/>
              <a:ea typeface="Calibri"/>
              <a:cs typeface="Calibri"/>
              <a:sym typeface="Calibri"/>
            </a:endParaRPr>
          </a:p>
        </p:txBody>
      </p:sp>
      <p:pic>
        <p:nvPicPr>
          <p:cNvPr id="416" name="Google Shape;416;p19"/>
          <p:cNvPicPr preferRelativeResize="0"/>
          <p:nvPr/>
        </p:nvPicPr>
        <p:blipFill rotWithShape="1">
          <a:blip r:embed="rId3">
            <a:alphaModFix/>
          </a:blip>
          <a:srcRect b="0" l="0" r="0" t="0"/>
          <a:stretch/>
        </p:blipFill>
        <p:spPr>
          <a:xfrm>
            <a:off x="2425728" y="2863428"/>
            <a:ext cx="7030801" cy="30872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0"/>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422" name="Google Shape;422;p20"/>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423" name="Google Shape;423;p20"/>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424" name="Google Shape;424;p20"/>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425" name="Google Shape;425;p20"/>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426" name="Google Shape;426;p20"/>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¿Qué es un map?</a:t>
            </a:r>
            <a:endParaRPr b="0" i="0" sz="1800" u="none" cap="none" strike="noStrike">
              <a:solidFill>
                <a:schemeClr val="dk1"/>
              </a:solidFill>
              <a:latin typeface="Calibri"/>
              <a:ea typeface="Calibri"/>
              <a:cs typeface="Calibri"/>
              <a:sym typeface="Calibri"/>
            </a:endParaRPr>
          </a:p>
        </p:txBody>
      </p:sp>
      <p:sp>
        <p:nvSpPr>
          <p:cNvPr id="427" name="Google Shape;427;p20"/>
          <p:cNvSpPr txBox="1"/>
          <p:nvPr/>
        </p:nvSpPr>
        <p:spPr>
          <a:xfrm>
            <a:off x="534154" y="1437509"/>
            <a:ext cx="10814100" cy="12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Un </a:t>
            </a:r>
            <a:r>
              <a:rPr b="1" i="0" lang="es-ES" sz="1800" u="none" cap="none" strike="noStrike">
                <a:solidFill>
                  <a:schemeClr val="dk1"/>
                </a:solidFill>
                <a:latin typeface="Titillium Web"/>
                <a:ea typeface="Titillium Web"/>
                <a:cs typeface="Titillium Web"/>
                <a:sym typeface="Titillium Web"/>
              </a:rPr>
              <a:t>map</a:t>
            </a:r>
            <a:r>
              <a:rPr b="0" i="0" lang="es-ES" sz="1800" u="none" cap="none" strike="noStrike">
                <a:solidFill>
                  <a:schemeClr val="dk1"/>
                </a:solidFill>
                <a:latin typeface="Titillium Web"/>
                <a:ea typeface="Titillium Web"/>
                <a:cs typeface="Titillium Web"/>
                <a:sym typeface="Titillium Web"/>
              </a:rPr>
              <a:t> es un tipo de dato que representa una colección de pares clave-valor donde las claves pueden ser cualquier tipo de dato, a diferencia de los objetos en los que deben ser strings o símbolos..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Tiene varios métodos propios, como set( ), get( ), delete( ), has( ), clear( ),…</a:t>
            </a:r>
            <a:endParaRPr b="0" i="0" sz="1800" u="none" cap="none" strike="noStrike">
              <a:solidFill>
                <a:schemeClr val="dk1"/>
              </a:solidFill>
              <a:latin typeface="Calibri"/>
              <a:ea typeface="Calibri"/>
              <a:cs typeface="Calibri"/>
              <a:sym typeface="Calibri"/>
            </a:endParaRPr>
          </a:p>
        </p:txBody>
      </p:sp>
      <p:pic>
        <p:nvPicPr>
          <p:cNvPr id="428" name="Google Shape;428;p20"/>
          <p:cNvPicPr preferRelativeResize="0"/>
          <p:nvPr/>
        </p:nvPicPr>
        <p:blipFill rotWithShape="1">
          <a:blip r:embed="rId3">
            <a:alphaModFix/>
          </a:blip>
          <a:srcRect b="0" l="0" r="0" t="0"/>
          <a:stretch/>
        </p:blipFill>
        <p:spPr>
          <a:xfrm>
            <a:off x="2796002" y="2860694"/>
            <a:ext cx="6599994" cy="309271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1"/>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434" name="Google Shape;434;p21"/>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435" name="Google Shape;435;p21"/>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436" name="Google Shape;436;p21"/>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437" name="Google Shape;437;p21"/>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438" name="Google Shape;438;p21"/>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Sentencia “If-else”</a:t>
            </a:r>
            <a:endParaRPr b="0" i="0" sz="1800" u="none" cap="none" strike="noStrike">
              <a:solidFill>
                <a:schemeClr val="dk1"/>
              </a:solidFill>
              <a:latin typeface="Calibri"/>
              <a:ea typeface="Calibri"/>
              <a:cs typeface="Calibri"/>
              <a:sym typeface="Calibri"/>
            </a:endParaRPr>
          </a:p>
        </p:txBody>
      </p:sp>
      <p:sp>
        <p:nvSpPr>
          <p:cNvPr id="439" name="Google Shape;439;p21"/>
          <p:cNvSpPr txBox="1"/>
          <p:nvPr/>
        </p:nvSpPr>
        <p:spPr>
          <a:xfrm>
            <a:off x="534154" y="1437509"/>
            <a:ext cx="10814100" cy="25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La sentencia </a:t>
            </a:r>
            <a:r>
              <a:rPr b="1" i="0" lang="es-ES" sz="1800" u="none" cap="none" strike="noStrike">
                <a:solidFill>
                  <a:schemeClr val="dk1"/>
                </a:solidFill>
                <a:latin typeface="Titillium Web"/>
                <a:ea typeface="Titillium Web"/>
                <a:cs typeface="Titillium Web"/>
                <a:sym typeface="Titillium Web"/>
              </a:rPr>
              <a:t>if</a:t>
            </a:r>
            <a:r>
              <a:rPr b="0" i="0" lang="es-ES" sz="1800" u="none" cap="none" strike="noStrike">
                <a:solidFill>
                  <a:schemeClr val="dk1"/>
                </a:solidFill>
                <a:latin typeface="Titillium Web"/>
                <a:ea typeface="Titillium Web"/>
                <a:cs typeface="Titillium Web"/>
                <a:sym typeface="Titillium Web"/>
              </a:rPr>
              <a:t> es una estructura de control condicional que se utiliza para determinar la realización de una acción si una cierta condición se cumple. Tiene la siguiente sintaxis: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La palabra clave </a:t>
            </a:r>
            <a:r>
              <a:rPr b="1" i="0" lang="es-ES" sz="1800" u="none" cap="none" strike="noStrike">
                <a:solidFill>
                  <a:schemeClr val="dk1"/>
                </a:solidFill>
                <a:latin typeface="Titillium Web"/>
                <a:ea typeface="Titillium Web"/>
                <a:cs typeface="Titillium Web"/>
                <a:sym typeface="Titillium Web"/>
              </a:rPr>
              <a:t>if</a:t>
            </a:r>
            <a:r>
              <a:rPr b="0" i="0" lang="es-ES" sz="1800" u="none" cap="none" strike="noStrike">
                <a:solidFill>
                  <a:schemeClr val="dk1"/>
                </a:solidFill>
                <a:latin typeface="Titillium Web"/>
                <a:ea typeface="Titillium Web"/>
                <a:cs typeface="Titillium Web"/>
                <a:sym typeface="Titillium Web"/>
              </a:rPr>
              <a:t>, seguida de la condición y un bloque de código a ejecutar.</a:t>
            </a:r>
            <a:endParaRPr b="1" i="0" sz="1800" u="none" cap="none" strike="noStrike">
              <a:solidFill>
                <a:schemeClr val="dk1"/>
              </a:solidFill>
              <a:latin typeface="Titillium Web"/>
              <a:ea typeface="Titillium Web"/>
              <a:cs typeface="Titillium Web"/>
              <a:sym typeface="Titillium Web"/>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La sentencia opcional </a:t>
            </a:r>
            <a:r>
              <a:rPr b="1" i="0" lang="es-ES" sz="1800" u="none" cap="none" strike="noStrike">
                <a:solidFill>
                  <a:schemeClr val="dk1"/>
                </a:solidFill>
                <a:latin typeface="Titillium Web"/>
                <a:ea typeface="Titillium Web"/>
                <a:cs typeface="Titillium Web"/>
                <a:sym typeface="Titillium Web"/>
              </a:rPr>
              <a:t>else</a:t>
            </a:r>
            <a:r>
              <a:rPr b="0" i="0" lang="es-ES" sz="1800" u="none" cap="none" strike="noStrike">
                <a:solidFill>
                  <a:schemeClr val="dk1"/>
                </a:solidFill>
                <a:latin typeface="Titillium Web"/>
                <a:ea typeface="Titillium Web"/>
                <a:cs typeface="Titillium Web"/>
                <a:sym typeface="Titillium Web"/>
              </a:rPr>
              <a:t> sirve para ejecutar una acción si la condición es falsa.</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La sentencia opcional </a:t>
            </a:r>
            <a:r>
              <a:rPr b="1" i="0" lang="es-ES" sz="1800" u="none" cap="none" strike="noStrike">
                <a:solidFill>
                  <a:schemeClr val="dk1"/>
                </a:solidFill>
                <a:latin typeface="Titillium Web"/>
                <a:ea typeface="Titillium Web"/>
                <a:cs typeface="Titillium Web"/>
                <a:sym typeface="Titillium Web"/>
              </a:rPr>
              <a:t>else if </a:t>
            </a:r>
            <a:r>
              <a:rPr b="0" i="0" lang="es-ES" sz="1800" u="none" cap="none" strike="noStrike">
                <a:solidFill>
                  <a:schemeClr val="dk1"/>
                </a:solidFill>
                <a:latin typeface="Titillium Web"/>
                <a:ea typeface="Titillium Web"/>
                <a:cs typeface="Titillium Web"/>
                <a:sym typeface="Titillium Web"/>
              </a:rPr>
              <a:t>se utiliza para especificar una nueva condición si la anterior ha sido falsa.</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p:txBody>
      </p:sp>
      <p:pic>
        <p:nvPicPr>
          <p:cNvPr id="440" name="Google Shape;440;p21"/>
          <p:cNvPicPr preferRelativeResize="0"/>
          <p:nvPr/>
        </p:nvPicPr>
        <p:blipFill rotWithShape="1">
          <a:blip r:embed="rId3">
            <a:alphaModFix/>
          </a:blip>
          <a:srcRect b="0" l="0" r="0" t="0"/>
          <a:stretch/>
        </p:blipFill>
        <p:spPr>
          <a:xfrm>
            <a:off x="640622" y="4184790"/>
            <a:ext cx="5455378" cy="1437991"/>
          </a:xfrm>
          <a:prstGeom prst="rect">
            <a:avLst/>
          </a:prstGeom>
          <a:noFill/>
          <a:ln>
            <a:noFill/>
          </a:ln>
        </p:spPr>
      </p:pic>
      <p:pic>
        <p:nvPicPr>
          <p:cNvPr id="441" name="Google Shape;441;p21"/>
          <p:cNvPicPr preferRelativeResize="0"/>
          <p:nvPr/>
        </p:nvPicPr>
        <p:blipFill rotWithShape="1">
          <a:blip r:embed="rId4">
            <a:alphaModFix/>
          </a:blip>
          <a:srcRect b="0" l="0" r="0" t="0"/>
          <a:stretch/>
        </p:blipFill>
        <p:spPr>
          <a:xfrm>
            <a:off x="6631251" y="4184790"/>
            <a:ext cx="5121851" cy="141701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2"/>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447" name="Google Shape;447;p22"/>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448" name="Google Shape;448;p22"/>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449" name="Google Shape;449;p22"/>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450" name="Google Shape;450;p22"/>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451" name="Google Shape;451;p22"/>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Sentencia “switch-case”</a:t>
            </a:r>
            <a:endParaRPr b="0" i="0" sz="1800" u="none" cap="none" strike="noStrike">
              <a:solidFill>
                <a:schemeClr val="dk1"/>
              </a:solidFill>
              <a:latin typeface="Calibri"/>
              <a:ea typeface="Calibri"/>
              <a:cs typeface="Calibri"/>
              <a:sym typeface="Calibri"/>
            </a:endParaRPr>
          </a:p>
        </p:txBody>
      </p:sp>
      <p:sp>
        <p:nvSpPr>
          <p:cNvPr id="452" name="Google Shape;452;p22"/>
          <p:cNvSpPr txBox="1"/>
          <p:nvPr/>
        </p:nvSpPr>
        <p:spPr>
          <a:xfrm>
            <a:off x="534154" y="1437509"/>
            <a:ext cx="10814100" cy="227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La sentencia </a:t>
            </a:r>
            <a:r>
              <a:rPr b="1" i="0" lang="es-ES" sz="1800" u="none" cap="none" strike="noStrike">
                <a:solidFill>
                  <a:schemeClr val="dk1"/>
                </a:solidFill>
                <a:latin typeface="Titillium Web"/>
                <a:ea typeface="Titillium Web"/>
                <a:cs typeface="Titillium Web"/>
                <a:sym typeface="Titillium Web"/>
              </a:rPr>
              <a:t>switch</a:t>
            </a:r>
            <a:r>
              <a:rPr b="0" i="0" lang="es-ES" sz="1800" u="none" cap="none" strike="noStrike">
                <a:solidFill>
                  <a:schemeClr val="dk1"/>
                </a:solidFill>
                <a:latin typeface="Titillium Web"/>
                <a:ea typeface="Titillium Web"/>
                <a:cs typeface="Titillium Web"/>
                <a:sym typeface="Titillium Web"/>
              </a:rPr>
              <a:t> es una estructura de control que se usa para determinar una acción a realizar basada en las diferentes posibilidades que puede tomar una variable o expresión. Tiene la siguiente sintaxis:</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La palabra clave </a:t>
            </a:r>
            <a:r>
              <a:rPr b="1" i="0" lang="es-ES" sz="1800" u="none" cap="none" strike="noStrike">
                <a:solidFill>
                  <a:schemeClr val="dk1"/>
                </a:solidFill>
                <a:latin typeface="Titillium Web"/>
                <a:ea typeface="Titillium Web"/>
                <a:cs typeface="Titillium Web"/>
                <a:sym typeface="Titillium Web"/>
              </a:rPr>
              <a:t>case</a:t>
            </a:r>
            <a:r>
              <a:rPr b="0" i="0" lang="es-ES" sz="1800" u="none" cap="none" strike="noStrike">
                <a:solidFill>
                  <a:schemeClr val="dk1"/>
                </a:solidFill>
                <a:latin typeface="Titillium Web"/>
                <a:ea typeface="Titillium Web"/>
                <a:cs typeface="Titillium Web"/>
                <a:sym typeface="Titillium Web"/>
              </a:rPr>
              <a:t> define los valores que puede tomar la variable o expresión que decide qué caso se ejecuta. </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La palabra </a:t>
            </a:r>
            <a:r>
              <a:rPr b="1" i="0" lang="es-ES" sz="1800" u="none" cap="none" strike="noStrike">
                <a:solidFill>
                  <a:schemeClr val="dk1"/>
                </a:solidFill>
                <a:latin typeface="Titillium Web"/>
                <a:ea typeface="Titillium Web"/>
                <a:cs typeface="Titillium Web"/>
                <a:sym typeface="Titillium Web"/>
              </a:rPr>
              <a:t>break</a:t>
            </a:r>
            <a:r>
              <a:rPr b="0" i="0" lang="es-ES" sz="1800" u="none" cap="none" strike="noStrike">
                <a:solidFill>
                  <a:schemeClr val="dk1"/>
                </a:solidFill>
                <a:latin typeface="Titillium Web"/>
                <a:ea typeface="Titillium Web"/>
                <a:cs typeface="Titillium Web"/>
                <a:sym typeface="Titillium Web"/>
              </a:rPr>
              <a:t> detiene la ejecución del bloque de código de switch.</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Usamos </a:t>
            </a:r>
            <a:r>
              <a:rPr b="1" i="0" lang="es-ES" sz="1800" u="none" cap="none" strike="noStrike">
                <a:solidFill>
                  <a:schemeClr val="dk1"/>
                </a:solidFill>
                <a:latin typeface="Titillium Web"/>
                <a:ea typeface="Titillium Web"/>
                <a:cs typeface="Titillium Web"/>
                <a:sym typeface="Titillium Web"/>
              </a:rPr>
              <a:t>default</a:t>
            </a:r>
            <a:r>
              <a:rPr b="0" i="0" lang="es-ES" sz="1800" u="none" cap="none" strike="noStrike">
                <a:solidFill>
                  <a:schemeClr val="dk1"/>
                </a:solidFill>
                <a:latin typeface="Titillium Web"/>
                <a:ea typeface="Titillium Web"/>
                <a:cs typeface="Titillium Web"/>
                <a:sym typeface="Titillium Web"/>
              </a:rPr>
              <a:t> si no se cumple ninguna condición, y en ese caso ejecuta su código.</a:t>
            </a:r>
            <a:endParaRPr b="0" i="0" sz="1800" u="none" cap="none" strike="noStrike">
              <a:solidFill>
                <a:schemeClr val="dk1"/>
              </a:solidFill>
              <a:latin typeface="Calibri"/>
              <a:ea typeface="Calibri"/>
              <a:cs typeface="Calibri"/>
              <a:sym typeface="Calibri"/>
            </a:endParaRPr>
          </a:p>
        </p:txBody>
      </p:sp>
      <p:pic>
        <p:nvPicPr>
          <p:cNvPr id="453" name="Google Shape;453;p22"/>
          <p:cNvPicPr preferRelativeResize="0"/>
          <p:nvPr/>
        </p:nvPicPr>
        <p:blipFill rotWithShape="1">
          <a:blip r:embed="rId3">
            <a:alphaModFix/>
          </a:blip>
          <a:srcRect b="0" l="0" r="0" t="0"/>
          <a:stretch/>
        </p:blipFill>
        <p:spPr>
          <a:xfrm>
            <a:off x="3242784" y="3835881"/>
            <a:ext cx="5396691" cy="225033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3"/>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459" name="Google Shape;459;p23"/>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460" name="Google Shape;460;p23"/>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461" name="Google Shape;461;p23"/>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462" name="Google Shape;462;p23"/>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463" name="Google Shape;463;p23"/>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¿Qué son los bucles?</a:t>
            </a:r>
            <a:endParaRPr b="0" i="0" sz="1800" u="none" cap="none" strike="noStrike">
              <a:solidFill>
                <a:schemeClr val="dk1"/>
              </a:solidFill>
              <a:latin typeface="Calibri"/>
              <a:ea typeface="Calibri"/>
              <a:cs typeface="Calibri"/>
              <a:sym typeface="Calibri"/>
            </a:endParaRPr>
          </a:p>
        </p:txBody>
      </p:sp>
      <p:sp>
        <p:nvSpPr>
          <p:cNvPr id="464" name="Google Shape;464;p23"/>
          <p:cNvSpPr txBox="1"/>
          <p:nvPr/>
        </p:nvSpPr>
        <p:spPr>
          <a:xfrm>
            <a:off x="534154" y="1437509"/>
            <a:ext cx="10814100" cy="397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Los bucles se utilizan para ejecutar un bloque de código un número determinado de veces. Pueden ser utilizados para recorrer el mismo código con distintos valores cada vez, para recorrer arrays y para otras muchas funciones.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Los bucles nos permiten ejecutar la misma tarea una y otra vez, lo que se denomina </a:t>
            </a:r>
            <a:r>
              <a:rPr b="1" i="0" lang="es-ES" sz="1800" u="none" cap="none" strike="noStrike">
                <a:solidFill>
                  <a:schemeClr val="dk1"/>
                </a:solidFill>
                <a:latin typeface="Titillium Web"/>
                <a:ea typeface="Titillium Web"/>
                <a:cs typeface="Titillium Web"/>
                <a:sym typeface="Titillium Web"/>
              </a:rPr>
              <a:t>iteración</a:t>
            </a:r>
            <a:r>
              <a:rPr b="0" i="0" lang="es-ES" sz="1800" u="none" cap="none" strike="noStrike">
                <a:solidFill>
                  <a:schemeClr val="dk1"/>
                </a:solidFill>
                <a:latin typeface="Titillium Web"/>
                <a:ea typeface="Titillium Web"/>
                <a:cs typeface="Titillium Web"/>
                <a:sym typeface="Titillium Web"/>
              </a:rPr>
              <a:t>. Un bucle normalmente tiene estas características: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1" i="0" sz="1800" u="none" cap="none" strike="noStrike">
              <a:solidFill>
                <a:schemeClr val="dk1"/>
              </a:solidFill>
              <a:latin typeface="Titillium Web"/>
              <a:ea typeface="Titillium Web"/>
              <a:cs typeface="Titillium Web"/>
              <a:sym typeface="Titillium Web"/>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Un contador: Que se inicia a un determinado valor e irá cambiando durante las iteraciones.</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Una condición de salida: Es la que marca el final del bucle, puede ser que el contador llegue a determinado valor, la consecución de un valor que buscábamos,…</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Un iterador: Incrementa el valor del contador hasta alcanzar una condición de salida.</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Estos bucles van a ayudarnos de una forma sencilla a realizar tareas repetitivas en pocas líneas. Los más famosos son el bucle </a:t>
            </a:r>
            <a:r>
              <a:rPr b="1" i="0" lang="es-ES" sz="1800" u="none" cap="none" strike="noStrike">
                <a:solidFill>
                  <a:schemeClr val="dk1"/>
                </a:solidFill>
                <a:latin typeface="Titillium Web"/>
                <a:ea typeface="Titillium Web"/>
                <a:cs typeface="Titillium Web"/>
                <a:sym typeface="Titillium Web"/>
              </a:rPr>
              <a:t>for</a:t>
            </a:r>
            <a:r>
              <a:rPr b="0" i="0" lang="es-ES" sz="1800" u="none" cap="none" strike="noStrike">
                <a:solidFill>
                  <a:schemeClr val="dk1"/>
                </a:solidFill>
                <a:latin typeface="Titillium Web"/>
                <a:ea typeface="Titillium Web"/>
                <a:cs typeface="Titillium Web"/>
                <a:sym typeface="Titillium Web"/>
              </a:rPr>
              <a:t> y el bucle </a:t>
            </a:r>
            <a:r>
              <a:rPr b="1" i="0" lang="es-ES" sz="1800" u="none" cap="none" strike="noStrike">
                <a:solidFill>
                  <a:schemeClr val="dk1"/>
                </a:solidFill>
                <a:latin typeface="Titillium Web"/>
                <a:ea typeface="Titillium Web"/>
                <a:cs typeface="Titillium Web"/>
                <a:sym typeface="Titillium Web"/>
              </a:rPr>
              <a:t>while.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g2e350eb1f06_0_132"/>
          <p:cNvSpPr txBox="1"/>
          <p:nvPr>
            <p:ph type="title"/>
          </p:nvPr>
        </p:nvSpPr>
        <p:spPr>
          <a:xfrm>
            <a:off x="527049" y="400050"/>
            <a:ext cx="11233200" cy="7668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FFCC00"/>
              </a:buClr>
              <a:buSzPts val="2800"/>
              <a:buFont typeface="Arial Black"/>
              <a:buNone/>
            </a:pPr>
            <a:r>
              <a:rPr b="1" i="0" lang="es-ES" sz="2800" u="none">
                <a:solidFill>
                  <a:srgbClr val="FFCC00"/>
                </a:solidFill>
                <a:latin typeface="Arial Black"/>
                <a:ea typeface="Arial Black"/>
                <a:cs typeface="Arial Black"/>
                <a:sym typeface="Arial Black"/>
              </a:rPr>
              <a:t>NORMAS DEL </a:t>
            </a:r>
            <a:r>
              <a:rPr lang="es-ES" sz="2800">
                <a:solidFill>
                  <a:srgbClr val="FFCC00"/>
                </a:solidFill>
                <a:latin typeface="Arial Black"/>
                <a:ea typeface="Arial Black"/>
                <a:cs typeface="Arial Black"/>
                <a:sym typeface="Arial Black"/>
              </a:rPr>
              <a:t>CÓDIGO</a:t>
            </a:r>
            <a:r>
              <a:rPr b="1" i="0" lang="es-ES" sz="2800" u="none">
                <a:solidFill>
                  <a:srgbClr val="FFCC00"/>
                </a:solidFill>
                <a:latin typeface="Arial Black"/>
                <a:ea typeface="Arial Black"/>
                <a:cs typeface="Arial Black"/>
                <a:sym typeface="Arial Black"/>
              </a:rPr>
              <a:t> EN JAVASCRIPT</a:t>
            </a:r>
            <a:r>
              <a:rPr b="0" i="0" lang="es-ES" sz="4400" u="none">
                <a:solidFill>
                  <a:srgbClr val="FFCC00"/>
                </a:solidFill>
                <a:latin typeface="Arial Black"/>
                <a:ea typeface="Arial Black"/>
                <a:cs typeface="Arial Black"/>
                <a:sym typeface="Arial Black"/>
              </a:rPr>
              <a:t> </a:t>
            </a:r>
            <a:endParaRPr/>
          </a:p>
        </p:txBody>
      </p:sp>
      <p:sp>
        <p:nvSpPr>
          <p:cNvPr id="160" name="Google Shape;160;g2e350eb1f06_0_132"/>
          <p:cNvSpPr txBox="1"/>
          <p:nvPr/>
        </p:nvSpPr>
        <p:spPr>
          <a:xfrm>
            <a:off x="914400" y="1524000"/>
            <a:ext cx="11277600" cy="2815800"/>
          </a:xfrm>
          <a:prstGeom prst="rect">
            <a:avLst/>
          </a:prstGeom>
          <a:noFill/>
          <a:ln>
            <a:noFill/>
          </a:ln>
        </p:spPr>
        <p:txBody>
          <a:bodyPr anchorCtr="0" anchor="t" bIns="46800" lIns="90000" spcFirstLastPara="1" rIns="90000" wrap="square" tIns="46800">
            <a:spAutoFit/>
          </a:bodyPr>
          <a:lstStyle/>
          <a:p>
            <a:pPr indent="-457200" lvl="0" marL="457200" marR="0" rtl="0" algn="l">
              <a:lnSpc>
                <a:spcPct val="100000"/>
              </a:lnSpc>
              <a:spcBef>
                <a:spcPts val="0"/>
              </a:spcBef>
              <a:spcAft>
                <a:spcPts val="0"/>
              </a:spcAft>
              <a:buClr>
                <a:srgbClr val="1B1B1B"/>
              </a:buClr>
              <a:buSzPts val="2000"/>
              <a:buFont typeface="Times New Roman"/>
              <a:buAutoNum type="arabicPeriod"/>
            </a:pPr>
            <a:r>
              <a:rPr b="0" i="0" lang="es-ES" sz="2000" u="none" cap="none" strike="noStrike">
                <a:solidFill>
                  <a:srgbClr val="1B1B1B"/>
                </a:solidFill>
                <a:latin typeface="Verdana"/>
                <a:ea typeface="Verdana"/>
                <a:cs typeface="Verdana"/>
                <a:sym typeface="Verdana"/>
              </a:rPr>
              <a:t>Todo el código (sentencias) </a:t>
            </a:r>
            <a:r>
              <a:rPr lang="es-ES" sz="2000">
                <a:solidFill>
                  <a:srgbClr val="1B1B1B"/>
                </a:solidFill>
                <a:latin typeface="Verdana"/>
                <a:ea typeface="Verdana"/>
                <a:cs typeface="Verdana"/>
                <a:sym typeface="Verdana"/>
              </a:rPr>
              <a:t>está</a:t>
            </a:r>
            <a:r>
              <a:rPr b="0" i="0" lang="es-ES" sz="2000" u="none" cap="none" strike="noStrike">
                <a:solidFill>
                  <a:srgbClr val="1B1B1B"/>
                </a:solidFill>
                <a:latin typeface="Verdana"/>
                <a:ea typeface="Verdana"/>
                <a:cs typeface="Verdana"/>
                <a:sym typeface="Verdana"/>
              </a:rPr>
              <a:t> dentro de funciones. </a:t>
            </a:r>
            <a:endParaRPr b="0" i="0" sz="1400" u="none" cap="none" strike="noStrike">
              <a:solidFill>
                <a:srgbClr val="1B1B1B"/>
              </a:solidFill>
              <a:latin typeface="Arial"/>
              <a:ea typeface="Arial"/>
              <a:cs typeface="Arial"/>
              <a:sym typeface="Arial"/>
            </a:endParaRPr>
          </a:p>
          <a:p>
            <a:pPr indent="-457200" lvl="0" marL="457200" marR="0" rtl="0" algn="l">
              <a:lnSpc>
                <a:spcPct val="100000"/>
              </a:lnSpc>
              <a:spcBef>
                <a:spcPts val="1200"/>
              </a:spcBef>
              <a:spcAft>
                <a:spcPts val="0"/>
              </a:spcAft>
              <a:buClr>
                <a:srgbClr val="1B1B1B"/>
              </a:buClr>
              <a:buSzPts val="2000"/>
              <a:buFont typeface="Times New Roman"/>
              <a:buAutoNum type="arabicPeriod"/>
            </a:pPr>
            <a:r>
              <a:rPr b="0" i="0" lang="es-ES" sz="2000" u="none" cap="none" strike="noStrike">
                <a:solidFill>
                  <a:srgbClr val="1B1B1B"/>
                </a:solidFill>
                <a:latin typeface="Verdana"/>
                <a:ea typeface="Verdana"/>
                <a:cs typeface="Verdana"/>
                <a:sym typeface="Verdana"/>
              </a:rPr>
              <a:t>Las funciones se desarrollan entre las etiquetas </a:t>
            </a:r>
            <a:r>
              <a:rPr b="1" i="0" lang="es-ES" sz="2000" u="none" cap="none" strike="noStrike">
                <a:solidFill>
                  <a:srgbClr val="1B1B1B"/>
                </a:solidFill>
                <a:latin typeface="Courier New"/>
                <a:ea typeface="Courier New"/>
                <a:cs typeface="Courier New"/>
                <a:sym typeface="Courier New"/>
              </a:rPr>
              <a:t>&lt;script&gt;</a:t>
            </a:r>
            <a:r>
              <a:rPr b="1" i="0" lang="es-ES" sz="2000" u="none" cap="none" strike="noStrike">
                <a:solidFill>
                  <a:srgbClr val="1B1B1B"/>
                </a:solidFill>
                <a:latin typeface="Verdana"/>
                <a:ea typeface="Verdana"/>
                <a:cs typeface="Verdana"/>
                <a:sym typeface="Verdana"/>
              </a:rPr>
              <a:t> y </a:t>
            </a:r>
            <a:r>
              <a:rPr b="1" i="0" lang="es-ES" sz="2000" u="none" cap="none" strike="noStrike">
                <a:solidFill>
                  <a:srgbClr val="1B1B1B"/>
                </a:solidFill>
                <a:latin typeface="Courier New"/>
                <a:ea typeface="Courier New"/>
                <a:cs typeface="Courier New"/>
                <a:sym typeface="Courier New"/>
              </a:rPr>
              <a:t>&lt;/script&gt;</a:t>
            </a:r>
            <a:r>
              <a:rPr b="1" i="0" lang="es-ES" sz="2000" u="none" cap="none" strike="noStrike">
                <a:solidFill>
                  <a:srgbClr val="1B1B1B"/>
                </a:solidFill>
                <a:latin typeface="Verdana"/>
                <a:ea typeface="Verdana"/>
                <a:cs typeface="Verdana"/>
                <a:sym typeface="Verdana"/>
              </a:rPr>
              <a:t>. </a:t>
            </a:r>
            <a:endParaRPr b="0" i="0" sz="1400" u="none" cap="none" strike="noStrike">
              <a:solidFill>
                <a:srgbClr val="1B1B1B"/>
              </a:solidFill>
              <a:latin typeface="Arial"/>
              <a:ea typeface="Arial"/>
              <a:cs typeface="Arial"/>
              <a:sym typeface="Arial"/>
            </a:endParaRPr>
          </a:p>
          <a:p>
            <a:pPr indent="-457200" lvl="0" marL="457200" marR="0" rtl="0" algn="l">
              <a:lnSpc>
                <a:spcPct val="100000"/>
              </a:lnSpc>
              <a:spcBef>
                <a:spcPts val="1200"/>
              </a:spcBef>
              <a:spcAft>
                <a:spcPts val="0"/>
              </a:spcAft>
              <a:buClr>
                <a:srgbClr val="1B1B1B"/>
              </a:buClr>
              <a:buSzPts val="2000"/>
              <a:buFont typeface="Times New Roman"/>
              <a:buAutoNum type="arabicPeriod"/>
            </a:pPr>
            <a:r>
              <a:rPr b="0" i="0" lang="es-ES" sz="2000" u="none" cap="none" strike="noStrike">
                <a:solidFill>
                  <a:srgbClr val="1B1B1B"/>
                </a:solidFill>
                <a:latin typeface="Verdana"/>
                <a:ea typeface="Verdana"/>
                <a:cs typeface="Verdana"/>
                <a:sym typeface="Verdana"/>
              </a:rPr>
              <a:t>Las etiquetas </a:t>
            </a:r>
            <a:r>
              <a:rPr b="1" i="0" lang="es-ES" sz="2000" u="none" cap="none" strike="noStrike">
                <a:solidFill>
                  <a:srgbClr val="1B1B1B"/>
                </a:solidFill>
                <a:latin typeface="Verdana"/>
                <a:ea typeface="Verdana"/>
                <a:cs typeface="Verdana"/>
                <a:sym typeface="Verdana"/>
              </a:rPr>
              <a:t>"</a:t>
            </a:r>
            <a:r>
              <a:rPr b="1" i="0" lang="es-ES" sz="2000" u="none" cap="none" strike="noStrike">
                <a:solidFill>
                  <a:srgbClr val="1B1B1B"/>
                </a:solidFill>
                <a:latin typeface="Courier New"/>
                <a:ea typeface="Courier New"/>
                <a:cs typeface="Courier New"/>
                <a:sym typeface="Courier New"/>
              </a:rPr>
              <a:t>&lt;script&gt;</a:t>
            </a:r>
            <a:r>
              <a:rPr b="1" i="0" lang="es-ES" sz="2000" u="none" cap="none" strike="noStrike">
                <a:solidFill>
                  <a:srgbClr val="1B1B1B"/>
                </a:solidFill>
                <a:latin typeface="Verdana"/>
                <a:ea typeface="Verdana"/>
                <a:cs typeface="Verdana"/>
                <a:sym typeface="Verdana"/>
              </a:rPr>
              <a:t>"</a:t>
            </a:r>
            <a:r>
              <a:rPr b="0" i="0" lang="es-ES" sz="2000" u="none" cap="none" strike="noStrike">
                <a:solidFill>
                  <a:srgbClr val="1B1B1B"/>
                </a:solidFill>
                <a:latin typeface="Verdana"/>
                <a:ea typeface="Verdana"/>
                <a:cs typeface="Verdana"/>
                <a:sym typeface="Verdana"/>
              </a:rPr>
              <a:t> deben colocarse entre las etiquetas </a:t>
            </a:r>
            <a:r>
              <a:rPr b="1" i="0" lang="es-ES" sz="2000" u="none" cap="none" strike="noStrike">
                <a:solidFill>
                  <a:srgbClr val="1B1B1B"/>
                </a:solidFill>
                <a:latin typeface="Courier New"/>
                <a:ea typeface="Courier New"/>
                <a:cs typeface="Courier New"/>
                <a:sym typeface="Courier New"/>
              </a:rPr>
              <a:t>&lt;head&gt;</a:t>
            </a:r>
            <a:r>
              <a:rPr b="1" i="0" lang="es-ES" sz="2000" u="none" cap="none" strike="noStrike">
                <a:solidFill>
                  <a:srgbClr val="1B1B1B"/>
                </a:solidFill>
                <a:latin typeface="Verdana"/>
                <a:ea typeface="Verdana"/>
                <a:cs typeface="Verdana"/>
                <a:sym typeface="Verdana"/>
              </a:rPr>
              <a:t> y </a:t>
            </a:r>
            <a:r>
              <a:rPr b="1" i="0" lang="es-ES" sz="2000" u="none" cap="none" strike="noStrike">
                <a:solidFill>
                  <a:srgbClr val="1B1B1B"/>
                </a:solidFill>
                <a:latin typeface="Courier New"/>
                <a:ea typeface="Courier New"/>
                <a:cs typeface="Courier New"/>
                <a:sym typeface="Courier New"/>
              </a:rPr>
              <a:t>&lt;/head&gt;</a:t>
            </a:r>
            <a:r>
              <a:rPr b="1" i="0" lang="es-ES" sz="2000" u="none" cap="none" strike="noStrike">
                <a:solidFill>
                  <a:srgbClr val="1B1B1B"/>
                </a:solidFill>
                <a:latin typeface="Verdana"/>
                <a:ea typeface="Verdana"/>
                <a:cs typeface="Verdana"/>
                <a:sym typeface="Verdana"/>
              </a:rPr>
              <a:t>.</a:t>
            </a:r>
            <a:r>
              <a:rPr b="0" i="0" lang="es-ES" sz="2000" u="none" cap="none" strike="noStrike">
                <a:solidFill>
                  <a:srgbClr val="1B1B1B"/>
                </a:solidFill>
                <a:latin typeface="Verdana"/>
                <a:ea typeface="Verdana"/>
                <a:cs typeface="Verdana"/>
                <a:sym typeface="Verdana"/>
              </a:rPr>
              <a:t> </a:t>
            </a:r>
            <a:endParaRPr b="0" i="0" sz="1400" u="none" cap="none" strike="noStrike">
              <a:solidFill>
                <a:srgbClr val="1B1B1B"/>
              </a:solidFill>
              <a:latin typeface="Arial"/>
              <a:ea typeface="Arial"/>
              <a:cs typeface="Arial"/>
              <a:sym typeface="Arial"/>
            </a:endParaRPr>
          </a:p>
          <a:p>
            <a:pPr indent="-457200" lvl="0" marL="457200" marR="0" rtl="0" algn="l">
              <a:lnSpc>
                <a:spcPct val="100000"/>
              </a:lnSpc>
              <a:spcBef>
                <a:spcPts val="1200"/>
              </a:spcBef>
              <a:spcAft>
                <a:spcPts val="0"/>
              </a:spcAft>
              <a:buClr>
                <a:srgbClr val="1B1B1B"/>
              </a:buClr>
              <a:buSzPts val="2000"/>
              <a:buFont typeface="Times New Roman"/>
              <a:buAutoNum type="arabicPeriod"/>
            </a:pPr>
            <a:r>
              <a:rPr b="0" i="0" lang="es-ES" sz="2000" u="none" cap="none" strike="noStrike">
                <a:solidFill>
                  <a:srgbClr val="1B1B1B"/>
                </a:solidFill>
                <a:latin typeface="Verdana"/>
                <a:ea typeface="Verdana"/>
                <a:cs typeface="Verdana"/>
                <a:sym typeface="Verdana"/>
              </a:rPr>
              <a:t>Las etiquetas </a:t>
            </a:r>
            <a:r>
              <a:rPr b="1" i="0" lang="es-ES" sz="2000" u="none" cap="none" strike="noStrike">
                <a:solidFill>
                  <a:srgbClr val="1B1B1B"/>
                </a:solidFill>
                <a:latin typeface="Verdana"/>
                <a:ea typeface="Verdana"/>
                <a:cs typeface="Verdana"/>
                <a:sym typeface="Verdana"/>
              </a:rPr>
              <a:t>"</a:t>
            </a:r>
            <a:r>
              <a:rPr b="1" i="0" lang="es-ES" sz="2000" u="none" cap="none" strike="noStrike">
                <a:solidFill>
                  <a:srgbClr val="1B1B1B"/>
                </a:solidFill>
                <a:latin typeface="Courier New"/>
                <a:ea typeface="Courier New"/>
                <a:cs typeface="Courier New"/>
                <a:sym typeface="Courier New"/>
              </a:rPr>
              <a:t>&lt;title&gt;</a:t>
            </a:r>
            <a:r>
              <a:rPr b="1" i="0" lang="es-ES" sz="2000" u="none" cap="none" strike="noStrike">
                <a:solidFill>
                  <a:srgbClr val="1B1B1B"/>
                </a:solidFill>
                <a:latin typeface="Verdana"/>
                <a:ea typeface="Verdana"/>
                <a:cs typeface="Verdana"/>
                <a:sym typeface="Verdana"/>
              </a:rPr>
              <a:t>"</a:t>
            </a:r>
            <a:r>
              <a:rPr b="0" i="0" lang="es-ES" sz="2000" u="none" cap="none" strike="noStrike">
                <a:solidFill>
                  <a:srgbClr val="1B1B1B"/>
                </a:solidFill>
                <a:latin typeface="Verdana"/>
                <a:ea typeface="Verdana"/>
                <a:cs typeface="Verdana"/>
                <a:sym typeface="Verdana"/>
              </a:rPr>
              <a:t> no pueden estar colocadas entre las de </a:t>
            </a:r>
            <a:r>
              <a:rPr b="1" i="0" lang="es-ES" sz="2000" u="none" cap="none" strike="noStrike">
                <a:solidFill>
                  <a:srgbClr val="1B1B1B"/>
                </a:solidFill>
                <a:latin typeface="Verdana"/>
                <a:ea typeface="Verdana"/>
                <a:cs typeface="Verdana"/>
                <a:sym typeface="Verdana"/>
              </a:rPr>
              <a:t>"</a:t>
            </a:r>
            <a:r>
              <a:rPr b="1" i="0" lang="es-ES" sz="2000" u="none" cap="none" strike="noStrike">
                <a:solidFill>
                  <a:srgbClr val="1B1B1B"/>
                </a:solidFill>
                <a:latin typeface="Courier New"/>
                <a:ea typeface="Courier New"/>
                <a:cs typeface="Courier New"/>
                <a:sym typeface="Courier New"/>
              </a:rPr>
              <a:t>&lt;script&gt;</a:t>
            </a:r>
            <a:r>
              <a:rPr b="1" i="0" lang="es-ES" sz="2000" u="none" cap="none" strike="noStrike">
                <a:solidFill>
                  <a:srgbClr val="1B1B1B"/>
                </a:solidFill>
                <a:latin typeface="Verdana"/>
                <a:ea typeface="Verdana"/>
                <a:cs typeface="Verdana"/>
                <a:sym typeface="Verdana"/>
              </a:rPr>
              <a:t>".</a:t>
            </a:r>
            <a:r>
              <a:rPr b="0" i="0" lang="es-ES" sz="2000" u="none" cap="none" strike="noStrike">
                <a:solidFill>
                  <a:srgbClr val="1B1B1B"/>
                </a:solidFill>
                <a:latin typeface="Verdana"/>
                <a:ea typeface="Verdana"/>
                <a:cs typeface="Verdana"/>
                <a:sym typeface="Verdana"/>
              </a:rPr>
              <a:t> </a:t>
            </a:r>
            <a:endParaRPr b="0" i="0" sz="1400" u="none" cap="none" strike="noStrike">
              <a:solidFill>
                <a:srgbClr val="1B1B1B"/>
              </a:solidFill>
              <a:latin typeface="Arial"/>
              <a:ea typeface="Arial"/>
              <a:cs typeface="Arial"/>
              <a:sym typeface="Arial"/>
            </a:endParaRPr>
          </a:p>
          <a:p>
            <a:pPr indent="-457200" lvl="0" marL="457200" marR="0" rtl="0" algn="l">
              <a:lnSpc>
                <a:spcPct val="100000"/>
              </a:lnSpc>
              <a:spcBef>
                <a:spcPts val="1200"/>
              </a:spcBef>
              <a:spcAft>
                <a:spcPts val="0"/>
              </a:spcAft>
              <a:buClr>
                <a:srgbClr val="1B1B1B"/>
              </a:buClr>
              <a:buSzPts val="2000"/>
              <a:buFont typeface="Times New Roman"/>
              <a:buAutoNum type="arabicPeriod"/>
            </a:pPr>
            <a:r>
              <a:rPr b="0" i="0" lang="es-ES" sz="2000" u="none" cap="none" strike="noStrike">
                <a:solidFill>
                  <a:srgbClr val="1B1B1B"/>
                </a:solidFill>
                <a:latin typeface="Verdana"/>
                <a:ea typeface="Verdana"/>
                <a:cs typeface="Verdana"/>
                <a:sym typeface="Verdana"/>
              </a:rPr>
              <a:t>La llamada a la función se hace a través de un evento de un elemento del documento. </a:t>
            </a:r>
            <a:endParaRPr b="0" i="0" sz="1400" u="none" cap="none" strike="noStrike">
              <a:solidFill>
                <a:srgbClr val="1B1B1B"/>
              </a:solidFill>
              <a:latin typeface="Arial"/>
              <a:ea typeface="Arial"/>
              <a:cs typeface="Arial"/>
              <a:sym typeface="Arial"/>
            </a:endParaRPr>
          </a:p>
          <a:p>
            <a:pPr indent="0" lvl="0" marL="0" marR="0" rtl="0" algn="l">
              <a:lnSpc>
                <a:spcPct val="84000"/>
              </a:lnSpc>
              <a:spcBef>
                <a:spcPts val="0"/>
              </a:spcBef>
              <a:spcAft>
                <a:spcPts val="0"/>
              </a:spcAft>
              <a:buClr>
                <a:srgbClr val="000000"/>
              </a:buClr>
              <a:buSzPts val="2000"/>
              <a:buFont typeface="Arial"/>
              <a:buNone/>
            </a:pPr>
            <a:r>
              <a:t/>
            </a:r>
            <a:endParaRPr b="0" i="0" sz="2000" u="none" cap="none" strike="noStrike">
              <a:solidFill>
                <a:srgbClr val="1B1B1B"/>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4"/>
          <p:cNvSpPr/>
          <p:nvPr/>
        </p:nvSpPr>
        <p:spPr>
          <a:xfrm>
            <a:off x="11209460" y="0"/>
            <a:ext cx="7252447" cy="6943445"/>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0" name="Google Shape;470;p24"/>
          <p:cNvSpPr txBox="1"/>
          <p:nvPr>
            <p:ph idx="12" type="sldNum"/>
          </p:nvPr>
        </p:nvSpPr>
        <p:spPr>
          <a:xfrm>
            <a:off x="438898" y="6184887"/>
            <a:ext cx="36335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471" name="Google Shape;471;p24"/>
          <p:cNvCxnSpPr/>
          <p:nvPr/>
        </p:nvCxnSpPr>
        <p:spPr>
          <a:xfrm>
            <a:off x="719256" y="6273576"/>
            <a:ext cx="0" cy="179895"/>
          </a:xfrm>
          <a:prstGeom prst="straightConnector1">
            <a:avLst/>
          </a:prstGeom>
          <a:noFill/>
          <a:ln cap="flat" cmpd="sng" w="12700">
            <a:solidFill>
              <a:srgbClr val="71B3E3"/>
            </a:solidFill>
            <a:prstDash val="solid"/>
            <a:miter lim="800000"/>
            <a:headEnd len="sm" w="sm" type="none"/>
            <a:tailEnd len="sm" w="sm" type="none"/>
          </a:ln>
        </p:spPr>
      </p:cxnSp>
      <p:sp>
        <p:nvSpPr>
          <p:cNvPr id="472" name="Google Shape;472;p24"/>
          <p:cNvSpPr txBox="1"/>
          <p:nvPr/>
        </p:nvSpPr>
        <p:spPr>
          <a:xfrm>
            <a:off x="438898" y="254198"/>
            <a:ext cx="88067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2464AA"/>
                </a:solidFill>
                <a:latin typeface="Titillium Web"/>
                <a:ea typeface="Titillium Web"/>
                <a:cs typeface="Titillium Web"/>
                <a:sym typeface="Titillium Web"/>
              </a:rPr>
              <a:t>JavaScript</a:t>
            </a:r>
            <a:endParaRPr/>
          </a:p>
        </p:txBody>
      </p:sp>
      <p:cxnSp>
        <p:nvCxnSpPr>
          <p:cNvPr id="473" name="Google Shape;473;p24"/>
          <p:cNvCxnSpPr/>
          <p:nvPr/>
        </p:nvCxnSpPr>
        <p:spPr>
          <a:xfrm>
            <a:off x="0" y="396438"/>
            <a:ext cx="430306" cy="0"/>
          </a:xfrm>
          <a:prstGeom prst="straightConnector1">
            <a:avLst/>
          </a:prstGeom>
          <a:noFill/>
          <a:ln cap="flat" cmpd="sng" w="28575">
            <a:solidFill>
              <a:srgbClr val="B5E0F9"/>
            </a:solidFill>
            <a:prstDash val="solid"/>
            <a:miter lim="800000"/>
            <a:headEnd len="sm" w="sm" type="none"/>
            <a:tailEnd len="sm" w="sm" type="none"/>
          </a:ln>
        </p:spPr>
      </p:cxnSp>
      <p:pic>
        <p:nvPicPr>
          <p:cNvPr id="474" name="Google Shape;474;p24"/>
          <p:cNvPicPr preferRelativeResize="0"/>
          <p:nvPr/>
        </p:nvPicPr>
        <p:blipFill rotWithShape="1">
          <a:blip r:embed="rId3">
            <a:alphaModFix/>
          </a:blip>
          <a:srcRect b="0" l="0" r="0" t="0"/>
          <a:stretch/>
        </p:blipFill>
        <p:spPr>
          <a:xfrm>
            <a:off x="11080563" y="396438"/>
            <a:ext cx="491268" cy="502964"/>
          </a:xfrm>
          <a:prstGeom prst="rect">
            <a:avLst/>
          </a:prstGeom>
          <a:noFill/>
          <a:ln>
            <a:noFill/>
          </a:ln>
        </p:spPr>
      </p:pic>
      <p:sp>
        <p:nvSpPr>
          <p:cNvPr id="475" name="Google Shape;475;p24"/>
          <p:cNvSpPr txBox="1"/>
          <p:nvPr/>
        </p:nvSpPr>
        <p:spPr>
          <a:xfrm>
            <a:off x="534154" y="681441"/>
            <a:ext cx="101398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rgbClr val="0070C0"/>
                </a:solidFill>
                <a:latin typeface="Titillium Web SemiBold"/>
                <a:ea typeface="Titillium Web SemiBold"/>
                <a:cs typeface="Titillium Web SemiBold"/>
                <a:sym typeface="Titillium Web SemiBold"/>
              </a:rPr>
              <a:t>Bucle “for”</a:t>
            </a:r>
            <a:endParaRPr/>
          </a:p>
        </p:txBody>
      </p:sp>
      <p:sp>
        <p:nvSpPr>
          <p:cNvPr id="476" name="Google Shape;476;p24"/>
          <p:cNvSpPr txBox="1"/>
          <p:nvPr/>
        </p:nvSpPr>
        <p:spPr>
          <a:xfrm>
            <a:off x="534154" y="1437509"/>
            <a:ext cx="1081395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El bucle </a:t>
            </a:r>
            <a:r>
              <a:rPr b="1" lang="es-ES" sz="1800">
                <a:solidFill>
                  <a:schemeClr val="dk1"/>
                </a:solidFill>
                <a:latin typeface="Titillium Web"/>
                <a:ea typeface="Titillium Web"/>
                <a:cs typeface="Titillium Web"/>
                <a:sym typeface="Titillium Web"/>
              </a:rPr>
              <a:t>for</a:t>
            </a:r>
            <a:r>
              <a:rPr lang="es-ES" sz="1800">
                <a:solidFill>
                  <a:schemeClr val="dk1"/>
                </a:solidFill>
                <a:latin typeface="Titillium Web"/>
                <a:ea typeface="Titillium Web"/>
                <a:cs typeface="Titillium Web"/>
                <a:sym typeface="Titillium Web"/>
              </a:rPr>
              <a:t> sirve para ejecutar un bloque de código un número determinado de veces. Este bucle tiene la siguiente sintaxis:</a:t>
            </a:r>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Titillium Web"/>
                <a:ea typeface="Titillium Web"/>
                <a:cs typeface="Titillium Web"/>
                <a:sym typeface="Titillium Web"/>
              </a:rPr>
              <a:t>La palabra clave </a:t>
            </a:r>
            <a:r>
              <a:rPr b="1" lang="es-ES" sz="1800">
                <a:solidFill>
                  <a:schemeClr val="dk1"/>
                </a:solidFill>
                <a:latin typeface="Titillium Web"/>
                <a:ea typeface="Titillium Web"/>
                <a:cs typeface="Titillium Web"/>
                <a:sym typeface="Titillium Web"/>
              </a:rPr>
              <a:t>for</a:t>
            </a:r>
            <a:r>
              <a:rPr lang="es-ES" sz="1800">
                <a:solidFill>
                  <a:schemeClr val="dk1"/>
                </a:solidFill>
                <a:latin typeface="Titillium Web"/>
                <a:ea typeface="Titillium Web"/>
                <a:cs typeface="Titillium Web"/>
                <a:sym typeface="Titillium Web"/>
              </a:rPr>
              <a:t>, tres declaraciones entre paréntesis y un bloque de código que se va a ejecutar una o más veces.</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Titillium Web"/>
                <a:ea typeface="Titillium Web"/>
                <a:cs typeface="Titillium Web"/>
                <a:sym typeface="Titillium Web"/>
              </a:rPr>
              <a:t>La primera declaración es ejecutada antes de entrar en el bucle, la segundo define la condición para volver a ejecutar el bloque de código posterior y la tercera es ejecutada al terminar cada iteración.</a:t>
            </a:r>
            <a:endParaRPr/>
          </a:p>
        </p:txBody>
      </p:sp>
      <p:pic>
        <p:nvPicPr>
          <p:cNvPr id="477" name="Google Shape;477;p24"/>
          <p:cNvPicPr preferRelativeResize="0"/>
          <p:nvPr/>
        </p:nvPicPr>
        <p:blipFill rotWithShape="1">
          <a:blip r:embed="rId4">
            <a:alphaModFix/>
          </a:blip>
          <a:srcRect b="0" l="0" r="0" t="0"/>
          <a:stretch/>
        </p:blipFill>
        <p:spPr>
          <a:xfrm>
            <a:off x="779641" y="4259975"/>
            <a:ext cx="5615669" cy="1002482"/>
          </a:xfrm>
          <a:prstGeom prst="rect">
            <a:avLst/>
          </a:prstGeom>
          <a:noFill/>
          <a:ln>
            <a:noFill/>
          </a:ln>
        </p:spPr>
      </p:pic>
      <p:pic>
        <p:nvPicPr>
          <p:cNvPr id="478" name="Google Shape;478;p24"/>
          <p:cNvPicPr preferRelativeResize="0"/>
          <p:nvPr/>
        </p:nvPicPr>
        <p:blipFill rotWithShape="1">
          <a:blip r:embed="rId5">
            <a:alphaModFix/>
          </a:blip>
          <a:srcRect b="0" l="0" r="0" t="0"/>
          <a:stretch/>
        </p:blipFill>
        <p:spPr>
          <a:xfrm>
            <a:off x="7058786" y="3962159"/>
            <a:ext cx="4086225" cy="1552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5"/>
          <p:cNvSpPr/>
          <p:nvPr/>
        </p:nvSpPr>
        <p:spPr>
          <a:xfrm>
            <a:off x="11209460" y="0"/>
            <a:ext cx="7252447" cy="6943445"/>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4" name="Google Shape;484;p25"/>
          <p:cNvSpPr txBox="1"/>
          <p:nvPr>
            <p:ph idx="12" type="sldNum"/>
          </p:nvPr>
        </p:nvSpPr>
        <p:spPr>
          <a:xfrm>
            <a:off x="438898" y="6184887"/>
            <a:ext cx="36335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485" name="Google Shape;485;p25"/>
          <p:cNvCxnSpPr/>
          <p:nvPr/>
        </p:nvCxnSpPr>
        <p:spPr>
          <a:xfrm>
            <a:off x="719256" y="6273576"/>
            <a:ext cx="0" cy="179895"/>
          </a:xfrm>
          <a:prstGeom prst="straightConnector1">
            <a:avLst/>
          </a:prstGeom>
          <a:noFill/>
          <a:ln cap="flat" cmpd="sng" w="12700">
            <a:solidFill>
              <a:srgbClr val="71B3E3"/>
            </a:solidFill>
            <a:prstDash val="solid"/>
            <a:miter lim="800000"/>
            <a:headEnd len="sm" w="sm" type="none"/>
            <a:tailEnd len="sm" w="sm" type="none"/>
          </a:ln>
        </p:spPr>
      </p:cxnSp>
      <p:sp>
        <p:nvSpPr>
          <p:cNvPr id="486" name="Google Shape;486;p25"/>
          <p:cNvSpPr txBox="1"/>
          <p:nvPr/>
        </p:nvSpPr>
        <p:spPr>
          <a:xfrm>
            <a:off x="438898" y="254198"/>
            <a:ext cx="88067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2464AA"/>
                </a:solidFill>
                <a:latin typeface="Titillium Web"/>
                <a:ea typeface="Titillium Web"/>
                <a:cs typeface="Titillium Web"/>
                <a:sym typeface="Titillium Web"/>
              </a:rPr>
              <a:t>JavaScript</a:t>
            </a:r>
            <a:endParaRPr/>
          </a:p>
        </p:txBody>
      </p:sp>
      <p:cxnSp>
        <p:nvCxnSpPr>
          <p:cNvPr id="487" name="Google Shape;487;p25"/>
          <p:cNvCxnSpPr/>
          <p:nvPr/>
        </p:nvCxnSpPr>
        <p:spPr>
          <a:xfrm>
            <a:off x="0" y="396438"/>
            <a:ext cx="430306" cy="0"/>
          </a:xfrm>
          <a:prstGeom prst="straightConnector1">
            <a:avLst/>
          </a:prstGeom>
          <a:noFill/>
          <a:ln cap="flat" cmpd="sng" w="28575">
            <a:solidFill>
              <a:srgbClr val="B5E0F9"/>
            </a:solidFill>
            <a:prstDash val="solid"/>
            <a:miter lim="800000"/>
            <a:headEnd len="sm" w="sm" type="none"/>
            <a:tailEnd len="sm" w="sm" type="none"/>
          </a:ln>
        </p:spPr>
      </p:cxnSp>
      <p:pic>
        <p:nvPicPr>
          <p:cNvPr id="488" name="Google Shape;488;p25"/>
          <p:cNvPicPr preferRelativeResize="0"/>
          <p:nvPr/>
        </p:nvPicPr>
        <p:blipFill rotWithShape="1">
          <a:blip r:embed="rId3">
            <a:alphaModFix/>
          </a:blip>
          <a:srcRect b="0" l="0" r="0" t="0"/>
          <a:stretch/>
        </p:blipFill>
        <p:spPr>
          <a:xfrm>
            <a:off x="11080563" y="396438"/>
            <a:ext cx="491268" cy="502964"/>
          </a:xfrm>
          <a:prstGeom prst="rect">
            <a:avLst/>
          </a:prstGeom>
          <a:noFill/>
          <a:ln>
            <a:noFill/>
          </a:ln>
        </p:spPr>
      </p:pic>
      <p:sp>
        <p:nvSpPr>
          <p:cNvPr id="489" name="Google Shape;489;p25"/>
          <p:cNvSpPr txBox="1"/>
          <p:nvPr/>
        </p:nvSpPr>
        <p:spPr>
          <a:xfrm>
            <a:off x="534154" y="681441"/>
            <a:ext cx="101398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rgbClr val="0070C0"/>
                </a:solidFill>
                <a:latin typeface="Titillium Web SemiBold"/>
                <a:ea typeface="Titillium Web SemiBold"/>
                <a:cs typeface="Titillium Web SemiBold"/>
                <a:sym typeface="Titillium Web SemiBold"/>
              </a:rPr>
              <a:t>Bucles “for..in” y “for..of”</a:t>
            </a:r>
            <a:endParaRPr/>
          </a:p>
        </p:txBody>
      </p:sp>
      <p:sp>
        <p:nvSpPr>
          <p:cNvPr id="490" name="Google Shape;490;p25"/>
          <p:cNvSpPr txBox="1"/>
          <p:nvPr/>
        </p:nvSpPr>
        <p:spPr>
          <a:xfrm>
            <a:off x="534154" y="1437509"/>
            <a:ext cx="1081395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El bucle </a:t>
            </a:r>
            <a:r>
              <a:rPr b="1" lang="es-ES" sz="1800">
                <a:solidFill>
                  <a:schemeClr val="dk1"/>
                </a:solidFill>
                <a:latin typeface="Titillium Web"/>
                <a:ea typeface="Titillium Web"/>
                <a:cs typeface="Titillium Web"/>
                <a:sym typeface="Titillium Web"/>
              </a:rPr>
              <a:t>for..in </a:t>
            </a:r>
            <a:r>
              <a:rPr lang="es-ES" sz="1800">
                <a:solidFill>
                  <a:schemeClr val="dk1"/>
                </a:solidFill>
                <a:latin typeface="Titillium Web"/>
                <a:ea typeface="Titillium Web"/>
                <a:cs typeface="Titillium Web"/>
                <a:sym typeface="Titillium Web"/>
              </a:rPr>
              <a:t>se usa para iterar sobre las propiedades de un objeto.</a:t>
            </a:r>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El bucle </a:t>
            </a:r>
            <a:r>
              <a:rPr b="1" lang="es-ES" sz="1800">
                <a:solidFill>
                  <a:schemeClr val="dk1"/>
                </a:solidFill>
                <a:latin typeface="Titillium Web"/>
                <a:ea typeface="Titillium Web"/>
                <a:cs typeface="Titillium Web"/>
                <a:sym typeface="Titillium Web"/>
              </a:rPr>
              <a:t>for..of </a:t>
            </a:r>
            <a:r>
              <a:rPr lang="es-ES" sz="1800">
                <a:solidFill>
                  <a:schemeClr val="dk1"/>
                </a:solidFill>
                <a:latin typeface="Titillium Web"/>
                <a:ea typeface="Titillium Web"/>
                <a:cs typeface="Titillium Web"/>
                <a:sym typeface="Titillium Web"/>
              </a:rPr>
              <a:t>se utiliza para iterar sobre un objeto iterable, como pueden ser arrays, strings, listas de nodos,…</a:t>
            </a:r>
            <a:endParaRPr/>
          </a:p>
        </p:txBody>
      </p:sp>
      <p:pic>
        <p:nvPicPr>
          <p:cNvPr id="491" name="Google Shape;491;p25"/>
          <p:cNvPicPr preferRelativeResize="0"/>
          <p:nvPr/>
        </p:nvPicPr>
        <p:blipFill rotWithShape="1">
          <a:blip r:embed="rId4">
            <a:alphaModFix/>
          </a:blip>
          <a:srcRect b="0" l="0" r="0" t="0"/>
          <a:stretch/>
        </p:blipFill>
        <p:spPr>
          <a:xfrm>
            <a:off x="1473168" y="2196770"/>
            <a:ext cx="3676650" cy="1066800"/>
          </a:xfrm>
          <a:prstGeom prst="rect">
            <a:avLst/>
          </a:prstGeom>
          <a:noFill/>
          <a:ln>
            <a:noFill/>
          </a:ln>
        </p:spPr>
      </p:pic>
      <p:pic>
        <p:nvPicPr>
          <p:cNvPr id="492" name="Google Shape;492;p25"/>
          <p:cNvPicPr preferRelativeResize="0"/>
          <p:nvPr/>
        </p:nvPicPr>
        <p:blipFill rotWithShape="1">
          <a:blip r:embed="rId5">
            <a:alphaModFix/>
          </a:blip>
          <a:srcRect b="0" l="0" r="0" t="0"/>
          <a:stretch/>
        </p:blipFill>
        <p:spPr>
          <a:xfrm>
            <a:off x="6213172" y="4580334"/>
            <a:ext cx="3175264" cy="971380"/>
          </a:xfrm>
          <a:prstGeom prst="rect">
            <a:avLst/>
          </a:prstGeom>
          <a:noFill/>
          <a:ln>
            <a:noFill/>
          </a:ln>
        </p:spPr>
      </p:pic>
      <p:pic>
        <p:nvPicPr>
          <p:cNvPr id="493" name="Google Shape;493;p25"/>
          <p:cNvPicPr preferRelativeResize="0"/>
          <p:nvPr/>
        </p:nvPicPr>
        <p:blipFill rotWithShape="1">
          <a:blip r:embed="rId6">
            <a:alphaModFix/>
          </a:blip>
          <a:srcRect b="0" l="0" r="0" t="0"/>
          <a:stretch/>
        </p:blipFill>
        <p:spPr>
          <a:xfrm>
            <a:off x="1468892" y="4580334"/>
            <a:ext cx="3840226" cy="1001375"/>
          </a:xfrm>
          <a:prstGeom prst="rect">
            <a:avLst/>
          </a:prstGeom>
          <a:noFill/>
          <a:ln>
            <a:noFill/>
          </a:ln>
        </p:spPr>
      </p:pic>
      <p:pic>
        <p:nvPicPr>
          <p:cNvPr id="494" name="Google Shape;494;p25"/>
          <p:cNvPicPr preferRelativeResize="0"/>
          <p:nvPr/>
        </p:nvPicPr>
        <p:blipFill rotWithShape="1">
          <a:blip r:embed="rId7">
            <a:alphaModFix/>
          </a:blip>
          <a:srcRect b="0" l="0" r="0" t="0"/>
          <a:stretch/>
        </p:blipFill>
        <p:spPr>
          <a:xfrm>
            <a:off x="6370760" y="1984412"/>
            <a:ext cx="4348072" cy="15235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6"/>
          <p:cNvSpPr/>
          <p:nvPr/>
        </p:nvSpPr>
        <p:spPr>
          <a:xfrm>
            <a:off x="11209460" y="0"/>
            <a:ext cx="7252447" cy="6943445"/>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0" name="Google Shape;500;p26"/>
          <p:cNvSpPr txBox="1"/>
          <p:nvPr>
            <p:ph idx="12" type="sldNum"/>
          </p:nvPr>
        </p:nvSpPr>
        <p:spPr>
          <a:xfrm>
            <a:off x="438898" y="6184887"/>
            <a:ext cx="36335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501" name="Google Shape;501;p26"/>
          <p:cNvCxnSpPr/>
          <p:nvPr/>
        </p:nvCxnSpPr>
        <p:spPr>
          <a:xfrm>
            <a:off x="719256" y="6273576"/>
            <a:ext cx="0" cy="179895"/>
          </a:xfrm>
          <a:prstGeom prst="straightConnector1">
            <a:avLst/>
          </a:prstGeom>
          <a:noFill/>
          <a:ln cap="flat" cmpd="sng" w="12700">
            <a:solidFill>
              <a:srgbClr val="71B3E3"/>
            </a:solidFill>
            <a:prstDash val="solid"/>
            <a:miter lim="800000"/>
            <a:headEnd len="sm" w="sm" type="none"/>
            <a:tailEnd len="sm" w="sm" type="none"/>
          </a:ln>
        </p:spPr>
      </p:cxnSp>
      <p:sp>
        <p:nvSpPr>
          <p:cNvPr id="502" name="Google Shape;502;p26"/>
          <p:cNvSpPr txBox="1"/>
          <p:nvPr/>
        </p:nvSpPr>
        <p:spPr>
          <a:xfrm>
            <a:off x="438898" y="254198"/>
            <a:ext cx="88067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2464AA"/>
                </a:solidFill>
                <a:latin typeface="Titillium Web"/>
                <a:ea typeface="Titillium Web"/>
                <a:cs typeface="Titillium Web"/>
                <a:sym typeface="Titillium Web"/>
              </a:rPr>
              <a:t>JavaScript</a:t>
            </a:r>
            <a:endParaRPr/>
          </a:p>
        </p:txBody>
      </p:sp>
      <p:cxnSp>
        <p:nvCxnSpPr>
          <p:cNvPr id="503" name="Google Shape;503;p26"/>
          <p:cNvCxnSpPr/>
          <p:nvPr/>
        </p:nvCxnSpPr>
        <p:spPr>
          <a:xfrm>
            <a:off x="0" y="396438"/>
            <a:ext cx="430306" cy="0"/>
          </a:xfrm>
          <a:prstGeom prst="straightConnector1">
            <a:avLst/>
          </a:prstGeom>
          <a:noFill/>
          <a:ln cap="flat" cmpd="sng" w="28575">
            <a:solidFill>
              <a:srgbClr val="B5E0F9"/>
            </a:solidFill>
            <a:prstDash val="solid"/>
            <a:miter lim="800000"/>
            <a:headEnd len="sm" w="sm" type="none"/>
            <a:tailEnd len="sm" w="sm" type="none"/>
          </a:ln>
        </p:spPr>
      </p:cxnSp>
      <p:pic>
        <p:nvPicPr>
          <p:cNvPr id="504" name="Google Shape;504;p26"/>
          <p:cNvPicPr preferRelativeResize="0"/>
          <p:nvPr/>
        </p:nvPicPr>
        <p:blipFill rotWithShape="1">
          <a:blip r:embed="rId3">
            <a:alphaModFix/>
          </a:blip>
          <a:srcRect b="0" l="0" r="0" t="0"/>
          <a:stretch/>
        </p:blipFill>
        <p:spPr>
          <a:xfrm>
            <a:off x="11080563" y="396438"/>
            <a:ext cx="491268" cy="502964"/>
          </a:xfrm>
          <a:prstGeom prst="rect">
            <a:avLst/>
          </a:prstGeom>
          <a:noFill/>
          <a:ln>
            <a:noFill/>
          </a:ln>
        </p:spPr>
      </p:pic>
      <p:sp>
        <p:nvSpPr>
          <p:cNvPr id="505" name="Google Shape;505;p26"/>
          <p:cNvSpPr txBox="1"/>
          <p:nvPr/>
        </p:nvSpPr>
        <p:spPr>
          <a:xfrm>
            <a:off x="534154" y="681441"/>
            <a:ext cx="101398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rgbClr val="0070C0"/>
                </a:solidFill>
                <a:latin typeface="Titillium Web SemiBold"/>
                <a:ea typeface="Titillium Web SemiBold"/>
                <a:cs typeface="Titillium Web SemiBold"/>
                <a:sym typeface="Titillium Web SemiBold"/>
              </a:rPr>
              <a:t>Bucle “while” y “do while”</a:t>
            </a:r>
            <a:endParaRPr/>
          </a:p>
        </p:txBody>
      </p:sp>
      <p:sp>
        <p:nvSpPr>
          <p:cNvPr id="506" name="Google Shape;506;p26"/>
          <p:cNvSpPr txBox="1"/>
          <p:nvPr/>
        </p:nvSpPr>
        <p:spPr>
          <a:xfrm>
            <a:off x="534154" y="1437509"/>
            <a:ext cx="1081395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Se utilizan para ejecutar un bloque de código una y otra vez mientras la condición del bucle sea cierta. Tienen la siguiente sintaxis:</a:t>
            </a:r>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Titillium Web"/>
                <a:ea typeface="Titillium Web"/>
                <a:cs typeface="Titillium Web"/>
                <a:sym typeface="Titillium Web"/>
              </a:rPr>
              <a:t>La palabra clave </a:t>
            </a:r>
            <a:r>
              <a:rPr b="1" lang="es-ES" sz="1800">
                <a:solidFill>
                  <a:schemeClr val="dk1"/>
                </a:solidFill>
                <a:latin typeface="Titillium Web"/>
                <a:ea typeface="Titillium Web"/>
                <a:cs typeface="Titillium Web"/>
                <a:sym typeface="Titillium Web"/>
              </a:rPr>
              <a:t>while</a:t>
            </a:r>
            <a:r>
              <a:rPr lang="es-ES" sz="1800">
                <a:solidFill>
                  <a:schemeClr val="dk1"/>
                </a:solidFill>
                <a:latin typeface="Titillium Web"/>
                <a:ea typeface="Titillium Web"/>
                <a:cs typeface="Titillium Web"/>
                <a:sym typeface="Titillium Web"/>
              </a:rPr>
              <a:t>, seguida de una condición que en caso de ser verdadera hace que se ejecute el bucle de nuevo. Puede ir seguida de un bloque de código entre { }. Debemos tener cuidado para no entrar en un bucle infinito.</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itillium Web"/>
              <a:ea typeface="Titillium Web"/>
              <a:cs typeface="Titillium Web"/>
              <a:sym typeface="Titillium Web"/>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Titillium Web"/>
                <a:ea typeface="Titillium Web"/>
                <a:cs typeface="Titillium Web"/>
                <a:sym typeface="Titillium Web"/>
              </a:rPr>
              <a:t>La palabra </a:t>
            </a:r>
            <a:r>
              <a:rPr b="1" lang="es-ES" sz="1800">
                <a:solidFill>
                  <a:schemeClr val="dk1"/>
                </a:solidFill>
                <a:latin typeface="Titillium Web"/>
                <a:ea typeface="Titillium Web"/>
                <a:cs typeface="Titillium Web"/>
                <a:sym typeface="Titillium Web"/>
              </a:rPr>
              <a:t>do</a:t>
            </a:r>
            <a:r>
              <a:rPr lang="es-ES" sz="1800">
                <a:solidFill>
                  <a:schemeClr val="dk1"/>
                </a:solidFill>
                <a:latin typeface="Titillium Web"/>
                <a:ea typeface="Titillium Web"/>
                <a:cs typeface="Titillium Web"/>
                <a:sym typeface="Titillium Web"/>
              </a:rPr>
              <a:t>, que especifica el bloque de código a ejecutar.</a:t>
            </a:r>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p:txBody>
      </p:sp>
      <p:pic>
        <p:nvPicPr>
          <p:cNvPr id="507" name="Google Shape;507;p26"/>
          <p:cNvPicPr preferRelativeResize="0"/>
          <p:nvPr/>
        </p:nvPicPr>
        <p:blipFill rotWithShape="1">
          <a:blip r:embed="rId4">
            <a:alphaModFix/>
          </a:blip>
          <a:srcRect b="0" l="0" r="0" t="0"/>
          <a:stretch/>
        </p:blipFill>
        <p:spPr>
          <a:xfrm>
            <a:off x="768754" y="3932758"/>
            <a:ext cx="5063705" cy="867179"/>
          </a:xfrm>
          <a:prstGeom prst="rect">
            <a:avLst/>
          </a:prstGeom>
          <a:noFill/>
          <a:ln>
            <a:noFill/>
          </a:ln>
        </p:spPr>
      </p:pic>
      <p:pic>
        <p:nvPicPr>
          <p:cNvPr id="508" name="Google Shape;508;p26"/>
          <p:cNvPicPr preferRelativeResize="0"/>
          <p:nvPr/>
        </p:nvPicPr>
        <p:blipFill rotWithShape="1">
          <a:blip r:embed="rId5">
            <a:alphaModFix/>
          </a:blip>
          <a:srcRect b="0" l="0" r="0" t="0"/>
          <a:stretch/>
        </p:blipFill>
        <p:spPr>
          <a:xfrm>
            <a:off x="768754" y="5072342"/>
            <a:ext cx="5074592" cy="1044769"/>
          </a:xfrm>
          <a:prstGeom prst="rect">
            <a:avLst/>
          </a:prstGeom>
          <a:noFill/>
          <a:ln>
            <a:noFill/>
          </a:ln>
        </p:spPr>
      </p:pic>
      <p:pic>
        <p:nvPicPr>
          <p:cNvPr id="509" name="Google Shape;509;p26"/>
          <p:cNvPicPr preferRelativeResize="0"/>
          <p:nvPr/>
        </p:nvPicPr>
        <p:blipFill rotWithShape="1">
          <a:blip r:embed="rId6">
            <a:alphaModFix/>
          </a:blip>
          <a:srcRect b="0" l="0" r="0" t="0"/>
          <a:stretch/>
        </p:blipFill>
        <p:spPr>
          <a:xfrm>
            <a:off x="6778999" y="3932758"/>
            <a:ext cx="3629025" cy="2095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7"/>
          <p:cNvSpPr/>
          <p:nvPr/>
        </p:nvSpPr>
        <p:spPr>
          <a:xfrm>
            <a:off x="11209460" y="0"/>
            <a:ext cx="7252447" cy="6943445"/>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5" name="Google Shape;515;p27"/>
          <p:cNvSpPr txBox="1"/>
          <p:nvPr>
            <p:ph idx="12" type="sldNum"/>
          </p:nvPr>
        </p:nvSpPr>
        <p:spPr>
          <a:xfrm>
            <a:off x="438898" y="6184887"/>
            <a:ext cx="36335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516" name="Google Shape;516;p27"/>
          <p:cNvCxnSpPr/>
          <p:nvPr/>
        </p:nvCxnSpPr>
        <p:spPr>
          <a:xfrm>
            <a:off x="719256" y="6273576"/>
            <a:ext cx="0" cy="179895"/>
          </a:xfrm>
          <a:prstGeom prst="straightConnector1">
            <a:avLst/>
          </a:prstGeom>
          <a:noFill/>
          <a:ln cap="flat" cmpd="sng" w="12700">
            <a:solidFill>
              <a:srgbClr val="71B3E3"/>
            </a:solidFill>
            <a:prstDash val="solid"/>
            <a:miter lim="800000"/>
            <a:headEnd len="sm" w="sm" type="none"/>
            <a:tailEnd len="sm" w="sm" type="none"/>
          </a:ln>
        </p:spPr>
      </p:cxnSp>
      <p:sp>
        <p:nvSpPr>
          <p:cNvPr id="517" name="Google Shape;517;p27"/>
          <p:cNvSpPr txBox="1"/>
          <p:nvPr/>
        </p:nvSpPr>
        <p:spPr>
          <a:xfrm>
            <a:off x="438898" y="254198"/>
            <a:ext cx="88067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2464AA"/>
                </a:solidFill>
                <a:latin typeface="Titillium Web"/>
                <a:ea typeface="Titillium Web"/>
                <a:cs typeface="Titillium Web"/>
                <a:sym typeface="Titillium Web"/>
              </a:rPr>
              <a:t>JavaScript</a:t>
            </a:r>
            <a:endParaRPr/>
          </a:p>
        </p:txBody>
      </p:sp>
      <p:cxnSp>
        <p:nvCxnSpPr>
          <p:cNvPr id="518" name="Google Shape;518;p27"/>
          <p:cNvCxnSpPr/>
          <p:nvPr/>
        </p:nvCxnSpPr>
        <p:spPr>
          <a:xfrm>
            <a:off x="0" y="396438"/>
            <a:ext cx="430306" cy="0"/>
          </a:xfrm>
          <a:prstGeom prst="straightConnector1">
            <a:avLst/>
          </a:prstGeom>
          <a:noFill/>
          <a:ln cap="flat" cmpd="sng" w="28575">
            <a:solidFill>
              <a:srgbClr val="B5E0F9"/>
            </a:solidFill>
            <a:prstDash val="solid"/>
            <a:miter lim="800000"/>
            <a:headEnd len="sm" w="sm" type="none"/>
            <a:tailEnd len="sm" w="sm" type="none"/>
          </a:ln>
        </p:spPr>
      </p:cxnSp>
      <p:pic>
        <p:nvPicPr>
          <p:cNvPr id="519" name="Google Shape;519;p27"/>
          <p:cNvPicPr preferRelativeResize="0"/>
          <p:nvPr/>
        </p:nvPicPr>
        <p:blipFill rotWithShape="1">
          <a:blip r:embed="rId3">
            <a:alphaModFix/>
          </a:blip>
          <a:srcRect b="0" l="0" r="0" t="0"/>
          <a:stretch/>
        </p:blipFill>
        <p:spPr>
          <a:xfrm>
            <a:off x="11080563" y="396438"/>
            <a:ext cx="491268" cy="502964"/>
          </a:xfrm>
          <a:prstGeom prst="rect">
            <a:avLst/>
          </a:prstGeom>
          <a:noFill/>
          <a:ln>
            <a:noFill/>
          </a:ln>
        </p:spPr>
      </p:pic>
      <p:sp>
        <p:nvSpPr>
          <p:cNvPr id="520" name="Google Shape;520;p27"/>
          <p:cNvSpPr txBox="1"/>
          <p:nvPr/>
        </p:nvSpPr>
        <p:spPr>
          <a:xfrm>
            <a:off x="534154" y="681441"/>
            <a:ext cx="101398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rgbClr val="0070C0"/>
                </a:solidFill>
                <a:latin typeface="Titillium Web SemiBold"/>
                <a:ea typeface="Titillium Web SemiBold"/>
                <a:cs typeface="Titillium Web SemiBold"/>
                <a:sym typeface="Titillium Web SemiBold"/>
              </a:rPr>
              <a:t>Bucles y sentencias anidadas</a:t>
            </a:r>
            <a:endParaRPr/>
          </a:p>
        </p:txBody>
      </p:sp>
      <p:sp>
        <p:nvSpPr>
          <p:cNvPr id="521" name="Google Shape;521;p27"/>
          <p:cNvSpPr txBox="1"/>
          <p:nvPr/>
        </p:nvSpPr>
        <p:spPr>
          <a:xfrm>
            <a:off x="534154" y="1437509"/>
            <a:ext cx="1081395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Cuando implementamos código en JS, podemos anidar varias sentencias y bucles, lo que nos permitirá realizar estructuras de control más precisas, recorrer varios objetos a la vez, acceder a datos dentro de iterables con más de un índice, como pueden ser arrays dentro de otros arrays,… entre otras muchas posibilidades. </a:t>
            </a:r>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p:txBody>
      </p:sp>
      <p:pic>
        <p:nvPicPr>
          <p:cNvPr id="522" name="Google Shape;522;p27"/>
          <p:cNvPicPr preferRelativeResize="0"/>
          <p:nvPr/>
        </p:nvPicPr>
        <p:blipFill rotWithShape="1">
          <a:blip r:embed="rId4">
            <a:alphaModFix/>
          </a:blip>
          <a:srcRect b="0" l="0" r="0" t="0"/>
          <a:stretch/>
        </p:blipFill>
        <p:spPr>
          <a:xfrm>
            <a:off x="500844" y="2792449"/>
            <a:ext cx="4980016" cy="2718974"/>
          </a:xfrm>
          <a:prstGeom prst="rect">
            <a:avLst/>
          </a:prstGeom>
          <a:noFill/>
          <a:ln>
            <a:noFill/>
          </a:ln>
        </p:spPr>
      </p:pic>
      <p:pic>
        <p:nvPicPr>
          <p:cNvPr id="523" name="Google Shape;523;p27"/>
          <p:cNvPicPr preferRelativeResize="0"/>
          <p:nvPr/>
        </p:nvPicPr>
        <p:blipFill rotWithShape="1">
          <a:blip r:embed="rId5">
            <a:alphaModFix/>
          </a:blip>
          <a:srcRect b="0" l="0" r="0" t="0"/>
          <a:stretch/>
        </p:blipFill>
        <p:spPr>
          <a:xfrm>
            <a:off x="5941129" y="2972566"/>
            <a:ext cx="5181600" cy="2447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8"/>
          <p:cNvSpPr/>
          <p:nvPr/>
        </p:nvSpPr>
        <p:spPr>
          <a:xfrm>
            <a:off x="11209460" y="0"/>
            <a:ext cx="7252447" cy="6943445"/>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9" name="Google Shape;529;p28"/>
          <p:cNvSpPr txBox="1"/>
          <p:nvPr>
            <p:ph idx="12" type="sldNum"/>
          </p:nvPr>
        </p:nvSpPr>
        <p:spPr>
          <a:xfrm>
            <a:off x="438898" y="6184887"/>
            <a:ext cx="36335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530" name="Google Shape;530;p28"/>
          <p:cNvCxnSpPr/>
          <p:nvPr/>
        </p:nvCxnSpPr>
        <p:spPr>
          <a:xfrm>
            <a:off x="719256" y="6273576"/>
            <a:ext cx="0" cy="179895"/>
          </a:xfrm>
          <a:prstGeom prst="straightConnector1">
            <a:avLst/>
          </a:prstGeom>
          <a:noFill/>
          <a:ln cap="flat" cmpd="sng" w="12700">
            <a:solidFill>
              <a:srgbClr val="71B3E3"/>
            </a:solidFill>
            <a:prstDash val="solid"/>
            <a:miter lim="800000"/>
            <a:headEnd len="sm" w="sm" type="none"/>
            <a:tailEnd len="sm" w="sm" type="none"/>
          </a:ln>
        </p:spPr>
      </p:cxnSp>
      <p:sp>
        <p:nvSpPr>
          <p:cNvPr id="531" name="Google Shape;531;p28"/>
          <p:cNvSpPr txBox="1"/>
          <p:nvPr/>
        </p:nvSpPr>
        <p:spPr>
          <a:xfrm>
            <a:off x="438898" y="254198"/>
            <a:ext cx="88067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2464AA"/>
                </a:solidFill>
                <a:latin typeface="Titillium Web"/>
                <a:ea typeface="Titillium Web"/>
                <a:cs typeface="Titillium Web"/>
                <a:sym typeface="Titillium Web"/>
              </a:rPr>
              <a:t>JavaScript</a:t>
            </a:r>
            <a:endParaRPr/>
          </a:p>
        </p:txBody>
      </p:sp>
      <p:cxnSp>
        <p:nvCxnSpPr>
          <p:cNvPr id="532" name="Google Shape;532;p28"/>
          <p:cNvCxnSpPr/>
          <p:nvPr/>
        </p:nvCxnSpPr>
        <p:spPr>
          <a:xfrm>
            <a:off x="0" y="396438"/>
            <a:ext cx="430306" cy="0"/>
          </a:xfrm>
          <a:prstGeom prst="straightConnector1">
            <a:avLst/>
          </a:prstGeom>
          <a:noFill/>
          <a:ln cap="flat" cmpd="sng" w="28575">
            <a:solidFill>
              <a:srgbClr val="B5E0F9"/>
            </a:solidFill>
            <a:prstDash val="solid"/>
            <a:miter lim="800000"/>
            <a:headEnd len="sm" w="sm" type="none"/>
            <a:tailEnd len="sm" w="sm" type="none"/>
          </a:ln>
        </p:spPr>
      </p:cxnSp>
      <p:pic>
        <p:nvPicPr>
          <p:cNvPr id="533" name="Google Shape;533;p28"/>
          <p:cNvPicPr preferRelativeResize="0"/>
          <p:nvPr/>
        </p:nvPicPr>
        <p:blipFill rotWithShape="1">
          <a:blip r:embed="rId3">
            <a:alphaModFix/>
          </a:blip>
          <a:srcRect b="0" l="0" r="0" t="0"/>
          <a:stretch/>
        </p:blipFill>
        <p:spPr>
          <a:xfrm>
            <a:off x="11080563" y="396438"/>
            <a:ext cx="491268" cy="502964"/>
          </a:xfrm>
          <a:prstGeom prst="rect">
            <a:avLst/>
          </a:prstGeom>
          <a:noFill/>
          <a:ln>
            <a:noFill/>
          </a:ln>
        </p:spPr>
      </p:pic>
      <p:sp>
        <p:nvSpPr>
          <p:cNvPr id="534" name="Google Shape;534;p28"/>
          <p:cNvSpPr txBox="1"/>
          <p:nvPr/>
        </p:nvSpPr>
        <p:spPr>
          <a:xfrm>
            <a:off x="534154" y="681441"/>
            <a:ext cx="101398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rgbClr val="0070C0"/>
                </a:solidFill>
                <a:latin typeface="Titillium Web SemiBold"/>
                <a:ea typeface="Titillium Web SemiBold"/>
                <a:cs typeface="Titillium Web SemiBold"/>
                <a:sym typeface="Titillium Web SemiBold"/>
              </a:rPr>
              <a:t>Tratamiento de errores mediante try..catch</a:t>
            </a:r>
            <a:endParaRPr sz="3200">
              <a:solidFill>
                <a:srgbClr val="0070C0"/>
              </a:solidFill>
              <a:latin typeface="Titillium Web SemiBold"/>
              <a:ea typeface="Titillium Web SemiBold"/>
              <a:cs typeface="Titillium Web SemiBold"/>
              <a:sym typeface="Titillium Web SemiBold"/>
            </a:endParaRPr>
          </a:p>
        </p:txBody>
      </p:sp>
      <p:sp>
        <p:nvSpPr>
          <p:cNvPr id="535" name="Google Shape;535;p28"/>
          <p:cNvSpPr txBox="1"/>
          <p:nvPr/>
        </p:nvSpPr>
        <p:spPr>
          <a:xfrm>
            <a:off x="534153" y="1437509"/>
            <a:ext cx="1103767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Cuando ejecutamos un código pueden aparecer múltiples errores. En JS existen tipos de datos para ellos, que nos ofrece información adicional sobre lo acontecido, como pueden ser TypeError, SyntaxError, RangeError,…</a:t>
            </a:r>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Podemos manejarlos mediante el mandato </a:t>
            </a:r>
            <a:r>
              <a:rPr b="1" lang="es-ES" sz="1800">
                <a:solidFill>
                  <a:schemeClr val="dk1"/>
                </a:solidFill>
                <a:latin typeface="Titillium Web"/>
                <a:ea typeface="Titillium Web"/>
                <a:cs typeface="Titillium Web"/>
                <a:sym typeface="Titillium Web"/>
              </a:rPr>
              <a:t>try…catch</a:t>
            </a:r>
            <a:r>
              <a:rPr lang="es-ES" sz="1800">
                <a:solidFill>
                  <a:schemeClr val="dk1"/>
                </a:solidFill>
                <a:latin typeface="Titillium Web"/>
                <a:ea typeface="Titillium Web"/>
                <a:cs typeface="Titillium Web"/>
                <a:sym typeface="Titillium Web"/>
              </a:rPr>
              <a:t>. El programa intentará ejecutar el bloque dentro de la declaración </a:t>
            </a:r>
            <a:r>
              <a:rPr b="1" lang="es-ES" sz="1800">
                <a:solidFill>
                  <a:schemeClr val="dk1"/>
                </a:solidFill>
                <a:latin typeface="Titillium Web"/>
                <a:ea typeface="Titillium Web"/>
                <a:cs typeface="Titillium Web"/>
                <a:sym typeface="Titillium Web"/>
              </a:rPr>
              <a:t>try</a:t>
            </a:r>
            <a:r>
              <a:rPr lang="es-ES" sz="1800">
                <a:solidFill>
                  <a:schemeClr val="dk1"/>
                </a:solidFill>
                <a:latin typeface="Titillium Web"/>
                <a:ea typeface="Titillium Web"/>
                <a:cs typeface="Titillium Web"/>
                <a:sym typeface="Titillium Web"/>
              </a:rPr>
              <a:t>, si hay un error, saltará al bloque de código contenido en </a:t>
            </a:r>
            <a:r>
              <a:rPr b="1" lang="es-ES" sz="1800">
                <a:solidFill>
                  <a:schemeClr val="dk1"/>
                </a:solidFill>
                <a:latin typeface="Titillium Web"/>
                <a:ea typeface="Titillium Web"/>
                <a:cs typeface="Titillium Web"/>
                <a:sym typeface="Titillium Web"/>
              </a:rPr>
              <a:t>catch. </a:t>
            </a:r>
            <a:endParaRPr/>
          </a:p>
          <a:p>
            <a:pPr indent="0" lvl="0" marL="0" marR="0" rtl="0" algn="l">
              <a:spcBef>
                <a:spcPts val="0"/>
              </a:spcBef>
              <a:spcAft>
                <a:spcPts val="0"/>
              </a:spcAft>
              <a:buNone/>
            </a:pPr>
            <a:r>
              <a:t/>
            </a:r>
            <a:endParaRPr b="1"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Mediante </a:t>
            </a:r>
            <a:r>
              <a:rPr b="1" lang="es-ES" sz="1800">
                <a:solidFill>
                  <a:schemeClr val="dk1"/>
                </a:solidFill>
                <a:latin typeface="Titillium Web"/>
                <a:ea typeface="Titillium Web"/>
                <a:cs typeface="Titillium Web"/>
                <a:sym typeface="Titillium Web"/>
              </a:rPr>
              <a:t>finally </a:t>
            </a:r>
            <a:r>
              <a:rPr lang="es-ES" sz="1800">
                <a:solidFill>
                  <a:schemeClr val="dk1"/>
                </a:solidFill>
                <a:latin typeface="Titillium Web"/>
                <a:ea typeface="Titillium Web"/>
                <a:cs typeface="Titillium Web"/>
                <a:sym typeface="Titillium Web"/>
              </a:rPr>
              <a:t>definimos un bloque de código que se ejecute haya o no error después de la estructura try..catch</a:t>
            </a:r>
            <a:endParaRPr sz="1800">
              <a:solidFill>
                <a:schemeClr val="dk1"/>
              </a:solidFill>
              <a:latin typeface="Titillium Web"/>
              <a:ea typeface="Titillium Web"/>
              <a:cs typeface="Titillium Web"/>
              <a:sym typeface="Titillium Web"/>
            </a:endParaRPr>
          </a:p>
        </p:txBody>
      </p:sp>
      <p:pic>
        <p:nvPicPr>
          <p:cNvPr id="536" name="Google Shape;536;p28"/>
          <p:cNvPicPr preferRelativeResize="0"/>
          <p:nvPr/>
        </p:nvPicPr>
        <p:blipFill rotWithShape="1">
          <a:blip r:embed="rId4">
            <a:alphaModFix/>
          </a:blip>
          <a:srcRect b="0" l="0" r="0" t="0"/>
          <a:stretch/>
        </p:blipFill>
        <p:spPr>
          <a:xfrm>
            <a:off x="2485196" y="3659833"/>
            <a:ext cx="6909439" cy="243529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9"/>
          <p:cNvSpPr/>
          <p:nvPr/>
        </p:nvSpPr>
        <p:spPr>
          <a:xfrm>
            <a:off x="11209460" y="0"/>
            <a:ext cx="7252447" cy="6943445"/>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2" name="Google Shape;542;p29"/>
          <p:cNvSpPr txBox="1"/>
          <p:nvPr>
            <p:ph idx="12" type="sldNum"/>
          </p:nvPr>
        </p:nvSpPr>
        <p:spPr>
          <a:xfrm>
            <a:off x="438898" y="6184887"/>
            <a:ext cx="36335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543" name="Google Shape;543;p29"/>
          <p:cNvCxnSpPr/>
          <p:nvPr/>
        </p:nvCxnSpPr>
        <p:spPr>
          <a:xfrm>
            <a:off x="719256" y="6273576"/>
            <a:ext cx="0" cy="179895"/>
          </a:xfrm>
          <a:prstGeom prst="straightConnector1">
            <a:avLst/>
          </a:prstGeom>
          <a:noFill/>
          <a:ln cap="flat" cmpd="sng" w="12700">
            <a:solidFill>
              <a:srgbClr val="71B3E3"/>
            </a:solidFill>
            <a:prstDash val="solid"/>
            <a:miter lim="800000"/>
            <a:headEnd len="sm" w="sm" type="none"/>
            <a:tailEnd len="sm" w="sm" type="none"/>
          </a:ln>
        </p:spPr>
      </p:cxnSp>
      <p:sp>
        <p:nvSpPr>
          <p:cNvPr id="544" name="Google Shape;544;p29"/>
          <p:cNvSpPr txBox="1"/>
          <p:nvPr/>
        </p:nvSpPr>
        <p:spPr>
          <a:xfrm>
            <a:off x="438898" y="254198"/>
            <a:ext cx="88067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2464AA"/>
                </a:solidFill>
                <a:latin typeface="Titillium Web"/>
                <a:ea typeface="Titillium Web"/>
                <a:cs typeface="Titillium Web"/>
                <a:sym typeface="Titillium Web"/>
              </a:rPr>
              <a:t>JavaScript</a:t>
            </a:r>
            <a:endParaRPr/>
          </a:p>
        </p:txBody>
      </p:sp>
      <p:cxnSp>
        <p:nvCxnSpPr>
          <p:cNvPr id="545" name="Google Shape;545;p29"/>
          <p:cNvCxnSpPr/>
          <p:nvPr/>
        </p:nvCxnSpPr>
        <p:spPr>
          <a:xfrm>
            <a:off x="0" y="396438"/>
            <a:ext cx="430306" cy="0"/>
          </a:xfrm>
          <a:prstGeom prst="straightConnector1">
            <a:avLst/>
          </a:prstGeom>
          <a:noFill/>
          <a:ln cap="flat" cmpd="sng" w="28575">
            <a:solidFill>
              <a:srgbClr val="B5E0F9"/>
            </a:solidFill>
            <a:prstDash val="solid"/>
            <a:miter lim="800000"/>
            <a:headEnd len="sm" w="sm" type="none"/>
            <a:tailEnd len="sm" w="sm" type="none"/>
          </a:ln>
        </p:spPr>
      </p:cxnSp>
      <p:pic>
        <p:nvPicPr>
          <p:cNvPr id="546" name="Google Shape;546;p29"/>
          <p:cNvPicPr preferRelativeResize="0"/>
          <p:nvPr/>
        </p:nvPicPr>
        <p:blipFill rotWithShape="1">
          <a:blip r:embed="rId3">
            <a:alphaModFix/>
          </a:blip>
          <a:srcRect b="0" l="0" r="0" t="0"/>
          <a:stretch/>
        </p:blipFill>
        <p:spPr>
          <a:xfrm>
            <a:off x="11080563" y="396438"/>
            <a:ext cx="491268" cy="502964"/>
          </a:xfrm>
          <a:prstGeom prst="rect">
            <a:avLst/>
          </a:prstGeom>
          <a:noFill/>
          <a:ln>
            <a:noFill/>
          </a:ln>
        </p:spPr>
      </p:pic>
      <p:sp>
        <p:nvSpPr>
          <p:cNvPr id="547" name="Google Shape;547;p29"/>
          <p:cNvSpPr txBox="1"/>
          <p:nvPr/>
        </p:nvSpPr>
        <p:spPr>
          <a:xfrm>
            <a:off x="534154" y="681441"/>
            <a:ext cx="101398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rgbClr val="0070C0"/>
                </a:solidFill>
                <a:latin typeface="Titillium Web SemiBold"/>
                <a:ea typeface="Titillium Web SemiBold"/>
                <a:cs typeface="Titillium Web SemiBold"/>
                <a:sym typeface="Titillium Web SemiBold"/>
              </a:rPr>
              <a:t>Funciones flecha</a:t>
            </a:r>
            <a:endParaRPr/>
          </a:p>
        </p:txBody>
      </p:sp>
      <p:sp>
        <p:nvSpPr>
          <p:cNvPr id="548" name="Google Shape;548;p29"/>
          <p:cNvSpPr txBox="1"/>
          <p:nvPr/>
        </p:nvSpPr>
        <p:spPr>
          <a:xfrm>
            <a:off x="534154" y="1437509"/>
            <a:ext cx="108139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Las funciones flecha nos permiten escribir funciones de una manera mucho más sencilla y corta.</a:t>
            </a:r>
            <a:endParaRPr/>
          </a:p>
        </p:txBody>
      </p:sp>
      <p:pic>
        <p:nvPicPr>
          <p:cNvPr id="549" name="Google Shape;549;p29"/>
          <p:cNvPicPr preferRelativeResize="0"/>
          <p:nvPr/>
        </p:nvPicPr>
        <p:blipFill rotWithShape="1">
          <a:blip r:embed="rId4">
            <a:alphaModFix/>
          </a:blip>
          <a:srcRect b="0" l="0" r="0" t="0"/>
          <a:stretch/>
        </p:blipFill>
        <p:spPr>
          <a:xfrm>
            <a:off x="1554130" y="4363382"/>
            <a:ext cx="3514725" cy="1685925"/>
          </a:xfrm>
          <a:prstGeom prst="rect">
            <a:avLst/>
          </a:prstGeom>
          <a:noFill/>
          <a:ln>
            <a:noFill/>
          </a:ln>
        </p:spPr>
      </p:pic>
      <p:pic>
        <p:nvPicPr>
          <p:cNvPr id="550" name="Google Shape;550;p29"/>
          <p:cNvPicPr preferRelativeResize="0"/>
          <p:nvPr/>
        </p:nvPicPr>
        <p:blipFill rotWithShape="1">
          <a:blip r:embed="rId5">
            <a:alphaModFix/>
          </a:blip>
          <a:srcRect b="0" l="0" r="0" t="0"/>
          <a:stretch/>
        </p:blipFill>
        <p:spPr>
          <a:xfrm>
            <a:off x="6460026" y="4363381"/>
            <a:ext cx="3767529" cy="1685926"/>
          </a:xfrm>
          <a:prstGeom prst="rect">
            <a:avLst/>
          </a:prstGeom>
          <a:noFill/>
          <a:ln>
            <a:noFill/>
          </a:ln>
        </p:spPr>
      </p:pic>
      <p:sp>
        <p:nvSpPr>
          <p:cNvPr id="551" name="Google Shape;551;p29"/>
          <p:cNvSpPr/>
          <p:nvPr/>
        </p:nvSpPr>
        <p:spPr>
          <a:xfrm>
            <a:off x="5439085" y="5009730"/>
            <a:ext cx="748748" cy="40123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52" name="Google Shape;552;p29"/>
          <p:cNvPicPr preferRelativeResize="0"/>
          <p:nvPr/>
        </p:nvPicPr>
        <p:blipFill rotWithShape="1">
          <a:blip r:embed="rId6">
            <a:alphaModFix/>
          </a:blip>
          <a:srcRect b="0" l="0" r="0" t="0"/>
          <a:stretch/>
        </p:blipFill>
        <p:spPr>
          <a:xfrm>
            <a:off x="1819891" y="1978134"/>
            <a:ext cx="8046909" cy="22316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0"/>
          <p:cNvSpPr/>
          <p:nvPr/>
        </p:nvSpPr>
        <p:spPr>
          <a:xfrm>
            <a:off x="11209460" y="0"/>
            <a:ext cx="7252447" cy="6943445"/>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30"/>
          <p:cNvSpPr txBox="1"/>
          <p:nvPr>
            <p:ph idx="12" type="sldNum"/>
          </p:nvPr>
        </p:nvSpPr>
        <p:spPr>
          <a:xfrm>
            <a:off x="438898" y="6184887"/>
            <a:ext cx="36335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559" name="Google Shape;559;p30"/>
          <p:cNvCxnSpPr/>
          <p:nvPr/>
        </p:nvCxnSpPr>
        <p:spPr>
          <a:xfrm>
            <a:off x="719256" y="6273576"/>
            <a:ext cx="0" cy="179895"/>
          </a:xfrm>
          <a:prstGeom prst="straightConnector1">
            <a:avLst/>
          </a:prstGeom>
          <a:noFill/>
          <a:ln cap="flat" cmpd="sng" w="12700">
            <a:solidFill>
              <a:srgbClr val="71B3E3"/>
            </a:solidFill>
            <a:prstDash val="solid"/>
            <a:miter lim="800000"/>
            <a:headEnd len="sm" w="sm" type="none"/>
            <a:tailEnd len="sm" w="sm" type="none"/>
          </a:ln>
        </p:spPr>
      </p:cxnSp>
      <p:sp>
        <p:nvSpPr>
          <p:cNvPr id="560" name="Google Shape;560;p30"/>
          <p:cNvSpPr txBox="1"/>
          <p:nvPr/>
        </p:nvSpPr>
        <p:spPr>
          <a:xfrm>
            <a:off x="438898" y="254198"/>
            <a:ext cx="88067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2464AA"/>
                </a:solidFill>
                <a:latin typeface="Titillium Web"/>
                <a:ea typeface="Titillium Web"/>
                <a:cs typeface="Titillium Web"/>
                <a:sym typeface="Titillium Web"/>
              </a:rPr>
              <a:t>JavaScript</a:t>
            </a:r>
            <a:endParaRPr/>
          </a:p>
        </p:txBody>
      </p:sp>
      <p:cxnSp>
        <p:nvCxnSpPr>
          <p:cNvPr id="561" name="Google Shape;561;p30"/>
          <p:cNvCxnSpPr/>
          <p:nvPr/>
        </p:nvCxnSpPr>
        <p:spPr>
          <a:xfrm>
            <a:off x="0" y="396438"/>
            <a:ext cx="430306" cy="0"/>
          </a:xfrm>
          <a:prstGeom prst="straightConnector1">
            <a:avLst/>
          </a:prstGeom>
          <a:noFill/>
          <a:ln cap="flat" cmpd="sng" w="28575">
            <a:solidFill>
              <a:srgbClr val="B5E0F9"/>
            </a:solidFill>
            <a:prstDash val="solid"/>
            <a:miter lim="800000"/>
            <a:headEnd len="sm" w="sm" type="none"/>
            <a:tailEnd len="sm" w="sm" type="none"/>
          </a:ln>
        </p:spPr>
      </p:cxnSp>
      <p:pic>
        <p:nvPicPr>
          <p:cNvPr id="562" name="Google Shape;562;p30"/>
          <p:cNvPicPr preferRelativeResize="0"/>
          <p:nvPr/>
        </p:nvPicPr>
        <p:blipFill rotWithShape="1">
          <a:blip r:embed="rId3">
            <a:alphaModFix/>
          </a:blip>
          <a:srcRect b="0" l="0" r="0" t="0"/>
          <a:stretch/>
        </p:blipFill>
        <p:spPr>
          <a:xfrm>
            <a:off x="11080563" y="396438"/>
            <a:ext cx="491268" cy="502964"/>
          </a:xfrm>
          <a:prstGeom prst="rect">
            <a:avLst/>
          </a:prstGeom>
          <a:noFill/>
          <a:ln>
            <a:noFill/>
          </a:ln>
        </p:spPr>
      </p:pic>
      <p:sp>
        <p:nvSpPr>
          <p:cNvPr id="563" name="Google Shape;563;p30"/>
          <p:cNvSpPr txBox="1"/>
          <p:nvPr/>
        </p:nvSpPr>
        <p:spPr>
          <a:xfrm>
            <a:off x="534154" y="681441"/>
            <a:ext cx="101398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rgbClr val="0070C0"/>
                </a:solidFill>
                <a:latin typeface="Titillium Web SemiBold"/>
                <a:ea typeface="Titillium Web SemiBold"/>
                <a:cs typeface="Titillium Web SemiBold"/>
                <a:sym typeface="Titillium Web SemiBold"/>
              </a:rPr>
              <a:t>Clases en JS</a:t>
            </a:r>
            <a:endParaRPr/>
          </a:p>
        </p:txBody>
      </p:sp>
      <p:sp>
        <p:nvSpPr>
          <p:cNvPr id="564" name="Google Shape;564;p30"/>
          <p:cNvSpPr txBox="1"/>
          <p:nvPr/>
        </p:nvSpPr>
        <p:spPr>
          <a:xfrm>
            <a:off x="534154" y="1437509"/>
            <a:ext cx="10813950" cy="199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Las clases representan una sintaxis mucho mas clara y simple para crear objetos. Están compuestas por:</a:t>
            </a:r>
            <a:endParaRPr/>
          </a:p>
          <a:p>
            <a:pPr indent="-285750" lvl="0" marL="285750" marR="0" rtl="0" algn="l">
              <a:lnSpc>
                <a:spcPct val="150000"/>
              </a:lnSpc>
              <a:spcBef>
                <a:spcPts val="0"/>
              </a:spcBef>
              <a:spcAft>
                <a:spcPts val="0"/>
              </a:spcAft>
              <a:buClr>
                <a:schemeClr val="dk1"/>
              </a:buClr>
              <a:buSzPts val="1800"/>
              <a:buFont typeface="Arial"/>
              <a:buChar char="•"/>
            </a:pPr>
            <a:r>
              <a:rPr lang="es-ES" sz="1800">
                <a:solidFill>
                  <a:schemeClr val="dk1"/>
                </a:solidFill>
                <a:latin typeface="Titillium Web"/>
                <a:ea typeface="Titillium Web"/>
                <a:cs typeface="Titillium Web"/>
                <a:sym typeface="Titillium Web"/>
              </a:rPr>
              <a:t>Declaraciones de clases: Usadas para definir una clase, con la palabra class y un nombre para ella.</a:t>
            </a:r>
            <a:endParaRPr/>
          </a:p>
          <a:p>
            <a:pPr indent="-285750" lvl="0" marL="285750" marR="0" rtl="0" algn="l">
              <a:lnSpc>
                <a:spcPct val="150000"/>
              </a:lnSpc>
              <a:spcBef>
                <a:spcPts val="0"/>
              </a:spcBef>
              <a:spcAft>
                <a:spcPts val="0"/>
              </a:spcAft>
              <a:buClr>
                <a:schemeClr val="dk1"/>
              </a:buClr>
              <a:buSzPts val="1800"/>
              <a:buFont typeface="Arial"/>
              <a:buChar char="•"/>
            </a:pPr>
            <a:r>
              <a:rPr lang="es-ES" sz="1800">
                <a:solidFill>
                  <a:schemeClr val="dk1"/>
                </a:solidFill>
                <a:latin typeface="Titillium Web"/>
                <a:ea typeface="Titillium Web"/>
                <a:cs typeface="Titillium Web"/>
                <a:sym typeface="Titillium Web"/>
              </a:rPr>
              <a:t>Constructores: Métodos especiales para crear e inicializar un objeto creado con una clase. Solo puede haber uno con el nombre constructor.</a:t>
            </a:r>
            <a:endParaRPr/>
          </a:p>
          <a:p>
            <a:pPr indent="-285750" lvl="0" marL="285750" marR="0" rtl="0" algn="l">
              <a:lnSpc>
                <a:spcPct val="150000"/>
              </a:lnSpc>
              <a:spcBef>
                <a:spcPts val="0"/>
              </a:spcBef>
              <a:spcAft>
                <a:spcPts val="0"/>
              </a:spcAft>
              <a:buClr>
                <a:schemeClr val="dk1"/>
              </a:buClr>
              <a:buSzPts val="1800"/>
              <a:buFont typeface="Arial"/>
              <a:buChar char="•"/>
            </a:pPr>
            <a:r>
              <a:rPr lang="es-ES" sz="1800">
                <a:solidFill>
                  <a:schemeClr val="dk1"/>
                </a:solidFill>
                <a:latin typeface="Titillium Web"/>
                <a:ea typeface="Titillium Web"/>
                <a:cs typeface="Titillium Web"/>
                <a:sym typeface="Titillium Web"/>
              </a:rPr>
              <a:t>Métodos de la clase: Diferentes métodos que pueden ser aplicados a cada objeto perteneciente a esa clase.</a:t>
            </a:r>
            <a:endParaRPr/>
          </a:p>
        </p:txBody>
      </p:sp>
      <p:pic>
        <p:nvPicPr>
          <p:cNvPr id="565" name="Google Shape;565;p30"/>
          <p:cNvPicPr preferRelativeResize="0"/>
          <p:nvPr/>
        </p:nvPicPr>
        <p:blipFill rotWithShape="1">
          <a:blip r:embed="rId4">
            <a:alphaModFix/>
          </a:blip>
          <a:srcRect b="0" l="0" r="0" t="0"/>
          <a:stretch/>
        </p:blipFill>
        <p:spPr>
          <a:xfrm>
            <a:off x="802257" y="3987092"/>
            <a:ext cx="5376744" cy="1871463"/>
          </a:xfrm>
          <a:prstGeom prst="rect">
            <a:avLst/>
          </a:prstGeom>
          <a:noFill/>
          <a:ln>
            <a:noFill/>
          </a:ln>
        </p:spPr>
      </p:pic>
      <p:pic>
        <p:nvPicPr>
          <p:cNvPr id="566" name="Google Shape;566;p30"/>
          <p:cNvPicPr preferRelativeResize="0"/>
          <p:nvPr/>
        </p:nvPicPr>
        <p:blipFill rotWithShape="1">
          <a:blip r:embed="rId5">
            <a:alphaModFix/>
          </a:blip>
          <a:srcRect b="0" l="0" r="0" t="0"/>
          <a:stretch/>
        </p:blipFill>
        <p:spPr>
          <a:xfrm>
            <a:off x="6934562" y="3630116"/>
            <a:ext cx="3924300" cy="2524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1"/>
          <p:cNvSpPr/>
          <p:nvPr/>
        </p:nvSpPr>
        <p:spPr>
          <a:xfrm>
            <a:off x="11209460" y="0"/>
            <a:ext cx="7252447" cy="6943445"/>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2" name="Google Shape;572;p31"/>
          <p:cNvSpPr txBox="1"/>
          <p:nvPr>
            <p:ph idx="12" type="sldNum"/>
          </p:nvPr>
        </p:nvSpPr>
        <p:spPr>
          <a:xfrm>
            <a:off x="438898" y="6184887"/>
            <a:ext cx="36335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573" name="Google Shape;573;p31"/>
          <p:cNvCxnSpPr/>
          <p:nvPr/>
        </p:nvCxnSpPr>
        <p:spPr>
          <a:xfrm>
            <a:off x="719256" y="6273576"/>
            <a:ext cx="0" cy="179895"/>
          </a:xfrm>
          <a:prstGeom prst="straightConnector1">
            <a:avLst/>
          </a:prstGeom>
          <a:noFill/>
          <a:ln cap="flat" cmpd="sng" w="12700">
            <a:solidFill>
              <a:srgbClr val="71B3E3"/>
            </a:solidFill>
            <a:prstDash val="solid"/>
            <a:miter lim="800000"/>
            <a:headEnd len="sm" w="sm" type="none"/>
            <a:tailEnd len="sm" w="sm" type="none"/>
          </a:ln>
        </p:spPr>
      </p:cxnSp>
      <p:sp>
        <p:nvSpPr>
          <p:cNvPr id="574" name="Google Shape;574;p31"/>
          <p:cNvSpPr txBox="1"/>
          <p:nvPr/>
        </p:nvSpPr>
        <p:spPr>
          <a:xfrm>
            <a:off x="438898" y="254198"/>
            <a:ext cx="88067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2464AA"/>
                </a:solidFill>
                <a:latin typeface="Titillium Web"/>
                <a:ea typeface="Titillium Web"/>
                <a:cs typeface="Titillium Web"/>
                <a:sym typeface="Titillium Web"/>
              </a:rPr>
              <a:t>JavaScript</a:t>
            </a:r>
            <a:endParaRPr/>
          </a:p>
        </p:txBody>
      </p:sp>
      <p:cxnSp>
        <p:nvCxnSpPr>
          <p:cNvPr id="575" name="Google Shape;575;p31"/>
          <p:cNvCxnSpPr/>
          <p:nvPr/>
        </p:nvCxnSpPr>
        <p:spPr>
          <a:xfrm>
            <a:off x="0" y="396438"/>
            <a:ext cx="430306" cy="0"/>
          </a:xfrm>
          <a:prstGeom prst="straightConnector1">
            <a:avLst/>
          </a:prstGeom>
          <a:noFill/>
          <a:ln cap="flat" cmpd="sng" w="28575">
            <a:solidFill>
              <a:srgbClr val="B5E0F9"/>
            </a:solidFill>
            <a:prstDash val="solid"/>
            <a:miter lim="800000"/>
            <a:headEnd len="sm" w="sm" type="none"/>
            <a:tailEnd len="sm" w="sm" type="none"/>
          </a:ln>
        </p:spPr>
      </p:cxnSp>
      <p:pic>
        <p:nvPicPr>
          <p:cNvPr id="576" name="Google Shape;576;p31"/>
          <p:cNvPicPr preferRelativeResize="0"/>
          <p:nvPr/>
        </p:nvPicPr>
        <p:blipFill rotWithShape="1">
          <a:blip r:embed="rId3">
            <a:alphaModFix/>
          </a:blip>
          <a:srcRect b="0" l="0" r="0" t="0"/>
          <a:stretch/>
        </p:blipFill>
        <p:spPr>
          <a:xfrm>
            <a:off x="11080563" y="396438"/>
            <a:ext cx="491268" cy="502964"/>
          </a:xfrm>
          <a:prstGeom prst="rect">
            <a:avLst/>
          </a:prstGeom>
          <a:noFill/>
          <a:ln>
            <a:noFill/>
          </a:ln>
        </p:spPr>
      </p:pic>
      <p:sp>
        <p:nvSpPr>
          <p:cNvPr id="577" name="Google Shape;577;p31"/>
          <p:cNvSpPr txBox="1"/>
          <p:nvPr/>
        </p:nvSpPr>
        <p:spPr>
          <a:xfrm>
            <a:off x="534154" y="681441"/>
            <a:ext cx="101398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rgbClr val="0070C0"/>
                </a:solidFill>
                <a:latin typeface="Titillium Web SemiBold"/>
                <a:ea typeface="Titillium Web SemiBold"/>
                <a:cs typeface="Titillium Web SemiBold"/>
                <a:sym typeface="Titillium Web SemiBold"/>
              </a:rPr>
              <a:t>Archivos JSON</a:t>
            </a:r>
            <a:endParaRPr/>
          </a:p>
        </p:txBody>
      </p:sp>
      <p:sp>
        <p:nvSpPr>
          <p:cNvPr id="578" name="Google Shape;578;p31"/>
          <p:cNvSpPr txBox="1"/>
          <p:nvPr/>
        </p:nvSpPr>
        <p:spPr>
          <a:xfrm>
            <a:off x="534154" y="1437509"/>
            <a:ext cx="10813950" cy="24468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JSON es un formato para transportar y guardar datos. Es usado frecuentemente a la hora de recibir datos de un servidor. Son pares nombre-valor, con los datos separados por comas. Hay diferentes tipos de datos:</a:t>
            </a:r>
            <a:endParaRPr/>
          </a:p>
          <a:p>
            <a:pPr indent="-285750" lvl="0" marL="285750" marR="0" rtl="0" algn="l">
              <a:lnSpc>
                <a:spcPct val="150000"/>
              </a:lnSpc>
              <a:spcBef>
                <a:spcPts val="0"/>
              </a:spcBef>
              <a:spcAft>
                <a:spcPts val="0"/>
              </a:spcAft>
              <a:buClr>
                <a:schemeClr val="dk1"/>
              </a:buClr>
              <a:buSzPts val="1800"/>
              <a:buFont typeface="Arial"/>
              <a:buChar char="•"/>
            </a:pPr>
            <a:r>
              <a:rPr lang="es-ES" sz="1800">
                <a:solidFill>
                  <a:schemeClr val="dk1"/>
                </a:solidFill>
                <a:latin typeface="Titillium Web"/>
                <a:ea typeface="Titillium Web"/>
                <a:cs typeface="Titillium Web"/>
                <a:sym typeface="Titillium Web"/>
              </a:rPr>
              <a:t>Nombre-valor: Un nombre que representa un campo seguido de un valor.</a:t>
            </a:r>
            <a:endParaRPr/>
          </a:p>
          <a:p>
            <a:pPr indent="-285750" lvl="0" marL="285750" marR="0" rtl="0" algn="l">
              <a:lnSpc>
                <a:spcPct val="150000"/>
              </a:lnSpc>
              <a:spcBef>
                <a:spcPts val="0"/>
              </a:spcBef>
              <a:spcAft>
                <a:spcPts val="0"/>
              </a:spcAft>
              <a:buClr>
                <a:schemeClr val="dk1"/>
              </a:buClr>
              <a:buSzPts val="1800"/>
              <a:buFont typeface="Arial"/>
              <a:buChar char="•"/>
            </a:pPr>
            <a:r>
              <a:rPr lang="es-ES" sz="1800">
                <a:solidFill>
                  <a:schemeClr val="dk1"/>
                </a:solidFill>
                <a:latin typeface="Titillium Web"/>
                <a:ea typeface="Titillium Web"/>
                <a:cs typeface="Titillium Web"/>
                <a:sym typeface="Titillium Web"/>
              </a:rPr>
              <a:t>Objetos: Encerrados entre llaves.</a:t>
            </a:r>
            <a:endParaRPr/>
          </a:p>
          <a:p>
            <a:pPr indent="-285750" lvl="0" marL="285750" marR="0" rtl="0" algn="l">
              <a:lnSpc>
                <a:spcPct val="150000"/>
              </a:lnSpc>
              <a:spcBef>
                <a:spcPts val="0"/>
              </a:spcBef>
              <a:spcAft>
                <a:spcPts val="0"/>
              </a:spcAft>
              <a:buClr>
                <a:schemeClr val="dk1"/>
              </a:buClr>
              <a:buSzPts val="1800"/>
              <a:buFont typeface="Arial"/>
              <a:buChar char="•"/>
            </a:pPr>
            <a:r>
              <a:rPr lang="es-ES" sz="1800">
                <a:solidFill>
                  <a:schemeClr val="dk1"/>
                </a:solidFill>
                <a:latin typeface="Titillium Web"/>
                <a:ea typeface="Titillium Web"/>
                <a:cs typeface="Titillium Web"/>
                <a:sym typeface="Titillium Web"/>
              </a:rPr>
              <a:t>Arrays: Parecidos a los arrays en JS, pueden contener objetos, que se almacenan entre corchetes.</a:t>
            </a:r>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Para convertir de JSON a JavaScript utilizaremos la función JSON.parse(texto).</a:t>
            </a:r>
            <a:endParaRPr/>
          </a:p>
        </p:txBody>
      </p:sp>
      <p:pic>
        <p:nvPicPr>
          <p:cNvPr id="579" name="Google Shape;579;p31"/>
          <p:cNvPicPr preferRelativeResize="0"/>
          <p:nvPr/>
        </p:nvPicPr>
        <p:blipFill rotWithShape="1">
          <a:blip r:embed="rId4">
            <a:alphaModFix/>
          </a:blip>
          <a:srcRect b="0" l="0" r="0" t="0"/>
          <a:stretch/>
        </p:blipFill>
        <p:spPr>
          <a:xfrm>
            <a:off x="3862146" y="4063776"/>
            <a:ext cx="3962400" cy="2209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2"/>
          <p:cNvSpPr/>
          <p:nvPr/>
        </p:nvSpPr>
        <p:spPr>
          <a:xfrm>
            <a:off x="11209460" y="0"/>
            <a:ext cx="7252447" cy="6943445"/>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5" name="Google Shape;585;p32"/>
          <p:cNvSpPr txBox="1"/>
          <p:nvPr>
            <p:ph idx="12" type="sldNum"/>
          </p:nvPr>
        </p:nvSpPr>
        <p:spPr>
          <a:xfrm>
            <a:off x="438898" y="6184887"/>
            <a:ext cx="36335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586" name="Google Shape;586;p32"/>
          <p:cNvCxnSpPr/>
          <p:nvPr/>
        </p:nvCxnSpPr>
        <p:spPr>
          <a:xfrm>
            <a:off x="719256" y="6273576"/>
            <a:ext cx="0" cy="179895"/>
          </a:xfrm>
          <a:prstGeom prst="straightConnector1">
            <a:avLst/>
          </a:prstGeom>
          <a:noFill/>
          <a:ln cap="flat" cmpd="sng" w="12700">
            <a:solidFill>
              <a:srgbClr val="71B3E3"/>
            </a:solidFill>
            <a:prstDash val="solid"/>
            <a:miter lim="800000"/>
            <a:headEnd len="sm" w="sm" type="none"/>
            <a:tailEnd len="sm" w="sm" type="none"/>
          </a:ln>
        </p:spPr>
      </p:cxnSp>
      <p:sp>
        <p:nvSpPr>
          <p:cNvPr id="587" name="Google Shape;587;p32"/>
          <p:cNvSpPr txBox="1"/>
          <p:nvPr/>
        </p:nvSpPr>
        <p:spPr>
          <a:xfrm>
            <a:off x="438898" y="254198"/>
            <a:ext cx="88067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2464AA"/>
                </a:solidFill>
                <a:latin typeface="Titillium Web"/>
                <a:ea typeface="Titillium Web"/>
                <a:cs typeface="Titillium Web"/>
                <a:sym typeface="Titillium Web"/>
              </a:rPr>
              <a:t>JavaScript</a:t>
            </a:r>
            <a:endParaRPr/>
          </a:p>
        </p:txBody>
      </p:sp>
      <p:cxnSp>
        <p:nvCxnSpPr>
          <p:cNvPr id="588" name="Google Shape;588;p32"/>
          <p:cNvCxnSpPr/>
          <p:nvPr/>
        </p:nvCxnSpPr>
        <p:spPr>
          <a:xfrm>
            <a:off x="0" y="396438"/>
            <a:ext cx="430306" cy="0"/>
          </a:xfrm>
          <a:prstGeom prst="straightConnector1">
            <a:avLst/>
          </a:prstGeom>
          <a:noFill/>
          <a:ln cap="flat" cmpd="sng" w="28575">
            <a:solidFill>
              <a:srgbClr val="B5E0F9"/>
            </a:solidFill>
            <a:prstDash val="solid"/>
            <a:miter lim="800000"/>
            <a:headEnd len="sm" w="sm" type="none"/>
            <a:tailEnd len="sm" w="sm" type="none"/>
          </a:ln>
        </p:spPr>
      </p:cxnSp>
      <p:pic>
        <p:nvPicPr>
          <p:cNvPr id="589" name="Google Shape;589;p32"/>
          <p:cNvPicPr preferRelativeResize="0"/>
          <p:nvPr/>
        </p:nvPicPr>
        <p:blipFill rotWithShape="1">
          <a:blip r:embed="rId3">
            <a:alphaModFix/>
          </a:blip>
          <a:srcRect b="0" l="0" r="0" t="0"/>
          <a:stretch/>
        </p:blipFill>
        <p:spPr>
          <a:xfrm>
            <a:off x="11080563" y="396438"/>
            <a:ext cx="491268" cy="502964"/>
          </a:xfrm>
          <a:prstGeom prst="rect">
            <a:avLst/>
          </a:prstGeom>
          <a:noFill/>
          <a:ln>
            <a:noFill/>
          </a:ln>
        </p:spPr>
      </p:pic>
      <p:sp>
        <p:nvSpPr>
          <p:cNvPr id="590" name="Google Shape;590;p32"/>
          <p:cNvSpPr txBox="1"/>
          <p:nvPr/>
        </p:nvSpPr>
        <p:spPr>
          <a:xfrm>
            <a:off x="534154" y="681441"/>
            <a:ext cx="101398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200">
                <a:solidFill>
                  <a:srgbClr val="0070C0"/>
                </a:solidFill>
                <a:latin typeface="Titillium Web SemiBold"/>
                <a:ea typeface="Titillium Web SemiBold"/>
                <a:cs typeface="Titillium Web SemiBold"/>
                <a:sym typeface="Titillium Web SemiBold"/>
              </a:rPr>
              <a:t>Manejar el DOM desde JS</a:t>
            </a:r>
            <a:endParaRPr/>
          </a:p>
        </p:txBody>
      </p:sp>
      <p:sp>
        <p:nvSpPr>
          <p:cNvPr id="591" name="Google Shape;591;p32"/>
          <p:cNvSpPr txBox="1"/>
          <p:nvPr/>
        </p:nvSpPr>
        <p:spPr>
          <a:xfrm>
            <a:off x="534154" y="1437509"/>
            <a:ext cx="10813950" cy="43858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Titillium Web"/>
                <a:ea typeface="Titillium Web"/>
                <a:cs typeface="Titillium Web"/>
                <a:sym typeface="Titillium Web"/>
              </a:rPr>
              <a:t>Tenemos varias funciones que nos permiten realizar esto:</a:t>
            </a:r>
            <a:endParaRPr/>
          </a:p>
          <a:p>
            <a:pPr indent="-285750" lvl="0" marL="285750" marR="0" rtl="0" algn="l">
              <a:lnSpc>
                <a:spcPct val="150000"/>
              </a:lnSpc>
              <a:spcBef>
                <a:spcPts val="0"/>
              </a:spcBef>
              <a:spcAft>
                <a:spcPts val="0"/>
              </a:spcAft>
              <a:buClr>
                <a:schemeClr val="dk1"/>
              </a:buClr>
              <a:buSzPts val="1800"/>
              <a:buFont typeface="Arial"/>
              <a:buChar char="•"/>
            </a:pPr>
            <a:r>
              <a:rPr b="1" lang="es-ES" sz="1800">
                <a:solidFill>
                  <a:schemeClr val="dk1"/>
                </a:solidFill>
                <a:latin typeface="Titillium Web"/>
                <a:ea typeface="Titillium Web"/>
                <a:cs typeface="Titillium Web"/>
                <a:sym typeface="Titillium Web"/>
              </a:rPr>
              <a:t>document.getElementById</a:t>
            </a:r>
            <a:r>
              <a:rPr lang="es-ES" sz="1800">
                <a:solidFill>
                  <a:schemeClr val="dk1"/>
                </a:solidFill>
                <a:latin typeface="Titillium Web"/>
                <a:ea typeface="Titillium Web"/>
                <a:cs typeface="Titillium Web"/>
                <a:sym typeface="Titillium Web"/>
              </a:rPr>
              <a:t>: Nos permite seleccionar un elemento HTML por su id para manipularlo.</a:t>
            </a:r>
            <a:endParaRPr/>
          </a:p>
          <a:p>
            <a:pPr indent="-285750" lvl="0" marL="285750" marR="0" rtl="0" algn="l">
              <a:lnSpc>
                <a:spcPct val="150000"/>
              </a:lnSpc>
              <a:spcBef>
                <a:spcPts val="0"/>
              </a:spcBef>
              <a:spcAft>
                <a:spcPts val="0"/>
              </a:spcAft>
              <a:buClr>
                <a:schemeClr val="dk1"/>
              </a:buClr>
              <a:buSzPts val="1800"/>
              <a:buFont typeface="Arial"/>
              <a:buChar char="•"/>
            </a:pPr>
            <a:r>
              <a:rPr b="1" lang="es-ES" sz="1800">
                <a:solidFill>
                  <a:schemeClr val="dk1"/>
                </a:solidFill>
                <a:latin typeface="Titillium Web"/>
                <a:ea typeface="Titillium Web"/>
                <a:cs typeface="Titillium Web"/>
                <a:sym typeface="Titillium Web"/>
              </a:rPr>
              <a:t>document.getElementsByTagName</a:t>
            </a:r>
            <a:r>
              <a:rPr lang="es-ES" sz="1800">
                <a:solidFill>
                  <a:schemeClr val="dk1"/>
                </a:solidFill>
                <a:latin typeface="Titillium Web"/>
                <a:ea typeface="Titillium Web"/>
                <a:cs typeface="Titillium Web"/>
                <a:sym typeface="Titillium Web"/>
              </a:rPr>
              <a:t>: Nos permite seleccionar elementos HTML por su nombre de etiqueta  para manipularlos.</a:t>
            </a:r>
            <a:endParaRPr/>
          </a:p>
          <a:p>
            <a:pPr indent="-285750" lvl="0" marL="285750" marR="0" rtl="0" algn="l">
              <a:lnSpc>
                <a:spcPct val="150000"/>
              </a:lnSpc>
              <a:spcBef>
                <a:spcPts val="0"/>
              </a:spcBef>
              <a:spcAft>
                <a:spcPts val="0"/>
              </a:spcAft>
              <a:buClr>
                <a:schemeClr val="dk1"/>
              </a:buClr>
              <a:buSzPts val="1800"/>
              <a:buFont typeface="Arial"/>
              <a:buChar char="•"/>
            </a:pPr>
            <a:r>
              <a:rPr b="1" lang="es-ES" sz="1800">
                <a:solidFill>
                  <a:schemeClr val="dk1"/>
                </a:solidFill>
                <a:latin typeface="Titillium Web"/>
                <a:ea typeface="Titillium Web"/>
                <a:cs typeface="Titillium Web"/>
                <a:sym typeface="Titillium Web"/>
              </a:rPr>
              <a:t>document.getElementsByClass</a:t>
            </a:r>
            <a:r>
              <a:rPr lang="es-ES" sz="1800">
                <a:solidFill>
                  <a:schemeClr val="dk1"/>
                </a:solidFill>
                <a:latin typeface="Titillium Web"/>
                <a:ea typeface="Titillium Web"/>
                <a:cs typeface="Titillium Web"/>
                <a:sym typeface="Titillium Web"/>
              </a:rPr>
              <a:t>: Nos permite seleccionar elementos HTML por su clase en CSS para manipularlos.</a:t>
            </a:r>
            <a:endParaRPr b="1" sz="1800">
              <a:solidFill>
                <a:schemeClr val="dk1"/>
              </a:solidFill>
              <a:latin typeface="Titillium Web"/>
              <a:ea typeface="Titillium Web"/>
              <a:cs typeface="Titillium Web"/>
              <a:sym typeface="Titillium Web"/>
            </a:endParaRPr>
          </a:p>
          <a:p>
            <a:pPr indent="-285750" lvl="0" marL="285750" marR="0" rtl="0" algn="l">
              <a:lnSpc>
                <a:spcPct val="150000"/>
              </a:lnSpc>
              <a:spcBef>
                <a:spcPts val="0"/>
              </a:spcBef>
              <a:spcAft>
                <a:spcPts val="0"/>
              </a:spcAft>
              <a:buClr>
                <a:schemeClr val="dk1"/>
              </a:buClr>
              <a:buSzPts val="1800"/>
              <a:buFont typeface="Arial"/>
              <a:buChar char="•"/>
            </a:pPr>
            <a:r>
              <a:rPr b="1" lang="es-ES" sz="1800">
                <a:solidFill>
                  <a:schemeClr val="dk1"/>
                </a:solidFill>
                <a:latin typeface="Titillium Web"/>
                <a:ea typeface="Titillium Web"/>
                <a:cs typeface="Titillium Web"/>
                <a:sym typeface="Titillium Web"/>
              </a:rPr>
              <a:t>element.innerHTML</a:t>
            </a:r>
            <a:r>
              <a:rPr lang="es-ES" sz="1800">
                <a:solidFill>
                  <a:schemeClr val="dk1"/>
                </a:solidFill>
                <a:latin typeface="Titillium Web"/>
                <a:ea typeface="Titillium Web"/>
                <a:cs typeface="Titillium Web"/>
                <a:sym typeface="Titillium Web"/>
              </a:rPr>
              <a:t>: Nos permite insertar código HTML desde JavaScript en un elemento que seleccionemos.</a:t>
            </a:r>
            <a:endParaRPr b="1" sz="1800">
              <a:solidFill>
                <a:schemeClr val="dk1"/>
              </a:solidFill>
              <a:latin typeface="Titillium Web"/>
              <a:ea typeface="Titillium Web"/>
              <a:cs typeface="Titillium Web"/>
              <a:sym typeface="Titillium Web"/>
            </a:endParaRPr>
          </a:p>
          <a:p>
            <a:pPr indent="-285750" lvl="0" marL="285750" marR="0" rtl="0" algn="l">
              <a:lnSpc>
                <a:spcPct val="150000"/>
              </a:lnSpc>
              <a:spcBef>
                <a:spcPts val="0"/>
              </a:spcBef>
              <a:spcAft>
                <a:spcPts val="0"/>
              </a:spcAft>
              <a:buClr>
                <a:schemeClr val="dk1"/>
              </a:buClr>
              <a:buSzPts val="1800"/>
              <a:buFont typeface="Arial"/>
              <a:buChar char="•"/>
            </a:pPr>
            <a:r>
              <a:rPr b="1" lang="es-ES" sz="1800">
                <a:solidFill>
                  <a:schemeClr val="dk1"/>
                </a:solidFill>
                <a:latin typeface="Titillium Web"/>
                <a:ea typeface="Titillium Web"/>
                <a:cs typeface="Titillium Web"/>
                <a:sym typeface="Titillium Web"/>
              </a:rPr>
              <a:t>element.style.property</a:t>
            </a:r>
            <a:r>
              <a:rPr lang="es-ES" sz="1800">
                <a:solidFill>
                  <a:schemeClr val="dk1"/>
                </a:solidFill>
                <a:latin typeface="Titillium Web"/>
                <a:ea typeface="Titillium Web"/>
                <a:cs typeface="Titillium Web"/>
                <a:sym typeface="Titillium Web"/>
              </a:rPr>
              <a:t>: Nos permite cambiar el valor de una propiedad de un estilo dentro de un elemento.</a:t>
            </a:r>
            <a:endParaRPr b="1" sz="1800">
              <a:solidFill>
                <a:schemeClr val="dk1"/>
              </a:solidFill>
              <a:latin typeface="Titillium Web"/>
              <a:ea typeface="Titillium Web"/>
              <a:cs typeface="Titillium Web"/>
              <a:sym typeface="Titillium Web"/>
            </a:endParaRPr>
          </a:p>
          <a:p>
            <a:pPr indent="-285750" lvl="0" marL="285750" marR="0" rtl="0" algn="l">
              <a:lnSpc>
                <a:spcPct val="150000"/>
              </a:lnSpc>
              <a:spcBef>
                <a:spcPts val="0"/>
              </a:spcBef>
              <a:spcAft>
                <a:spcPts val="0"/>
              </a:spcAft>
              <a:buClr>
                <a:schemeClr val="dk1"/>
              </a:buClr>
              <a:buSzPts val="1800"/>
              <a:buFont typeface="Arial"/>
              <a:buChar char="•"/>
            </a:pPr>
            <a:r>
              <a:rPr b="1" lang="es-ES" sz="1800">
                <a:solidFill>
                  <a:schemeClr val="dk1"/>
                </a:solidFill>
                <a:latin typeface="Titillium Web"/>
                <a:ea typeface="Titillium Web"/>
                <a:cs typeface="Titillium Web"/>
                <a:sym typeface="Titillium Web"/>
              </a:rPr>
              <a:t>element.setAttribute</a:t>
            </a:r>
            <a:r>
              <a:rPr lang="es-ES" sz="1800">
                <a:solidFill>
                  <a:schemeClr val="dk1"/>
                </a:solidFill>
                <a:latin typeface="Titillium Web"/>
                <a:ea typeface="Titillium Web"/>
                <a:cs typeface="Titillium Web"/>
                <a:sym typeface="Titillium Web"/>
              </a:rPr>
              <a:t>: Nos permite añadir un nuevo atributo a un elemento HTML, con un par nombre-valor.</a:t>
            </a:r>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4"/>
          <p:cNvSpPr/>
          <p:nvPr/>
        </p:nvSpPr>
        <p:spPr>
          <a:xfrm>
            <a:off x="0" y="0"/>
            <a:ext cx="12192000" cy="6858000"/>
          </a:xfrm>
          <a:prstGeom prst="rect">
            <a:avLst/>
          </a:prstGeom>
          <a:solidFill>
            <a:srgbClr val="2464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97" name="Google Shape;597;p34"/>
          <p:cNvPicPr preferRelativeResize="0"/>
          <p:nvPr/>
        </p:nvPicPr>
        <p:blipFill rotWithShape="1">
          <a:blip r:embed="rId3">
            <a:alphaModFix/>
          </a:blip>
          <a:srcRect b="0" l="0" r="0" t="0"/>
          <a:stretch/>
        </p:blipFill>
        <p:spPr>
          <a:xfrm>
            <a:off x="10136457" y="898912"/>
            <a:ext cx="535259" cy="548003"/>
          </a:xfrm>
          <a:prstGeom prst="rect">
            <a:avLst/>
          </a:prstGeom>
          <a:noFill/>
          <a:ln>
            <a:noFill/>
          </a:ln>
        </p:spPr>
      </p:pic>
      <p:sp>
        <p:nvSpPr>
          <p:cNvPr id="598" name="Google Shape;598;p34"/>
          <p:cNvSpPr txBox="1"/>
          <p:nvPr/>
        </p:nvSpPr>
        <p:spPr>
          <a:xfrm>
            <a:off x="1304256" y="2640960"/>
            <a:ext cx="9583489"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7200">
                <a:solidFill>
                  <a:schemeClr val="lt1"/>
                </a:solidFill>
                <a:latin typeface="Titillium Web SemiBold"/>
                <a:ea typeface="Titillium Web SemiBold"/>
                <a:cs typeface="Titillium Web SemiBold"/>
                <a:sym typeface="Titillium Web SemiBold"/>
              </a:rPr>
              <a:t>Gracias</a:t>
            </a:r>
            <a:endParaRPr/>
          </a:p>
        </p:txBody>
      </p:sp>
      <p:pic>
        <p:nvPicPr>
          <p:cNvPr descr="Forma&#10;&#10;Descripción generada automáticamente" id="599" name="Google Shape;599;p34"/>
          <p:cNvPicPr preferRelativeResize="0"/>
          <p:nvPr/>
        </p:nvPicPr>
        <p:blipFill rotWithShape="1">
          <a:blip r:embed="rId4">
            <a:alphaModFix/>
          </a:blip>
          <a:srcRect b="0" l="0" r="0" t="0"/>
          <a:stretch/>
        </p:blipFill>
        <p:spPr>
          <a:xfrm>
            <a:off x="-101315" y="-147453"/>
            <a:ext cx="3728093" cy="70054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66" name="Google Shape;166;p3"/>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167" name="Google Shape;167;p3"/>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168" name="Google Shape;168;p3"/>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169" name="Google Shape;169;p3"/>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170" name="Google Shape;170;p3"/>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Insertar JavaScript en nuestro proyecto</a:t>
            </a:r>
            <a:endParaRPr b="0" i="0" sz="1800" u="none" cap="none" strike="noStrike">
              <a:solidFill>
                <a:schemeClr val="dk1"/>
              </a:solidFill>
              <a:latin typeface="Calibri"/>
              <a:ea typeface="Calibri"/>
              <a:cs typeface="Calibri"/>
              <a:sym typeface="Calibri"/>
            </a:endParaRPr>
          </a:p>
        </p:txBody>
      </p:sp>
      <p:sp>
        <p:nvSpPr>
          <p:cNvPr id="171" name="Google Shape;171;p3"/>
          <p:cNvSpPr txBox="1"/>
          <p:nvPr/>
        </p:nvSpPr>
        <p:spPr>
          <a:xfrm>
            <a:off x="534154" y="1437509"/>
            <a:ext cx="10814100" cy="341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Puede ser añadido de dos formas: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1" i="0" lang="es-ES" sz="1800" u="none" cap="none" strike="noStrike">
                <a:solidFill>
                  <a:schemeClr val="dk1"/>
                </a:solidFill>
                <a:latin typeface="Titillium Web"/>
                <a:ea typeface="Titillium Web"/>
                <a:cs typeface="Titillium Web"/>
                <a:sym typeface="Titillium Web"/>
              </a:rPr>
              <a:t>Interna: </a:t>
            </a:r>
            <a:r>
              <a:rPr b="0" i="0" lang="es-ES" sz="1800" u="none" cap="none" strike="noStrike">
                <a:solidFill>
                  <a:schemeClr val="dk1"/>
                </a:solidFill>
                <a:latin typeface="Titillium Web"/>
                <a:ea typeface="Titillium Web"/>
                <a:cs typeface="Titillium Web"/>
                <a:sym typeface="Titillium Web"/>
              </a:rPr>
              <a:t>Mediante la etiqueta &lt;script&gt;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1" i="0" lang="es-ES" sz="1800" u="none" cap="none" strike="noStrike">
                <a:solidFill>
                  <a:schemeClr val="dk1"/>
                </a:solidFill>
                <a:latin typeface="Titillium Web"/>
                <a:ea typeface="Titillium Web"/>
                <a:cs typeface="Titillium Web"/>
                <a:sym typeface="Titillium Web"/>
              </a:rPr>
              <a:t>Externa: </a:t>
            </a:r>
            <a:r>
              <a:rPr b="0" i="0" lang="es-ES" sz="1800" u="none" cap="none" strike="noStrike">
                <a:solidFill>
                  <a:schemeClr val="dk1"/>
                </a:solidFill>
                <a:latin typeface="Titillium Web"/>
                <a:ea typeface="Titillium Web"/>
                <a:cs typeface="Titillium Web"/>
                <a:sym typeface="Titillium Web"/>
              </a:rPr>
              <a:t>Mediante la etiqueta script llamando a un archivo externo especificando su ruta con el atributo “src”. Tiene la ventaja de que separa el HTML del JS, haciendo que sean más fáciles de leer y mantener.</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p:txBody>
      </p:sp>
      <p:pic>
        <p:nvPicPr>
          <p:cNvPr id="172" name="Google Shape;172;p3"/>
          <p:cNvPicPr preferRelativeResize="0"/>
          <p:nvPr/>
        </p:nvPicPr>
        <p:blipFill rotWithShape="1">
          <a:blip r:embed="rId3">
            <a:alphaModFix/>
          </a:blip>
          <a:srcRect b="0" l="0" r="0" t="0"/>
          <a:stretch/>
        </p:blipFill>
        <p:spPr>
          <a:xfrm>
            <a:off x="620577" y="4919881"/>
            <a:ext cx="3514725" cy="438150"/>
          </a:xfrm>
          <a:prstGeom prst="rect">
            <a:avLst/>
          </a:prstGeom>
          <a:noFill/>
          <a:ln>
            <a:noFill/>
          </a:ln>
        </p:spPr>
      </p:pic>
      <p:pic>
        <p:nvPicPr>
          <p:cNvPr id="173" name="Google Shape;173;p3"/>
          <p:cNvPicPr preferRelativeResize="0"/>
          <p:nvPr/>
        </p:nvPicPr>
        <p:blipFill rotWithShape="1">
          <a:blip r:embed="rId4">
            <a:alphaModFix/>
          </a:blip>
          <a:srcRect b="0" l="0" r="0" t="0"/>
          <a:stretch/>
        </p:blipFill>
        <p:spPr>
          <a:xfrm>
            <a:off x="620577" y="2523351"/>
            <a:ext cx="6142263" cy="11053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79" name="Google Shape;179;p4"/>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180" name="Google Shape;180;p4"/>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181" name="Google Shape;181;p4"/>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182" name="Google Shape;182;p4"/>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183" name="Google Shape;183;p4"/>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Opciones para la salida de datos en JS</a:t>
            </a:r>
            <a:endParaRPr b="0" i="0" sz="1800" u="none" cap="none" strike="noStrike">
              <a:solidFill>
                <a:schemeClr val="dk1"/>
              </a:solidFill>
              <a:latin typeface="Calibri"/>
              <a:ea typeface="Calibri"/>
              <a:cs typeface="Calibri"/>
              <a:sym typeface="Calibri"/>
            </a:endParaRPr>
          </a:p>
        </p:txBody>
      </p:sp>
      <p:sp>
        <p:nvSpPr>
          <p:cNvPr id="184" name="Google Shape;184;p4"/>
          <p:cNvSpPr txBox="1"/>
          <p:nvPr/>
        </p:nvSpPr>
        <p:spPr>
          <a:xfrm>
            <a:off x="534154" y="1437509"/>
            <a:ext cx="10814100" cy="282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JavaScript puede mostrar datos de formas diferentes:</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Mediante la consola del navegador utilizando </a:t>
            </a:r>
            <a:r>
              <a:rPr b="1" i="0" lang="es-ES" sz="1800" u="none" cap="none" strike="noStrike">
                <a:solidFill>
                  <a:schemeClr val="dk1"/>
                </a:solidFill>
                <a:latin typeface="Titillium Web"/>
                <a:ea typeface="Titillium Web"/>
                <a:cs typeface="Titillium Web"/>
                <a:sym typeface="Titillium Web"/>
              </a:rPr>
              <a:t>console.log( )</a:t>
            </a:r>
            <a:r>
              <a:rPr b="0" i="0" lang="es-ES" sz="1800" u="none" cap="none" strike="noStrike">
                <a:solidFill>
                  <a:schemeClr val="dk1"/>
                </a:solidFill>
                <a:latin typeface="Titillium Web"/>
                <a:ea typeface="Titillium Web"/>
                <a:cs typeface="Titillium Web"/>
                <a:sym typeface="Titillium Web"/>
              </a:rPr>
              <a:t>.</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Escribiendo en una caja de alertas, usando </a:t>
            </a:r>
            <a:r>
              <a:rPr b="1" i="0" lang="es-ES" sz="1800" u="none" cap="none" strike="noStrike">
                <a:solidFill>
                  <a:schemeClr val="dk1"/>
                </a:solidFill>
                <a:latin typeface="Titillium Web"/>
                <a:ea typeface="Titillium Web"/>
                <a:cs typeface="Titillium Web"/>
                <a:sym typeface="Titillium Web"/>
              </a:rPr>
              <a:t>window.alert( ).</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Escribiendo en un elemento HTML, utilizando </a:t>
            </a:r>
            <a:r>
              <a:rPr b="1" i="0" lang="es-ES" sz="1800" u="none" cap="none" strike="noStrike">
                <a:solidFill>
                  <a:schemeClr val="dk1"/>
                </a:solidFill>
                <a:latin typeface="Titillium Web"/>
                <a:ea typeface="Titillium Web"/>
                <a:cs typeface="Titillium Web"/>
                <a:sym typeface="Titillium Web"/>
              </a:rPr>
              <a:t>innerHTML</a:t>
            </a:r>
            <a:r>
              <a:rPr b="0" i="0" lang="es-ES" sz="1800" u="none" cap="none" strike="noStrike">
                <a:solidFill>
                  <a:schemeClr val="dk1"/>
                </a:solidFill>
                <a:latin typeface="Titillium Web"/>
                <a:ea typeface="Titillium Web"/>
                <a:cs typeface="Titillium Web"/>
                <a:sym typeface="Titillium Web"/>
              </a:rPr>
              <a:t>. Para acceder a un elemento podemos usar el método </a:t>
            </a:r>
            <a:r>
              <a:rPr b="0" i="1" lang="es-ES" sz="1800" u="none" cap="none" strike="noStrike">
                <a:solidFill>
                  <a:schemeClr val="dk1"/>
                </a:solidFill>
                <a:latin typeface="Titillium Web"/>
                <a:ea typeface="Titillium Web"/>
                <a:cs typeface="Titillium Web"/>
                <a:sym typeface="Titillium Web"/>
              </a:rPr>
              <a:t>element = document.getElementById(id).</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s-ES" sz="1800" u="none" cap="none" strike="noStrike">
                <a:solidFill>
                  <a:schemeClr val="dk1"/>
                </a:solidFill>
                <a:latin typeface="Titillium Web"/>
                <a:ea typeface="Titillium Web"/>
                <a:cs typeface="Titillium Web"/>
                <a:sym typeface="Titillium Web"/>
              </a:rPr>
              <a:t>Escribiendo en la salida estándar de HTML, mediante </a:t>
            </a:r>
            <a:r>
              <a:rPr b="1" i="0" lang="es-ES" sz="1800" u="none" cap="none" strike="noStrike">
                <a:solidFill>
                  <a:schemeClr val="dk1"/>
                </a:solidFill>
                <a:latin typeface="Titillium Web"/>
                <a:ea typeface="Titillium Web"/>
                <a:cs typeface="Titillium Web"/>
                <a:sym typeface="Titillium Web"/>
              </a:rPr>
              <a:t>document.write( ). </a:t>
            </a:r>
            <a:r>
              <a:rPr b="0" i="0" lang="es-ES" sz="1800" u="none" cap="none" strike="noStrike">
                <a:solidFill>
                  <a:schemeClr val="dk1"/>
                </a:solidFill>
                <a:latin typeface="Titillium Web"/>
                <a:ea typeface="Titillium Web"/>
                <a:cs typeface="Titillium Web"/>
                <a:sym typeface="Titillium Web"/>
              </a:rPr>
              <a:t>Esto es solo recomendable en fases de prueba.</a:t>
            </a:r>
            <a:endParaRPr b="0" i="0" sz="1800" u="none" cap="none" strike="noStrike">
              <a:solidFill>
                <a:schemeClr val="dk1"/>
              </a:solidFill>
              <a:latin typeface="Calibri"/>
              <a:ea typeface="Calibri"/>
              <a:cs typeface="Calibri"/>
              <a:sym typeface="Calibri"/>
            </a:endParaRPr>
          </a:p>
        </p:txBody>
      </p:sp>
      <p:pic>
        <p:nvPicPr>
          <p:cNvPr id="185" name="Google Shape;185;p4"/>
          <p:cNvPicPr preferRelativeResize="0"/>
          <p:nvPr/>
        </p:nvPicPr>
        <p:blipFill rotWithShape="1">
          <a:blip r:embed="rId3">
            <a:alphaModFix/>
          </a:blip>
          <a:srcRect b="0" l="0" r="0" t="0"/>
          <a:stretch/>
        </p:blipFill>
        <p:spPr>
          <a:xfrm>
            <a:off x="6096000" y="4436499"/>
            <a:ext cx="3923266" cy="1387734"/>
          </a:xfrm>
          <a:prstGeom prst="rect">
            <a:avLst/>
          </a:prstGeom>
          <a:noFill/>
          <a:ln>
            <a:noFill/>
          </a:ln>
        </p:spPr>
      </p:pic>
      <p:pic>
        <p:nvPicPr>
          <p:cNvPr id="186" name="Google Shape;186;p4"/>
          <p:cNvPicPr preferRelativeResize="0"/>
          <p:nvPr/>
        </p:nvPicPr>
        <p:blipFill rotWithShape="1">
          <a:blip r:embed="rId4">
            <a:alphaModFix/>
          </a:blip>
          <a:srcRect b="0" l="0" r="0" t="0"/>
          <a:stretch/>
        </p:blipFill>
        <p:spPr>
          <a:xfrm>
            <a:off x="1542220" y="4649353"/>
            <a:ext cx="3571875" cy="96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92" name="Google Shape;192;p5"/>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193" name="Google Shape;193;p5"/>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194" name="Google Shape;194;p5"/>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195" name="Google Shape;195;p5"/>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196" name="Google Shape;196;p5"/>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Sintaxis de JavaScript</a:t>
            </a:r>
            <a:endParaRPr b="0" i="0" sz="1800" u="none" cap="none" strike="noStrike">
              <a:solidFill>
                <a:schemeClr val="dk1"/>
              </a:solidFill>
              <a:latin typeface="Calibri"/>
              <a:ea typeface="Calibri"/>
              <a:cs typeface="Calibri"/>
              <a:sym typeface="Calibri"/>
            </a:endParaRPr>
          </a:p>
        </p:txBody>
      </p:sp>
      <p:sp>
        <p:nvSpPr>
          <p:cNvPr id="197" name="Google Shape;197;p5"/>
          <p:cNvSpPr txBox="1"/>
          <p:nvPr/>
        </p:nvSpPr>
        <p:spPr>
          <a:xfrm>
            <a:off x="534154" y="1437509"/>
            <a:ext cx="108141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La sintaxis de JavaScript define como el código de los programas está construido. Nos vamos a encontrar lo siguiente:</a:t>
            </a:r>
            <a:endParaRPr b="0" i="0" sz="1800" u="none" cap="none" strike="noStrike">
              <a:solidFill>
                <a:schemeClr val="dk1"/>
              </a:solidFill>
              <a:latin typeface="Calibri"/>
              <a:ea typeface="Calibri"/>
              <a:cs typeface="Calibri"/>
              <a:sym typeface="Calibri"/>
            </a:endParaRPr>
          </a:p>
          <a:p>
            <a:pPr indent="-285750" lvl="0" marL="285750" marR="0" rtl="0" algn="l">
              <a:lnSpc>
                <a:spcPct val="20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Valores: </a:t>
            </a:r>
            <a:r>
              <a:rPr b="0" i="0" lang="es-ES" sz="1800" u="none" cap="none" strike="noStrike">
                <a:solidFill>
                  <a:schemeClr val="dk1"/>
                </a:solidFill>
                <a:latin typeface="Titillium Web"/>
                <a:ea typeface="Titillium Web"/>
                <a:cs typeface="Titillium Web"/>
                <a:sym typeface="Titillium Web"/>
              </a:rPr>
              <a:t>Pueden ser literales, constantes o variables, que almacenan los valores de los datos.</a:t>
            </a:r>
            <a:endParaRPr b="0" i="0" sz="1800" u="none" cap="none" strike="noStrike">
              <a:solidFill>
                <a:schemeClr val="dk1"/>
              </a:solidFill>
              <a:latin typeface="Calibri"/>
              <a:ea typeface="Calibri"/>
              <a:cs typeface="Calibri"/>
              <a:sym typeface="Calibri"/>
            </a:endParaRPr>
          </a:p>
          <a:p>
            <a:pPr indent="-285750" lvl="0" marL="285750" marR="0" rtl="0" algn="l">
              <a:lnSpc>
                <a:spcPct val="20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Operadores:</a:t>
            </a:r>
            <a:r>
              <a:rPr b="0" i="0" lang="es-ES" sz="1800" u="none" cap="none" strike="noStrike">
                <a:solidFill>
                  <a:schemeClr val="dk1"/>
                </a:solidFill>
                <a:latin typeface="Titillium Web"/>
                <a:ea typeface="Titillium Web"/>
                <a:cs typeface="Titillium Web"/>
                <a:sym typeface="Titillium Web"/>
              </a:rPr>
              <a:t> Hay aritméticos, de comparación y lógicos.</a:t>
            </a:r>
            <a:endParaRPr b="0" i="0" sz="1800" u="none" cap="none" strike="noStrike">
              <a:solidFill>
                <a:schemeClr val="dk1"/>
              </a:solidFill>
              <a:latin typeface="Calibri"/>
              <a:ea typeface="Calibri"/>
              <a:cs typeface="Calibri"/>
              <a:sym typeface="Calibri"/>
            </a:endParaRPr>
          </a:p>
          <a:p>
            <a:pPr indent="-285750" lvl="0" marL="285750" marR="0" rtl="0" algn="l">
              <a:lnSpc>
                <a:spcPct val="20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Expresiones:</a:t>
            </a:r>
            <a:r>
              <a:rPr b="0" i="0" lang="es-ES" sz="1800" u="none" cap="none" strike="noStrike">
                <a:solidFill>
                  <a:schemeClr val="dk1"/>
                </a:solidFill>
                <a:latin typeface="Titillium Web"/>
                <a:ea typeface="Titillium Web"/>
                <a:cs typeface="Titillium Web"/>
                <a:sym typeface="Titillium Web"/>
              </a:rPr>
              <a:t> Combinan operadores, valores literales y variables; que dan como resultado un valor.</a:t>
            </a:r>
            <a:endParaRPr b="0" i="0" sz="1800" u="none" cap="none" strike="noStrike">
              <a:solidFill>
                <a:schemeClr val="dk1"/>
              </a:solidFill>
              <a:latin typeface="Calibri"/>
              <a:ea typeface="Calibri"/>
              <a:cs typeface="Calibri"/>
              <a:sym typeface="Calibri"/>
            </a:endParaRPr>
          </a:p>
          <a:p>
            <a:pPr indent="-285750" lvl="0" marL="285750" marR="0" rtl="0" algn="l">
              <a:lnSpc>
                <a:spcPct val="20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Palabras clave: </a:t>
            </a:r>
            <a:r>
              <a:rPr lang="es-ES" sz="1800">
                <a:solidFill>
                  <a:schemeClr val="dk1"/>
                </a:solidFill>
                <a:latin typeface="Titillium Web"/>
                <a:ea typeface="Titillium Web"/>
                <a:cs typeface="Titillium Web"/>
                <a:sym typeface="Titillium Web"/>
              </a:rPr>
              <a:t>Identifica</a:t>
            </a:r>
            <a:r>
              <a:rPr b="0" i="0" lang="es-ES" sz="1800" u="none" cap="none" strike="noStrike">
                <a:solidFill>
                  <a:schemeClr val="dk1"/>
                </a:solidFill>
                <a:latin typeface="Titillium Web"/>
                <a:ea typeface="Titillium Web"/>
                <a:cs typeface="Titillium Web"/>
                <a:sym typeface="Titillium Web"/>
              </a:rPr>
              <a:t> una acción a realizar, como puede ser crear una variable.</a:t>
            </a:r>
            <a:endParaRPr b="0" i="0" sz="1800" u="none" cap="none" strike="noStrike">
              <a:solidFill>
                <a:schemeClr val="dk1"/>
              </a:solidFill>
              <a:latin typeface="Calibri"/>
              <a:ea typeface="Calibri"/>
              <a:cs typeface="Calibri"/>
              <a:sym typeface="Calibri"/>
            </a:endParaRPr>
          </a:p>
          <a:p>
            <a:pPr indent="-285750" lvl="0" marL="285750" marR="0" rtl="0" algn="l">
              <a:lnSpc>
                <a:spcPct val="20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Comentarios: </a:t>
            </a:r>
            <a:r>
              <a:rPr b="0" i="0" lang="es-ES" sz="1800" u="none" cap="none" strike="noStrike">
                <a:solidFill>
                  <a:schemeClr val="dk1"/>
                </a:solidFill>
                <a:latin typeface="Titillium Web"/>
                <a:ea typeface="Titillium Web"/>
                <a:cs typeface="Titillium Web"/>
                <a:sym typeface="Titillium Web"/>
              </a:rPr>
              <a:t>Parte del código que no debe ser ejecutado y sirven para la comprensión del código.</a:t>
            </a:r>
            <a:endParaRPr b="0" i="0" sz="1800" u="none" cap="none" strike="noStrike">
              <a:solidFill>
                <a:schemeClr val="dk1"/>
              </a:solidFill>
              <a:latin typeface="Calibri"/>
              <a:ea typeface="Calibri"/>
              <a:cs typeface="Calibri"/>
              <a:sym typeface="Calibri"/>
            </a:endParaRPr>
          </a:p>
          <a:p>
            <a:pPr indent="-285750" lvl="0" marL="285750" marR="0" rtl="0" algn="l">
              <a:lnSpc>
                <a:spcPct val="200000"/>
              </a:lnSpc>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Identificadores:</a:t>
            </a:r>
            <a:r>
              <a:rPr b="0" i="0" lang="es-ES" sz="1800" u="none" cap="none" strike="noStrike">
                <a:solidFill>
                  <a:schemeClr val="dk1"/>
                </a:solidFill>
                <a:latin typeface="Titillium Web"/>
                <a:ea typeface="Titillium Web"/>
                <a:cs typeface="Titillium Web"/>
                <a:sym typeface="Titillium Web"/>
              </a:rPr>
              <a:t> Son nombres que sirven para identificar variables, funciones o palabras clave.</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03" name="Google Shape;203;p6"/>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204" name="Google Shape;204;p6"/>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205" name="Google Shape;205;p6"/>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206" name="Google Shape;206;p6"/>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207" name="Google Shape;207;p6"/>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Variables y constantes</a:t>
            </a:r>
            <a:endParaRPr b="0" i="0" sz="1800" u="none" cap="none" strike="noStrike">
              <a:solidFill>
                <a:schemeClr val="dk1"/>
              </a:solidFill>
              <a:latin typeface="Calibri"/>
              <a:ea typeface="Calibri"/>
              <a:cs typeface="Calibri"/>
              <a:sym typeface="Calibri"/>
            </a:endParaRPr>
          </a:p>
        </p:txBody>
      </p:sp>
      <p:sp>
        <p:nvSpPr>
          <p:cNvPr id="208" name="Google Shape;208;p6"/>
          <p:cNvSpPr txBox="1"/>
          <p:nvPr/>
        </p:nvSpPr>
        <p:spPr>
          <a:xfrm>
            <a:off x="534154" y="1437509"/>
            <a:ext cx="10814100" cy="424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Las variables son contenedores para valores que se asignan a los datos, y que pueden cambiar durante la ejecución del programa.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Las constantes son contenedores de valores que no se modifican en ningún momento.</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Estos dos tipos de contenedores deben ser identificados con nombres únicos. Se les asigna un valor mediante el signo “</a:t>
            </a:r>
            <a:r>
              <a:rPr b="1" i="0" lang="es-ES" sz="1800" u="none" cap="none" strike="noStrike">
                <a:solidFill>
                  <a:schemeClr val="dk1"/>
                </a:solidFill>
                <a:latin typeface="Titillium Web"/>
                <a:ea typeface="Titillium Web"/>
                <a:cs typeface="Titillium Web"/>
                <a:sym typeface="Titillium Web"/>
              </a:rPr>
              <a:t>=</a:t>
            </a:r>
            <a:r>
              <a:rPr b="0" i="0" lang="es-ES" sz="1800" u="none" cap="none" strike="noStrike">
                <a:solidFill>
                  <a:schemeClr val="dk1"/>
                </a:solidFill>
                <a:latin typeface="Titillium Web"/>
                <a:ea typeface="Titillium Web"/>
                <a:cs typeface="Titillium Web"/>
                <a:sym typeface="Titillium Web"/>
              </a:rPr>
              <a:t>“, pudiendo ser igualado su valor a otra variable, a un valor o a una expresión.</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Las variables se declaran mediante las palabras </a:t>
            </a:r>
            <a:r>
              <a:rPr b="1" i="0" lang="es-ES" sz="1800" u="none" cap="none" strike="noStrike">
                <a:solidFill>
                  <a:schemeClr val="dk1"/>
                </a:solidFill>
                <a:latin typeface="Titillium Web"/>
                <a:ea typeface="Titillium Web"/>
                <a:cs typeface="Titillium Web"/>
                <a:sym typeface="Titillium Web"/>
              </a:rPr>
              <a:t>var </a:t>
            </a:r>
            <a:r>
              <a:rPr b="0" i="0" lang="es-ES" sz="1800" u="none" cap="none" strike="noStrike">
                <a:solidFill>
                  <a:schemeClr val="dk1"/>
                </a:solidFill>
                <a:latin typeface="Titillium Web"/>
                <a:ea typeface="Titillium Web"/>
                <a:cs typeface="Titillium Web"/>
                <a:sym typeface="Titillium Web"/>
              </a:rPr>
              <a:t>(se puede declarar más de una vez) y </a:t>
            </a:r>
            <a:r>
              <a:rPr b="1" i="0" lang="es-ES" sz="1800" u="none" cap="none" strike="noStrike">
                <a:solidFill>
                  <a:schemeClr val="dk1"/>
                </a:solidFill>
                <a:latin typeface="Titillium Web"/>
                <a:ea typeface="Titillium Web"/>
                <a:cs typeface="Titillium Web"/>
                <a:sym typeface="Titillium Web"/>
              </a:rPr>
              <a:t>let</a:t>
            </a:r>
            <a:r>
              <a:rPr b="0" i="0" lang="es-ES" sz="1800" u="none" cap="none" strike="noStrike">
                <a:solidFill>
                  <a:schemeClr val="dk1"/>
                </a:solidFill>
                <a:latin typeface="Titillium Web"/>
                <a:ea typeface="Titillium Web"/>
                <a:cs typeface="Titillium Web"/>
                <a:sym typeface="Titillium Web"/>
              </a:rPr>
              <a:t> (si solo se va a declarar una vez). Tras ser declarada, una variable no tiene valor (</a:t>
            </a:r>
            <a:r>
              <a:rPr b="1" i="0" lang="es-ES" sz="1800" u="none" cap="none" strike="noStrike">
                <a:solidFill>
                  <a:schemeClr val="dk1"/>
                </a:solidFill>
                <a:latin typeface="Titillium Web"/>
                <a:ea typeface="Titillium Web"/>
                <a:cs typeface="Titillium Web"/>
                <a:sym typeface="Titillium Web"/>
              </a:rPr>
              <a:t>undefined</a:t>
            </a:r>
            <a:r>
              <a:rPr b="0" i="0" lang="es-ES" sz="1800" u="none" cap="none" strike="noStrike">
                <a:solidFill>
                  <a:schemeClr val="dk1"/>
                </a:solidFill>
                <a:latin typeface="Titillium Web"/>
                <a:ea typeface="Titillium Web"/>
                <a:cs typeface="Titillium Web"/>
                <a:sym typeface="Titillium Web"/>
              </a:rPr>
              <a:t>), y este debe ser asignado.</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Las constantes son declaradas mediante la palabra </a:t>
            </a:r>
            <a:r>
              <a:rPr b="1" i="0" lang="es-ES" sz="1800" u="none" cap="none" strike="noStrike">
                <a:solidFill>
                  <a:schemeClr val="dk1"/>
                </a:solidFill>
                <a:latin typeface="Titillium Web"/>
                <a:ea typeface="Titillium Web"/>
                <a:cs typeface="Titillium Web"/>
                <a:sym typeface="Titillium Web"/>
              </a:rPr>
              <a:t>const, </a:t>
            </a:r>
            <a:r>
              <a:rPr b="0" i="0" lang="es-ES" sz="1800" u="none" cap="none" strike="noStrike">
                <a:solidFill>
                  <a:schemeClr val="dk1"/>
                </a:solidFill>
                <a:latin typeface="Titillium Web"/>
                <a:ea typeface="Titillium Web"/>
                <a:cs typeface="Titillium Web"/>
                <a:sym typeface="Titillium Web"/>
              </a:rPr>
              <a:t>y su valor no debe ser reasignado una vez se declara.</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p:txBody>
      </p:sp>
      <p:pic>
        <p:nvPicPr>
          <p:cNvPr id="209" name="Google Shape;209;p6"/>
          <p:cNvPicPr preferRelativeResize="0"/>
          <p:nvPr/>
        </p:nvPicPr>
        <p:blipFill rotWithShape="1">
          <a:blip r:embed="rId3">
            <a:alphaModFix/>
          </a:blip>
          <a:srcRect b="0" l="0" r="0" t="0"/>
          <a:stretch/>
        </p:blipFill>
        <p:spPr>
          <a:xfrm>
            <a:off x="1794558" y="5363214"/>
            <a:ext cx="1357310" cy="493567"/>
          </a:xfrm>
          <a:prstGeom prst="rect">
            <a:avLst/>
          </a:prstGeom>
          <a:noFill/>
          <a:ln>
            <a:noFill/>
          </a:ln>
        </p:spPr>
      </p:pic>
      <p:pic>
        <p:nvPicPr>
          <p:cNvPr id="210" name="Google Shape;210;p6"/>
          <p:cNvPicPr preferRelativeResize="0"/>
          <p:nvPr/>
        </p:nvPicPr>
        <p:blipFill rotWithShape="1">
          <a:blip r:embed="rId4">
            <a:alphaModFix/>
          </a:blip>
          <a:srcRect b="0" l="0" r="0" t="0"/>
          <a:stretch/>
        </p:blipFill>
        <p:spPr>
          <a:xfrm>
            <a:off x="7609486" y="5357244"/>
            <a:ext cx="1966566" cy="498566"/>
          </a:xfrm>
          <a:prstGeom prst="rect">
            <a:avLst/>
          </a:prstGeom>
          <a:noFill/>
          <a:ln>
            <a:noFill/>
          </a:ln>
        </p:spPr>
      </p:pic>
      <p:pic>
        <p:nvPicPr>
          <p:cNvPr id="211" name="Google Shape;211;p6"/>
          <p:cNvPicPr preferRelativeResize="0"/>
          <p:nvPr/>
        </p:nvPicPr>
        <p:blipFill rotWithShape="1">
          <a:blip r:embed="rId5">
            <a:alphaModFix/>
          </a:blip>
          <a:srcRect b="0" l="0" r="0" t="0"/>
          <a:stretch/>
        </p:blipFill>
        <p:spPr>
          <a:xfrm>
            <a:off x="4195065" y="5357245"/>
            <a:ext cx="2371224" cy="4985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17" name="Google Shape;217;p7"/>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218" name="Google Shape;218;p7"/>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219" name="Google Shape;219;p7"/>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220" name="Google Shape;220;p7"/>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221" name="Google Shape;221;p7"/>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Tipos de datos</a:t>
            </a:r>
            <a:endParaRPr b="0" i="0" sz="1800" u="none" cap="none" strike="noStrike">
              <a:solidFill>
                <a:schemeClr val="dk1"/>
              </a:solidFill>
              <a:latin typeface="Calibri"/>
              <a:ea typeface="Calibri"/>
              <a:cs typeface="Calibri"/>
              <a:sym typeface="Calibri"/>
            </a:endParaRPr>
          </a:p>
        </p:txBody>
      </p:sp>
      <p:sp>
        <p:nvSpPr>
          <p:cNvPr id="222" name="Google Shape;222;p7"/>
          <p:cNvSpPr txBox="1"/>
          <p:nvPr/>
        </p:nvSpPr>
        <p:spPr>
          <a:xfrm>
            <a:off x="534154" y="1437509"/>
            <a:ext cx="10814100" cy="4801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El concepto de tipo de datos es muy importante en programación. Nos dan información respecto a los valores de las variables que estamos utilizando, y dictaminan de qué manera podemos utilizarlos.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Las variables en JS pueden cambiar de tipo de forma dinámica, es decir, se puede reutilizar la misma variable para alojar otro tipo de datos. Los más importantes son:</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285750" lvl="0" marL="285750" marR="0" rtl="0" algn="l">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Strings: </a:t>
            </a:r>
            <a:r>
              <a:rPr b="0" i="0" lang="es-ES" sz="1800" u="none" cap="none" strike="noStrike">
                <a:solidFill>
                  <a:schemeClr val="dk1"/>
                </a:solidFill>
                <a:latin typeface="Titillium Web"/>
                <a:ea typeface="Titillium Web"/>
                <a:cs typeface="Titillium Web"/>
                <a:sym typeface="Titillium Web"/>
              </a:rPr>
              <a:t>Contienen cadenas de caracteres entre comillas.</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285750" lvl="0" marL="285750" marR="0" rtl="0" algn="l">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Numbers: </a:t>
            </a:r>
            <a:r>
              <a:rPr b="0" i="0" lang="es-ES" sz="1800" u="none" cap="none" strike="noStrike">
                <a:solidFill>
                  <a:schemeClr val="dk1"/>
                </a:solidFill>
                <a:latin typeface="Titillium Web"/>
                <a:ea typeface="Titillium Web"/>
                <a:cs typeface="Titillium Web"/>
                <a:sym typeface="Titillium Web"/>
              </a:rPr>
              <a:t>Contienen números, tanto enteros como decimales.</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285750" lvl="0" marL="285750" marR="0" rtl="0" algn="l">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Booleanos: </a:t>
            </a:r>
            <a:r>
              <a:rPr b="0" i="0" lang="es-ES" sz="1800" u="none" cap="none" strike="noStrike">
                <a:solidFill>
                  <a:schemeClr val="dk1"/>
                </a:solidFill>
                <a:latin typeface="Titillium Web"/>
                <a:ea typeface="Titillium Web"/>
                <a:cs typeface="Titillium Web"/>
                <a:sym typeface="Titillium Web"/>
              </a:rPr>
              <a:t>Pueden tomar dos valores, true o false.</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 </a:t>
            </a:r>
            <a:endParaRPr b="0" i="0" sz="1800" u="none" cap="none" strike="noStrike">
              <a:solidFill>
                <a:schemeClr val="dk1"/>
              </a:solidFill>
              <a:latin typeface="Calibri"/>
              <a:ea typeface="Calibri"/>
              <a:cs typeface="Calibri"/>
              <a:sym typeface="Calibri"/>
            </a:endParaRPr>
          </a:p>
        </p:txBody>
      </p:sp>
      <p:pic>
        <p:nvPicPr>
          <p:cNvPr id="223" name="Google Shape;223;p7"/>
          <p:cNvPicPr preferRelativeResize="0"/>
          <p:nvPr/>
        </p:nvPicPr>
        <p:blipFill rotWithShape="1">
          <a:blip r:embed="rId3">
            <a:alphaModFix/>
          </a:blip>
          <a:srcRect b="0" l="0" r="0" t="0"/>
          <a:stretch/>
        </p:blipFill>
        <p:spPr>
          <a:xfrm>
            <a:off x="904581" y="3306476"/>
            <a:ext cx="3276149" cy="470188"/>
          </a:xfrm>
          <a:prstGeom prst="rect">
            <a:avLst/>
          </a:prstGeom>
          <a:noFill/>
          <a:ln>
            <a:noFill/>
          </a:ln>
        </p:spPr>
      </p:pic>
      <p:pic>
        <p:nvPicPr>
          <p:cNvPr id="224" name="Google Shape;224;p7"/>
          <p:cNvPicPr preferRelativeResize="0"/>
          <p:nvPr/>
        </p:nvPicPr>
        <p:blipFill rotWithShape="1">
          <a:blip r:embed="rId4">
            <a:alphaModFix/>
          </a:blip>
          <a:srcRect b="0" l="0" r="0" t="0"/>
          <a:stretch/>
        </p:blipFill>
        <p:spPr>
          <a:xfrm>
            <a:off x="904581" y="4394489"/>
            <a:ext cx="2159350" cy="481477"/>
          </a:xfrm>
          <a:prstGeom prst="rect">
            <a:avLst/>
          </a:prstGeom>
          <a:noFill/>
          <a:ln>
            <a:noFill/>
          </a:ln>
        </p:spPr>
      </p:pic>
      <p:pic>
        <p:nvPicPr>
          <p:cNvPr id="225" name="Google Shape;225;p7"/>
          <p:cNvPicPr preferRelativeResize="0"/>
          <p:nvPr/>
        </p:nvPicPr>
        <p:blipFill rotWithShape="1">
          <a:blip r:embed="rId5">
            <a:alphaModFix/>
          </a:blip>
          <a:srcRect b="0" l="0" r="0" t="0"/>
          <a:stretch/>
        </p:blipFill>
        <p:spPr>
          <a:xfrm>
            <a:off x="904581" y="5505080"/>
            <a:ext cx="2957634" cy="4701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p:nvPr/>
        </p:nvSpPr>
        <p:spPr>
          <a:xfrm>
            <a:off x="11209460" y="0"/>
            <a:ext cx="7261143" cy="6951771"/>
          </a:xfrm>
          <a:custGeom>
            <a:rect b="b" l="l" r="r" t="t"/>
            <a:pathLst>
              <a:path extrusionOk="0" h="6849035" w="7153835">
                <a:moveTo>
                  <a:pt x="0" y="0"/>
                </a:moveTo>
                <a:lnTo>
                  <a:pt x="1622612" y="6849035"/>
                </a:lnTo>
                <a:lnTo>
                  <a:pt x="7153835" y="6849035"/>
                </a:lnTo>
                <a:lnTo>
                  <a:pt x="7153835" y="8965"/>
                </a:lnTo>
                <a:lnTo>
                  <a:pt x="0" y="0"/>
                </a:lnTo>
                <a:close/>
              </a:path>
            </a:pathLst>
          </a:custGeom>
          <a:solidFill>
            <a:srgbClr val="2464AA">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31" name="Google Shape;231;p8"/>
          <p:cNvSpPr txBox="1"/>
          <p:nvPr>
            <p:ph idx="12" type="sldNum"/>
          </p:nvPr>
        </p:nvSpPr>
        <p:spPr>
          <a:xfrm>
            <a:off x="438898" y="6184887"/>
            <a:ext cx="363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464AA"/>
              </a:buClr>
              <a:buSzPts val="900"/>
              <a:buFont typeface="Titillium Web"/>
              <a:buNone/>
            </a:pPr>
            <a:fld id="{00000000-1234-1234-1234-123412341234}" type="slidenum">
              <a:rPr lang="es-ES" sz="900">
                <a:solidFill>
                  <a:srgbClr val="2464AA"/>
                </a:solidFill>
                <a:latin typeface="Titillium Web"/>
                <a:ea typeface="Titillium Web"/>
                <a:cs typeface="Titillium Web"/>
                <a:sym typeface="Titillium Web"/>
              </a:rPr>
              <a:t>‹#›</a:t>
            </a:fld>
            <a:endParaRPr sz="900">
              <a:solidFill>
                <a:srgbClr val="2464AA"/>
              </a:solidFill>
              <a:latin typeface="Titillium Web"/>
              <a:ea typeface="Titillium Web"/>
              <a:cs typeface="Titillium Web"/>
              <a:sym typeface="Titillium Web"/>
            </a:endParaRPr>
          </a:p>
        </p:txBody>
      </p:sp>
      <p:cxnSp>
        <p:nvCxnSpPr>
          <p:cNvPr id="232" name="Google Shape;232;p8"/>
          <p:cNvCxnSpPr/>
          <p:nvPr/>
        </p:nvCxnSpPr>
        <p:spPr>
          <a:xfrm>
            <a:off x="719256" y="6273576"/>
            <a:ext cx="0" cy="180000"/>
          </a:xfrm>
          <a:prstGeom prst="straightConnector1">
            <a:avLst/>
          </a:prstGeom>
          <a:noFill/>
          <a:ln cap="flat" cmpd="sng" w="12700">
            <a:solidFill>
              <a:srgbClr val="71B3E3"/>
            </a:solidFill>
            <a:prstDash val="solid"/>
            <a:miter lim="800000"/>
            <a:headEnd len="sm" w="sm" type="none"/>
            <a:tailEnd len="sm" w="sm" type="none"/>
          </a:ln>
        </p:spPr>
      </p:cxnSp>
      <p:sp>
        <p:nvSpPr>
          <p:cNvPr id="233" name="Google Shape;233;p8"/>
          <p:cNvSpPr txBox="1"/>
          <p:nvPr/>
        </p:nvSpPr>
        <p:spPr>
          <a:xfrm>
            <a:off x="438898" y="254198"/>
            <a:ext cx="8806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464AA"/>
              </a:buClr>
              <a:buSzPts val="1600"/>
              <a:buFont typeface="Titillium Web"/>
              <a:buNone/>
            </a:pPr>
            <a:r>
              <a:rPr b="0" i="0" lang="es-ES" sz="1600" u="none" cap="none" strike="noStrike">
                <a:solidFill>
                  <a:srgbClr val="2464AA"/>
                </a:solidFill>
                <a:latin typeface="Titillium Web"/>
                <a:ea typeface="Titillium Web"/>
                <a:cs typeface="Titillium Web"/>
                <a:sym typeface="Titillium Web"/>
              </a:rPr>
              <a:t>JavaScript</a:t>
            </a:r>
            <a:endParaRPr b="0" i="0" sz="1800" u="none" cap="none" strike="noStrike">
              <a:solidFill>
                <a:schemeClr val="dk1"/>
              </a:solidFill>
              <a:latin typeface="Calibri"/>
              <a:ea typeface="Calibri"/>
              <a:cs typeface="Calibri"/>
              <a:sym typeface="Calibri"/>
            </a:endParaRPr>
          </a:p>
        </p:txBody>
      </p:sp>
      <p:cxnSp>
        <p:nvCxnSpPr>
          <p:cNvPr id="234" name="Google Shape;234;p8"/>
          <p:cNvCxnSpPr/>
          <p:nvPr/>
        </p:nvCxnSpPr>
        <p:spPr>
          <a:xfrm>
            <a:off x="0" y="396438"/>
            <a:ext cx="430200" cy="0"/>
          </a:xfrm>
          <a:prstGeom prst="straightConnector1">
            <a:avLst/>
          </a:prstGeom>
          <a:noFill/>
          <a:ln cap="flat" cmpd="sng" w="28575">
            <a:solidFill>
              <a:srgbClr val="B5E0F9"/>
            </a:solidFill>
            <a:prstDash val="solid"/>
            <a:miter lim="800000"/>
            <a:headEnd len="sm" w="sm" type="none"/>
            <a:tailEnd len="sm" w="sm" type="none"/>
          </a:ln>
        </p:spPr>
      </p:cxnSp>
      <p:sp>
        <p:nvSpPr>
          <p:cNvPr id="235" name="Google Shape;235;p8"/>
          <p:cNvSpPr txBox="1"/>
          <p:nvPr/>
        </p:nvSpPr>
        <p:spPr>
          <a:xfrm>
            <a:off x="534154" y="681441"/>
            <a:ext cx="10140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200"/>
              <a:buFont typeface="Titillium Web"/>
              <a:buNone/>
            </a:pPr>
            <a:r>
              <a:rPr b="0" i="0" lang="es-ES" sz="3200" u="none" cap="none" strike="noStrike">
                <a:solidFill>
                  <a:srgbClr val="0070C0"/>
                </a:solidFill>
                <a:latin typeface="Titillium Web"/>
                <a:ea typeface="Titillium Web"/>
                <a:cs typeface="Titillium Web"/>
                <a:sym typeface="Titillium Web"/>
              </a:rPr>
              <a:t>Tipos de datos </a:t>
            </a:r>
            <a:endParaRPr b="0" i="0" sz="1800" u="none" cap="none" strike="noStrike">
              <a:solidFill>
                <a:schemeClr val="dk1"/>
              </a:solidFill>
              <a:latin typeface="Calibri"/>
              <a:ea typeface="Calibri"/>
              <a:cs typeface="Calibri"/>
              <a:sym typeface="Calibri"/>
            </a:endParaRPr>
          </a:p>
        </p:txBody>
      </p:sp>
      <p:sp>
        <p:nvSpPr>
          <p:cNvPr id="236" name="Google Shape;236;p8"/>
          <p:cNvSpPr txBox="1"/>
          <p:nvPr/>
        </p:nvSpPr>
        <p:spPr>
          <a:xfrm>
            <a:off x="534154" y="1437509"/>
            <a:ext cx="10814100" cy="3693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Arrays: </a:t>
            </a:r>
            <a:r>
              <a:rPr b="0" i="0" lang="es-ES" sz="1800" u="none" cap="none" strike="noStrike">
                <a:solidFill>
                  <a:schemeClr val="dk1"/>
                </a:solidFill>
                <a:latin typeface="Titillium Web"/>
                <a:ea typeface="Titillium Web"/>
                <a:cs typeface="Titillium Web"/>
                <a:sym typeface="Titillium Web"/>
              </a:rPr>
              <a:t>Contienen diferentes elementos, cada uno con un índice comenzando por el 0.</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285750" lvl="0" marL="285750" marR="0" rtl="0" algn="l">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Objetos: </a:t>
            </a:r>
            <a:r>
              <a:rPr b="0" i="0" lang="es-ES" sz="1800" u="none" cap="none" strike="noStrike">
                <a:solidFill>
                  <a:schemeClr val="dk1"/>
                </a:solidFill>
                <a:latin typeface="Titillium Web"/>
                <a:ea typeface="Titillium Web"/>
                <a:cs typeface="Titillium Web"/>
                <a:sym typeface="Titillium Web"/>
              </a:rPr>
              <a:t>Tienen distintas propiedades que se representan mediante pares nombre-valor, separadas por comas.</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285750" lvl="0" marL="285750" marR="0" rtl="0" algn="l">
              <a:spcBef>
                <a:spcPts val="0"/>
              </a:spcBef>
              <a:spcAft>
                <a:spcPts val="0"/>
              </a:spcAft>
              <a:buClr>
                <a:schemeClr val="dk1"/>
              </a:buClr>
              <a:buSzPts val="1800"/>
              <a:buFont typeface="Arial"/>
              <a:buChar char="•"/>
            </a:pPr>
            <a:r>
              <a:rPr b="1" i="0" lang="es-ES" sz="1800" u="none" cap="none" strike="noStrike">
                <a:solidFill>
                  <a:schemeClr val="dk1"/>
                </a:solidFill>
                <a:latin typeface="Titillium Web"/>
                <a:ea typeface="Titillium Web"/>
                <a:cs typeface="Titillium Web"/>
                <a:sym typeface="Titillium Web"/>
              </a:rPr>
              <a:t>Undefined: </a:t>
            </a:r>
            <a:r>
              <a:rPr b="0" i="0" lang="es-ES" sz="1800" u="none" cap="none" strike="noStrike">
                <a:solidFill>
                  <a:schemeClr val="dk1"/>
                </a:solidFill>
                <a:latin typeface="Titillium Web"/>
                <a:ea typeface="Titillium Web"/>
                <a:cs typeface="Titillium Web"/>
                <a:sym typeface="Titillium Web"/>
              </a:rPr>
              <a:t>Representa un dato sin valor. Es el que toman las variables al ser declaradas.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tillium Web"/>
              <a:ea typeface="Titillium Web"/>
              <a:cs typeface="Titillium Web"/>
              <a:sym typeface="Titillium Web"/>
            </a:endParaRPr>
          </a:p>
          <a:p>
            <a:pPr indent="0" lvl="0" marL="0" marR="0" rtl="0" algn="l">
              <a:spcBef>
                <a:spcPts val="0"/>
              </a:spcBef>
              <a:spcAft>
                <a:spcPts val="0"/>
              </a:spcAft>
              <a:buClr>
                <a:schemeClr val="dk1"/>
              </a:buClr>
              <a:buSzPts val="1800"/>
              <a:buFont typeface="Titillium Web"/>
              <a:buNone/>
            </a:pPr>
            <a:r>
              <a:rPr b="0" i="0" lang="es-ES" sz="1800" u="none" cap="none" strike="noStrike">
                <a:solidFill>
                  <a:schemeClr val="dk1"/>
                </a:solidFill>
                <a:latin typeface="Titillium Web"/>
                <a:ea typeface="Titillium Web"/>
                <a:cs typeface="Titillium Web"/>
                <a:sym typeface="Titillium Web"/>
              </a:rPr>
              <a:t>Podemos obtener el tipo de una dato mediante el operador </a:t>
            </a:r>
            <a:r>
              <a:rPr b="1" i="0" lang="es-ES" sz="1800" u="none" cap="none" strike="noStrike">
                <a:solidFill>
                  <a:schemeClr val="dk1"/>
                </a:solidFill>
                <a:latin typeface="Titillium Web"/>
                <a:ea typeface="Titillium Web"/>
                <a:cs typeface="Titillium Web"/>
                <a:sym typeface="Titillium Web"/>
              </a:rPr>
              <a:t>typeof.</a:t>
            </a:r>
            <a:endParaRPr b="0" i="0" sz="1800" u="none" cap="none" strike="noStrike">
              <a:solidFill>
                <a:schemeClr val="dk1"/>
              </a:solidFill>
              <a:latin typeface="Calibri"/>
              <a:ea typeface="Calibri"/>
              <a:cs typeface="Calibri"/>
              <a:sym typeface="Calibri"/>
            </a:endParaRPr>
          </a:p>
        </p:txBody>
      </p:sp>
      <p:pic>
        <p:nvPicPr>
          <p:cNvPr id="237" name="Google Shape;237;p8"/>
          <p:cNvPicPr preferRelativeResize="0"/>
          <p:nvPr/>
        </p:nvPicPr>
        <p:blipFill rotWithShape="1">
          <a:blip r:embed="rId3">
            <a:alphaModFix/>
          </a:blip>
          <a:srcRect b="0" l="0" r="0" t="0"/>
          <a:stretch/>
        </p:blipFill>
        <p:spPr>
          <a:xfrm>
            <a:off x="843896" y="2072993"/>
            <a:ext cx="7778057" cy="521434"/>
          </a:xfrm>
          <a:prstGeom prst="rect">
            <a:avLst/>
          </a:prstGeom>
          <a:noFill/>
          <a:ln>
            <a:noFill/>
          </a:ln>
        </p:spPr>
      </p:pic>
      <p:pic>
        <p:nvPicPr>
          <p:cNvPr id="238" name="Google Shape;238;p8"/>
          <p:cNvPicPr preferRelativeResize="0"/>
          <p:nvPr/>
        </p:nvPicPr>
        <p:blipFill rotWithShape="1">
          <a:blip r:embed="rId4">
            <a:alphaModFix/>
          </a:blip>
          <a:srcRect b="0" l="0" r="0" t="0"/>
          <a:stretch/>
        </p:blipFill>
        <p:spPr>
          <a:xfrm>
            <a:off x="843896" y="3502381"/>
            <a:ext cx="10883286" cy="502964"/>
          </a:xfrm>
          <a:prstGeom prst="rect">
            <a:avLst/>
          </a:prstGeom>
          <a:noFill/>
          <a:ln>
            <a:noFill/>
          </a:ln>
        </p:spPr>
      </p:pic>
      <p:pic>
        <p:nvPicPr>
          <p:cNvPr id="239" name="Google Shape;239;p8"/>
          <p:cNvPicPr preferRelativeResize="0"/>
          <p:nvPr/>
        </p:nvPicPr>
        <p:blipFill rotWithShape="1">
          <a:blip r:embed="rId5">
            <a:alphaModFix/>
          </a:blip>
          <a:srcRect b="0" l="0" r="0" t="0"/>
          <a:stretch/>
        </p:blipFill>
        <p:spPr>
          <a:xfrm>
            <a:off x="843896" y="5302121"/>
            <a:ext cx="6141738" cy="4922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