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60" r:id="rId3"/>
    <p:sldId id="258" r:id="rId4"/>
    <p:sldId id="259" r:id="rId5"/>
    <p:sldId id="274" r:id="rId6"/>
    <p:sldId id="277" r:id="rId7"/>
    <p:sldId id="278" r:id="rId8"/>
    <p:sldId id="261" r:id="rId9"/>
    <p:sldId id="262" r:id="rId10"/>
    <p:sldId id="275" r:id="rId11"/>
    <p:sldId id="263" r:id="rId12"/>
    <p:sldId id="264" r:id="rId13"/>
    <p:sldId id="265" r:id="rId14"/>
    <p:sldId id="266" r:id="rId15"/>
    <p:sldId id="267" r:id="rId16"/>
    <p:sldId id="279" r:id="rId17"/>
    <p:sldId id="280" r:id="rId18"/>
    <p:sldId id="268" r:id="rId19"/>
    <p:sldId id="270" r:id="rId20"/>
    <p:sldId id="271" r:id="rId21"/>
    <p:sldId id="269" r:id="rId22"/>
    <p:sldId id="276" r:id="rId23"/>
    <p:sldId id="273" r:id="rId24"/>
    <p:sldId id="27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72" autoAdjust="0"/>
    <p:restoredTop sz="75732" autoAdjust="0"/>
  </p:normalViewPr>
  <p:slideViewPr>
    <p:cSldViewPr snapToGrid="0">
      <p:cViewPr varScale="1">
        <p:scale>
          <a:sx n="88" d="100"/>
          <a:sy n="88" d="100"/>
        </p:scale>
        <p:origin x="67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People’s Opinions</a:t>
            </a:r>
            <a:r>
              <a:rPr lang="en-US" baseline="0" dirty="0" smtClean="0"/>
              <a:t> of current bike locks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Interview Data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BDB52DC-9209-44D0-BB3B-A8F9868B32E2}" type="VALUE">
                      <a:rPr lang="en-US" sz="1800" smtClean="0"/>
                      <a:pPr>
                        <a:defRPr sz="1800"/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B8029E6-D2FC-4CE8-B25A-AA3AC619ED97}" type="VALUE">
                      <a:rPr lang="en-US" sz="1800" smtClean="0"/>
                      <a:pPr>
                        <a:defRPr sz="1800"/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Feel Protected</c:v>
                </c:pt>
                <c:pt idx="1">
                  <c:v>Do Not Feel Protected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</c:v>
                </c:pt>
                <c:pt idx="1">
                  <c:v>26</c:v>
                </c:pt>
              </c:numCache>
            </c:numRef>
          </c:val>
          <c:extLst/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Interest</a:t>
            </a:r>
            <a:r>
              <a:rPr lang="en-US" baseline="0" dirty="0" smtClean="0"/>
              <a:t> in smart </a:t>
            </a:r>
            <a:r>
              <a:rPr lang="en-US" baseline="0" smtClean="0"/>
              <a:t>technology added to bike locks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Interested</c:v>
                </c:pt>
                <c:pt idx="1">
                  <c:v>Not Interested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</c:v>
                </c:pt>
                <c:pt idx="1">
                  <c:v>23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Asking people their opinions of public bike locks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Interview Data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Would Pay and Use</c:v>
                </c:pt>
                <c:pt idx="1">
                  <c:v>Think it is a Good Idea</c:v>
                </c:pt>
                <c:pt idx="2">
                  <c:v>Not Interested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7</c:v>
                </c:pt>
                <c:pt idx="2">
                  <c:v>2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People’s Perceptions</a:t>
            </a:r>
            <a:r>
              <a:rPr lang="en-US" baseline="0" dirty="0" smtClean="0"/>
              <a:t> of Solar tracker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askgdfsad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Like the Idea</c:v>
                </c:pt>
                <c:pt idx="1">
                  <c:v>Dislike the Idea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</c:v>
                </c:pt>
                <c:pt idx="1">
                  <c:v>2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9752E-D95C-49E1-8CE3-9C0FCB2E43C7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9F3F9-0239-47B6-8739-D8FB1EC32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13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Customer Segment</a:t>
            </a:r>
          </a:p>
          <a:p>
            <a:pPr lvl="1"/>
            <a:r>
              <a:rPr lang="en-US" sz="2000" dirty="0" smtClean="0"/>
              <a:t>Commuters who live in cities</a:t>
            </a:r>
          </a:p>
          <a:p>
            <a:pPr lvl="1"/>
            <a:r>
              <a:rPr lang="en-US" sz="2000" dirty="0" smtClean="0"/>
              <a:t>Cons: Bikes are being stolen</a:t>
            </a:r>
          </a:p>
          <a:p>
            <a:r>
              <a:rPr lang="en-US" sz="2400" dirty="0" smtClean="0"/>
              <a:t>Value Proposition</a:t>
            </a:r>
          </a:p>
          <a:p>
            <a:pPr lvl="1"/>
            <a:r>
              <a:rPr lang="en-US" sz="2000" dirty="0" smtClean="0"/>
              <a:t>We need a more protective bike lock</a:t>
            </a:r>
          </a:p>
          <a:p>
            <a:pPr lvl="1"/>
            <a:r>
              <a:rPr lang="en-US" sz="2000" dirty="0" smtClean="0"/>
              <a:t>Add smart technology for increased security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9F3F9-0239-47B6-8739-D8FB1EC324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38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ckstarter.com/projects/930445097/1354541747?token=ab1a9e40" TargetMode="External"/><Relationship Id="rId2" Type="http://schemas.openxmlformats.org/officeDocument/2006/relationships/hyperlink" Target="http://enigmamemory.github.io/Sunflower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Sunflower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Joey, Alex, Andy, and Albert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40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4610613"/>
              </p:ext>
            </p:extLst>
          </p:nvPr>
        </p:nvGraphicFramePr>
        <p:xfrm>
          <a:off x="1329327" y="323800"/>
          <a:ext cx="10179050" cy="59289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566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Interviews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009776"/>
            <a:ext cx="10178322" cy="4848224"/>
          </a:xfrm>
        </p:spPr>
        <p:txBody>
          <a:bodyPr/>
          <a:lstStyle/>
          <a:p>
            <a:r>
              <a:rPr lang="en-US" sz="2400" dirty="0" smtClean="0"/>
              <a:t>Very underwhelming support for public bike locks</a:t>
            </a:r>
          </a:p>
          <a:p>
            <a:r>
              <a:rPr lang="en-US" sz="2400" dirty="0" smtClean="0"/>
              <a:t>People thought the idea was good in theory, but doubted they’d use it themselves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Another issue would be getting local government approval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In the end, we decided to scrap public bike locks and move back to square one</a:t>
            </a:r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590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Sunflower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beginning of 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07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Brainstorming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057401"/>
            <a:ext cx="10178322" cy="38221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Bike locks and smart technology did not mesh as well as we thought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Went back to the drawing board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Stumbled </a:t>
            </a:r>
            <a:r>
              <a:rPr lang="en-US" sz="2400" dirty="0" smtClean="0"/>
              <a:t>upon solar panels in a residential setting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Why are they not very efficient?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293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Product Market Fit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2728" y="1720811"/>
            <a:ext cx="4800600" cy="632529"/>
          </a:xfrm>
        </p:spPr>
        <p:txBody>
          <a:bodyPr anchor="ctr" anchorCtr="1"/>
          <a:lstStyle/>
          <a:p>
            <a:r>
              <a:rPr lang="en-US" dirty="0" smtClean="0"/>
              <a:t>Customer Segment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353340"/>
            <a:ext cx="4800600" cy="410461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Middle class homeowners who are interested in pursuing solar energy</a:t>
            </a:r>
          </a:p>
          <a:p>
            <a:pPr lvl="1"/>
            <a:r>
              <a:rPr lang="en-US" sz="2000" dirty="0" smtClean="0"/>
              <a:t>Gains: Good for environment, saves money in the long run</a:t>
            </a:r>
          </a:p>
          <a:p>
            <a:pPr lvl="1"/>
            <a:r>
              <a:rPr lang="en-US" sz="2000" dirty="0" smtClean="0"/>
              <a:t>Pains: Large initial cost, hassle to get </a:t>
            </a:r>
            <a:r>
              <a:rPr lang="en-US" sz="2000" dirty="0" smtClean="0"/>
              <a:t>installed</a:t>
            </a:r>
            <a:endParaRPr lang="en-US" sz="20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24828" y="1720810"/>
            <a:ext cx="4800600" cy="632529"/>
          </a:xfrm>
        </p:spPr>
        <p:txBody>
          <a:bodyPr anchor="ctr" anchorCtr="1"/>
          <a:lstStyle/>
          <a:p>
            <a:r>
              <a:rPr lang="en-US" dirty="0" smtClean="0"/>
              <a:t>Value Proposition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353339"/>
            <a:ext cx="4800600" cy="410461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device that directs a solar panel towards the direction of maximum sunlight in order to increase efficiency</a:t>
            </a:r>
          </a:p>
          <a:p>
            <a:r>
              <a:rPr lang="en-US" sz="2400" dirty="0" smtClean="0"/>
              <a:t>Increases energy collection and therefore decreases the number of years until the return on investment point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587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Interviews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5523" y="2754087"/>
            <a:ext cx="8173174" cy="106897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dirty="0" smtClean="0"/>
              <a:t>Interviews were conducted on homeowners who already owned solar panels and homeowners who were interested in solar </a:t>
            </a:r>
            <a:r>
              <a:rPr lang="en-US" sz="2800" dirty="0" smtClean="0"/>
              <a:t>panels.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14927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2042511"/>
              </p:ext>
            </p:extLst>
          </p:nvPr>
        </p:nvGraphicFramePr>
        <p:xfrm>
          <a:off x="1242241" y="357051"/>
          <a:ext cx="10179050" cy="6078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43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Interviews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Very positive feedback on our idea</a:t>
            </a:r>
          </a:p>
          <a:p>
            <a:r>
              <a:rPr lang="en-US" sz="2400" dirty="0" smtClean="0"/>
              <a:t>People said they would be interested if it decreased return on investment time</a:t>
            </a:r>
          </a:p>
          <a:p>
            <a:r>
              <a:rPr lang="en-US" sz="2400" dirty="0" smtClean="0"/>
              <a:t>Happy that it increases efficiency</a:t>
            </a:r>
          </a:p>
          <a:p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1111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Parts List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167050"/>
          </a:xfrm>
        </p:spPr>
        <p:txBody>
          <a:bodyPr numCol="2">
            <a:normAutofit fontScale="92500" lnSpcReduction="10000"/>
          </a:bodyPr>
          <a:lstStyle/>
          <a:p>
            <a:r>
              <a:rPr lang="en-US" dirty="0" smtClean="0"/>
              <a:t>Current Solar Panel Installation:	</a:t>
            </a:r>
          </a:p>
          <a:p>
            <a:r>
              <a:rPr lang="en-US" dirty="0" smtClean="0"/>
              <a:t>Brushless Electrical Motor:</a:t>
            </a:r>
            <a:endParaRPr lang="en-US" dirty="0"/>
          </a:p>
          <a:p>
            <a:r>
              <a:rPr lang="en-US" dirty="0" smtClean="0"/>
              <a:t>Crankshaft System:</a:t>
            </a:r>
          </a:p>
          <a:p>
            <a:r>
              <a:rPr lang="en-US" dirty="0" smtClean="0"/>
              <a:t>Aluminum Platform:</a:t>
            </a:r>
            <a:endParaRPr lang="en-US" dirty="0"/>
          </a:p>
          <a:p>
            <a:r>
              <a:rPr lang="en-US" dirty="0" smtClean="0"/>
              <a:t>2x Steel Poles:</a:t>
            </a:r>
          </a:p>
          <a:p>
            <a:r>
              <a:rPr lang="en-US" dirty="0" smtClean="0"/>
              <a:t>3x Light Intensity Sensor:</a:t>
            </a:r>
            <a:endParaRPr lang="en-US" dirty="0"/>
          </a:p>
          <a:p>
            <a:r>
              <a:rPr lang="en-US" dirty="0" smtClean="0"/>
              <a:t>Printed Circuit Board:</a:t>
            </a:r>
          </a:p>
          <a:p>
            <a:r>
              <a:rPr lang="fr-FR" dirty="0" err="1"/>
              <a:t>Misc</a:t>
            </a:r>
            <a:r>
              <a:rPr lang="fr-FR" dirty="0"/>
              <a:t>. (</a:t>
            </a:r>
            <a:r>
              <a:rPr lang="fr-FR" dirty="0" err="1"/>
              <a:t>screws</a:t>
            </a:r>
            <a:r>
              <a:rPr lang="fr-FR" dirty="0"/>
              <a:t>, </a:t>
            </a:r>
            <a:r>
              <a:rPr lang="fr-FR" dirty="0" err="1"/>
              <a:t>nuts</a:t>
            </a:r>
            <a:r>
              <a:rPr lang="fr-FR" dirty="0"/>
              <a:t>, </a:t>
            </a:r>
            <a:r>
              <a:rPr lang="fr-FR" dirty="0" err="1"/>
              <a:t>bolts</a:t>
            </a:r>
            <a:r>
              <a:rPr lang="fr-FR" dirty="0"/>
              <a:t>, etc</a:t>
            </a:r>
            <a:r>
              <a:rPr lang="fr-FR" dirty="0" smtClean="0"/>
              <a:t>.):</a:t>
            </a:r>
          </a:p>
          <a:p>
            <a:endParaRPr lang="fr-FR" dirty="0"/>
          </a:p>
          <a:p>
            <a:r>
              <a:rPr lang="fr-FR" dirty="0" smtClean="0"/>
              <a:t>Total (w/o </a:t>
            </a:r>
            <a:r>
              <a:rPr lang="fr-FR" dirty="0" err="1" smtClean="0"/>
              <a:t>solar</a:t>
            </a:r>
            <a:r>
              <a:rPr lang="fr-FR" dirty="0" smtClean="0"/>
              <a:t> panel):</a:t>
            </a:r>
          </a:p>
          <a:p>
            <a:r>
              <a:rPr lang="en-US" dirty="0" smtClean="0"/>
              <a:t>Total with 5x markup:</a:t>
            </a:r>
            <a:endParaRPr lang="en-US" dirty="0"/>
          </a:p>
          <a:p>
            <a:pPr marL="0" indent="0" algn="r">
              <a:buNone/>
            </a:pPr>
            <a:r>
              <a:rPr lang="en-US" dirty="0"/>
              <a:t>$</a:t>
            </a:r>
            <a:r>
              <a:rPr lang="en-US" dirty="0" smtClean="0"/>
              <a:t>20,000</a:t>
            </a:r>
          </a:p>
          <a:p>
            <a:pPr marL="0" indent="0" algn="r">
              <a:buNone/>
            </a:pPr>
            <a:r>
              <a:rPr lang="en-US" dirty="0" smtClean="0"/>
              <a:t>$200</a:t>
            </a:r>
          </a:p>
          <a:p>
            <a:pPr marL="0" indent="0" algn="r">
              <a:buNone/>
            </a:pPr>
            <a:r>
              <a:rPr lang="en-US" dirty="0" smtClean="0"/>
              <a:t>$130</a:t>
            </a:r>
          </a:p>
          <a:p>
            <a:pPr marL="0" indent="0" algn="r">
              <a:buNone/>
            </a:pPr>
            <a:r>
              <a:rPr lang="en-US" dirty="0" smtClean="0"/>
              <a:t>$100</a:t>
            </a:r>
          </a:p>
          <a:p>
            <a:pPr marL="0" indent="0" algn="r">
              <a:buNone/>
            </a:pPr>
            <a:r>
              <a:rPr lang="en-US" dirty="0" smtClean="0"/>
              <a:t>$50</a:t>
            </a:r>
          </a:p>
          <a:p>
            <a:pPr marL="0" indent="0" algn="r">
              <a:buNone/>
            </a:pPr>
            <a:r>
              <a:rPr lang="en-US" dirty="0" smtClean="0"/>
              <a:t>$160</a:t>
            </a:r>
          </a:p>
          <a:p>
            <a:pPr marL="0" indent="0" algn="r">
              <a:buNone/>
            </a:pPr>
            <a:r>
              <a:rPr lang="en-US" dirty="0" smtClean="0"/>
              <a:t>$45 (approx.)</a:t>
            </a:r>
          </a:p>
          <a:p>
            <a:pPr marL="0" indent="0" algn="r">
              <a:buNone/>
            </a:pPr>
            <a:r>
              <a:rPr lang="en-US" dirty="0" smtClean="0"/>
              <a:t>$20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 smtClean="0"/>
              <a:t>$705</a:t>
            </a:r>
          </a:p>
          <a:p>
            <a:pPr marL="0" indent="0" algn="r">
              <a:buNone/>
            </a:pPr>
            <a:r>
              <a:rPr lang="en-US" dirty="0" smtClean="0"/>
              <a:t>$3525</a:t>
            </a:r>
          </a:p>
        </p:txBody>
      </p:sp>
    </p:spTree>
    <p:extLst>
      <p:ext uri="{BB962C8B-B14F-4D97-AF65-F5344CB8AC3E}">
        <p14:creationId xmlns:p14="http://schemas.microsoft.com/office/powerpoint/2010/main" val="23452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37882" y="457200"/>
            <a:ext cx="3479649" cy="1196670"/>
          </a:xfrm>
        </p:spPr>
        <p:txBody>
          <a:bodyPr/>
          <a:lstStyle/>
          <a:p>
            <a:r>
              <a:rPr lang="en-US" dirty="0" smtClean="0"/>
              <a:t>CAD Drawing #1&amp;2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These drawings show a completed rendering of the product prototype in both the up and down positions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1" y="1"/>
            <a:ext cx="7323909" cy="34947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3494727"/>
            <a:ext cx="7323908" cy="336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5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bike locks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it all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65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37882" y="457200"/>
            <a:ext cx="3436107" cy="1196670"/>
          </a:xfrm>
        </p:spPr>
        <p:txBody>
          <a:bodyPr/>
          <a:lstStyle/>
          <a:p>
            <a:r>
              <a:rPr lang="en-US" dirty="0" smtClean="0"/>
              <a:t>CAD Drawing #3&amp;4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These drawings show the underbelly of the panel and all of the mechanisms used to change the angle of the panel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0"/>
            <a:ext cx="7315200" cy="34224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422470"/>
            <a:ext cx="7315839" cy="343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40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Website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addition to our physical prototypes and digital models, we created a website to market directly to our customers</a:t>
            </a:r>
          </a:p>
          <a:p>
            <a:r>
              <a:rPr lang="en-US" sz="2400" dirty="0">
                <a:hlinkClick r:id="rId2"/>
              </a:rPr>
              <a:t>http://enigmamemory.github.io/Sunflower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pPr>
              <a:lnSpc>
                <a:spcPct val="200000"/>
              </a:lnSpc>
            </a:pPr>
            <a:r>
              <a:rPr lang="en-US" sz="3600" dirty="0" smtClean="0"/>
              <a:t>Join our mailing list!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Also, check out our </a:t>
            </a:r>
            <a:r>
              <a:rPr lang="en-US" sz="2400" dirty="0" smtClean="0"/>
              <a:t>Kickstarter:</a:t>
            </a:r>
            <a:endParaRPr lang="en-US" sz="2400" dirty="0" smtClean="0"/>
          </a:p>
          <a:p>
            <a:r>
              <a:rPr lang="en-US" u="sng" dirty="0">
                <a:hlinkClick r:id="rId3"/>
              </a:rPr>
              <a:t>https://www.kickstarter.com/projects/930445097/1354541747?token=ab1a9e40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67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Reception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445623"/>
            <a:ext cx="10178322" cy="4433969"/>
          </a:xfrm>
        </p:spPr>
        <p:txBody>
          <a:bodyPr/>
          <a:lstStyle/>
          <a:p>
            <a:r>
              <a:rPr lang="en-US" dirty="0" smtClean="0"/>
              <a:t>Used new data to re-assess our product</a:t>
            </a:r>
          </a:p>
          <a:p>
            <a:r>
              <a:rPr lang="en-US" dirty="0" smtClean="0"/>
              <a:t>Hard to find people with solar panels in the city </a:t>
            </a:r>
            <a:r>
              <a:rPr lang="en-US" dirty="0" smtClean="0">
                <a:sym typeface="Wingdings" panose="05000000000000000000" pitchFamily="2" charset="2"/>
              </a:rPr>
              <a:t> went to suburbs and online connections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Conclusions: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People were  VERY interest in the product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They would be keen on buying it if they could see a working prototype and be assured that it would decrease return on investment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Concerns included: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Very high price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Safety and </a:t>
            </a:r>
            <a:r>
              <a:rPr lang="en-US" dirty="0" err="1" smtClean="0">
                <a:sym typeface="Wingdings" panose="05000000000000000000" pitchFamily="2" charset="2"/>
              </a:rPr>
              <a:t>maintence</a:t>
            </a:r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306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Once we have a completely functional product, we must </a:t>
            </a:r>
            <a:r>
              <a:rPr lang="en-US" dirty="0" smtClean="0"/>
              <a:t>continue the design process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Build a successful prototype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Run tests and determine efficiency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Address safety concerns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33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1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Product Market fit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Customer </a:t>
            </a:r>
            <a:r>
              <a:rPr lang="en-US" sz="1800" dirty="0" smtClean="0"/>
              <a:t>Segment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Commuters who live in big cities</a:t>
            </a:r>
          </a:p>
          <a:p>
            <a:r>
              <a:rPr lang="en-US" dirty="0" smtClean="0"/>
              <a:t>Gains: Easy Commutes</a:t>
            </a:r>
          </a:p>
          <a:p>
            <a:r>
              <a:rPr lang="en-US" dirty="0" smtClean="0"/>
              <a:t>Pains: Bikes are being stolen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Value Proposition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Smart Bike Lock</a:t>
            </a:r>
          </a:p>
          <a:p>
            <a:r>
              <a:rPr lang="en-US" dirty="0" smtClean="0"/>
              <a:t>Add smart technology to increase bike security and protection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5405193" y="3017520"/>
            <a:ext cx="784098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62228" y="5428446"/>
            <a:ext cx="7522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Need to determine if this will solve the problems our customers are having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549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Interviews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085523" y="2754087"/>
            <a:ext cx="8173174" cy="106897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dirty="0" smtClean="0"/>
              <a:t>Interviewed people in our customer segment to gauge perception of our product idea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79505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5151778"/>
              </p:ext>
            </p:extLst>
          </p:nvPr>
        </p:nvGraphicFramePr>
        <p:xfrm>
          <a:off x="1250950" y="278673"/>
          <a:ext cx="10179050" cy="6209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7057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3750139"/>
              </p:ext>
            </p:extLst>
          </p:nvPr>
        </p:nvGraphicFramePr>
        <p:xfrm>
          <a:off x="1250950" y="322217"/>
          <a:ext cx="10179050" cy="6200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0052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Interviews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Affirm our proposal that bike theft is a problem</a:t>
            </a:r>
          </a:p>
          <a:p>
            <a:r>
              <a:rPr lang="en-US" dirty="0" smtClean="0"/>
              <a:t>Affirm that people don’t feel protected</a:t>
            </a:r>
          </a:p>
          <a:p>
            <a:endParaRPr lang="en-US" dirty="0" smtClean="0"/>
          </a:p>
          <a:p>
            <a:r>
              <a:rPr lang="en-US" dirty="0" smtClean="0"/>
              <a:t>Conclude that people are NOT interested in adding smart technology to personal bike locks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 what next?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4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Bike locks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next saga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0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Product market 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571999"/>
          </a:xfrm>
        </p:spPr>
        <p:txBody>
          <a:bodyPr/>
          <a:lstStyle/>
          <a:p>
            <a:r>
              <a:rPr lang="en-US" sz="2400" dirty="0" smtClean="0"/>
              <a:t>Customer segment </a:t>
            </a:r>
            <a:r>
              <a:rPr lang="en-US" sz="2400" dirty="0" smtClean="0"/>
              <a:t>is the same</a:t>
            </a:r>
          </a:p>
          <a:p>
            <a:pPr lvl="1"/>
            <a:r>
              <a:rPr lang="en-US" dirty="0" smtClean="0"/>
              <a:t>Trying to solve the same problem</a:t>
            </a:r>
            <a:endParaRPr lang="en-US" dirty="0" smtClean="0"/>
          </a:p>
          <a:p>
            <a:r>
              <a:rPr lang="en-US" sz="2400" dirty="0" smtClean="0"/>
              <a:t>Value </a:t>
            </a:r>
            <a:r>
              <a:rPr lang="en-US" sz="2400" dirty="0" smtClean="0"/>
              <a:t>Proposition </a:t>
            </a:r>
          </a:p>
          <a:p>
            <a:pPr lvl="1"/>
            <a:r>
              <a:rPr lang="en-US" sz="2000" dirty="0" smtClean="0"/>
              <a:t>Public pay-to-use bike locks that will 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 smtClean="0"/>
              <a:t>Will public bike locks have more success?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31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1085</TotalTime>
  <Words>604</Words>
  <Application>Microsoft Office PowerPoint</Application>
  <PresentationFormat>Widescreen</PresentationFormat>
  <Paragraphs>130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Gill Sans MT</vt:lpstr>
      <vt:lpstr>Impact</vt:lpstr>
      <vt:lpstr>Wingdings</vt:lpstr>
      <vt:lpstr>Badge</vt:lpstr>
      <vt:lpstr>Sunflower</vt:lpstr>
      <vt:lpstr>Smart bike locks</vt:lpstr>
      <vt:lpstr>Product Market fit</vt:lpstr>
      <vt:lpstr>Interviews</vt:lpstr>
      <vt:lpstr>PowerPoint Presentation</vt:lpstr>
      <vt:lpstr>PowerPoint Presentation</vt:lpstr>
      <vt:lpstr>Interviews</vt:lpstr>
      <vt:lpstr>Public Bike locks</vt:lpstr>
      <vt:lpstr>Product market fit</vt:lpstr>
      <vt:lpstr>PowerPoint Presentation</vt:lpstr>
      <vt:lpstr>Interviews</vt:lpstr>
      <vt:lpstr>Sunflower</vt:lpstr>
      <vt:lpstr>Brainstorming</vt:lpstr>
      <vt:lpstr>Product Market Fit</vt:lpstr>
      <vt:lpstr>Interviews</vt:lpstr>
      <vt:lpstr>PowerPoint Presentation</vt:lpstr>
      <vt:lpstr>Interviews</vt:lpstr>
      <vt:lpstr>Parts List</vt:lpstr>
      <vt:lpstr>CAD Drawing #1&amp;2</vt:lpstr>
      <vt:lpstr>CAD Drawing #3&amp;4</vt:lpstr>
      <vt:lpstr>Website </vt:lpstr>
      <vt:lpstr>Public Reception</vt:lpstr>
      <vt:lpstr>Future plans</vt:lpstr>
      <vt:lpstr>Thank You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Sunflower</dc:title>
  <dc:creator>Microsoft account</dc:creator>
  <cp:lastModifiedBy>Microsoft account</cp:lastModifiedBy>
  <cp:revision>36</cp:revision>
  <dcterms:created xsi:type="dcterms:W3CDTF">2015-12-03T08:51:39Z</dcterms:created>
  <dcterms:modified xsi:type="dcterms:W3CDTF">2015-12-15T05:06:30Z</dcterms:modified>
</cp:coreProperties>
</file>