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8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9" r:id="rId29"/>
    <p:sldId id="283" r:id="rId30"/>
    <p:sldId id="290" r:id="rId31"/>
    <p:sldId id="284" r:id="rId32"/>
    <p:sldId id="285" r:id="rId33"/>
    <p:sldId id="286" r:id="rId34"/>
    <p:sldId id="287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0" y="5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14003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101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eff734bf6_1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eff734bf6_1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4486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f023ab761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f023ab761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638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f023ab761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f023ab761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330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f023ab761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f023ab761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672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e981ce1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e981ce1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8195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e981ce1a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e981ce1a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3769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e981ce1a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e981ce1a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7386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e981ce1a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e981ce1a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7971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e981ce1a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e981ce1a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98764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e981ce1a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e981ce1a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2232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eff734bf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eff734bf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0573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e981ce1a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e981ce1a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05436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e981ce1a1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e981ce1a1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843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e981ce1a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e981ce1a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309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e981ce1a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e981ce1a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3353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e981ce1a1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e981ce1a1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44024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e981ce1a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e981ce1a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6887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e981ce1a1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e981ce1a1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5063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e981ce1a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e981ce1a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4010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e981ce1a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e981ce1a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1468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e981ce1a1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e981ce1a1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9336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eff734bf6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eff734bf6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65143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e981ce1a1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e981ce1a1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30593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e981ce1a1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e981ce1a1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9974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e981ce1a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e981ce1a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2892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e981ce1a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e981ce1a1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6099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e981ce1a1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e981ce1a1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3200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eff734bf6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eff734bf6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148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eff734bf6_1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eff734bf6_1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2775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eff734bf6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eff734bf6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574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eff734bf6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eff734bf6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817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eff734bf6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eff734bf6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610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eff734bf6_1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eff734bf6_1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762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0778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0636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0859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042291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00614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42237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15490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97486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22044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0860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90189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62061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77703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87146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49659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76827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19995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25601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055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342900" rtl="1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57175" indent="-257175" algn="r" defTabSz="342900" rtl="1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r" defTabSz="342900" rtl="1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nigmatis/apollo-twitter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github.com/Enigmatis/apollo-twitter/tree/master/src/app/services" TargetMode="External"/><Relationship Id="rId5" Type="http://schemas.openxmlformats.org/officeDocument/2006/relationships/hyperlink" Target="https://github.com/Enigmatis/apollo-twitter/tree/master/src/app" TargetMode="External"/><Relationship Id="rId4" Type="http://schemas.openxmlformats.org/officeDocument/2006/relationships/hyperlink" Target="https://github.com/Enigmatis/apollo-twitter/tree/master/sr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ollographql.com/doc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Apollo Client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קורס מאגרים 8.2019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-686462" y="23566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graphql.module.ts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ahoma"/>
                <a:ea typeface="Tahoma"/>
                <a:cs typeface="Tahoma"/>
                <a:sym typeface="Tahoma"/>
              </a:rPr>
              <a:t>כאן נרשום את הנתיב לשירות ה-GraphQL שהעלנו: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marL="457200" lvl="0" indent="0" algn="r" rtl="1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r" rtl="1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latin typeface="Tahoma"/>
                <a:ea typeface="Tahoma"/>
                <a:cs typeface="Tahoma"/>
                <a:sym typeface="Tahoma"/>
              </a:rPr>
              <a:t>	וכאן מוגדר הבנאי של ה-client: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 rotWithShape="1">
          <a:blip r:embed="rId3">
            <a:alphaModFix/>
          </a:blip>
          <a:srcRect t="-1898" r="50593" b="93333"/>
          <a:stretch/>
        </p:blipFill>
        <p:spPr>
          <a:xfrm>
            <a:off x="820057" y="1394247"/>
            <a:ext cx="7503886" cy="663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 t="5077" b="61143"/>
          <a:stretch/>
        </p:blipFill>
        <p:spPr>
          <a:xfrm>
            <a:off x="116462" y="2545556"/>
            <a:ext cx="8911075" cy="153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כאן נספק את הבנאי שכתבנו מקודם ואת ההגדרות הנוספות שנרצה להגדיר במעמד החיבור:</a:t>
            </a:r>
            <a:endParaRPr/>
          </a:p>
          <a:p>
            <a:pPr marL="0" lvl="0" indent="0" algn="r" rtl="1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1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1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1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1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1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ולא לשכוח להוסיף לimports את GraphQLModule למודול הראשי של האפליקציה שלנו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 rotWithShape="1">
          <a:blip r:embed="rId3">
            <a:alphaModFix/>
          </a:blip>
          <a:srcRect t="41165" b="-5"/>
          <a:stretch/>
        </p:blipFill>
        <p:spPr>
          <a:xfrm>
            <a:off x="351775" y="1579225"/>
            <a:ext cx="8520600" cy="255757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5;p22"/>
          <p:cNvSpPr txBox="1">
            <a:spLocks/>
          </p:cNvSpPr>
          <p:nvPr/>
        </p:nvSpPr>
        <p:spPr>
          <a:xfrm>
            <a:off x="-686462" y="235669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1" eaLnBrk="1" latinLnBrk="0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15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2pPr>
            <a:lvl3pPr lvl="2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3pPr>
            <a:lvl4pPr lvl="3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4pPr>
            <a:lvl5pPr lvl="4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5pPr>
            <a:lvl6pPr lvl="5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6pPr>
            <a:lvl7pPr lvl="6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7pPr>
            <a:lvl8pPr lvl="7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8pPr>
            <a:lvl9pPr lvl="8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9pPr>
          </a:lstStyle>
          <a:p>
            <a:pPr algn="r">
              <a:buClrTx/>
              <a:buFontTx/>
            </a:pP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graphql.module.ts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-675271" y="2451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נגדיר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את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השליפה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באמצעות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הgql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186399"/>
            <a:ext cx="8832300" cy="3500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439886" y="263479"/>
            <a:ext cx="4419956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he-I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שימוש ב-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Apollo Client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13" y="1971600"/>
            <a:ext cx="829627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775" y="1299250"/>
            <a:ext cx="6969501" cy="30187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7;p25"/>
          <p:cNvSpPr txBox="1">
            <a:spLocks/>
          </p:cNvSpPr>
          <p:nvPr/>
        </p:nvSpPr>
        <p:spPr>
          <a:xfrm>
            <a:off x="3439886" y="263479"/>
            <a:ext cx="4419956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1" eaLnBrk="1" latinLnBrk="0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15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2pPr>
            <a:lvl3pPr lvl="2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3pPr>
            <a:lvl4pPr lvl="3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4pPr>
            <a:lvl5pPr lvl="4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5pPr>
            <a:lvl6pPr lvl="5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6pPr>
            <a:lvl7pPr lvl="6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7pPr>
            <a:lvl8pPr lvl="7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8pPr>
            <a:lvl9pPr lvl="8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9pPr>
          </a:lstStyle>
          <a:p>
            <a:pPr algn="r">
              <a:buClrTx/>
              <a:buFontTx/>
            </a:pPr>
            <a:r>
              <a:rPr lang="he-I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שימוש ב-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Apollo Client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-718815" y="22965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במידה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ונרצה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להעבירvariables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75" y="978250"/>
            <a:ext cx="584835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1688" y="2688475"/>
            <a:ext cx="4798483" cy="2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>
            <a:spLocks noGrp="1"/>
          </p:cNvSpPr>
          <p:nvPr>
            <p:ph type="title"/>
          </p:nvPr>
        </p:nvSpPr>
        <p:spPr>
          <a:xfrm>
            <a:off x="-675271" y="212797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Mutation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225" y="1509700"/>
            <a:ext cx="7962900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4175" y="1406275"/>
            <a:ext cx="4895850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56;p28"/>
          <p:cNvSpPr txBox="1">
            <a:spLocks/>
          </p:cNvSpPr>
          <p:nvPr/>
        </p:nvSpPr>
        <p:spPr>
          <a:xfrm>
            <a:off x="-675271" y="212797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1" eaLnBrk="1" latinLnBrk="0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15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2pPr>
            <a:lvl3pPr lvl="2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3pPr>
            <a:lvl4pPr lvl="3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4pPr>
            <a:lvl5pPr lvl="4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5pPr>
            <a:lvl6pPr lvl="5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6pPr>
            <a:lvl7pPr lvl="6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7pPr>
            <a:lvl8pPr lvl="7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8pPr>
            <a:lvl9pPr lvl="8" rt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9pPr>
          </a:lstStyle>
          <a:p>
            <a:pPr algn="r">
              <a:buClrTx/>
              <a:buFontTx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Mutation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-776872" y="24182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עבודה עם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angular services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9" name="Google Shape;169;p30"/>
          <p:cNvPicPr preferRelativeResize="0"/>
          <p:nvPr/>
        </p:nvPicPr>
        <p:blipFill rotWithShape="1">
          <a:blip r:embed="rId3">
            <a:alphaModFix/>
          </a:blip>
          <a:srcRect r="24184"/>
          <a:stretch/>
        </p:blipFill>
        <p:spPr>
          <a:xfrm>
            <a:off x="2590564" y="814525"/>
            <a:ext cx="3748060" cy="4134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-776872" y="24182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עבודה עם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angular services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721" y="1323831"/>
            <a:ext cx="8123362" cy="29723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440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-886718" y="27184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אג'נדה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מה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זה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Apollo Client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עבודה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עם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apollo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angular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תרגיל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apollo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twitter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title"/>
          </p:nvPr>
        </p:nvSpPr>
        <p:spPr>
          <a:xfrm>
            <a:off x="-733328" y="183768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עבודה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נכונה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עם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mutations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6" name="Google Shape;176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לפעמים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נרצה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שה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-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mutations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שלנו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יחזירו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יישות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לאחר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הפעולה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שלהן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כדי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שנוכל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להמשיך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לעבוד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איתה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באפליקציות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אינטרנטיות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הדבר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אף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חשוב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לצורך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עבודה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רציפה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של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המשתמש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he-IL" dirty="0"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לדוגמה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בצ'אט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- 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המשתמש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שולח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הודעה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והוא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רוצה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שהיא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תופיע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בדף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מיד</a:t>
            </a:r>
            <a:r>
              <a:rPr lang="he-IL" dirty="0">
                <a:latin typeface="Tahoma"/>
                <a:ea typeface="Tahoma"/>
                <a:cs typeface="Tahoma"/>
                <a:sym typeface="Tahoma"/>
              </a:rPr>
              <a:t>)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עלינו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לפתח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בצורה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שכזו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שהלקוח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יוכל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לקבל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את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המידע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שהוא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צריך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בצורה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מהירה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הפתרון – לא לתת למשתמש לחכות למידע שכבר קיים אצלו ועתיד להישמר במאגר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>
            <a:spLocks noGrp="1"/>
          </p:cNvSpPr>
          <p:nvPr>
            <p:ph type="title"/>
          </p:nvPr>
        </p:nvSpPr>
        <p:spPr>
          <a:xfrm>
            <a:off x="-689785" y="241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Optimistic UI</a:t>
            </a:r>
          </a:p>
        </p:txBody>
      </p:sp>
      <p:pic>
        <p:nvPicPr>
          <p:cNvPr id="188" name="Google Shape;1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085" y="1476139"/>
            <a:ext cx="79248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699" y="814525"/>
            <a:ext cx="4174302" cy="41638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87;p33"/>
          <p:cNvSpPr txBox="1">
            <a:spLocks noGrp="1"/>
          </p:cNvSpPr>
          <p:nvPr>
            <p:ph type="title"/>
          </p:nvPr>
        </p:nvSpPr>
        <p:spPr>
          <a:xfrm>
            <a:off x="-689785" y="241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Optimistic UI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>
            <a:spLocks noGrp="1"/>
          </p:cNvSpPr>
          <p:nvPr>
            <p:ph type="title"/>
          </p:nvPr>
        </p:nvSpPr>
        <p:spPr>
          <a:xfrm>
            <a:off x="-747843" y="1982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Query, Mutation, Subscription services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0" name="Google Shape;200;p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אמנם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ה-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API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של 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Apollo Client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ישיר למדי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(query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watchQuery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mutate subscribe) 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יש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דרך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עדיפה לעבוד ב-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Apollo Client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עם 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angular services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עבור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כל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query, mutation, subscription 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אנו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נגדיר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service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נפרד שיוכל להיות מוזרק ל-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components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שלנו</a:t>
            </a:r>
          </a:p>
          <a:p>
            <a:pPr marL="457200" lvl="0" indent="-3429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לכל 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service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יוגדר הטיפוס שהוא מחזיר והתשובה תחזור בתור הטיפוס הרצוי (ולא 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any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)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>
            <a:spLocks noGrp="1"/>
          </p:cNvSpPr>
          <p:nvPr>
            <p:ph type="title"/>
          </p:nvPr>
        </p:nvSpPr>
        <p:spPr>
          <a:xfrm>
            <a:off x="-689786" y="285368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דבר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ראשון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נגדיר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את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</a:t>
            </a:r>
            <a:r>
              <a:rPr lang="he-I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6" name="Google Shape;2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4225" y="1457925"/>
            <a:ext cx="249555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>
            <a:spLocks noGrp="1"/>
          </p:cNvSpPr>
          <p:nvPr>
            <p:ph type="title"/>
          </p:nvPr>
        </p:nvSpPr>
        <p:spPr>
          <a:xfrm>
            <a:off x="-762357" y="24182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he-I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הגדרת ה-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2" name="Google Shape;212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1600"/>
              </a:spcAft>
              <a:buNone/>
            </a:pP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כאן מוגדר לנו הטיפוס שה-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service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יחזיר לנו</a:t>
            </a:r>
          </a:p>
          <a:p>
            <a:pPr marL="0" lvl="0" indent="0" algn="r" rtl="1">
              <a:spcBef>
                <a:spcPts val="0"/>
              </a:spcBef>
              <a:spcAft>
                <a:spcPts val="1600"/>
              </a:spcAft>
              <a:buNone/>
            </a:pP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חשוב להתאים את שם השדה שבתוך הטיפוס, לשם ה-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query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שאנחנו קוראים לו.</a:t>
            </a:r>
          </a:p>
          <a:p>
            <a:pPr marL="0" lvl="0" indent="0" algn="r" rtl="1">
              <a:spcBef>
                <a:spcPts val="0"/>
              </a:spcBef>
              <a:spcAft>
                <a:spcPts val="1600"/>
              </a:spcAft>
              <a:buNone/>
            </a:pP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הערה: נוכל להשתמש בטיפוס זה במספר 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service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-ים. נצטרך להוסיף כל פעם שדה שתואם את ה-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query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שיתבצע.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13" name="Google Shape;21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975" y="2860675"/>
            <a:ext cx="5394050" cy="138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title"/>
          </p:nvPr>
        </p:nvSpPr>
        <p:spPr>
          <a:xfrm>
            <a:off x="-762358" y="23557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he-I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מימוש ה-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 service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9" name="Google Shape;219;p38"/>
          <p:cNvSpPr txBox="1">
            <a:spLocks noGrp="1"/>
          </p:cNvSpPr>
          <p:nvPr>
            <p:ph type="body" idx="1"/>
          </p:nvPr>
        </p:nvSpPr>
        <p:spPr>
          <a:xfrm>
            <a:off x="4310742" y="1152475"/>
            <a:ext cx="4521557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נגדיר 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angular service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שיורש מאובייקט ה-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Query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</a:t>
            </a:r>
          </a:p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ומחזיר טיפוס מסוג ה-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Response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שהגדרנו מקודם.</a:t>
            </a:r>
          </a:p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e-IL" dirty="0"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נכתוב את שאילתת ה-</a:t>
            </a:r>
            <a:r>
              <a:rPr lang="en-US" dirty="0" err="1" smtClean="0">
                <a:latin typeface="Tahoma"/>
                <a:ea typeface="Tahoma"/>
                <a:cs typeface="Tahoma"/>
                <a:sym typeface="Tahoma"/>
              </a:rPr>
              <a:t>GraphQL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שלנו בתוך שדה 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document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.</a:t>
            </a:r>
          </a:p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e-IL" dirty="0"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שימו לב שפעולת ה-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query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שאליה קראנו נקראת 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posts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בהתאמה לשם השדה ב-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Response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r" rtl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20" name="Google Shape;22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47" y="1036772"/>
            <a:ext cx="4047350" cy="3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>
            <a:spLocks noGrp="1"/>
          </p:cNvSpPr>
          <p:nvPr>
            <p:ph type="title"/>
          </p:nvPr>
        </p:nvSpPr>
        <p:spPr>
          <a:xfrm>
            <a:off x="-762356" y="226044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he-I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נצרוך את השירות באופן הבא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6" name="Google Shape;226;p39"/>
          <p:cNvSpPr txBox="1">
            <a:spLocks noGrp="1"/>
          </p:cNvSpPr>
          <p:nvPr>
            <p:ph type="body" idx="1"/>
          </p:nvPr>
        </p:nvSpPr>
        <p:spPr>
          <a:xfrm>
            <a:off x="5529838" y="1152475"/>
            <a:ext cx="330246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נזריק את </a:t>
            </a:r>
            <a:r>
              <a:rPr lang="en-US" dirty="0" err="1" smtClean="0">
                <a:latin typeface="Tahoma"/>
                <a:ea typeface="Tahoma"/>
                <a:cs typeface="Tahoma"/>
                <a:sym typeface="Tahoma"/>
              </a:rPr>
              <a:t>AllPostsGQL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ל-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Component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שלנו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lang="he-IL" dirty="0"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נריץ את פונקציית ה-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watch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(מקבילה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ל</a:t>
            </a:r>
            <a:r>
              <a:rPr lang="en-US" dirty="0" err="1" smtClean="0">
                <a:latin typeface="Tahoma"/>
                <a:ea typeface="Tahoma"/>
                <a:cs typeface="Tahoma"/>
                <a:sym typeface="Tahoma"/>
              </a:rPr>
              <a:t>watchQuery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)</a:t>
            </a:r>
            <a:endParaRPr dirty="0" smtClean="0"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r" rtl="1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ונצפה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לערך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Observable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של מערך </a:t>
            </a:r>
            <a:r>
              <a:rPr lang="he-IL" dirty="0" err="1" smtClean="0">
                <a:latin typeface="Tahoma"/>
                <a:ea typeface="Tahoma"/>
                <a:cs typeface="Tahoma"/>
                <a:sym typeface="Tahoma"/>
              </a:rPr>
              <a:t>פוסטים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posts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27" name="Google Shape;22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13" y="1017713"/>
            <a:ext cx="5457825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>
            <a:spLocks noGrp="1"/>
          </p:cNvSpPr>
          <p:nvPr>
            <p:ph type="title"/>
          </p:nvPr>
        </p:nvSpPr>
        <p:spPr>
          <a:xfrm>
            <a:off x="-762356" y="226044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he-I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נצרוך את השירות באופן הבא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27" name="Google Shape;227;p39"/>
          <p:cNvPicPr preferRelativeResize="0"/>
          <p:nvPr/>
        </p:nvPicPr>
        <p:blipFill rotWithShape="1">
          <a:blip r:embed="rId3">
            <a:alphaModFix/>
          </a:blip>
          <a:srcRect l="9850" t="54873" r="17284" b="10941"/>
          <a:stretch/>
        </p:blipFill>
        <p:spPr>
          <a:xfrm>
            <a:off x="1030514" y="1654628"/>
            <a:ext cx="6684602" cy="2293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27;p39"/>
          <p:cNvPicPr preferRelativeResize="0"/>
          <p:nvPr/>
        </p:nvPicPr>
        <p:blipFill rotWithShape="1">
          <a:blip r:embed="rId3">
            <a:alphaModFix/>
          </a:blip>
          <a:srcRect l="6393" t="11231" r="44409" b="81132"/>
          <a:stretch/>
        </p:blipFill>
        <p:spPr>
          <a:xfrm>
            <a:off x="1150645" y="1009086"/>
            <a:ext cx="3222170" cy="435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443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>
            <a:spLocks noGrp="1"/>
          </p:cNvSpPr>
          <p:nvPr>
            <p:ph type="title"/>
          </p:nvPr>
        </p:nvSpPr>
        <p:spPr>
          <a:xfrm>
            <a:off x="-689786" y="111488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Mutation service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34" name="Google Shape;23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685" y="1516350"/>
            <a:ext cx="4045625" cy="274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0"/>
          <p:cNvPicPr preferRelativeResize="0"/>
          <p:nvPr/>
        </p:nvPicPr>
        <p:blipFill rotWithShape="1">
          <a:blip r:embed="rId4">
            <a:alphaModFix/>
          </a:blip>
          <a:srcRect r="22964"/>
          <a:stretch/>
        </p:blipFill>
        <p:spPr>
          <a:xfrm>
            <a:off x="4489113" y="1845625"/>
            <a:ext cx="4285199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-845156" y="3134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כלי 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Apollo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לצד הלקוח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Apollo client 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-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עבור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אפליקציות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צד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לקוח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לרוב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הפלטפורמות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והתשתיות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Playground</a:t>
            </a:r>
            <a:r>
              <a:rPr lang="he-IL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- 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ממשק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לצריכת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מאגר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באמצעות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graphql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עבור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מפתחים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Apollo-tooling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–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ממשק 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cli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שמספק כלים כמו 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code-gen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ו-</a:t>
            </a:r>
            <a:r>
              <a:rPr lang="en-US" smtClean="0">
                <a:latin typeface="Tahoma"/>
                <a:ea typeface="Tahoma"/>
                <a:cs typeface="Tahoma"/>
                <a:sym typeface="Tahoma"/>
              </a:rPr>
              <a:t>download-schema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eslint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-plugin-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graphql</a:t>
            </a:r>
            <a:r>
              <a:rPr lang="he-IL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-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ולידציות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של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סכמה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עבור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שאילתות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של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graphql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בקוד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JS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914400" lvl="0" indent="0" algn="r" rtl="1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ועוד המון כלים וספריות ב-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Apollo </a:t>
            </a:r>
            <a:r>
              <a:rPr lang="en-US" dirty="0" err="1" smtClean="0">
                <a:latin typeface="Tahoma"/>
                <a:ea typeface="Tahoma"/>
                <a:cs typeface="Tahoma"/>
                <a:sym typeface="Tahoma"/>
              </a:rPr>
              <a:t>GraphQL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ב-</a:t>
            </a:r>
            <a:r>
              <a:rPr lang="en-US" dirty="0" err="1" smtClean="0">
                <a:latin typeface="Tahoma"/>
                <a:ea typeface="Tahoma"/>
                <a:cs typeface="Tahoma"/>
                <a:sym typeface="Tahoma"/>
              </a:rPr>
              <a:t>github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>
            <a:spLocks noGrp="1"/>
          </p:cNvSpPr>
          <p:nvPr>
            <p:ph type="title"/>
          </p:nvPr>
        </p:nvSpPr>
        <p:spPr>
          <a:xfrm>
            <a:off x="-689786" y="111488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Mutation 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</a:t>
            </a:r>
            <a:r>
              <a:rPr lang="he-I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דוגמה נוספת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520" y="1653495"/>
            <a:ext cx="6796449" cy="204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74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 txBox="1">
            <a:spLocks noGrp="1"/>
          </p:cNvSpPr>
          <p:nvPr>
            <p:ph type="title"/>
          </p:nvPr>
        </p:nvSpPr>
        <p:spPr>
          <a:xfrm>
            <a:off x="-689786" y="227311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עוד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מדריכים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</a:t>
            </a:r>
            <a:r>
              <a:rPr lang="he-I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Apollo Docs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41" name="Google Shape;24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188" y="1125850"/>
            <a:ext cx="617163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"/>
          <p:cNvSpPr/>
          <p:nvPr/>
        </p:nvSpPr>
        <p:spPr>
          <a:xfrm>
            <a:off x="803638" y="1962150"/>
            <a:ext cx="7537466" cy="121927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Arial"/>
              </a:rPr>
              <a:t>תרגיל סיכום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>
            <a:spLocks noGrp="1"/>
          </p:cNvSpPr>
          <p:nvPr>
            <p:ph type="title"/>
          </p:nvPr>
        </p:nvSpPr>
        <p:spPr>
          <a:xfrm>
            <a:off x="-738277" y="259249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Apollo Twitter - Client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2" name="Google Shape;252;p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אפליקציית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לפרסום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טוויטים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ורישום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משתמשים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אתם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תממשו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את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החיבור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לשרת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שכתבתם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בהרצאה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הקודמת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יש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לכתוב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שירותי 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dirty="0" err="1" smtClean="0">
                <a:latin typeface="Tahoma"/>
                <a:ea typeface="Tahoma"/>
                <a:cs typeface="Tahoma"/>
                <a:sym typeface="Tahoma"/>
              </a:rPr>
              <a:t>GraphQL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כמו בתבנית האחרונה שלמדנו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עבור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שליפות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של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טוויטים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ומשתמשים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ו-Mutation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עבור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רישום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משתמש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חדש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כל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העבודה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תתבצע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ב: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53" name="Google Shape;25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037" y="2291648"/>
            <a:ext cx="3409925" cy="25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4"/>
          <p:cNvSpPr txBox="1">
            <a:spLocks noGrp="1"/>
          </p:cNvSpPr>
          <p:nvPr>
            <p:ph type="title"/>
          </p:nvPr>
        </p:nvSpPr>
        <p:spPr>
          <a:xfrm>
            <a:off x="-687147" y="27877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Apollo Twitter - Client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9" name="Google Shape;259;p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200000"/>
              </a:lnSpc>
              <a:buFont typeface="Tahoma"/>
              <a:buChar char="●"/>
            </a:pP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git clone https://github.com/Enigmatis/apollo-twitter.git</a:t>
            </a:r>
            <a:endParaRPr lang="en-GB" dirty="0" smtClean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npm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ng 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serve --o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השאילתות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וה-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Responses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ימומשו ב </a:t>
            </a:r>
            <a:r>
              <a:rPr lang="en-GB" sz="1200" dirty="0" err="1" smtClean="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apollo</a:t>
            </a:r>
            <a:r>
              <a:rPr lang="en-GB" sz="1200" dirty="0" smtClean="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-twitter</a:t>
            </a:r>
            <a:r>
              <a:rPr lang="en-GB" sz="1200" dirty="0" smtClean="0">
                <a:solidFill>
                  <a:srgbClr val="58606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GB" sz="1200" dirty="0" err="1" smtClean="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src</a:t>
            </a:r>
            <a:r>
              <a:rPr lang="en-GB" sz="1200" dirty="0" smtClean="0">
                <a:solidFill>
                  <a:srgbClr val="58606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GB" sz="1200" dirty="0" smtClean="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app</a:t>
            </a:r>
            <a:r>
              <a:rPr lang="en-GB" sz="1200" dirty="0" smtClean="0">
                <a:solidFill>
                  <a:srgbClr val="58606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GB" sz="1200" dirty="0" smtClean="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services</a:t>
            </a:r>
            <a:r>
              <a:rPr lang="en-GB" sz="1200" dirty="0" smtClean="0">
                <a:solidFill>
                  <a:srgbClr val="58606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GB" sz="1200" dirty="0" err="1" smtClean="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graphql</a:t>
            </a:r>
            <a:r>
              <a:rPr lang="en-GB" sz="1200" dirty="0">
                <a:solidFill>
                  <a:srgbClr val="58606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 </a:t>
            </a:r>
            <a:r>
              <a:rPr lang="en-GB" dirty="0"/>
              <a:t> </a:t>
            </a:r>
            <a:r>
              <a:rPr lang="he-IL" dirty="0" smtClean="0"/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בקבצי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ה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-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gql</a:t>
            </a:r>
            <a:endParaRPr dirty="0" smtClean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b="1" dirty="0" err="1" smtClean="0">
                <a:latin typeface="Tahoma"/>
                <a:ea typeface="Tahoma"/>
                <a:cs typeface="Tahoma"/>
                <a:sym typeface="Tahoma"/>
              </a:rPr>
              <a:t>קריאה</a:t>
            </a:r>
            <a:r>
              <a:rPr lang="en-GB" b="1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b="1" dirty="0" err="1" smtClean="0">
                <a:latin typeface="Tahoma"/>
                <a:ea typeface="Tahoma"/>
                <a:cs typeface="Tahoma"/>
                <a:sym typeface="Tahoma"/>
              </a:rPr>
              <a:t>לסרביסים</a:t>
            </a:r>
            <a:r>
              <a:rPr lang="en-GB" b="1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b="1" dirty="0" err="1" smtClean="0">
                <a:latin typeface="Tahoma"/>
                <a:ea typeface="Tahoma"/>
                <a:cs typeface="Tahoma"/>
                <a:sym typeface="Tahoma"/>
              </a:rPr>
              <a:t>שכתבתם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תתרחש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ב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-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tweets.service.ts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ו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-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users.service.ts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endParaRPr dirty="0" smtClean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לשים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לב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לכל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ה-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TODOS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שרשומים, תממשו </a:t>
            </a:r>
            <a:r>
              <a:rPr lang="he-IL" dirty="0" err="1" smtClean="0">
                <a:latin typeface="Tahoma"/>
                <a:ea typeface="Tahoma"/>
                <a:cs typeface="Tahoma"/>
                <a:sym typeface="Tahoma"/>
              </a:rPr>
              <a:t>הכל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בהתאם לשדות הנכונים וזה יעבוד לכם 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;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)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r" rtl="1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מומלץ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ואף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רצוי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להשתמש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במצגת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הזו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וב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-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Apollo Docs</a:t>
            </a:r>
            <a:endParaRPr sz="1200" dirty="0">
              <a:solidFill>
                <a:srgbClr val="58606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-713536" y="3064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ahoma"/>
                <a:ea typeface="Tahoma"/>
                <a:cs typeface="Tahoma"/>
                <a:sym typeface="Tahoma"/>
              </a:rPr>
              <a:t>Apollo Client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קליינט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GraphQ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L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ע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בור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אפליקציות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JavaScript 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ופלטפורמות 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frontend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נוספות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0" algn="r" rtl="1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מאפשרת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תשאול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וחיבור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ממשק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GraphQL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לצד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הלקוח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עם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מספר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שורות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קוד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.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525" y="2711701"/>
            <a:ext cx="6690225" cy="119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321" y="821782"/>
            <a:ext cx="7739743" cy="3638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-789736" y="27184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Apollo 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client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-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יתרונות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מתממשקת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בקלות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לצד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הלקוח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וניתן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להוסיף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אותה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בקלות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גם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בפרויקטים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קיימים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תמיכה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אוניברסלית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-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בכל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שרת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GraphQL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בכל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סכמה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ובכל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תשתית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צד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לקוח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קלה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לשימוש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קוד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פתוח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נועדה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לאפליקציות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עם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המון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תעבורת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מידע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ולצורך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בעדכון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הלקוח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בצורה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מיידית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לאחר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פעולה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נתמכת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על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ידי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קהילה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גדולה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ומתעדכנת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באופן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שוטף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המון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u="sng" dirty="0" err="1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3"/>
              </a:rPr>
              <a:t>דוקומנטציה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כדי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שאף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פעם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לא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תלכו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לאיבוד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12250"/>
            <a:ext cx="8839200" cy="382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-691411" y="294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apollo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-angular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תומכת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ב-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angular schematics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תמיכה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ב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-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ng-add ng-update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)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מתמזגת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בצורה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מעולה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בעבודה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מול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services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ו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-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components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של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אנגולר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מאפשרתbind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לטיפוסי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 TS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לעבודה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רציפה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באנולר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-684587" y="30854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נתחיל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בהגדרת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ה-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Apollo Client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688" y="11659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נריץ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ng add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apollo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-angular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לאחר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מכן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נראה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שנוצר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לנוgraphql.module.ts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he-IL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 smtClean="0">
                <a:latin typeface="Tahoma"/>
                <a:ea typeface="Tahoma"/>
                <a:cs typeface="Tahoma"/>
                <a:sym typeface="Tahoma"/>
              </a:rPr>
              <a:t>ובו</a:t>
            </a:r>
            <a:r>
              <a:rPr lang="en-GB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dirty="0" err="1">
                <a:latin typeface="Tahoma"/>
                <a:ea typeface="Tahoma"/>
                <a:cs typeface="Tahoma"/>
                <a:sym typeface="Tahoma"/>
              </a:rPr>
              <a:t>השורות</a:t>
            </a:r>
            <a:r>
              <a:rPr lang="en-GB" dirty="0">
                <a:latin typeface="Tahoma"/>
                <a:ea typeface="Tahoma"/>
                <a:cs typeface="Tahoma"/>
                <a:sym typeface="Tahoma"/>
              </a:rPr>
              <a:t>: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157" y="1796062"/>
            <a:ext cx="5743321" cy="2908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176</TotalTime>
  <Words>647</Words>
  <Application>Microsoft Office PowerPoint</Application>
  <PresentationFormat>‫הצגה על המסך (16:9)</PresentationFormat>
  <Paragraphs>98</Paragraphs>
  <Slides>34</Slides>
  <Notes>34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34</vt:i4>
      </vt:variant>
    </vt:vector>
  </HeadingPairs>
  <TitlesOfParts>
    <vt:vector size="41" baseType="lpstr">
      <vt:lpstr>Arial</vt:lpstr>
      <vt:lpstr>Calibri</vt:lpstr>
      <vt:lpstr>Century Gothic</vt:lpstr>
      <vt:lpstr>Tahoma</vt:lpstr>
      <vt:lpstr>Times New Roman</vt:lpstr>
      <vt:lpstr>Wingdings 3</vt:lpstr>
      <vt:lpstr>יונים</vt:lpstr>
      <vt:lpstr>Apollo Client</vt:lpstr>
      <vt:lpstr>אג'נדה</vt:lpstr>
      <vt:lpstr>כלי Apollo לצד הלקוח</vt:lpstr>
      <vt:lpstr>Apollo Client</vt:lpstr>
      <vt:lpstr>מצגת של PowerPoint</vt:lpstr>
      <vt:lpstr>Apollo client - יתרונות</vt:lpstr>
      <vt:lpstr>מצגת של PowerPoint</vt:lpstr>
      <vt:lpstr>apollo-angular</vt:lpstr>
      <vt:lpstr>נתחיל בהגדרת ה-Apollo Client</vt:lpstr>
      <vt:lpstr>graphql.module.ts</vt:lpstr>
      <vt:lpstr>מצגת של PowerPoint</vt:lpstr>
      <vt:lpstr>נגדיר את השליפה באמצעות הgql </vt:lpstr>
      <vt:lpstr>שימוש ב-Apollo Client</vt:lpstr>
      <vt:lpstr>מצגת של PowerPoint</vt:lpstr>
      <vt:lpstr>במידה ונרצה להעבירvariables </vt:lpstr>
      <vt:lpstr>Mutation </vt:lpstr>
      <vt:lpstr>מצגת של PowerPoint</vt:lpstr>
      <vt:lpstr>עבודה עם angular services</vt:lpstr>
      <vt:lpstr>עבודה עם angular services</vt:lpstr>
      <vt:lpstr>עבודה נכונה עם mutations</vt:lpstr>
      <vt:lpstr>Optimistic UI</vt:lpstr>
      <vt:lpstr>Optimistic UI</vt:lpstr>
      <vt:lpstr>Query, Mutation, Subscription services</vt:lpstr>
      <vt:lpstr>דבר ראשון נגדיר את ה-type</vt:lpstr>
      <vt:lpstr>הגדרת ה-Query</vt:lpstr>
      <vt:lpstr>מימוש ה-query service</vt:lpstr>
      <vt:lpstr>נצרוך את השירות באופן הבא</vt:lpstr>
      <vt:lpstr>נצרוך את השירות באופן הבא</vt:lpstr>
      <vt:lpstr>Mutation service</vt:lpstr>
      <vt:lpstr>Mutation service – דוגמה נוספת</vt:lpstr>
      <vt:lpstr>עוד מדריכים ב-Apollo Docs</vt:lpstr>
      <vt:lpstr>מצגת של PowerPoint</vt:lpstr>
      <vt:lpstr>Apollo Twitter - Client</vt:lpstr>
      <vt:lpstr>Apollo Twitter - Client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Apollo Client</dc:title>
  <cp:lastModifiedBy>u86504</cp:lastModifiedBy>
  <cp:revision>17</cp:revision>
  <dcterms:modified xsi:type="dcterms:W3CDTF">2019-08-19T07:08:29Z</dcterms:modified>
</cp:coreProperties>
</file>