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Lexend Deca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exendDeca-bold.fntdata"/><Relationship Id="rId30" Type="http://schemas.openxmlformats.org/officeDocument/2006/relationships/font" Target="fonts/LexendDeca-regular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3283d366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3283d36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3283d3662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3283d366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3283d3662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3283d366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283d366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3283d366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283d3662_0_5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d3283d366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3283d3662_0_7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3283d366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3283d3662_0_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3283d3662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d3283d3662_0_9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d3283d3662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3283d3662_0_1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d3283d3662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3283d3662_0_1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3283d3662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d3283d3662_0_2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d3283d366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3283d3662_0_16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3283d3662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d3283d3662_0_1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d3283d366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d3283d3662_0_2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d3283d3662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d3283d3662_0_2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d3283d366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3283d3662_0_24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3283d366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3283d3662_0_27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3283d3662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1d45acc11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1d45acc1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1d45acc11_0_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1d45acc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1d45acc11_0_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1d45acc1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1d45acc11_0_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1d45acc1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1d45acc11_0_10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1d45acc11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6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ctrTitle"/>
          </p:nvPr>
        </p:nvSpPr>
        <p:spPr>
          <a:xfrm>
            <a:off x="693250" y="1649100"/>
            <a:ext cx="4875900" cy="18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Microserviços: arquitetura e desafios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idx="4294967295" type="ctrTitle"/>
          </p:nvPr>
        </p:nvSpPr>
        <p:spPr>
          <a:xfrm>
            <a:off x="685800" y="1032750"/>
            <a:ext cx="395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Implementação e integração contínua</a:t>
            </a:r>
            <a:endParaRPr sz="60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2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22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6" name="Google Shape;186;p22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87" name="Google Shape;187;p22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88" name="Google Shape;18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 txBox="1"/>
          <p:nvPr>
            <p:ph idx="4294967295" type="subTitle"/>
          </p:nvPr>
        </p:nvSpPr>
        <p:spPr>
          <a:xfrm>
            <a:off x="685800" y="3013350"/>
            <a:ext cx="3332700" cy="6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Integração e testes contínuos de código.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Implementação contínua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580550" y="1352550"/>
            <a:ext cx="6014400" cy="23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Menor chance de erros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Correções e novas funcionalidades entregues rapidamente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Automatização do processo de entrega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Compatibilidade entre versões.</a:t>
            </a:r>
            <a:endParaRPr/>
          </a:p>
        </p:txBody>
      </p:sp>
      <p:sp>
        <p:nvSpPr>
          <p:cNvPr id="201" name="Google Shape;201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Integração contínua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580550" y="1352550"/>
            <a:ext cx="6014400" cy="29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Detecção rápida de erros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Manutenção da compatibilidade entre serviços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Aceleração do desenvolvimento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Complexidade dos testes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Sincronização das versões</a:t>
            </a:r>
            <a:endParaRPr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Importância para microserviços</a:t>
            </a:r>
            <a:endParaRPr/>
          </a:p>
        </p:txBody>
      </p:sp>
      <p:sp>
        <p:nvSpPr>
          <p:cNvPr id="214" name="Google Shape;214;p25"/>
          <p:cNvSpPr txBox="1"/>
          <p:nvPr>
            <p:ph idx="1" type="body"/>
          </p:nvPr>
        </p:nvSpPr>
        <p:spPr>
          <a:xfrm>
            <a:off x="580550" y="1352550"/>
            <a:ext cx="6014400" cy="117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Automação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Gerenciamento de serviços</a:t>
            </a:r>
            <a:endParaRPr/>
          </a:p>
        </p:txBody>
      </p:sp>
      <p:sp>
        <p:nvSpPr>
          <p:cNvPr id="215" name="Google Shape;215;p2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4294967295" type="ctrTitle"/>
          </p:nvPr>
        </p:nvSpPr>
        <p:spPr>
          <a:xfrm>
            <a:off x="685800" y="1032750"/>
            <a:ext cx="395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Gerenciamento de estados e dados</a:t>
            </a:r>
            <a:endParaRPr sz="6000"/>
          </a:p>
        </p:txBody>
      </p:sp>
      <p:sp>
        <p:nvSpPr>
          <p:cNvPr id="221" name="Google Shape;221;p2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2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2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30" name="Google Shape;230;p2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31" name="Google Shape;23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 txBox="1"/>
          <p:nvPr>
            <p:ph idx="4294967295" type="subTitle"/>
          </p:nvPr>
        </p:nvSpPr>
        <p:spPr>
          <a:xfrm>
            <a:off x="685800" y="3013350"/>
            <a:ext cx="3332700" cy="6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Desafios e padrões em microserviços.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Desafios</a:t>
            </a:r>
            <a:endParaRPr/>
          </a:p>
        </p:txBody>
      </p:sp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580550" y="1352550"/>
            <a:ext cx="6014400" cy="3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Gerenciamento de estados: Alguns microserviços precisam gerenciar estados, embora geralmente sejam stateless.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Consistência de dados: Cada serviço tem seu próprio banco de dados, o que pode complicar a consistência de dados.</a:t>
            </a:r>
            <a:endParaRPr/>
          </a:p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Padrões</a:t>
            </a:r>
            <a:endParaRPr/>
          </a:p>
        </p:txBody>
      </p:sp>
      <p:sp>
        <p:nvSpPr>
          <p:cNvPr id="250" name="Google Shape;250;p28"/>
          <p:cNvSpPr txBox="1"/>
          <p:nvPr>
            <p:ph idx="1" type="body"/>
          </p:nvPr>
        </p:nvSpPr>
        <p:spPr>
          <a:xfrm>
            <a:off x="580550" y="1352550"/>
            <a:ext cx="6014400" cy="19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Stateful vs. Stateless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Event Sourcing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CQRS (Command Query Responsibility Segregation)</a:t>
            </a:r>
            <a:endParaRPr/>
          </a:p>
        </p:txBody>
      </p:sp>
      <p:sp>
        <p:nvSpPr>
          <p:cNvPr id="251" name="Google Shape;251;p2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Transações</a:t>
            </a:r>
            <a:endParaRPr/>
          </a:p>
        </p:txBody>
      </p:sp>
      <p:sp>
        <p:nvSpPr>
          <p:cNvPr id="257" name="Google Shape;257;p29"/>
          <p:cNvSpPr txBox="1"/>
          <p:nvPr>
            <p:ph idx="1" type="body"/>
          </p:nvPr>
        </p:nvSpPr>
        <p:spPr>
          <a:xfrm>
            <a:off x="580550" y="1352550"/>
            <a:ext cx="6014400" cy="15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Sagas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BASE (Basically Available, Soft state, Eventually consistent)</a:t>
            </a:r>
            <a:endParaRPr/>
          </a:p>
        </p:txBody>
      </p:sp>
      <p:sp>
        <p:nvSpPr>
          <p:cNvPr id="258" name="Google Shape;258;p2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Ferramentas</a:t>
            </a:r>
            <a:endParaRPr/>
          </a:p>
        </p:txBody>
      </p:sp>
      <p:sp>
        <p:nvSpPr>
          <p:cNvPr id="264" name="Google Shape;264;p30"/>
          <p:cNvSpPr txBox="1"/>
          <p:nvPr>
            <p:ph idx="1" type="body"/>
          </p:nvPr>
        </p:nvSpPr>
        <p:spPr>
          <a:xfrm>
            <a:off x="580550" y="1352550"/>
            <a:ext cx="6014400" cy="218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Redis: Para gerenciamento de dados.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Kafka: Para eventos e comunicação entre serviços.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Consul: Para configuração distribuída e descoberta de serviços.</a:t>
            </a:r>
            <a:endParaRPr/>
          </a:p>
        </p:txBody>
      </p:sp>
      <p:sp>
        <p:nvSpPr>
          <p:cNvPr id="265" name="Google Shape;265;p3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1"/>
          <p:cNvSpPr txBox="1"/>
          <p:nvPr>
            <p:ph idx="4294967295" type="ctrTitle"/>
          </p:nvPr>
        </p:nvSpPr>
        <p:spPr>
          <a:xfrm>
            <a:off x="685800" y="1032750"/>
            <a:ext cx="395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Resiliência e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tolerância a falhas</a:t>
            </a:r>
            <a:endParaRPr sz="3600"/>
          </a:p>
        </p:txBody>
      </p:sp>
      <p:sp>
        <p:nvSpPr>
          <p:cNvPr id="271" name="Google Shape;271;p3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7" name="Google Shape;277;p31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31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31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31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281" name="Google Shape;28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>
            <p:ph idx="4294967295" type="subTitle"/>
          </p:nvPr>
        </p:nvSpPr>
        <p:spPr>
          <a:xfrm>
            <a:off x="685800" y="3013350"/>
            <a:ext cx="3332700" cy="96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Garantindo que o sistema continue funcionando apesar das falhas.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4294967295" type="ctrTitle"/>
          </p:nvPr>
        </p:nvSpPr>
        <p:spPr>
          <a:xfrm>
            <a:off x="685800" y="1032750"/>
            <a:ext cx="36291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Fundamentos</a:t>
            </a:r>
            <a:endParaRPr sz="6000"/>
          </a:p>
        </p:txBody>
      </p:sp>
      <p:sp>
        <p:nvSpPr>
          <p:cNvPr id="72" name="Google Shape;72;p14"/>
          <p:cNvSpPr txBox="1"/>
          <p:nvPr>
            <p:ph idx="4294967295" type="subTitle"/>
          </p:nvPr>
        </p:nvSpPr>
        <p:spPr>
          <a:xfrm>
            <a:off x="685800" y="3013350"/>
            <a:ext cx="3332700" cy="6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Benefícios dos microserviços</a:t>
            </a:r>
            <a:endParaRPr sz="1800"/>
          </a:p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4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0" name="Google Shape;80;p14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1" name="Google Shape;81;p14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2" name="Google Shape;82;p14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83" name="Google Shape;8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 txBox="1"/>
          <p:nvPr>
            <p:ph idx="1" type="body"/>
          </p:nvPr>
        </p:nvSpPr>
        <p:spPr>
          <a:xfrm>
            <a:off x="580550" y="2337950"/>
            <a:ext cx="2841000" cy="19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Resiliência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Capacidade de recuperação rápida de falhas, permitindo operação contínua.</a:t>
            </a:r>
            <a:endParaRPr/>
          </a:p>
        </p:txBody>
      </p:sp>
      <p:sp>
        <p:nvSpPr>
          <p:cNvPr id="293" name="Google Shape;293;p32"/>
          <p:cNvSpPr txBox="1"/>
          <p:nvPr>
            <p:ph type="title"/>
          </p:nvPr>
        </p:nvSpPr>
        <p:spPr>
          <a:xfrm>
            <a:off x="580550" y="500175"/>
            <a:ext cx="6098400" cy="1556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Resiliência e tolerância a falhas em sistemas distribuídos</a:t>
            </a:r>
            <a:endParaRPr/>
          </a:p>
        </p:txBody>
      </p:sp>
      <p:sp>
        <p:nvSpPr>
          <p:cNvPr id="294" name="Google Shape;294;p32"/>
          <p:cNvSpPr txBox="1"/>
          <p:nvPr>
            <p:ph idx="2" type="body"/>
          </p:nvPr>
        </p:nvSpPr>
        <p:spPr>
          <a:xfrm>
            <a:off x="3753950" y="2337950"/>
            <a:ext cx="2841000" cy="198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Tolerância e falhas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Adaptação a falhas sem causar interrupções significativas.</a:t>
            </a:r>
            <a:endParaRPr/>
          </a:p>
        </p:txBody>
      </p:sp>
      <p:sp>
        <p:nvSpPr>
          <p:cNvPr id="295" name="Google Shape;295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3"/>
          <p:cNvSpPr txBox="1"/>
          <p:nvPr>
            <p:ph type="title"/>
          </p:nvPr>
        </p:nvSpPr>
        <p:spPr>
          <a:xfrm>
            <a:off x="700000" y="235850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Estratégias</a:t>
            </a:r>
            <a:endParaRPr/>
          </a:p>
        </p:txBody>
      </p:sp>
      <p:sp>
        <p:nvSpPr>
          <p:cNvPr id="301" name="Google Shape;301;p33"/>
          <p:cNvSpPr txBox="1"/>
          <p:nvPr>
            <p:ph idx="2" type="body"/>
          </p:nvPr>
        </p:nvSpPr>
        <p:spPr>
          <a:xfrm>
            <a:off x="700000" y="1322675"/>
            <a:ext cx="18180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Retries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Novas tentativas em caso de falha.</a:t>
            </a:r>
            <a:endParaRPr/>
          </a:p>
        </p:txBody>
      </p:sp>
      <p:sp>
        <p:nvSpPr>
          <p:cNvPr id="302" name="Google Shape;302;p33"/>
          <p:cNvSpPr txBox="1"/>
          <p:nvPr>
            <p:ph idx="3" type="body"/>
          </p:nvPr>
        </p:nvSpPr>
        <p:spPr>
          <a:xfrm>
            <a:off x="3108924" y="1322675"/>
            <a:ext cx="17160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Timeouts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Limite de espera para evitar bloqueios.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33"/>
          <p:cNvSpPr txBox="1"/>
          <p:nvPr>
            <p:ph idx="3" type="body"/>
          </p:nvPr>
        </p:nvSpPr>
        <p:spPr>
          <a:xfrm>
            <a:off x="5415844" y="1322675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Fallbacks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Respostas alternativas para manter a estabilidade.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33"/>
          <p:cNvPicPr preferRelativeResize="0"/>
          <p:nvPr/>
        </p:nvPicPr>
        <p:blipFill rotWithShape="1">
          <a:blip r:embed="rId3">
            <a:alphaModFix/>
          </a:blip>
          <a:srcRect b="0" l="2262" r="2262" t="0"/>
          <a:stretch/>
        </p:blipFill>
        <p:spPr>
          <a:xfrm>
            <a:off x="700000" y="3042625"/>
            <a:ext cx="1618500" cy="1347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306" name="Google Shape;306;p33"/>
          <p:cNvPicPr preferRelativeResize="0"/>
          <p:nvPr/>
        </p:nvPicPr>
        <p:blipFill rotWithShape="1">
          <a:blip r:embed="rId4">
            <a:alphaModFix/>
          </a:blip>
          <a:srcRect b="0" l="5705" r="5705" t="0"/>
          <a:stretch/>
        </p:blipFill>
        <p:spPr>
          <a:xfrm>
            <a:off x="3108925" y="3042625"/>
            <a:ext cx="1618500" cy="1347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307" name="Google Shape;307;p33"/>
          <p:cNvPicPr preferRelativeResize="0"/>
          <p:nvPr/>
        </p:nvPicPr>
        <p:blipFill rotWithShape="1">
          <a:blip r:embed="rId5">
            <a:alphaModFix/>
          </a:blip>
          <a:srcRect b="0" l="21310" r="21310" t="0"/>
          <a:stretch/>
        </p:blipFill>
        <p:spPr>
          <a:xfrm>
            <a:off x="5415850" y="3042625"/>
            <a:ext cx="1618500" cy="13479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 txBox="1"/>
          <p:nvPr>
            <p:ph idx="4294967295" type="ctrTitle"/>
          </p:nvPr>
        </p:nvSpPr>
        <p:spPr>
          <a:xfrm>
            <a:off x="685800" y="1032750"/>
            <a:ext cx="3951900" cy="1662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Resumo de problemas e soluções</a:t>
            </a:r>
            <a:endParaRPr sz="3600"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9" name="Google Shape;319;p34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4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4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34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323" name="Google Shape;32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4"/>
          <p:cNvSpPr txBox="1"/>
          <p:nvPr>
            <p:ph idx="4294967295" type="subTitle"/>
          </p:nvPr>
        </p:nvSpPr>
        <p:spPr>
          <a:xfrm>
            <a:off x="685800" y="3013350"/>
            <a:ext cx="3332700" cy="96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Soluções para desafios em microserviços.</a:t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Complexidade</a:t>
            </a:r>
            <a:endParaRPr/>
          </a:p>
        </p:txBody>
      </p:sp>
      <p:sp>
        <p:nvSpPr>
          <p:cNvPr id="335" name="Google Shape;335;p35"/>
          <p:cNvSpPr txBox="1"/>
          <p:nvPr>
            <p:ph idx="1" type="body"/>
          </p:nvPr>
        </p:nvSpPr>
        <p:spPr>
          <a:xfrm>
            <a:off x="580550" y="1352550"/>
            <a:ext cx="6014400" cy="3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Desafio:</a:t>
            </a:r>
            <a:r>
              <a:rPr lang="en"/>
              <a:t> Aumenta a complexidade de desenvolvimento e manutenção.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Solução: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Domain-Driven Design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API Gateway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Kubernetes</a:t>
            </a:r>
            <a:endParaRPr/>
          </a:p>
        </p:txBody>
      </p:sp>
      <p:sp>
        <p:nvSpPr>
          <p:cNvPr id="336" name="Google Shape;336;p3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Latência</a:t>
            </a:r>
            <a:endParaRPr/>
          </a:p>
        </p:txBody>
      </p:sp>
      <p:sp>
        <p:nvSpPr>
          <p:cNvPr id="342" name="Google Shape;342;p36"/>
          <p:cNvSpPr txBox="1"/>
          <p:nvPr>
            <p:ph idx="1" type="body"/>
          </p:nvPr>
        </p:nvSpPr>
        <p:spPr>
          <a:xfrm>
            <a:off x="580550" y="1352550"/>
            <a:ext cx="6014400" cy="3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Desafio:</a:t>
            </a:r>
            <a:r>
              <a:rPr lang="en"/>
              <a:t> Comunicação em rede pode causar atrasos significativos.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Solução: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Cacheamento com Redis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Mensageria assíncrona com Kafka ou RabbitMQ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Otimização das chamadas remotas.</a:t>
            </a:r>
            <a:endParaRPr/>
          </a:p>
        </p:txBody>
      </p:sp>
      <p:sp>
        <p:nvSpPr>
          <p:cNvPr id="343" name="Google Shape;343;p3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580550" y="205975"/>
            <a:ext cx="74445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Gerenciamento de versões</a:t>
            </a:r>
            <a:endParaRPr/>
          </a:p>
        </p:txBody>
      </p:sp>
      <p:sp>
        <p:nvSpPr>
          <p:cNvPr id="349" name="Google Shape;349;p37"/>
          <p:cNvSpPr txBox="1"/>
          <p:nvPr>
            <p:ph idx="1" type="body"/>
          </p:nvPr>
        </p:nvSpPr>
        <p:spPr>
          <a:xfrm>
            <a:off x="580550" y="1352550"/>
            <a:ext cx="6014400" cy="329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Desafio:</a:t>
            </a:r>
            <a:r>
              <a:rPr lang="en"/>
              <a:t> </a:t>
            </a:r>
            <a:r>
              <a:rPr lang="en"/>
              <a:t>Evolução independente pode causar problemas de compatibilidade.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Muli"/>
              <a:buChar char="⬡"/>
            </a:pPr>
            <a:r>
              <a:rPr b="1" lang="en">
                <a:latin typeface="Muli"/>
                <a:ea typeface="Muli"/>
                <a:cs typeface="Muli"/>
                <a:sym typeface="Muli"/>
              </a:rPr>
              <a:t>Solução:</a:t>
            </a:r>
            <a:endParaRPr b="1">
              <a:latin typeface="Muli"/>
              <a:ea typeface="Muli"/>
              <a:cs typeface="Muli"/>
              <a:sym typeface="Muli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Versionamento de API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Feature toggles para lançamentos graduais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"/>
              <a:t>Documentação clara com OpenAPI</a:t>
            </a:r>
            <a:endParaRPr/>
          </a:p>
        </p:txBody>
      </p:sp>
      <p:sp>
        <p:nvSpPr>
          <p:cNvPr id="350" name="Google Shape;350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Desacoplamento</a:t>
            </a:r>
            <a:endParaRPr/>
          </a:p>
        </p:txBody>
      </p:sp>
      <p:sp>
        <p:nvSpPr>
          <p:cNvPr id="94" name="Google Shape;94;p15"/>
          <p:cNvSpPr txBox="1"/>
          <p:nvPr>
            <p:ph idx="1" type="body"/>
          </p:nvPr>
        </p:nvSpPr>
        <p:spPr>
          <a:xfrm>
            <a:off x="580550" y="1352550"/>
            <a:ext cx="6014400" cy="23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Desacoplamento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Escalabilidade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Resiliência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Comunicação leve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Automação e DevOps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Princípios de design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01" name="Google Shape;101;p16"/>
          <p:cNvSpPr txBox="1"/>
          <p:nvPr>
            <p:ph idx="4294967295" type="subTitle"/>
          </p:nvPr>
        </p:nvSpPr>
        <p:spPr>
          <a:xfrm>
            <a:off x="685800" y="3013350"/>
            <a:ext cx="3332700" cy="6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Desacoplamento e responsabilidade única</a:t>
            </a:r>
            <a:endParaRPr sz="1800"/>
          </a:p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6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6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6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2" name="Google Shape;11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Desacoplamento</a:t>
            </a:r>
            <a:endParaRPr/>
          </a:p>
        </p:txBody>
      </p:sp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580550" y="1352550"/>
            <a:ext cx="6014400" cy="32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Interfaces bem definidas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Dados isolados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Mensageria e eventos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Microserviços devem ser independentes,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com mínima dependência entre eles. Isso facilita mudanças e escalabilidade.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SRP</a:t>
            </a:r>
            <a:endParaRPr/>
          </a:p>
        </p:txBody>
      </p:sp>
      <p:sp>
        <p:nvSpPr>
          <p:cNvPr id="130" name="Google Shape;130;p18"/>
          <p:cNvSpPr txBox="1"/>
          <p:nvPr>
            <p:ph idx="1" type="body"/>
          </p:nvPr>
        </p:nvSpPr>
        <p:spPr>
          <a:xfrm>
            <a:off x="580550" y="1352550"/>
            <a:ext cx="6014400" cy="32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“</a:t>
            </a:r>
            <a:r>
              <a:rPr lang="en"/>
              <a:t>Single Responsibility Principle”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Modularidade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Um</a:t>
            </a:r>
            <a:r>
              <a:rPr lang="en"/>
              <a:t> dos cinco princípios do SOLID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Cada serviço deve ser responsável por uma única parte do negócio. Isso reduz a complexidade e melhora a manutenção.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9"/>
          <p:cNvSpPr txBox="1"/>
          <p:nvPr>
            <p:ph idx="4294967295" type="ctrTitle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Princípios de arquitetura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sp>
        <p:nvSpPr>
          <p:cNvPr id="137" name="Google Shape;137;p19"/>
          <p:cNvSpPr txBox="1"/>
          <p:nvPr>
            <p:ph idx="4294967295" type="subTitle"/>
          </p:nvPr>
        </p:nvSpPr>
        <p:spPr>
          <a:xfrm>
            <a:off x="685800" y="3013350"/>
            <a:ext cx="3332700" cy="62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4"/>
                </a:solidFill>
              </a:rPr>
              <a:t>Protocolos eficientes e implantação independente</a:t>
            </a:r>
            <a:endParaRPr sz="1800"/>
          </a:p>
        </p:txBody>
      </p:sp>
      <p:sp>
        <p:nvSpPr>
          <p:cNvPr id="138" name="Google Shape;138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cap="rnd" cmpd="sng" w="19050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cap="rnd" cmpd="sng" w="19050">
            <a:solidFill>
              <a:schemeClr val="accent1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48" name="Google Shape;14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7367930" y="16170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7550659" y="149532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59293" y="32963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2021" y="34180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4079405" y="347891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4262134" y="3357220"/>
            <a:ext cx="481900" cy="5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Comunicação entre serviços</a:t>
            </a:r>
            <a:endParaRPr/>
          </a:p>
        </p:txBody>
      </p:sp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580550" y="1352550"/>
            <a:ext cx="6014400" cy="320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Uso de APIs: APIs REST, gRPC, ou mensageria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Deploy independente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Conectar serviços de várias formas e atualizar cada um sem parar o sistema todo.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Uso de APIs</a:t>
            </a:r>
            <a:endParaRPr/>
          </a:p>
        </p:txBody>
      </p:sp>
      <p:sp>
        <p:nvSpPr>
          <p:cNvPr id="166" name="Google Shape;166;p21"/>
          <p:cNvSpPr txBox="1"/>
          <p:nvPr>
            <p:ph idx="1" type="body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REST - Twitter API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Muito usado para comunicação HTTP entre microserviços.</a:t>
            </a:r>
            <a:endParaRPr sz="1200"/>
          </a:p>
        </p:txBody>
      </p:sp>
      <p:sp>
        <p:nvSpPr>
          <p:cNvPr id="167" name="Google Shape;167;p21"/>
          <p:cNvSpPr txBox="1"/>
          <p:nvPr>
            <p:ph idx="2" type="body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gRPC - Google Cloud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Um framework de comunicação mais eficiente e rápido, baseado em HTTP/2 e Protobuf.</a:t>
            </a:r>
            <a:endParaRPr sz="1200"/>
          </a:p>
        </p:txBody>
      </p:sp>
      <p:sp>
        <p:nvSpPr>
          <p:cNvPr id="168" name="Google Shape;168;p21"/>
          <p:cNvSpPr txBox="1"/>
          <p:nvPr>
            <p:ph idx="3" type="body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latin typeface="Muli"/>
                <a:ea typeface="Muli"/>
                <a:cs typeface="Muli"/>
                <a:sym typeface="Muli"/>
              </a:rPr>
              <a:t>Mensageria - Uber</a:t>
            </a:r>
            <a:endParaRPr b="1" sz="1200"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Utilizado quando a comunicação precisa ser assíncrona.</a:t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9" name="Google Shape;169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18624" r="18624" t="0"/>
          <a:stretch/>
        </p:blipFill>
        <p:spPr>
          <a:xfrm>
            <a:off x="379000" y="2772750"/>
            <a:ext cx="1968600" cy="16392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171" name="Google Shape;171;p21"/>
          <p:cNvPicPr preferRelativeResize="0"/>
          <p:nvPr/>
        </p:nvPicPr>
        <p:blipFill rotWithShape="1">
          <a:blip r:embed="rId4">
            <a:alphaModFix/>
          </a:blip>
          <a:srcRect b="0" l="18474" r="18474" t="0"/>
          <a:stretch/>
        </p:blipFill>
        <p:spPr>
          <a:xfrm>
            <a:off x="2582625" y="2772750"/>
            <a:ext cx="1968600" cy="16392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  <p:pic>
        <p:nvPicPr>
          <p:cNvPr id="172" name="Google Shape;172;p21"/>
          <p:cNvPicPr preferRelativeResize="0"/>
          <p:nvPr/>
        </p:nvPicPr>
        <p:blipFill rotWithShape="1">
          <a:blip r:embed="rId5">
            <a:alphaModFix/>
          </a:blip>
          <a:srcRect b="0" l="18474" r="18474" t="0"/>
          <a:stretch/>
        </p:blipFill>
        <p:spPr>
          <a:xfrm>
            <a:off x="4786250" y="2772750"/>
            <a:ext cx="1968600" cy="1639200"/>
          </a:xfrm>
          <a:prstGeom prst="hexagon">
            <a:avLst>
              <a:gd fmla="val 25000" name="adj"/>
              <a:gd fmla="val 115470" name="vf"/>
            </a:avLst>
          </a:prstGeom>
          <a:noFill/>
          <a:ln>
            <a:noFill/>
          </a:ln>
          <a:effectLst>
            <a:outerShdw blurRad="257175" rotWithShape="0" algn="bl" dir="5400000" dist="5715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