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7E4B-475A-4D2E-8422-E4B56928745A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01F-2343-43D3-8F41-01B486EF811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0343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7E4B-475A-4D2E-8422-E4B56928745A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01F-2343-43D3-8F41-01B486EF811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3862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7E4B-475A-4D2E-8422-E4B56928745A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01F-2343-43D3-8F41-01B486EF811C}" type="slidenum">
              <a:rPr lang="en-NG" smtClean="0"/>
              <a:t>‹#›</a:t>
            </a:fld>
            <a:endParaRPr lang="en-N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3882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7E4B-475A-4D2E-8422-E4B56928745A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01F-2343-43D3-8F41-01B486EF811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31538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7E4B-475A-4D2E-8422-E4B56928745A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01F-2343-43D3-8F41-01B486EF811C}" type="slidenum">
              <a:rPr lang="en-NG" smtClean="0"/>
              <a:t>‹#›</a:t>
            </a:fld>
            <a:endParaRPr lang="en-N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4618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7E4B-475A-4D2E-8422-E4B56928745A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01F-2343-43D3-8F41-01B486EF811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8845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7E4B-475A-4D2E-8422-E4B56928745A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01F-2343-43D3-8F41-01B486EF811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26755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7E4B-475A-4D2E-8422-E4B56928745A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01F-2343-43D3-8F41-01B486EF811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3142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7E4B-475A-4D2E-8422-E4B56928745A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01F-2343-43D3-8F41-01B486EF811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1365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7E4B-475A-4D2E-8422-E4B56928745A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01F-2343-43D3-8F41-01B486EF811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6412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7E4B-475A-4D2E-8422-E4B56928745A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01F-2343-43D3-8F41-01B486EF811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8547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7E4B-475A-4D2E-8422-E4B56928745A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01F-2343-43D3-8F41-01B486EF811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4653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7E4B-475A-4D2E-8422-E4B56928745A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01F-2343-43D3-8F41-01B486EF811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7950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7E4B-475A-4D2E-8422-E4B56928745A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01F-2343-43D3-8F41-01B486EF811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6126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7E4B-475A-4D2E-8422-E4B56928745A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01F-2343-43D3-8F41-01B486EF811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2619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7E4B-475A-4D2E-8422-E4B56928745A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801F-2343-43D3-8F41-01B486EF811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9934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7E4B-475A-4D2E-8422-E4B56928745A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1D801F-2343-43D3-8F41-01B486EF811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0482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5C0B-1DEA-42B0-A73B-CBD825E3C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Project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5A394-DF25-4BF2-A6DD-7E1435726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Eniibukun Olalandu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5198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A674-E8EA-4955-B67C-5C5F45F8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05471" cy="1325563"/>
          </a:xfrm>
        </p:spPr>
        <p:txBody>
          <a:bodyPr/>
          <a:lstStyle/>
          <a:p>
            <a:r>
              <a:rPr lang="en-US" dirty="0"/>
              <a:t>Flowchart for Simple Interest</a:t>
            </a:r>
            <a:endParaRPr lang="en-NG" dirty="0"/>
          </a:p>
        </p:txBody>
      </p:sp>
      <p:sp>
        <p:nvSpPr>
          <p:cNvPr id="3" name="Terminator 3">
            <a:extLst>
              <a:ext uri="{FF2B5EF4-FFF2-40B4-BE49-F238E27FC236}">
                <a16:creationId xmlns:a16="http://schemas.microsoft.com/office/drawing/2014/main" id="{77FDF255-2E69-44CB-A8A2-D97A63392CD5}"/>
              </a:ext>
            </a:extLst>
          </p:cNvPr>
          <p:cNvSpPr/>
          <p:nvPr/>
        </p:nvSpPr>
        <p:spPr>
          <a:xfrm>
            <a:off x="7929051" y="532665"/>
            <a:ext cx="1872209" cy="72008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NG" dirty="0"/>
              <a:t>      Start</a:t>
            </a:r>
          </a:p>
        </p:txBody>
      </p:sp>
      <p:sp>
        <p:nvSpPr>
          <p:cNvPr id="4" name="Data 6">
            <a:extLst>
              <a:ext uri="{FF2B5EF4-FFF2-40B4-BE49-F238E27FC236}">
                <a16:creationId xmlns:a16="http://schemas.microsoft.com/office/drawing/2014/main" id="{9626C644-04C9-4968-86EE-22B20F2BEED5}"/>
              </a:ext>
            </a:extLst>
          </p:cNvPr>
          <p:cNvSpPr/>
          <p:nvPr/>
        </p:nvSpPr>
        <p:spPr>
          <a:xfrm>
            <a:off x="7885317" y="1690688"/>
            <a:ext cx="1959676" cy="792088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GB" dirty="0"/>
              <a:t>I</a:t>
            </a:r>
            <a:r>
              <a:rPr lang="en-NG" dirty="0"/>
              <a:t>nput p,r&amp;t</a:t>
            </a:r>
          </a:p>
        </p:txBody>
      </p:sp>
      <p:sp>
        <p:nvSpPr>
          <p:cNvPr id="5" name="Process 7">
            <a:extLst>
              <a:ext uri="{FF2B5EF4-FFF2-40B4-BE49-F238E27FC236}">
                <a16:creationId xmlns:a16="http://schemas.microsoft.com/office/drawing/2014/main" id="{398CF620-AF89-4E70-9AA1-C6D0D33BE53D}"/>
              </a:ext>
            </a:extLst>
          </p:cNvPr>
          <p:cNvSpPr/>
          <p:nvPr/>
        </p:nvSpPr>
        <p:spPr>
          <a:xfrm>
            <a:off x="7931112" y="2933528"/>
            <a:ext cx="1851664" cy="936108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NG" dirty="0"/>
              <a:t>Calculate A=</a:t>
            </a:r>
          </a:p>
          <a:p>
            <a:pPr algn="just"/>
            <a:r>
              <a:rPr lang="en-NG" dirty="0"/>
              <a:t>P(1 + (R/100)T)</a:t>
            </a:r>
          </a:p>
        </p:txBody>
      </p:sp>
      <p:sp>
        <p:nvSpPr>
          <p:cNvPr id="6" name="Data 8">
            <a:extLst>
              <a:ext uri="{FF2B5EF4-FFF2-40B4-BE49-F238E27FC236}">
                <a16:creationId xmlns:a16="http://schemas.microsoft.com/office/drawing/2014/main" id="{D416A16E-A2AE-4AE8-BA66-FD28D871B805}"/>
              </a:ext>
            </a:extLst>
          </p:cNvPr>
          <p:cNvSpPr/>
          <p:nvPr/>
        </p:nvSpPr>
        <p:spPr>
          <a:xfrm>
            <a:off x="7863298" y="4380011"/>
            <a:ext cx="1956856" cy="720080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NG" dirty="0"/>
              <a:t>Display A</a:t>
            </a:r>
          </a:p>
        </p:txBody>
      </p:sp>
      <p:sp>
        <p:nvSpPr>
          <p:cNvPr id="7" name="Terminator 9">
            <a:extLst>
              <a:ext uri="{FF2B5EF4-FFF2-40B4-BE49-F238E27FC236}">
                <a16:creationId xmlns:a16="http://schemas.microsoft.com/office/drawing/2014/main" id="{6B86125F-2A14-4191-A165-2C1746A5B244}"/>
              </a:ext>
            </a:extLst>
          </p:cNvPr>
          <p:cNvSpPr/>
          <p:nvPr/>
        </p:nvSpPr>
        <p:spPr>
          <a:xfrm>
            <a:off x="7863298" y="5610466"/>
            <a:ext cx="1953215" cy="54868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NG" dirty="0"/>
              <a:t>        End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D94683-8427-4065-93D4-AD06408ADD07}"/>
              </a:ext>
            </a:extLst>
          </p:cNvPr>
          <p:cNvCxnSpPr>
            <a:stCxn id="3" idx="2"/>
            <a:endCxn id="4" idx="1"/>
          </p:cNvCxnSpPr>
          <p:nvPr/>
        </p:nvCxnSpPr>
        <p:spPr>
          <a:xfrm flipH="1">
            <a:off x="8865155" y="1252745"/>
            <a:ext cx="1" cy="43794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076231-094F-4F21-9DED-BB6A1EEA27B7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8856944" y="2482776"/>
            <a:ext cx="8211" cy="45075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D55D75-7BE8-409D-99B1-27BC53C8479C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8839906" y="5100091"/>
            <a:ext cx="1820" cy="51037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5ADB51-6BD6-4D5E-A4BF-57015D50DE43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H="1">
            <a:off x="8841726" y="3869636"/>
            <a:ext cx="15218" cy="51037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08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1CB6-89CC-4EE8-96BA-7A59325A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1033"/>
            <a:ext cx="6962067" cy="714051"/>
          </a:xfrm>
        </p:spPr>
        <p:txBody>
          <a:bodyPr>
            <a:normAutofit fontScale="90000"/>
          </a:bodyPr>
          <a:lstStyle/>
          <a:p>
            <a:r>
              <a:rPr lang="en-NG" dirty="0"/>
              <a:t>FLOWCHART FOR COMPOUND INTREST</a:t>
            </a:r>
            <a:br>
              <a:rPr lang="en-NG" dirty="0"/>
            </a:br>
            <a:endParaRPr lang="en-NG" dirty="0"/>
          </a:p>
        </p:txBody>
      </p:sp>
      <p:sp>
        <p:nvSpPr>
          <p:cNvPr id="3" name="Terminator 3">
            <a:extLst>
              <a:ext uri="{FF2B5EF4-FFF2-40B4-BE49-F238E27FC236}">
                <a16:creationId xmlns:a16="http://schemas.microsoft.com/office/drawing/2014/main" id="{C9A53414-3B82-4392-9CA3-E6CC077B9604}"/>
              </a:ext>
            </a:extLst>
          </p:cNvPr>
          <p:cNvSpPr/>
          <p:nvPr/>
        </p:nvSpPr>
        <p:spPr>
          <a:xfrm>
            <a:off x="8182856" y="479823"/>
            <a:ext cx="1641025" cy="648072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/>
              <a:t>Start</a:t>
            </a:r>
          </a:p>
        </p:txBody>
      </p:sp>
      <p:sp>
        <p:nvSpPr>
          <p:cNvPr id="4" name="Data 4">
            <a:extLst>
              <a:ext uri="{FF2B5EF4-FFF2-40B4-BE49-F238E27FC236}">
                <a16:creationId xmlns:a16="http://schemas.microsoft.com/office/drawing/2014/main" id="{2F66D91C-C2F8-4BF5-BC68-7664CB873A96}"/>
              </a:ext>
            </a:extLst>
          </p:cNvPr>
          <p:cNvSpPr/>
          <p:nvPr/>
        </p:nvSpPr>
        <p:spPr>
          <a:xfrm>
            <a:off x="7963877" y="1620697"/>
            <a:ext cx="2076027" cy="936104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/>
              <a:t>Input P,R,n,T</a:t>
            </a:r>
          </a:p>
        </p:txBody>
      </p:sp>
      <p:sp>
        <p:nvSpPr>
          <p:cNvPr id="5" name="Process 5">
            <a:extLst>
              <a:ext uri="{FF2B5EF4-FFF2-40B4-BE49-F238E27FC236}">
                <a16:creationId xmlns:a16="http://schemas.microsoft.com/office/drawing/2014/main" id="{C81A6421-8DCF-4383-AE61-F011013B610C}"/>
              </a:ext>
            </a:extLst>
          </p:cNvPr>
          <p:cNvSpPr/>
          <p:nvPr/>
        </p:nvSpPr>
        <p:spPr>
          <a:xfrm>
            <a:off x="8101791" y="3049603"/>
            <a:ext cx="1800200" cy="972039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/>
              <a:t>Calculate A=</a:t>
            </a:r>
          </a:p>
          <a:p>
            <a:pPr algn="ctr"/>
            <a:r>
              <a:rPr lang="en-GB" dirty="0"/>
              <a:t>P</a:t>
            </a:r>
            <a:r>
              <a:rPr lang="en-NG" dirty="0"/>
              <a:t>(1+R/n)^(nt)</a:t>
            </a:r>
          </a:p>
        </p:txBody>
      </p:sp>
      <p:sp>
        <p:nvSpPr>
          <p:cNvPr id="6" name="Data 6">
            <a:extLst>
              <a:ext uri="{FF2B5EF4-FFF2-40B4-BE49-F238E27FC236}">
                <a16:creationId xmlns:a16="http://schemas.microsoft.com/office/drawing/2014/main" id="{B833529A-67B0-4314-B6A4-44CAED6826FD}"/>
              </a:ext>
            </a:extLst>
          </p:cNvPr>
          <p:cNvSpPr/>
          <p:nvPr/>
        </p:nvSpPr>
        <p:spPr>
          <a:xfrm>
            <a:off x="7807657" y="4558519"/>
            <a:ext cx="1955788" cy="936104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/>
              <a:t>Display A</a:t>
            </a:r>
          </a:p>
        </p:txBody>
      </p:sp>
      <p:sp>
        <p:nvSpPr>
          <p:cNvPr id="7" name="Terminator 7">
            <a:extLst>
              <a:ext uri="{FF2B5EF4-FFF2-40B4-BE49-F238E27FC236}">
                <a16:creationId xmlns:a16="http://schemas.microsoft.com/office/drawing/2014/main" id="{5DFE02F1-653C-48D4-A0F9-0916269A91D7}"/>
              </a:ext>
            </a:extLst>
          </p:cNvPr>
          <p:cNvSpPr/>
          <p:nvPr/>
        </p:nvSpPr>
        <p:spPr>
          <a:xfrm>
            <a:off x="7963877" y="5952415"/>
            <a:ext cx="1656184" cy="576064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/>
              <a:t>End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C6DB3F-D6C6-4103-9990-6AD90FE304DD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 flipH="1">
            <a:off x="9001891" y="1127895"/>
            <a:ext cx="1478" cy="49280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1B9982-F74F-4D35-8C00-96C1F504F40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9001891" y="2556801"/>
            <a:ext cx="0" cy="49280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BDA17E-0C84-4C90-8A84-5424B9F8A07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981130" y="4021642"/>
            <a:ext cx="20761" cy="53687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15E3F7-352D-4DDC-8E71-E08AAF279CB3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8785551" y="5494623"/>
            <a:ext cx="6418" cy="45779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01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752D-9FB1-4497-8127-097D75F8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1325563"/>
          </a:xfrm>
        </p:spPr>
        <p:txBody>
          <a:bodyPr/>
          <a:lstStyle/>
          <a:p>
            <a:r>
              <a:rPr lang="en-NG" dirty="0"/>
              <a:t>FLOWCHART FOR ANNUITY PLAN</a:t>
            </a:r>
            <a:br>
              <a:rPr lang="en-NG" dirty="0"/>
            </a:br>
            <a:endParaRPr lang="en-NG" dirty="0"/>
          </a:p>
        </p:txBody>
      </p:sp>
      <p:sp>
        <p:nvSpPr>
          <p:cNvPr id="3" name="Terminator 3">
            <a:extLst>
              <a:ext uri="{FF2B5EF4-FFF2-40B4-BE49-F238E27FC236}">
                <a16:creationId xmlns:a16="http://schemas.microsoft.com/office/drawing/2014/main" id="{EC92A8EA-8A4C-4F70-9115-C080BA4C0C24}"/>
              </a:ext>
            </a:extLst>
          </p:cNvPr>
          <p:cNvSpPr/>
          <p:nvPr/>
        </p:nvSpPr>
        <p:spPr>
          <a:xfrm>
            <a:off x="8158212" y="1209901"/>
            <a:ext cx="1944217" cy="576064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/>
              <a:t>Start</a:t>
            </a:r>
          </a:p>
        </p:txBody>
      </p:sp>
      <p:sp>
        <p:nvSpPr>
          <p:cNvPr id="4" name="Data 4">
            <a:extLst>
              <a:ext uri="{FF2B5EF4-FFF2-40B4-BE49-F238E27FC236}">
                <a16:creationId xmlns:a16="http://schemas.microsoft.com/office/drawing/2014/main" id="{0AE681CF-F94C-412D-9622-1307A64FB986}"/>
              </a:ext>
            </a:extLst>
          </p:cNvPr>
          <p:cNvSpPr/>
          <p:nvPr/>
        </p:nvSpPr>
        <p:spPr>
          <a:xfrm>
            <a:off x="7832138" y="2215144"/>
            <a:ext cx="2596364" cy="792088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/>
              <a:t>Input PMT,R,n,t</a:t>
            </a:r>
          </a:p>
        </p:txBody>
      </p:sp>
      <p:sp>
        <p:nvSpPr>
          <p:cNvPr id="5" name="Process 5">
            <a:extLst>
              <a:ext uri="{FF2B5EF4-FFF2-40B4-BE49-F238E27FC236}">
                <a16:creationId xmlns:a16="http://schemas.microsoft.com/office/drawing/2014/main" id="{03885768-CDED-4E36-9B1C-2D8CEDFF09E1}"/>
              </a:ext>
            </a:extLst>
          </p:cNvPr>
          <p:cNvSpPr/>
          <p:nvPr/>
        </p:nvSpPr>
        <p:spPr>
          <a:xfrm>
            <a:off x="8002574" y="3442149"/>
            <a:ext cx="2232247" cy="936104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/>
              <a:t>Calculate A=</a:t>
            </a:r>
          </a:p>
          <a:p>
            <a:pPr algn="ctr"/>
            <a:r>
              <a:rPr lang="en-NG" dirty="0"/>
              <a:t>PMT*((1+R/n)^(nt)-1)/(R/n))</a:t>
            </a:r>
          </a:p>
        </p:txBody>
      </p:sp>
      <p:sp>
        <p:nvSpPr>
          <p:cNvPr id="6" name="Data 6">
            <a:extLst>
              <a:ext uri="{FF2B5EF4-FFF2-40B4-BE49-F238E27FC236}">
                <a16:creationId xmlns:a16="http://schemas.microsoft.com/office/drawing/2014/main" id="{FBA72795-218D-4C8E-A665-46E668B25891}"/>
              </a:ext>
            </a:extLst>
          </p:cNvPr>
          <p:cNvSpPr/>
          <p:nvPr/>
        </p:nvSpPr>
        <p:spPr>
          <a:xfrm>
            <a:off x="7555774" y="4749845"/>
            <a:ext cx="2596364" cy="792088"/>
          </a:xfrm>
          <a:prstGeom prst="flowChartInputOutp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/>
              <a:t>Display A</a:t>
            </a:r>
          </a:p>
        </p:txBody>
      </p:sp>
      <p:sp>
        <p:nvSpPr>
          <p:cNvPr id="7" name="Terminator 7">
            <a:extLst>
              <a:ext uri="{FF2B5EF4-FFF2-40B4-BE49-F238E27FC236}">
                <a16:creationId xmlns:a16="http://schemas.microsoft.com/office/drawing/2014/main" id="{B53922B1-B84C-4B31-A003-ED7269ECA7CE}"/>
              </a:ext>
            </a:extLst>
          </p:cNvPr>
          <p:cNvSpPr/>
          <p:nvPr/>
        </p:nvSpPr>
        <p:spPr>
          <a:xfrm>
            <a:off x="7989859" y="5916811"/>
            <a:ext cx="1728193" cy="576064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G" dirty="0"/>
              <a:t>End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60A599-9B59-4E23-9F8F-2063F8E0B931}"/>
              </a:ext>
            </a:extLst>
          </p:cNvPr>
          <p:cNvCxnSpPr>
            <a:stCxn id="3" idx="2"/>
            <a:endCxn id="4" idx="1"/>
          </p:cNvCxnSpPr>
          <p:nvPr/>
        </p:nvCxnSpPr>
        <p:spPr>
          <a:xfrm flipH="1">
            <a:off x="9130320" y="1785965"/>
            <a:ext cx="1" cy="42917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599335-8DE0-42A3-9080-27209559AAF8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9118698" y="3007232"/>
            <a:ext cx="11622" cy="43491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01961F-EF9C-4880-B304-AD1DA07DA31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9113592" y="4378253"/>
            <a:ext cx="5106" cy="37159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68ACEA-57CA-42AD-9130-ED16FBA33A02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8853956" y="5541933"/>
            <a:ext cx="0" cy="37487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6172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102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Python Project</vt:lpstr>
      <vt:lpstr>Flowchart for Simple Interest</vt:lpstr>
      <vt:lpstr>FLOWCHART FOR COMPOUND INTREST </vt:lpstr>
      <vt:lpstr>FLOWCHART FOR ANNUITY PLAN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</dc:title>
  <dc:creator>ENIIBUKUN OLALANDU</dc:creator>
  <cp:lastModifiedBy>ENIIBUKUN OLALANDU</cp:lastModifiedBy>
  <cp:revision>2</cp:revision>
  <dcterms:created xsi:type="dcterms:W3CDTF">2025-03-15T11:02:00Z</dcterms:created>
  <dcterms:modified xsi:type="dcterms:W3CDTF">2025-03-15T11:08:41Z</dcterms:modified>
</cp:coreProperties>
</file>