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F9B696C-1FE8-48C5-B653-72832917FA8B}">
          <p14:sldIdLst>
            <p14:sldId id="256"/>
            <p14:sldId id="257"/>
          </p14:sldIdLst>
        </p14:section>
        <p14:section name="1. 환경 구성" id="{A857F260-D02B-49DC-B1F4-3D367604DA27}">
          <p14:sldIdLst>
            <p14:sldId id="258"/>
            <p14:sldId id="259"/>
            <p14:sldId id="260"/>
            <p14:sldId id="261"/>
          </p14:sldIdLst>
        </p14:section>
        <p14:section name="2. 모델 구조" id="{0FD58AD6-1D08-4213-8257-8F3C2181B216}">
          <p14:sldIdLst>
            <p14:sldId id="262"/>
            <p14:sldId id="263"/>
          </p14:sldIdLst>
        </p14:section>
        <p14:section name="3. 구성 요소" id="{CE8C04FF-9C26-4C20-9693-01CD464C7E4A}">
          <p14:sldIdLst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4. 모델 평가" id="{2E5A6E9B-F0BE-43E1-A4DE-15A704FDE875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9AA80-FB65-4A35-8893-89EC82646814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C5EB2-F46D-4CA0-A0E3-CE8DAA32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30710" y="6414475"/>
            <a:ext cx="2057400" cy="365125"/>
          </a:xfrm>
        </p:spPr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09226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59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C88A-FA4A-4864-952D-536CB63E652C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8D37-0F10-4EF0-AF49-5FCE53993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96A0-3BC3-41F1-95AF-0A91A03934D8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8D37-0F10-4EF0-AF49-5FCE53993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05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182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8432"/>
            <a:ext cx="7886700" cy="5150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710" y="6414475"/>
            <a:ext cx="2057400" cy="365125"/>
          </a:xfrm>
        </p:spPr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09226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8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6120-61B8-4A2D-9CE5-89794E4B28A9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8D37-0F10-4EF0-AF49-5FCE53993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45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67484"/>
            <a:ext cx="3886200" cy="514174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67485"/>
            <a:ext cx="3886200" cy="514174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182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30710" y="6414475"/>
            <a:ext cx="2057400" cy="365125"/>
          </a:xfrm>
        </p:spPr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09226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25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1C37-D4E0-4DE7-9DAC-723000D6608D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8D37-0F10-4EF0-AF49-5FCE53993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83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5479-9A5E-40D7-93EA-1D7420EE2942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8D37-0F10-4EF0-AF49-5FCE53993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22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DFE-7799-48ED-B2BB-E4EE52DE893A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8D37-0F10-4EF0-AF49-5FCE53993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9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2918-4753-4F78-AA84-358714F6EBFA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8D37-0F10-4EF0-AF49-5FCE53993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56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758D-69BE-404F-A1D2-0C2D0BEE98B4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8D37-0F10-4EF0-AF49-5FCE53993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6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68DCF-4A01-47DB-9C82-CBEADFECB1FA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8D37-0F10-4EF0-AF49-5FCE53993E0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7194715" y="6443662"/>
            <a:ext cx="1892136" cy="354014"/>
            <a:chOff x="7213765" y="6472237"/>
            <a:chExt cx="1892136" cy="354014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765" y="6472237"/>
              <a:ext cx="375585" cy="35401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675" b="30675"/>
            <a:stretch/>
          </p:blipFill>
          <p:spPr>
            <a:xfrm>
              <a:off x="7589350" y="6472237"/>
              <a:ext cx="1516551" cy="354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04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conda.com/distribution/)&#50640;&#49436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CNN Classifier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한양대학교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SoC/ASIC Lab.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443C88-CDBC-4BF7-BE23-9837FDE088BE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40432"/>
            <a:ext cx="7886700" cy="811824"/>
          </a:xfrm>
        </p:spPr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17111"/>
            <a:ext cx="7886700" cy="5150794"/>
          </a:xfrm>
        </p:spPr>
        <p:txBody>
          <a:bodyPr/>
          <a:lstStyle/>
          <a:p>
            <a:r>
              <a:rPr lang="ko-KR" altLang="en-US" dirty="0"/>
              <a:t>입력 이미지 </a:t>
            </a:r>
            <a:r>
              <a:rPr lang="en-US" altLang="ko-KR" dirty="0"/>
              <a:t>(Input Images)</a:t>
            </a:r>
          </a:p>
          <a:p>
            <a:pPr lvl="1"/>
            <a:r>
              <a:rPr lang="ko-KR" altLang="en-US" dirty="0" smtClean="0"/>
              <a:t>데이터 다운로드 함수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DataSet</a:t>
            </a:r>
            <a:r>
              <a:rPr lang="ko-KR" altLang="en-US" dirty="0" smtClean="0"/>
              <a:t> 추출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72" y="1992487"/>
            <a:ext cx="6972012" cy="19404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072" y="4589355"/>
            <a:ext cx="7288041" cy="18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5371"/>
            <a:ext cx="7886700" cy="81182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3737"/>
            <a:ext cx="7886700" cy="5150794"/>
          </a:xfrm>
        </p:spPr>
        <p:txBody>
          <a:bodyPr/>
          <a:lstStyle/>
          <a:p>
            <a:r>
              <a:rPr lang="ko-KR" altLang="en-US" dirty="0"/>
              <a:t>입력 이미지 </a:t>
            </a:r>
            <a:r>
              <a:rPr lang="en-US" altLang="ko-KR" dirty="0"/>
              <a:t>(Input Images)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데이터 로드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16" y="2093107"/>
            <a:ext cx="4439270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80592"/>
            <a:ext cx="7886700" cy="81182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7457" y="896950"/>
            <a:ext cx="7886700" cy="5150794"/>
          </a:xfrm>
        </p:spPr>
        <p:txBody>
          <a:bodyPr/>
          <a:lstStyle/>
          <a:p>
            <a:r>
              <a:rPr lang="en-US" altLang="ko-KR" dirty="0" smtClean="0"/>
              <a:t>Convolutional Layer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Convolutional Layer</a:t>
            </a:r>
            <a:r>
              <a:rPr lang="ko-KR" altLang="en-US" dirty="0" smtClean="0"/>
              <a:t>는 가중치</a:t>
            </a:r>
            <a:r>
              <a:rPr lang="en-US" altLang="ko-KR" dirty="0" smtClean="0"/>
              <a:t>(weight) </a:t>
            </a:r>
            <a:r>
              <a:rPr lang="ko-KR" altLang="en-US" dirty="0" smtClean="0"/>
              <a:t>행렬로 완전연결계층에서의 가중치와 관련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Convolutional Layer</a:t>
            </a:r>
            <a:r>
              <a:rPr lang="ko-KR" altLang="en-US" dirty="0" smtClean="0"/>
              <a:t>는 일종의 필터로 생각할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이미지에 </a:t>
            </a:r>
            <a:r>
              <a:rPr lang="en-US" altLang="ko-KR" dirty="0" smtClean="0"/>
              <a:t>n*n </a:t>
            </a:r>
            <a:r>
              <a:rPr lang="ko-KR" altLang="en-US" dirty="0" smtClean="0"/>
              <a:t>행렬의 필터가 곱해진 결과를 다음 입력으로 사용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시각적 표현은 다음과 같음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Content Placeholder 1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7A211A03-CE47-4394-81D5-628FD5C83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807" y="2821794"/>
            <a:ext cx="4329659" cy="35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40432"/>
            <a:ext cx="7886700" cy="811824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/>
              <a:t>. </a:t>
            </a:r>
            <a:r>
              <a:rPr lang="ko-KR" altLang="en-US" dirty="0"/>
              <a:t>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5389" y="1075546"/>
            <a:ext cx="8146473" cy="5150794"/>
          </a:xfrm>
        </p:spPr>
        <p:txBody>
          <a:bodyPr/>
          <a:lstStyle/>
          <a:p>
            <a:r>
              <a:rPr lang="en-US" altLang="ko-KR" dirty="0" smtClean="0"/>
              <a:t>Convolutional Layer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Convolutional Layer</a:t>
            </a:r>
            <a:r>
              <a:rPr lang="ko-KR" altLang="en-US" dirty="0" smtClean="0"/>
              <a:t> 구현은 상당히 까다롭지만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와 같은 </a:t>
            </a:r>
            <a:r>
              <a:rPr lang="en-US" altLang="ko-KR" dirty="0" smtClean="0"/>
              <a:t>Machine Learning</a:t>
            </a:r>
            <a:r>
              <a:rPr lang="ko-KR" altLang="en-US" dirty="0" smtClean="0"/>
              <a:t> 라이브러리들은 대부분 </a:t>
            </a:r>
            <a:r>
              <a:rPr lang="en-US" altLang="ko-KR" dirty="0" smtClean="0"/>
              <a:t>Convolution</a:t>
            </a:r>
            <a:r>
              <a:rPr lang="ko-KR" altLang="en-US" dirty="0" smtClean="0"/>
              <a:t> 함수를 지원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TensorFlow</a:t>
            </a:r>
            <a:r>
              <a:rPr lang="ko-KR" altLang="en-US" dirty="0" smtClean="0"/>
              <a:t>에서 지원하는 </a:t>
            </a:r>
            <a:r>
              <a:rPr lang="en-US" altLang="ko-KR" dirty="0" smtClean="0"/>
              <a:t>Convolutional Layer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Convolutional Layer</a:t>
            </a:r>
            <a:r>
              <a:rPr lang="ko-KR" altLang="en-US" dirty="0" smtClean="0"/>
              <a:t>의 가중치와 바이어스를 다음과 같이 설정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가중치는 </a:t>
            </a:r>
            <a:r>
              <a:rPr lang="ko-KR" altLang="en-US" dirty="0" err="1" smtClean="0"/>
              <a:t>오차역전파</a:t>
            </a:r>
            <a:r>
              <a:rPr lang="en-US" altLang="ko-KR" dirty="0" smtClean="0"/>
              <a:t>(Error</a:t>
            </a:r>
            <a:r>
              <a:rPr lang="ko-KR" altLang="en-US" dirty="0" smtClean="0"/>
              <a:t> </a:t>
            </a:r>
            <a:r>
              <a:rPr lang="en-US" altLang="ko-KR" dirty="0" smtClean="0"/>
              <a:t>Back propagation)</a:t>
            </a:r>
            <a:r>
              <a:rPr lang="ko-KR" altLang="en-US" dirty="0" smtClean="0"/>
              <a:t>에 의해 갱신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84" y="2642714"/>
            <a:ext cx="6890936" cy="12444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384" y="4420520"/>
            <a:ext cx="4880501" cy="88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2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5371"/>
            <a:ext cx="7886700" cy="81182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5637" y="1133737"/>
            <a:ext cx="8393724" cy="5150794"/>
          </a:xfrm>
        </p:spPr>
        <p:txBody>
          <a:bodyPr/>
          <a:lstStyle/>
          <a:p>
            <a:r>
              <a:rPr lang="ko-KR" altLang="en-US" dirty="0" err="1" smtClean="0"/>
              <a:t>풀링</a:t>
            </a:r>
            <a:r>
              <a:rPr lang="ko-KR" altLang="en-US" dirty="0" smtClean="0"/>
              <a:t> 층 </a:t>
            </a:r>
            <a:r>
              <a:rPr lang="en-US" altLang="ko-KR" dirty="0" smtClean="0"/>
              <a:t>(Pooling Layer)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Pooling Layer</a:t>
            </a:r>
            <a:r>
              <a:rPr lang="ko-KR" altLang="en-US" dirty="0" smtClean="0"/>
              <a:t>는 큰 사이즈의 이미지를 줄이는 역할을 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Pooling Layer</a:t>
            </a:r>
            <a:r>
              <a:rPr lang="ko-KR" altLang="en-US" dirty="0" smtClean="0"/>
              <a:t>를 사용해도 되는 이유는 이미지의 크기가 작아져도 이미지의 특징은 여전히 남아있기 때문임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Pooling Layer</a:t>
            </a:r>
            <a:r>
              <a:rPr lang="ko-KR" altLang="en-US" dirty="0" smtClean="0"/>
              <a:t>의 동작 방식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TensorFlow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Pooling Layer</a:t>
            </a:r>
            <a:r>
              <a:rPr lang="ko-KR" altLang="en-US" dirty="0" smtClean="0"/>
              <a:t> 함수를 사용하여 </a:t>
            </a:r>
            <a:r>
              <a:rPr lang="en-US" altLang="ko-KR" dirty="0" smtClean="0"/>
              <a:t>2*2 Pooling Layer</a:t>
            </a:r>
            <a:r>
              <a:rPr lang="ko-KR" altLang="en-US" dirty="0" smtClean="0"/>
              <a:t>를 설계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53" y="2994436"/>
            <a:ext cx="3730443" cy="18103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661" y="5286895"/>
            <a:ext cx="6781925" cy="9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5371"/>
            <a:ext cx="7886700" cy="81182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구성 요소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3737"/>
                <a:ext cx="7886700" cy="5150794"/>
              </a:xfrm>
            </p:spPr>
            <p:txBody>
              <a:bodyPr/>
              <a:lstStyle/>
              <a:p>
                <a:r>
                  <a:rPr lang="ko-KR" altLang="en-US" dirty="0" smtClean="0"/>
                  <a:t>완전 연결 층  </a:t>
                </a:r>
                <a:r>
                  <a:rPr lang="en-US" altLang="ko-KR" dirty="0" smtClean="0"/>
                  <a:t>(Fully Connected Layer)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 smtClean="0"/>
                  <a:t>Fully Connected Layer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Convolutional Layer</a:t>
                </a:r>
                <a:r>
                  <a:rPr lang="ko-KR" altLang="en-US" dirty="0" smtClean="0"/>
                  <a:t>를 통과한 </a:t>
                </a:r>
                <a:r>
                  <a:rPr lang="en-US" altLang="ko-KR" dirty="0" smtClean="0"/>
                  <a:t>Feature</a:t>
                </a:r>
                <a:r>
                  <a:rPr lang="ko-KR" altLang="en-US" dirty="0" smtClean="0"/>
                  <a:t>를 펼치고 </a:t>
                </a:r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개의 출력</a:t>
                </a:r>
                <a:r>
                  <a:rPr lang="en-US" altLang="ko-KR" dirty="0" smtClean="0"/>
                  <a:t>(0~9)</a:t>
                </a:r>
                <a:r>
                  <a:rPr lang="ko-KR" altLang="en-US" dirty="0" smtClean="0"/>
                  <a:t>으로 나누도록 설계</a:t>
                </a:r>
                <a:endParaRPr lang="en-US" altLang="ko-KR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dirty="0" smtClean="0"/>
                  <a:t>Fully Connected Layer</a:t>
                </a:r>
                <a:r>
                  <a:rPr lang="ko-KR" altLang="en-US" dirty="0" smtClean="0"/>
                  <a:t>의 함수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b="0" dirty="0" smtClean="0"/>
              </a:p>
              <a:p>
                <a:pPr lvl="2"/>
                <a:r>
                  <a:rPr lang="en-US" altLang="ko-KR" dirty="0" err="1" smtClean="0"/>
                  <a:t>TensorFlow</a:t>
                </a:r>
                <a:r>
                  <a:rPr lang="ko-KR" altLang="en-US" dirty="0" smtClean="0"/>
                  <a:t> 구조를 사용하여 이를 구현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ko-KR" altLang="en-US" dirty="0" smtClean="0"/>
                  <a:t>가중치</a:t>
                </a:r>
                <a:r>
                  <a:rPr lang="en-US" altLang="ko-KR" dirty="0" smtClean="0"/>
                  <a:t>(Weight)</a:t>
                </a:r>
                <a:r>
                  <a:rPr lang="ko-KR" altLang="en-US" dirty="0" smtClean="0"/>
                  <a:t>와 바이어스</a:t>
                </a:r>
                <a:r>
                  <a:rPr lang="en-US" altLang="ko-KR" dirty="0" smtClean="0"/>
                  <a:t>(Bias)</a:t>
                </a:r>
                <a:r>
                  <a:rPr lang="ko-KR" altLang="en-US" dirty="0" smtClean="0"/>
                  <a:t>를 정의한다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3737"/>
                <a:ext cx="7886700" cy="5150794"/>
              </a:xfrm>
              <a:blipFill>
                <a:blip r:embed="rId2"/>
                <a:stretch>
                  <a:fillRect l="-1005" t="-11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321" y="3348086"/>
            <a:ext cx="4591691" cy="533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321" y="4453295"/>
            <a:ext cx="5288756" cy="196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5371"/>
            <a:ext cx="7886700" cy="81182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58676"/>
            <a:ext cx="7886700" cy="5150794"/>
          </a:xfrm>
        </p:spPr>
        <p:txBody>
          <a:bodyPr/>
          <a:lstStyle/>
          <a:p>
            <a:r>
              <a:rPr lang="en-US" altLang="ko-KR" dirty="0" smtClean="0"/>
              <a:t>Activation Function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(Activation Function)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Neural Network</a:t>
            </a:r>
            <a:r>
              <a:rPr lang="ko-KR" altLang="en-US" dirty="0" smtClean="0"/>
              <a:t>을 구성하는 </a:t>
            </a:r>
            <a:r>
              <a:rPr lang="ko-KR" altLang="en-US" dirty="0" err="1" smtClean="0"/>
              <a:t>뉴럴의</a:t>
            </a:r>
            <a:r>
              <a:rPr lang="ko-KR" altLang="en-US" dirty="0" smtClean="0"/>
              <a:t> 활성화를 정하는 함수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대표적인 </a:t>
            </a:r>
            <a:r>
              <a:rPr lang="en-US" altLang="ko-KR" dirty="0" smtClean="0"/>
              <a:t>Activation Function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이중 대표적으로 사용되는 함수는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함수임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err="1" smtClean="0"/>
              <a:t>활성화시</a:t>
            </a:r>
            <a:r>
              <a:rPr lang="ko-KR" altLang="en-US" dirty="0" smtClean="0"/>
              <a:t> 기울기가 사라지지 않아 </a:t>
            </a:r>
            <a:r>
              <a:rPr lang="ko-KR" altLang="en-US" b="1" dirty="0" smtClean="0"/>
              <a:t>기울기 소실 문제 </a:t>
            </a:r>
            <a:r>
              <a:rPr lang="ko-KR" altLang="en-US" dirty="0" smtClean="0"/>
              <a:t>해결 가능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54" y="2347145"/>
            <a:ext cx="4820136" cy="24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5371"/>
            <a:ext cx="7886700" cy="81182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58676"/>
            <a:ext cx="7886700" cy="5150794"/>
          </a:xfrm>
        </p:spPr>
        <p:txBody>
          <a:bodyPr/>
          <a:lstStyle/>
          <a:p>
            <a:r>
              <a:rPr lang="ko-KR" altLang="en-US" dirty="0" err="1" smtClean="0"/>
              <a:t>렐루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Function)</a:t>
            </a:r>
          </a:p>
          <a:p>
            <a:pPr lvl="1"/>
            <a:r>
              <a:rPr lang="en-US" altLang="ko-KR" dirty="0" err="1" smtClean="0"/>
              <a:t>ReLU</a:t>
            </a:r>
            <a:r>
              <a:rPr lang="ko-KR" altLang="en-US" dirty="0" smtClean="0"/>
              <a:t>함수는 다음과 같이 설계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또는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에서 지원하는 </a:t>
            </a:r>
            <a:r>
              <a:rPr lang="en-US" altLang="ko-KR" dirty="0" err="1" smtClean="0"/>
              <a:t>ReLU</a:t>
            </a:r>
            <a:r>
              <a:rPr lang="ko-KR" altLang="en-US" dirty="0" smtClean="0"/>
              <a:t>함수를 사용하여 설계함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04" y="2127012"/>
            <a:ext cx="4424114" cy="31161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04" y="5778347"/>
            <a:ext cx="3677163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5371"/>
            <a:ext cx="7886700" cy="81182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025668"/>
            <a:ext cx="7975023" cy="5150794"/>
          </a:xfrm>
        </p:spPr>
        <p:txBody>
          <a:bodyPr/>
          <a:lstStyle/>
          <a:p>
            <a:r>
              <a:rPr lang="ko-KR" altLang="en-US" dirty="0" err="1" smtClean="0"/>
              <a:t>소프트맥스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Function)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Softmax</a:t>
            </a:r>
            <a:r>
              <a:rPr lang="ko-KR" altLang="en-US" dirty="0" smtClean="0"/>
              <a:t> 함수는 모든 </a:t>
            </a:r>
            <a:r>
              <a:rPr lang="ko-KR" altLang="en-US" dirty="0" err="1" smtClean="0"/>
              <a:t>입력값의</a:t>
            </a:r>
            <a:r>
              <a:rPr lang="ko-KR" altLang="en-US" dirty="0" smtClean="0"/>
              <a:t> 합을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정규화 하는 정규화 함수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2"/>
            <a:r>
              <a:rPr lang="ko-KR" altLang="en-US" dirty="0"/>
              <a:t>또한 </a:t>
            </a:r>
            <a:r>
              <a:rPr lang="en-US" altLang="ko-KR" dirty="0" err="1"/>
              <a:t>TensorFlow</a:t>
            </a:r>
            <a:r>
              <a:rPr lang="ko-KR" altLang="en-US" dirty="0"/>
              <a:t>에서 </a:t>
            </a:r>
            <a:r>
              <a:rPr lang="ko-KR" altLang="en-US"/>
              <a:t>지원하는 </a:t>
            </a:r>
            <a:r>
              <a:rPr lang="en-US" altLang="ko-KR" smtClean="0"/>
              <a:t>Softmax</a:t>
            </a:r>
            <a:r>
              <a:rPr lang="ko-KR" altLang="en-US" smtClean="0"/>
              <a:t> </a:t>
            </a:r>
            <a:r>
              <a:rPr lang="ko-KR" altLang="en-US" dirty="0"/>
              <a:t>함수를 사용할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손실 함수</a:t>
            </a:r>
            <a:r>
              <a:rPr lang="en-US" altLang="ko-KR" dirty="0"/>
              <a:t> </a:t>
            </a:r>
            <a:r>
              <a:rPr lang="en-US" altLang="ko-KR" dirty="0" smtClean="0"/>
              <a:t>(Loss Function)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분류기의 오차율로 </a:t>
            </a:r>
            <a:r>
              <a:rPr lang="ko-KR" altLang="en-US" dirty="0"/>
              <a:t>가중치를 구할 때의 기준점으로 </a:t>
            </a:r>
            <a:r>
              <a:rPr lang="ko-KR" altLang="en-US" dirty="0" smtClean="0"/>
              <a:t>사용함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많이 사용되는 </a:t>
            </a:r>
            <a:r>
              <a:rPr lang="en-US" altLang="ko-KR" dirty="0"/>
              <a:t>L</a:t>
            </a:r>
            <a:r>
              <a:rPr lang="en-US" altLang="ko-KR" dirty="0" smtClean="0"/>
              <a:t>oss</a:t>
            </a:r>
            <a:r>
              <a:rPr lang="ko-KR" altLang="en-US" dirty="0" smtClean="0"/>
              <a:t> 함수로 교차 엔트로피 오차</a:t>
            </a:r>
            <a:r>
              <a:rPr lang="en-US" altLang="ko-KR" dirty="0" smtClean="0"/>
              <a:t>(Cross Entropy Error)</a:t>
            </a:r>
            <a:r>
              <a:rPr lang="ko-KR" altLang="en-US" dirty="0" smtClean="0"/>
              <a:t>가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또한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에서 지원하는 </a:t>
            </a:r>
            <a:r>
              <a:rPr lang="en-US" altLang="ko-KR" dirty="0"/>
              <a:t>Loss</a:t>
            </a:r>
            <a:r>
              <a:rPr lang="ko-KR" altLang="en-US" dirty="0" smtClean="0"/>
              <a:t> 함수를 사용할 수 있음</a:t>
            </a:r>
            <a:r>
              <a:rPr lang="en-US" altLang="ko-KR" dirty="0" smtClean="0"/>
              <a:t>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246" y="4721996"/>
            <a:ext cx="3081801" cy="6119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789" y="1851594"/>
            <a:ext cx="3646915" cy="9998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54" y="5818377"/>
            <a:ext cx="7487695" cy="2476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789" y="3164419"/>
            <a:ext cx="4867954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6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40432"/>
            <a:ext cx="7886700" cy="81182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3737"/>
            <a:ext cx="8008274" cy="5150794"/>
          </a:xfrm>
        </p:spPr>
        <p:txBody>
          <a:bodyPr/>
          <a:lstStyle/>
          <a:p>
            <a:r>
              <a:rPr lang="ko-KR" altLang="en-US" dirty="0" err="1" smtClean="0"/>
              <a:t>옵티마이저</a:t>
            </a:r>
            <a:r>
              <a:rPr lang="en-US" altLang="ko-KR" dirty="0" smtClean="0"/>
              <a:t>(Optimizer)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미분으로 기울기를 구하고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이를 통해 가중치를 최적화하는 방법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대표적으로 경사 </a:t>
            </a:r>
            <a:r>
              <a:rPr lang="ko-KR" altLang="en-US" dirty="0" err="1" smtClean="0"/>
              <a:t>하강법</a:t>
            </a:r>
            <a:r>
              <a:rPr lang="en-US" altLang="ko-KR" dirty="0" smtClean="0"/>
              <a:t>(Gradient Descent)</a:t>
            </a:r>
            <a:r>
              <a:rPr lang="ko-KR" altLang="en-US" dirty="0" smtClean="0"/>
              <a:t>이 있으며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모멘텀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Momentom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아담 </a:t>
            </a:r>
            <a:r>
              <a:rPr lang="ko-KR" altLang="en-US" dirty="0" err="1" smtClean="0"/>
              <a:t>옵티마이저</a:t>
            </a:r>
            <a:r>
              <a:rPr lang="en-US" altLang="ko-KR" dirty="0" smtClean="0"/>
              <a:t>(Adam Optimizer)</a:t>
            </a:r>
            <a:r>
              <a:rPr lang="ko-KR" altLang="en-US" dirty="0"/>
              <a:t> </a:t>
            </a:r>
            <a:r>
              <a:rPr lang="ko-KR" altLang="en-US" dirty="0" smtClean="0"/>
              <a:t>등이 있음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같은 방법으로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알고리즘</a:t>
            </a:r>
            <a:r>
              <a:rPr lang="en-US" altLang="ko-KR" dirty="0" smtClean="0"/>
              <a:t>(Error Back </a:t>
            </a:r>
            <a:r>
              <a:rPr lang="en-US" altLang="ko-KR" dirty="0" err="1" smtClean="0"/>
              <a:t>Porpagation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85" y="3173208"/>
            <a:ext cx="6306430" cy="4572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90" y="3711953"/>
            <a:ext cx="3222252" cy="24946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0" y="3991149"/>
            <a:ext cx="3810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환경 구성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모델 구조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모델 평가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결과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실습 코드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err="1" smtClean="0"/>
              <a:t>Keras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6E383-8C7C-4532-BDDE-ADFF0D810AE2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40432"/>
            <a:ext cx="7886700" cy="811824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모델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3737"/>
            <a:ext cx="7886700" cy="5150794"/>
          </a:xfrm>
        </p:spPr>
        <p:txBody>
          <a:bodyPr/>
          <a:lstStyle/>
          <a:p>
            <a:r>
              <a:rPr lang="ko-KR" altLang="en-US" dirty="0" smtClean="0"/>
              <a:t>구성 요소 </a:t>
            </a:r>
            <a:r>
              <a:rPr lang="ko-KR" altLang="en-US" dirty="0" err="1" smtClean="0"/>
              <a:t>설계후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Mini Batch</a:t>
            </a:r>
            <a:r>
              <a:rPr lang="ko-KR" altLang="en-US" dirty="0" smtClean="0"/>
              <a:t>를 사용하여 모델을 평가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학습한 네트워크의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를 평가하는 함수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평가 예측 함수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57" y="1938785"/>
            <a:ext cx="5584633" cy="681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257" y="3113012"/>
            <a:ext cx="6189826" cy="31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17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48745"/>
            <a:ext cx="7886700" cy="811824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모델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42050"/>
            <a:ext cx="7886700" cy="5150794"/>
          </a:xfrm>
        </p:spPr>
        <p:txBody>
          <a:bodyPr/>
          <a:lstStyle/>
          <a:p>
            <a:pPr lvl="1"/>
            <a:r>
              <a:rPr lang="ko-KR" altLang="en-US" dirty="0" smtClean="0"/>
              <a:t>데이터 미니 </a:t>
            </a:r>
            <a:r>
              <a:rPr lang="ko-KR" altLang="en-US" dirty="0" err="1" smtClean="0"/>
              <a:t>배치후</a:t>
            </a:r>
            <a:r>
              <a:rPr lang="ko-KR" altLang="en-US" dirty="0" smtClean="0"/>
              <a:t> 모델 평가 수행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45" y="1567005"/>
            <a:ext cx="7604910" cy="448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3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32119"/>
            <a:ext cx="7886700" cy="811824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17111"/>
            <a:ext cx="7886700" cy="5150794"/>
          </a:xfrm>
        </p:spPr>
        <p:txBody>
          <a:bodyPr/>
          <a:lstStyle/>
          <a:p>
            <a:pPr lvl="1"/>
            <a:r>
              <a:rPr lang="ko-KR" altLang="en-US" dirty="0" smtClean="0"/>
              <a:t>초기 학습에서는 정확도가 매우 떨어짐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학습이 끝나는 시점에서는 </a:t>
            </a:r>
            <a:r>
              <a:rPr lang="en-US" altLang="ko-KR" dirty="0" smtClean="0"/>
              <a:t>99% </a:t>
            </a:r>
            <a:r>
              <a:rPr lang="ko-KR" altLang="en-US" dirty="0" smtClean="0"/>
              <a:t>이상의 정확도를 보임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31" y="1482763"/>
            <a:ext cx="2468071" cy="23258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30" y="4322944"/>
            <a:ext cx="2468071" cy="215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97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48745"/>
            <a:ext cx="7886700" cy="811824"/>
          </a:xfrm>
        </p:spPr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실습 소스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08798"/>
            <a:ext cx="7886700" cy="54624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원하는 경로에 실습 코드 파일을 저장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 </a:t>
            </a:r>
            <a:r>
              <a:rPr lang="en-US" altLang="ko-KR" dirty="0" err="1" smtClean="0"/>
              <a:t>Documment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주피터 노트북 동작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저장된 경로로 이동하여 코드 파일을 클릭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코드를 위에서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순서대로 </a:t>
            </a:r>
            <a:r>
              <a:rPr lang="ko-KR" altLang="en-US" dirty="0" err="1" smtClean="0"/>
              <a:t>동작시킴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Shift+Enter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#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버전이기 때문에 다소 속도가 느림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79" y="1833331"/>
            <a:ext cx="7421341" cy="6582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79" y="2950012"/>
            <a:ext cx="2419688" cy="3143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979" y="3688616"/>
            <a:ext cx="3122164" cy="213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11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57058"/>
            <a:ext cx="7886700" cy="811824"/>
          </a:xfrm>
        </p:spPr>
        <p:txBody>
          <a:bodyPr/>
          <a:lstStyle/>
          <a:p>
            <a:r>
              <a:rPr lang="en-US" altLang="ko-KR" dirty="0" smtClean="0"/>
              <a:t>7. </a:t>
            </a:r>
            <a:r>
              <a:rPr lang="en-US" altLang="ko-KR" dirty="0" err="1" smtClean="0"/>
              <a:t>Keras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8986"/>
            <a:ext cx="7886700" cy="5150794"/>
          </a:xfrm>
        </p:spPr>
        <p:txBody>
          <a:bodyPr/>
          <a:lstStyle/>
          <a:p>
            <a:r>
              <a:rPr lang="en-US" altLang="ko-KR" dirty="0" err="1" smtClean="0"/>
              <a:t>Keras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와 마찬가지로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 상에서 동작하는 </a:t>
            </a:r>
            <a:r>
              <a:rPr lang="en-US" altLang="ko-KR" dirty="0" smtClean="0"/>
              <a:t>Deep Learning</a:t>
            </a:r>
            <a:r>
              <a:rPr lang="ko-KR" altLang="en-US" dirty="0" smtClean="0"/>
              <a:t> 라이브러리</a:t>
            </a:r>
            <a:endParaRPr lang="en-US" altLang="ko-KR" dirty="0" smtClean="0"/>
          </a:p>
          <a:p>
            <a:r>
              <a:rPr lang="en-US" altLang="ko-KR" dirty="0" err="1" smtClean="0"/>
              <a:t>Keras</a:t>
            </a:r>
            <a:r>
              <a:rPr lang="ko-KR" altLang="en-US" dirty="0" smtClean="0"/>
              <a:t>는 신경망 설계에 대하여 직관적인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제공하며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내부적으로는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티아노</a:t>
            </a:r>
            <a:r>
              <a:rPr lang="en-US" altLang="ko-KR" dirty="0" smtClean="0"/>
              <a:t>, CNTK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Deep Learning</a:t>
            </a:r>
            <a:r>
              <a:rPr lang="ko-KR" altLang="en-US" dirty="0" smtClean="0"/>
              <a:t> 전용 엔진이 </a:t>
            </a:r>
            <a:r>
              <a:rPr lang="ko-KR" altLang="en-US" dirty="0" err="1" smtClean="0"/>
              <a:t>구동되지만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사용자가 내부 엔진을 알 필요가 없다는 장점이 있음</a:t>
            </a:r>
            <a:endParaRPr lang="en-US" altLang="ko-KR" dirty="0" smtClean="0"/>
          </a:p>
          <a:p>
            <a:r>
              <a:rPr lang="ko-KR" altLang="en-US" dirty="0" smtClean="0"/>
              <a:t>현재 구성한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 환경에서 </a:t>
            </a:r>
            <a:r>
              <a:rPr lang="en-US" altLang="ko-KR" dirty="0" err="1" smtClean="0"/>
              <a:t>Keras</a:t>
            </a:r>
            <a:r>
              <a:rPr lang="ko-KR" altLang="en-US" dirty="0" smtClean="0"/>
              <a:t>를 설치하여 쉽게 </a:t>
            </a:r>
            <a:r>
              <a:rPr lang="en-US" altLang="ko-KR" dirty="0" err="1" smtClean="0"/>
              <a:t>Keras</a:t>
            </a:r>
            <a:r>
              <a:rPr lang="ko-KR" altLang="en-US" dirty="0" smtClean="0"/>
              <a:t>를 사용 가능</a:t>
            </a:r>
            <a:endParaRPr lang="en-US" altLang="ko-KR" dirty="0" smtClean="0"/>
          </a:p>
          <a:p>
            <a:r>
              <a:rPr lang="en-US" altLang="ko-KR" dirty="0" err="1" smtClean="0"/>
              <a:t>Keras</a:t>
            </a:r>
            <a:r>
              <a:rPr lang="ko-KR" altLang="en-US" dirty="0" smtClean="0"/>
              <a:t> 설치 방법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conda</a:t>
            </a:r>
            <a:r>
              <a:rPr lang="en-US" altLang="ko-KR" dirty="0" smtClean="0"/>
              <a:t> activate </a:t>
            </a:r>
            <a:r>
              <a:rPr lang="en-US" altLang="ko-KR" dirty="0" err="1" smtClean="0"/>
              <a:t>condaName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smtClean="0"/>
              <a:t>pip install </a:t>
            </a:r>
            <a:r>
              <a:rPr lang="en-US" altLang="ko-KR" dirty="0" err="1" smtClean="0"/>
              <a:t>keras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606" y="5372428"/>
            <a:ext cx="4791744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03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40432"/>
            <a:ext cx="7886700" cy="811824"/>
          </a:xfrm>
        </p:spPr>
        <p:txBody>
          <a:bodyPr/>
          <a:lstStyle/>
          <a:p>
            <a:r>
              <a:rPr lang="en-US" altLang="ko-KR" dirty="0" smtClean="0"/>
              <a:t>7. </a:t>
            </a:r>
            <a:r>
              <a:rPr lang="en-US" altLang="ko-KR" dirty="0" err="1" smtClean="0"/>
              <a:t>Keras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25424"/>
            <a:ext cx="7886700" cy="5150794"/>
          </a:xfrm>
        </p:spPr>
        <p:txBody>
          <a:bodyPr/>
          <a:lstStyle/>
          <a:p>
            <a:r>
              <a:rPr lang="en-US" altLang="ko-KR" dirty="0" err="1" smtClean="0"/>
              <a:t>Keras</a:t>
            </a:r>
            <a:r>
              <a:rPr lang="ko-KR" altLang="en-US" dirty="0" smtClean="0"/>
              <a:t>를 사용하여 신경망 </a:t>
            </a:r>
            <a:r>
              <a:rPr lang="ko-KR" altLang="en-US" dirty="0" err="1" smtClean="0"/>
              <a:t>설계시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단계의 과정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en-US" altLang="ko-KR" dirty="0" err="1" smtClean="0"/>
              <a:t>DataSet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모델 구성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모델 학습과정 설정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모델 학습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학습과정 확인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모델 평가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모델 사용</a:t>
            </a:r>
            <a:endParaRPr lang="en-US" altLang="ko-KR" dirty="0" smtClean="0"/>
          </a:p>
          <a:p>
            <a:r>
              <a:rPr lang="ko-KR" altLang="en-US" dirty="0" smtClean="0"/>
              <a:t>여기서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Keras</a:t>
            </a:r>
            <a:r>
              <a:rPr lang="ko-KR" altLang="en-US" dirty="0" smtClean="0"/>
              <a:t>의 가장 큰 차이점은 모델 구성 단계임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72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40432"/>
            <a:ext cx="7886700" cy="811824"/>
          </a:xfrm>
        </p:spPr>
        <p:txBody>
          <a:bodyPr/>
          <a:lstStyle/>
          <a:p>
            <a:r>
              <a:rPr lang="en-US" altLang="ko-KR" dirty="0" smtClean="0"/>
              <a:t>7. </a:t>
            </a:r>
            <a:r>
              <a:rPr lang="en-US" altLang="ko-KR" dirty="0" err="1" smtClean="0"/>
              <a:t>Keras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3737"/>
            <a:ext cx="7886700" cy="5150794"/>
          </a:xfrm>
        </p:spPr>
        <p:txBody>
          <a:bodyPr/>
          <a:lstStyle/>
          <a:p>
            <a:r>
              <a:rPr lang="en-US" altLang="ko-KR" dirty="0" err="1" smtClean="0"/>
              <a:t>Keras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Sequential </a:t>
            </a:r>
            <a:r>
              <a:rPr lang="ko-KR" altLang="en-US" dirty="0" smtClean="0"/>
              <a:t>모델을 사용하여 모델의 레이어를 순서대로 쌓아가면서 쉽게 모델 설계를 진행할 수 있음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 이상의 모델이 섞인 복잡한 모델의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모델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사용하여 설계를 진행할 수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20" y="1976281"/>
            <a:ext cx="301032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11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40432"/>
            <a:ext cx="7886700" cy="811824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en-US" altLang="ko-KR" dirty="0" err="1" smtClean="0"/>
              <a:t>Keras</a:t>
            </a:r>
            <a:r>
              <a:rPr lang="ko-KR" altLang="en-US" dirty="0" smtClean="0"/>
              <a:t>에서 </a:t>
            </a:r>
            <a:r>
              <a:rPr lang="en-US" altLang="ko-KR" dirty="0"/>
              <a:t>CNN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3737"/>
            <a:ext cx="7886700" cy="5150794"/>
          </a:xfrm>
        </p:spPr>
        <p:txBody>
          <a:bodyPr/>
          <a:lstStyle/>
          <a:p>
            <a:r>
              <a:rPr lang="ko-KR" altLang="en-US" dirty="0" smtClean="0"/>
              <a:t>모델 </a:t>
            </a:r>
            <a:r>
              <a:rPr lang="ko-KR" altLang="en-US" dirty="0" err="1" smtClean="0"/>
              <a:t>학습시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의 세션 생성 등의 불필요한 과정 없이 </a:t>
            </a:r>
            <a:r>
              <a:rPr lang="en-US" altLang="ko-KR" dirty="0" err="1" smtClean="0"/>
              <a:t>model.fit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함수를 사용하여 바로 학습 데이터를 모델에 적용할 수 있음</a:t>
            </a:r>
            <a:endParaRPr lang="en-US" altLang="ko-KR" dirty="0" smtClean="0"/>
          </a:p>
          <a:p>
            <a:r>
              <a:rPr lang="ko-KR" altLang="en-US" dirty="0" err="1" smtClean="0"/>
              <a:t>에폭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미니배치</a:t>
            </a:r>
            <a:r>
              <a:rPr lang="ko-KR" altLang="en-US" dirty="0" smtClean="0"/>
              <a:t> 또한 </a:t>
            </a:r>
            <a:r>
              <a:rPr lang="en-US" altLang="ko-KR" dirty="0" smtClean="0"/>
              <a:t>fit()</a:t>
            </a:r>
            <a:r>
              <a:rPr lang="ko-KR" altLang="en-US" dirty="0" smtClean="0"/>
              <a:t>함수의 입력 변수를 조정하여 간단하게 지정 가능하기 때문에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에서의 번거로운 </a:t>
            </a:r>
            <a:r>
              <a:rPr lang="ko-KR" altLang="en-US" dirty="0" err="1" smtClean="0"/>
              <a:t>함수설계</a:t>
            </a:r>
            <a:r>
              <a:rPr lang="ko-KR" altLang="en-US" dirty="0" smtClean="0"/>
              <a:t> 과정을 생략할 수 있음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90" y="3597107"/>
            <a:ext cx="6411220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14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40432"/>
            <a:ext cx="7886700" cy="811824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en-US" altLang="ko-KR" dirty="0" err="1" smtClean="0"/>
              <a:t>Keras</a:t>
            </a:r>
            <a:r>
              <a:rPr lang="ko-KR" altLang="en-US" dirty="0" smtClean="0"/>
              <a:t>에서 </a:t>
            </a:r>
            <a:r>
              <a:rPr lang="en-US" altLang="ko-KR" dirty="0"/>
              <a:t>CNN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25424"/>
            <a:ext cx="8008274" cy="5150794"/>
          </a:xfrm>
        </p:spPr>
        <p:txBody>
          <a:bodyPr/>
          <a:lstStyle/>
          <a:p>
            <a:r>
              <a:rPr lang="en-US" altLang="ko-KR" dirty="0" err="1" smtClean="0"/>
              <a:t>model.predict</a:t>
            </a:r>
            <a:r>
              <a:rPr lang="en-US" altLang="ko-KR" dirty="0" smtClean="0"/>
              <a:t>()</a:t>
            </a:r>
            <a:r>
              <a:rPr lang="ko-KR" altLang="en-US" dirty="0"/>
              <a:t> </a:t>
            </a:r>
            <a:r>
              <a:rPr lang="ko-KR" altLang="en-US" dirty="0" smtClean="0"/>
              <a:t>함수는 학습된 모델을 사용하여 결과를 예측하는 함수이며 실제 설계된 신경망을 쉽게 사용 </a:t>
            </a:r>
            <a:r>
              <a:rPr lang="ko-KR" altLang="en-US" dirty="0" err="1" smtClean="0"/>
              <a:t>하능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MNIST </a:t>
            </a:r>
            <a:r>
              <a:rPr lang="ko-KR" altLang="en-US" dirty="0" smtClean="0"/>
              <a:t>모델의 성공 결과와 실패 결과 출력 예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54870" y="2523268"/>
            <a:ext cx="6634259" cy="3212049"/>
            <a:chOff x="1195057" y="3088533"/>
            <a:chExt cx="6634259" cy="321204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5057" y="3088533"/>
              <a:ext cx="3228982" cy="321204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7267" y="3088533"/>
              <a:ext cx="3212049" cy="321204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403107" y="5821210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성공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41542" y="5821101"/>
            <a:ext cx="9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실패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2310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48745"/>
            <a:ext cx="7886700" cy="811824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환경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3702" y="1125424"/>
            <a:ext cx="7991648" cy="540491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아나콘다</a:t>
            </a:r>
            <a:r>
              <a:rPr lang="en-US" altLang="ko-KR" dirty="0" smtClean="0"/>
              <a:t>(Anaconda)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800" dirty="0" smtClean="0"/>
              <a:t>수학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과학 분야에서 사용되는 여러 패키지를 묶어 놓은 </a:t>
            </a:r>
            <a:r>
              <a:rPr lang="en-US" altLang="ko-KR" sz="1800" dirty="0" smtClean="0"/>
              <a:t>Python</a:t>
            </a:r>
            <a:r>
              <a:rPr lang="ko-KR" altLang="en-US" sz="1800" dirty="0" smtClean="0"/>
              <a:t> 배포 판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 smtClean="0"/>
              <a:t>Data Science </a:t>
            </a:r>
            <a:r>
              <a:rPr lang="ko-KR" altLang="en-US" sz="1800" dirty="0" smtClean="0"/>
              <a:t>및 </a:t>
            </a:r>
            <a:r>
              <a:rPr lang="en-US" altLang="ko-KR" sz="1800" dirty="0" smtClean="0"/>
              <a:t>Machine Learning</a:t>
            </a:r>
            <a:r>
              <a:rPr lang="ko-KR" altLang="en-US" sz="1800" dirty="0" smtClean="0"/>
              <a:t> 분야에서 </a:t>
            </a:r>
            <a:r>
              <a:rPr lang="en-US" altLang="ko-KR" sz="1800" dirty="0" smtClean="0"/>
              <a:t>Python</a:t>
            </a:r>
            <a:r>
              <a:rPr lang="ko-KR" altLang="en-US" sz="1800" dirty="0" smtClean="0"/>
              <a:t>을 사용하기 위해 많이 사용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 smtClean="0"/>
              <a:t>Anaconda</a:t>
            </a:r>
            <a:r>
              <a:rPr lang="ko-KR" altLang="en-US" sz="1800" dirty="0" smtClean="0"/>
              <a:t>를 설치하면 버전에 따라 </a:t>
            </a:r>
            <a:r>
              <a:rPr lang="en-US" altLang="ko-KR" sz="1800" dirty="0" smtClean="0"/>
              <a:t>Python</a:t>
            </a:r>
            <a:r>
              <a:rPr lang="ko-KR" altLang="en-US" sz="1800" dirty="0" smtClean="0"/>
              <a:t>을 기본 지원하며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가상 환경을 설정하여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원하는 </a:t>
            </a:r>
            <a:r>
              <a:rPr lang="en-US" altLang="ko-KR" sz="1800" dirty="0" smtClean="0"/>
              <a:t>Python</a:t>
            </a:r>
            <a:r>
              <a:rPr lang="ko-KR" altLang="en-US" sz="1800" dirty="0" smtClean="0"/>
              <a:t> 및 기타 설치 파일의 버전을 별도로 유지할 수 있음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 smtClean="0"/>
              <a:t>Anaconda</a:t>
            </a:r>
            <a:r>
              <a:rPr lang="ko-KR" altLang="en-US" sz="1800" dirty="0" smtClean="0"/>
              <a:t>에서 자체 지원하는 </a:t>
            </a:r>
            <a:r>
              <a:rPr lang="en-US" altLang="ko-KR" sz="1800" dirty="0" err="1" smtClean="0"/>
              <a:t>Jupyter</a:t>
            </a:r>
            <a:r>
              <a:rPr lang="en-US" altLang="ko-KR" sz="1800" dirty="0" smtClean="0"/>
              <a:t> Notebook</a:t>
            </a:r>
            <a:r>
              <a:rPr lang="ko-KR" altLang="en-US" sz="1800" dirty="0" smtClean="0"/>
              <a:t>은 </a:t>
            </a:r>
            <a:r>
              <a:rPr lang="ko-KR" altLang="en-US" sz="1800" dirty="0" err="1" smtClean="0"/>
              <a:t>마크다운</a:t>
            </a:r>
            <a:r>
              <a:rPr lang="ko-KR" altLang="en-US" sz="1800" dirty="0" smtClean="0"/>
              <a:t> 환경에서 쉽게 </a:t>
            </a:r>
            <a:r>
              <a:rPr lang="en-US" altLang="ko-KR" sz="1800" dirty="0" smtClean="0"/>
              <a:t>Python</a:t>
            </a:r>
            <a:r>
              <a:rPr lang="ko-KR" altLang="en-US" sz="1800" dirty="0" smtClean="0"/>
              <a:t> 프로그래밍을 할 수 있도록 도와줌</a:t>
            </a:r>
            <a:endParaRPr lang="en-US" altLang="ko-KR" sz="1800" dirty="0" smtClean="0"/>
          </a:p>
          <a:p>
            <a:r>
              <a:rPr lang="ko-KR" altLang="en-US" dirty="0" err="1" smtClean="0"/>
              <a:t>텐서플로우</a:t>
            </a:r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Tensorflow</a:t>
            </a:r>
            <a:r>
              <a:rPr lang="en-US" altLang="ko-KR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800" dirty="0"/>
              <a:t>구글에서 오픈 소스로 공개한 </a:t>
            </a:r>
            <a:r>
              <a:rPr lang="en-US" altLang="ko-KR" sz="1800" dirty="0"/>
              <a:t>Machine Learning</a:t>
            </a:r>
            <a:r>
              <a:rPr lang="ko-KR" altLang="en-US" sz="1800" dirty="0" smtClean="0"/>
              <a:t> 라이브러리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 smtClean="0"/>
              <a:t>Deep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Learning</a:t>
            </a:r>
            <a:r>
              <a:rPr lang="ko-KR" altLang="en-US" sz="1800" dirty="0" smtClean="0"/>
              <a:t>에 필요한 다양한 함수를 제공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 smtClean="0"/>
              <a:t>‘Tensor’</a:t>
            </a:r>
            <a:r>
              <a:rPr lang="ko-KR" altLang="en-US" sz="1800" dirty="0"/>
              <a:t>라는 다차원 배열을 사용하여 데이터를 </a:t>
            </a:r>
            <a:r>
              <a:rPr lang="ko-KR" altLang="en-US" sz="1800" dirty="0" smtClean="0"/>
              <a:t>표현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lvl="2"/>
            <a:r>
              <a:rPr lang="en-US" altLang="ko-KR" dirty="0"/>
              <a:t>RGB </a:t>
            </a:r>
            <a:r>
              <a:rPr lang="ko-KR" altLang="en-US" dirty="0"/>
              <a:t>이미지는 </a:t>
            </a:r>
            <a:r>
              <a:rPr lang="en-US" altLang="ko-KR" dirty="0"/>
              <a:t>3</a:t>
            </a:r>
            <a:r>
              <a:rPr lang="ko-KR" altLang="en-US" dirty="0"/>
              <a:t>차원 배열을 갖는 </a:t>
            </a:r>
            <a:r>
              <a:rPr lang="en-US" altLang="ko-KR" dirty="0"/>
              <a:t>Tensor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A3E09-79EC-4396-8855-53C51F75B1D6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5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57058"/>
            <a:ext cx="7886700" cy="811824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환경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00485"/>
            <a:ext cx="7886700" cy="5150794"/>
          </a:xfrm>
        </p:spPr>
        <p:txBody>
          <a:bodyPr>
            <a:normAutofit/>
          </a:bodyPr>
          <a:lstStyle/>
          <a:p>
            <a:r>
              <a:rPr lang="en-US" altLang="ko-KR" dirty="0"/>
              <a:t>Anaconda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installation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홈페이지</a:t>
            </a:r>
            <a:r>
              <a:rPr lang="en-US" altLang="ko-KR" dirty="0" smtClean="0"/>
              <a:t>(</a:t>
            </a:r>
            <a:r>
              <a:rPr lang="en-US" altLang="ko-KR" dirty="0">
                <a:hlinkClick r:id="rId2"/>
              </a:rPr>
              <a:t>https://www.anaconda.com/distribution</a:t>
            </a:r>
            <a:r>
              <a:rPr lang="en-US" altLang="ko-KR" dirty="0" smtClean="0">
                <a:hlinkClick r:id="rId2"/>
              </a:rPr>
              <a:t>/)</a:t>
            </a:r>
            <a:r>
              <a:rPr lang="ko-KR" altLang="en-US" dirty="0" smtClean="0">
                <a:hlinkClick r:id="rId2"/>
              </a:rPr>
              <a:t>에서</a:t>
            </a:r>
            <a:r>
              <a:rPr lang="ko-KR" altLang="en-US" dirty="0" smtClean="0"/>
              <a:t> 윈도우 </a:t>
            </a:r>
            <a:r>
              <a:rPr lang="en-US" altLang="ko-KR" dirty="0" smtClean="0"/>
              <a:t>– Python</a:t>
            </a:r>
            <a:r>
              <a:rPr lang="ko-KR" altLang="en-US" dirty="0" smtClean="0"/>
              <a:t> </a:t>
            </a:r>
            <a:r>
              <a:rPr lang="en-US" altLang="ko-KR" dirty="0" smtClean="0"/>
              <a:t>3.7 </a:t>
            </a:r>
            <a:r>
              <a:rPr lang="ko-KR" altLang="en-US" dirty="0" smtClean="0"/>
              <a:t>버전을 다운 받음</a:t>
            </a:r>
            <a:r>
              <a:rPr lang="en-US" altLang="ko-KR" dirty="0" smtClean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다운받은 파일을 설치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Anaconda</a:t>
            </a:r>
            <a:r>
              <a:rPr lang="ko-KR" altLang="en-US" dirty="0" smtClean="0"/>
              <a:t> 설치 전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별도로 설치할 필요는 없음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2605413" y="2305305"/>
            <a:ext cx="3933173" cy="2007513"/>
            <a:chOff x="2605413" y="2310078"/>
            <a:chExt cx="3933173" cy="200751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5413" y="2310078"/>
              <a:ext cx="3933173" cy="2007513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675707" y="2372008"/>
              <a:ext cx="688063" cy="2821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969537" y="3313834"/>
              <a:ext cx="1303699" cy="5610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603B-B061-49AC-9286-634361912279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48745"/>
            <a:ext cx="7886700" cy="811824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환경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3737"/>
            <a:ext cx="7886700" cy="5150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1.1 </a:t>
            </a:r>
            <a:r>
              <a:rPr lang="ko-KR" altLang="en-US" dirty="0" smtClean="0"/>
              <a:t>가상환경 생성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Anaconda Prompt</a:t>
            </a:r>
            <a:r>
              <a:rPr lang="ko-KR" altLang="en-US" dirty="0"/>
              <a:t>를 클릭하여 </a:t>
            </a:r>
            <a:r>
              <a:rPr lang="ko-KR" altLang="en-US" dirty="0" err="1"/>
              <a:t>콘솔창을</a:t>
            </a:r>
            <a:r>
              <a:rPr lang="ko-KR" altLang="en-US" dirty="0"/>
              <a:t> </a:t>
            </a:r>
            <a:r>
              <a:rPr lang="ko-KR" altLang="en-US" dirty="0" smtClean="0"/>
              <a:t>연다</a:t>
            </a:r>
            <a:endParaRPr lang="en-US" altLang="ko-KR" dirty="0"/>
          </a:p>
          <a:p>
            <a:pPr lvl="2"/>
            <a:r>
              <a:rPr lang="en-US" altLang="ko-KR" dirty="0"/>
              <a:t># </a:t>
            </a:r>
            <a:r>
              <a:rPr lang="en-US" altLang="ko-KR" b="1" dirty="0" smtClean="0"/>
              <a:t>Python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3.6 </a:t>
            </a:r>
            <a:r>
              <a:rPr lang="ko-KR" altLang="en-US" dirty="0"/>
              <a:t>버전의 </a:t>
            </a:r>
            <a:r>
              <a:rPr lang="ko-KR" altLang="en-US" dirty="0" err="1"/>
              <a:t>가상환경을</a:t>
            </a:r>
            <a:r>
              <a:rPr lang="ko-KR" altLang="en-US" dirty="0"/>
              <a:t> </a:t>
            </a:r>
            <a:r>
              <a:rPr lang="ko-KR" altLang="en-US" dirty="0" smtClean="0"/>
              <a:t>생성함</a:t>
            </a:r>
            <a:endParaRPr lang="en-US" altLang="ko-KR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ko-KR" sz="1800" dirty="0" err="1" smtClean="0"/>
              <a:t>conda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create –n </a:t>
            </a:r>
            <a:r>
              <a:rPr lang="en-US" altLang="ko-KR" sz="1800" dirty="0" err="1" smtClean="0"/>
              <a:t>condaName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pip </a:t>
            </a:r>
            <a:r>
              <a:rPr lang="en-US" altLang="ko-KR" sz="1800" dirty="0" smtClean="0"/>
              <a:t>python=3.6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ko-KR" sz="1800" dirty="0" err="1" smtClean="0"/>
              <a:t>conda</a:t>
            </a:r>
            <a:r>
              <a:rPr lang="en-US" altLang="ko-KR" sz="1800" dirty="0" smtClean="0"/>
              <a:t> activate </a:t>
            </a:r>
            <a:r>
              <a:rPr lang="en-US" altLang="ko-KR" sz="1800" dirty="0" err="1" smtClean="0"/>
              <a:t>condaName</a:t>
            </a:r>
            <a:endParaRPr lang="en-US" altLang="ko-KR" sz="1800" dirty="0" smtClean="0"/>
          </a:p>
          <a:p>
            <a:pPr lvl="2"/>
            <a:r>
              <a:rPr lang="en-US" altLang="ko-KR" dirty="0" smtClean="0"/>
              <a:t># </a:t>
            </a:r>
            <a:r>
              <a:rPr lang="ko-KR" altLang="en-US" dirty="0"/>
              <a:t>이때 </a:t>
            </a:r>
            <a:r>
              <a:rPr lang="en-US" altLang="ko-KR" dirty="0" err="1"/>
              <a:t>condaName</a:t>
            </a:r>
            <a:r>
              <a:rPr lang="ko-KR" altLang="en-US" dirty="0"/>
              <a:t>은 임의로 지정할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생성된 </a:t>
            </a:r>
            <a:r>
              <a:rPr lang="ko-KR" altLang="en-US" dirty="0"/>
              <a:t>가상환경에서 동작하는 </a:t>
            </a:r>
            <a:r>
              <a:rPr lang="en-US" altLang="ko-KR" dirty="0" err="1"/>
              <a:t>jupyther</a:t>
            </a:r>
            <a:r>
              <a:rPr lang="en-US" altLang="ko-KR" dirty="0"/>
              <a:t> notebook</a:t>
            </a:r>
            <a:r>
              <a:rPr lang="ko-KR" altLang="en-US" dirty="0"/>
              <a:t>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 err="1"/>
              <a:t>jupyther</a:t>
            </a:r>
            <a:r>
              <a:rPr lang="en-US" altLang="ko-KR" dirty="0"/>
              <a:t> notebook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conda</a:t>
            </a:r>
            <a:r>
              <a:rPr lang="en-US" altLang="ko-KR" sz="1800" dirty="0"/>
              <a:t> install </a:t>
            </a:r>
            <a:r>
              <a:rPr lang="en-US" altLang="ko-KR" sz="1800" dirty="0" err="1" smtClean="0"/>
              <a:t>nb_conda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dirty="0" smtClean="0"/>
              <a:t>1.2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pip</a:t>
            </a:r>
            <a:r>
              <a:rPr lang="ko-KR" altLang="en-US" dirty="0" smtClean="0"/>
              <a:t>를 사용하여 </a:t>
            </a:r>
            <a:r>
              <a:rPr lang="en-US" altLang="ko-KR" dirty="0" err="1"/>
              <a:t>Tensorflow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1.8.0</a:t>
            </a:r>
            <a:r>
              <a:rPr lang="ko-KR" altLang="en-US" dirty="0" smtClean="0"/>
              <a:t>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버전을 설치</a:t>
            </a:r>
            <a:endParaRPr lang="en-US" altLang="ko-KR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pip install </a:t>
            </a:r>
            <a:r>
              <a:rPr lang="en-US" altLang="ko-KR" sz="1800" dirty="0" err="1" smtClean="0"/>
              <a:t>tensorflow</a:t>
            </a:r>
            <a:r>
              <a:rPr lang="en-US" altLang="ko-KR" sz="1800" dirty="0" smtClean="0"/>
              <a:t>==1.8.0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6EED-1113-4422-B204-94D438BB6F8C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2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5371"/>
            <a:ext cx="7886700" cy="811824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환경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83859"/>
            <a:ext cx="8008274" cy="5150794"/>
          </a:xfrm>
        </p:spPr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 smtClean="0"/>
              <a:t>구동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윈도우 창을 열고 생성한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 smtClean="0"/>
              <a:t>을 클릭하여 동작 시킴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원하는 경로에서 </a:t>
            </a:r>
            <a:r>
              <a:rPr lang="en-US" altLang="ko-KR" dirty="0" smtClean="0"/>
              <a:t>Python 3 </a:t>
            </a:r>
            <a:r>
              <a:rPr lang="ko-KR" altLang="en-US" dirty="0" smtClean="0"/>
              <a:t>프로젝트를 생성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프로젝트를 열고 간단한 코드로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가 정상 설치 되었는지 확인</a:t>
            </a:r>
            <a:endParaRPr lang="en-US" altLang="ko-KR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ko-KR" dirty="0" smtClean="0"/>
              <a:t>import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as </a:t>
            </a:r>
            <a:r>
              <a:rPr lang="en-US" altLang="ko-KR" dirty="0" err="1" smtClean="0"/>
              <a:t>tf</a:t>
            </a:r>
            <a:endParaRPr lang="en-US" altLang="ko-KR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tf</a:t>
            </a:r>
            <a:r>
              <a:rPr lang="en-US" altLang="ko-KR" dirty="0" smtClean="0"/>
              <a:t>.__version__</a:t>
            </a:r>
          </a:p>
          <a:p>
            <a:pPr lvl="2"/>
            <a:r>
              <a:rPr lang="en-US" altLang="ko-KR" dirty="0" err="1" smtClean="0"/>
              <a:t>TensorFlow</a:t>
            </a:r>
            <a:r>
              <a:rPr lang="ko-KR" altLang="en-US" dirty="0" smtClean="0"/>
              <a:t> 버전이 출력되면 정상 설치된 것임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741725" y="4119496"/>
            <a:ext cx="1907383" cy="2068159"/>
            <a:chOff x="3487897" y="4302214"/>
            <a:chExt cx="1945636" cy="210963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7897" y="4302214"/>
              <a:ext cx="1945636" cy="210963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3747569" y="4716855"/>
              <a:ext cx="690125" cy="2534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024749" y="4119496"/>
            <a:ext cx="2362530" cy="2086266"/>
            <a:chOff x="3390735" y="2385867"/>
            <a:chExt cx="2362530" cy="208626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0735" y="2385867"/>
              <a:ext cx="2362530" cy="208626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3456088" y="4110273"/>
              <a:ext cx="2129900" cy="3437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262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5371"/>
            <a:ext cx="7886700" cy="81182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모델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5513" y="1117111"/>
            <a:ext cx="8329352" cy="5150794"/>
          </a:xfrm>
        </p:spPr>
        <p:txBody>
          <a:bodyPr/>
          <a:lstStyle/>
          <a:p>
            <a:r>
              <a:rPr lang="ko-KR" altLang="en-US" dirty="0" err="1" smtClean="0"/>
              <a:t>손글씨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 </a:t>
            </a:r>
            <a:r>
              <a:rPr lang="en-US" altLang="ko-KR" dirty="0" smtClean="0"/>
              <a:t>MNIST</a:t>
            </a:r>
            <a:r>
              <a:rPr lang="ko-KR" altLang="en-US" dirty="0" smtClean="0"/>
              <a:t>를 분류하는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분류기 설계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네트워크를 구성하는 레이어의 종류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입력받은</a:t>
            </a:r>
            <a:r>
              <a:rPr lang="ko-KR" altLang="en-US" dirty="0" smtClean="0"/>
              <a:t> 이미지의 특징을 얻어 내는 </a:t>
            </a:r>
            <a:r>
              <a:rPr lang="en-US" altLang="ko-KR" dirty="0" smtClean="0"/>
              <a:t>Convolutional Layer</a:t>
            </a:r>
          </a:p>
          <a:p>
            <a:pPr lvl="2"/>
            <a:r>
              <a:rPr lang="en-US" altLang="ko-KR" dirty="0" smtClean="0"/>
              <a:t>Convolutional Layer</a:t>
            </a:r>
            <a:r>
              <a:rPr lang="ko-KR" altLang="en-US" dirty="0" smtClean="0"/>
              <a:t>를 통과한 이미지의 사이즈를 조절하는 </a:t>
            </a:r>
            <a:r>
              <a:rPr lang="en-US" altLang="ko-KR" dirty="0" smtClean="0"/>
              <a:t>Pooling Layer</a:t>
            </a:r>
          </a:p>
          <a:p>
            <a:pPr lvl="2"/>
            <a:r>
              <a:rPr lang="en-US" altLang="ko-KR" dirty="0" smtClean="0"/>
              <a:t>Activation Function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Function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뉴런을 연결시켜 결과를 분류하는 </a:t>
            </a:r>
            <a:r>
              <a:rPr lang="ko-KR" altLang="en-US" dirty="0"/>
              <a:t>완전 연결 층</a:t>
            </a:r>
            <a:r>
              <a:rPr lang="en-US" altLang="ko-KR" dirty="0" smtClean="0"/>
              <a:t>(Fully Connected Layer)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네트워크는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–Pool</a:t>
            </a:r>
            <a:r>
              <a:rPr lang="ko-KR" altLang="en-US" dirty="0" smtClean="0"/>
              <a:t>로 이루어진 </a:t>
            </a:r>
            <a:r>
              <a:rPr lang="en-US" altLang="ko-KR" dirty="0"/>
              <a:t>Convolutional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거치고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Fully Connected Layer</a:t>
            </a:r>
            <a:r>
              <a:rPr lang="ko-KR" altLang="en-US" dirty="0" smtClean="0"/>
              <a:t>으로 클래스를 분류하는 </a:t>
            </a:r>
            <a:r>
              <a:rPr lang="en-US" altLang="ko-KR" dirty="0" smtClean="0"/>
              <a:t>Output Layer</a:t>
            </a:r>
            <a:r>
              <a:rPr lang="ko-KR" altLang="en-US" dirty="0" smtClean="0"/>
              <a:t>을 갖는 </a:t>
            </a:r>
            <a:r>
              <a:rPr lang="en-US" altLang="ko-KR" dirty="0" smtClean="0"/>
              <a:t>2 Hidden Layer CNN</a:t>
            </a:r>
            <a:r>
              <a:rPr lang="ko-KR" altLang="en-US" dirty="0" smtClean="0"/>
              <a:t>으로 설계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2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5371"/>
            <a:ext cx="7886700" cy="811824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58676"/>
            <a:ext cx="7886700" cy="5150794"/>
          </a:xfrm>
        </p:spPr>
        <p:txBody>
          <a:bodyPr/>
          <a:lstStyle/>
          <a:p>
            <a:r>
              <a:rPr lang="ko-KR" altLang="en-US" smtClean="0"/>
              <a:t>신경망 구성도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3330386"/>
            <a:ext cx="1265841" cy="126584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903372" y="3094631"/>
            <a:ext cx="1723042" cy="1728292"/>
            <a:chOff x="2112396" y="2664311"/>
            <a:chExt cx="1723042" cy="1728292"/>
          </a:xfrm>
        </p:grpSpPr>
        <p:sp>
          <p:nvSpPr>
            <p:cNvPr id="14" name="직사각형 13"/>
            <p:cNvSpPr/>
            <p:nvPr/>
          </p:nvSpPr>
          <p:spPr>
            <a:xfrm>
              <a:off x="2112396" y="2664311"/>
              <a:ext cx="1265842" cy="127109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264796" y="2816711"/>
              <a:ext cx="1265842" cy="127109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417196" y="2969111"/>
              <a:ext cx="1265842" cy="127109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569596" y="3121511"/>
              <a:ext cx="1265842" cy="127109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674726" y="3414950"/>
            <a:ext cx="1122575" cy="1122575"/>
            <a:chOff x="4036041" y="2793415"/>
            <a:chExt cx="1122575" cy="1122575"/>
          </a:xfrm>
        </p:grpSpPr>
        <p:sp>
          <p:nvSpPr>
            <p:cNvPr id="34" name="직사각형 33"/>
            <p:cNvSpPr/>
            <p:nvPr/>
          </p:nvSpPr>
          <p:spPr>
            <a:xfrm>
              <a:off x="4036041" y="2793415"/>
              <a:ext cx="665375" cy="6653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188441" y="2945815"/>
              <a:ext cx="665375" cy="6653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340841" y="3098215"/>
              <a:ext cx="665375" cy="6653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493241" y="3250615"/>
              <a:ext cx="665375" cy="6653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697460" y="3031215"/>
            <a:ext cx="1721260" cy="1721260"/>
            <a:chOff x="5439244" y="2953142"/>
            <a:chExt cx="1721260" cy="1721260"/>
          </a:xfrm>
        </p:grpSpPr>
        <p:sp>
          <p:nvSpPr>
            <p:cNvPr id="35" name="직사각형 34"/>
            <p:cNvSpPr/>
            <p:nvPr/>
          </p:nvSpPr>
          <p:spPr>
            <a:xfrm>
              <a:off x="5439244" y="2953142"/>
              <a:ext cx="654460" cy="6544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591644" y="3105542"/>
              <a:ext cx="654460" cy="6544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744044" y="3257942"/>
              <a:ext cx="654460" cy="6544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896444" y="3410342"/>
              <a:ext cx="654460" cy="6544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048844" y="3562742"/>
              <a:ext cx="654460" cy="6544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201244" y="3715142"/>
              <a:ext cx="654460" cy="6544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53644" y="3867542"/>
              <a:ext cx="654460" cy="6544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506044" y="4019942"/>
              <a:ext cx="654460" cy="6544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676623" y="3117200"/>
            <a:ext cx="1565673" cy="1565673"/>
            <a:chOff x="6736893" y="2446942"/>
            <a:chExt cx="1565673" cy="1565673"/>
          </a:xfrm>
        </p:grpSpPr>
        <p:sp>
          <p:nvSpPr>
            <p:cNvPr id="37" name="직사각형 36"/>
            <p:cNvSpPr/>
            <p:nvPr/>
          </p:nvSpPr>
          <p:spPr>
            <a:xfrm>
              <a:off x="6736893" y="2446942"/>
              <a:ext cx="346473" cy="34647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889293" y="2599342"/>
              <a:ext cx="346473" cy="34647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41693" y="2751742"/>
              <a:ext cx="346473" cy="34647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194093" y="2904142"/>
              <a:ext cx="346473" cy="34647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346493" y="3056542"/>
              <a:ext cx="346473" cy="34647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498893" y="3208942"/>
              <a:ext cx="346473" cy="34647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651293" y="3361342"/>
              <a:ext cx="346473" cy="34647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7803693" y="3513742"/>
              <a:ext cx="346473" cy="34647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956093" y="3666142"/>
              <a:ext cx="346473" cy="34647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7439302" y="2708190"/>
            <a:ext cx="710528" cy="2510232"/>
            <a:chOff x="7642502" y="2254574"/>
            <a:chExt cx="710528" cy="2510232"/>
          </a:xfrm>
        </p:grpSpPr>
        <p:grpSp>
          <p:nvGrpSpPr>
            <p:cNvPr id="70" name="그룹 69"/>
            <p:cNvGrpSpPr/>
            <p:nvPr/>
          </p:nvGrpSpPr>
          <p:grpSpPr>
            <a:xfrm>
              <a:off x="7642502" y="2254574"/>
              <a:ext cx="710528" cy="2510232"/>
              <a:chOff x="7688110" y="2208924"/>
              <a:chExt cx="710528" cy="2510232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7688110" y="2208924"/>
                <a:ext cx="233652" cy="25102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8164986" y="2903382"/>
                <a:ext cx="233652" cy="112775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2" name="직선 연결선 71"/>
            <p:cNvCxnSpPr/>
            <p:nvPr/>
          </p:nvCxnSpPr>
          <p:spPr>
            <a:xfrm flipV="1">
              <a:off x="7857106" y="3924457"/>
              <a:ext cx="320109" cy="82375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 flipV="1">
              <a:off x="7854725" y="2273906"/>
              <a:ext cx="322490" cy="83982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5" name="직사각형 84"/>
          <p:cNvSpPr/>
          <p:nvPr/>
        </p:nvSpPr>
        <p:spPr>
          <a:xfrm>
            <a:off x="1160886" y="4093404"/>
            <a:ext cx="311850" cy="311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 flipV="1">
            <a:off x="1471185" y="3963306"/>
            <a:ext cx="1321228" cy="4356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1472134" y="3963306"/>
            <a:ext cx="1330563" cy="13009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847031" y="4052593"/>
            <a:ext cx="665375" cy="665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3509187" y="4518123"/>
            <a:ext cx="645378" cy="19984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V="1">
            <a:off x="3509187" y="3872150"/>
            <a:ext cx="609887" cy="18498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4268158" y="3963306"/>
            <a:ext cx="211591" cy="21159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>
            <a:off x="4479749" y="4174897"/>
            <a:ext cx="1428958" cy="9794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4464884" y="3960750"/>
            <a:ext cx="1443823" cy="3098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5971949" y="4342877"/>
            <a:ext cx="340636" cy="3406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6310635" y="4667738"/>
            <a:ext cx="606024" cy="1668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6304331" y="4331601"/>
            <a:ext cx="580352" cy="1519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7223538" y="4667738"/>
            <a:ext cx="232572" cy="5340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 flipV="1">
            <a:off x="6011989" y="2727524"/>
            <a:ext cx="1440510" cy="40481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06508" y="460528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 Image</a:t>
            </a:r>
            <a:endParaRPr lang="en-US" altLang="ko-KR" dirty="0"/>
          </a:p>
          <a:p>
            <a:pPr algn="ctr"/>
            <a:r>
              <a:rPr lang="en-US" altLang="ko-KR" dirty="0" smtClean="0"/>
              <a:t>28*28*1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124065" y="4813977"/>
            <a:ext cx="148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Convolution</a:t>
            </a:r>
          </a:p>
          <a:p>
            <a:pPr algn="ctr"/>
            <a:r>
              <a:rPr lang="en-US" altLang="ko-KR" dirty="0" smtClean="0"/>
              <a:t>5*5</a:t>
            </a:r>
            <a:endParaRPr lang="ko-KR" alt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3690871" y="4520394"/>
            <a:ext cx="12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Pooling</a:t>
            </a:r>
          </a:p>
          <a:p>
            <a:pPr algn="ctr"/>
            <a:r>
              <a:rPr lang="en-US" altLang="ko-KR" dirty="0" smtClean="0"/>
              <a:t>2*2</a:t>
            </a:r>
            <a:endParaRPr lang="ko-KR" alt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5107728" y="4743539"/>
            <a:ext cx="133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Convolution</a:t>
            </a:r>
          </a:p>
          <a:p>
            <a:pPr algn="ctr"/>
            <a:r>
              <a:rPr lang="en-US" altLang="ko-KR" dirty="0" smtClean="0"/>
              <a:t>5*5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6234378" y="4669887"/>
            <a:ext cx="12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Pooling</a:t>
            </a:r>
          </a:p>
          <a:p>
            <a:pPr algn="ctr"/>
            <a:r>
              <a:rPr lang="en-US" altLang="ko-KR" dirty="0" smtClean="0"/>
              <a:t>2*2</a:t>
            </a:r>
            <a:endParaRPr lang="ko-KR" alt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6655488" y="5201829"/>
            <a:ext cx="180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Fully Connected</a:t>
            </a:r>
          </a:p>
          <a:p>
            <a:pPr algn="ctr"/>
            <a:r>
              <a:rPr lang="en-US" altLang="ko-KR" dirty="0"/>
              <a:t>2,458,624</a:t>
            </a:r>
            <a:r>
              <a:rPr lang="en-US" altLang="ko-KR" dirty="0" smtClean="0"/>
              <a:t>‬*512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060009" y="3830592"/>
            <a:ext cx="89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</a:p>
          <a:p>
            <a:pPr algn="ctr"/>
            <a:r>
              <a:rPr lang="en-US" altLang="ko-KR" dirty="0" smtClean="0"/>
              <a:t>512*10</a:t>
            </a:r>
            <a:endParaRPr lang="ko-KR" altLang="en-US" dirty="0"/>
          </a:p>
        </p:txBody>
      </p:sp>
      <p:sp>
        <p:nvSpPr>
          <p:cNvPr id="148" name="오른쪽 중괄호 147"/>
          <p:cNvSpPr/>
          <p:nvPr/>
        </p:nvSpPr>
        <p:spPr>
          <a:xfrm rot="16200000">
            <a:off x="3102705" y="1207080"/>
            <a:ext cx="342865" cy="2741529"/>
          </a:xfrm>
          <a:prstGeom prst="rightBrace">
            <a:avLst>
              <a:gd name="adj1" fmla="val 3903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오른쪽 중괄호 148"/>
          <p:cNvSpPr/>
          <p:nvPr/>
        </p:nvSpPr>
        <p:spPr>
          <a:xfrm rot="16200000">
            <a:off x="5719030" y="1383255"/>
            <a:ext cx="342865" cy="2398871"/>
          </a:xfrm>
          <a:prstGeom prst="rightBrace">
            <a:avLst>
              <a:gd name="adj1" fmla="val 3903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2292676" y="2005943"/>
            <a:ext cx="197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1</a:t>
            </a:r>
            <a:r>
              <a:rPr lang="en-US" altLang="ko-KR" baseline="30000" smtClean="0"/>
              <a:t>st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4902721" y="2003949"/>
            <a:ext cx="197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2</a:t>
            </a:r>
            <a:r>
              <a:rPr lang="en-US" altLang="ko-KR" baseline="30000" smtClean="0"/>
              <a:t>nd</a:t>
            </a:r>
            <a:endParaRPr lang="ko-KR" altLang="en-US"/>
          </a:p>
        </p:txBody>
      </p:sp>
      <p:sp>
        <p:nvSpPr>
          <p:cNvPr id="152" name="오른쪽 중괄호 151"/>
          <p:cNvSpPr/>
          <p:nvPr/>
        </p:nvSpPr>
        <p:spPr>
          <a:xfrm rot="16200000">
            <a:off x="7515252" y="2114697"/>
            <a:ext cx="342865" cy="926291"/>
          </a:xfrm>
          <a:prstGeom prst="rightBrace">
            <a:avLst>
              <a:gd name="adj1" fmla="val 3903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6698977" y="1998699"/>
            <a:ext cx="197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Hidden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5371"/>
            <a:ext cx="7886700" cy="811824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5637" y="1158676"/>
            <a:ext cx="8229600" cy="5150794"/>
          </a:xfrm>
        </p:spPr>
        <p:txBody>
          <a:bodyPr/>
          <a:lstStyle/>
          <a:p>
            <a:r>
              <a:rPr lang="ko-KR" altLang="en-US" dirty="0" smtClean="0"/>
              <a:t>입력 이미지 </a:t>
            </a:r>
            <a:r>
              <a:rPr lang="en-US" altLang="ko-KR" dirty="0" smtClean="0"/>
              <a:t>(Input Images)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분류 문제를 풀기 위한 입력 이미지로 </a:t>
            </a:r>
            <a:r>
              <a:rPr lang="en-US" altLang="ko-KR" dirty="0" smtClean="0"/>
              <a:t>MNIST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MNIST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28*28 </a:t>
            </a:r>
            <a:r>
              <a:rPr lang="ko-KR" altLang="en-US" dirty="0" smtClean="0"/>
              <a:t>크기의 </a:t>
            </a:r>
            <a:r>
              <a:rPr lang="en-US" altLang="ko-KR" dirty="0" smtClean="0"/>
              <a:t>gray </a:t>
            </a:r>
            <a:r>
              <a:rPr lang="ko-KR" altLang="en-US" dirty="0" smtClean="0"/>
              <a:t>이미지로 </a:t>
            </a:r>
            <a:r>
              <a:rPr lang="en-US" altLang="ko-KR" dirty="0" smtClean="0"/>
              <a:t>0~9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이미지 </a:t>
            </a:r>
            <a:r>
              <a:rPr lang="en-US" altLang="ko-KR" dirty="0" smtClean="0"/>
              <a:t>6</a:t>
            </a:r>
            <a:r>
              <a:rPr lang="ko-KR" altLang="en-US" dirty="0" smtClean="0"/>
              <a:t>만개를 각각의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로 분류되어 있음</a:t>
            </a:r>
            <a:r>
              <a:rPr lang="en-US" altLang="ko-KR" dirty="0" smtClean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가장 기본적인 분류 예제 중 하나로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분류기 학습 입문용으로 적합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MNIST 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은 오픈소스로 공개되어 있으며 데이터를 직접 다운받거나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 데이터 다운로드 함수를 설계하여 받을 수 있음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학습 데이터와 테스트 데이터가 따로 나뉘어 있지 않으므로 사용자가 임의로 데이터를 분류하여 학습을 진행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314-0B16-4C76-86DA-0C2F47245B6B}" type="datetime1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955890" y="6414476"/>
            <a:ext cx="2057400" cy="365125"/>
          </a:xfrm>
        </p:spPr>
        <p:txBody>
          <a:bodyPr/>
          <a:lstStyle/>
          <a:p>
            <a:fld id="{9BD28D37-0F10-4EF0-AF49-5FCE53993E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</TotalTime>
  <Words>1202</Words>
  <Application>Microsoft Office PowerPoint</Application>
  <PresentationFormat>화면 슬라이드 쇼(4:3)</PresentationFormat>
  <Paragraphs>321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CNN Classifier 실습 1 </vt:lpstr>
      <vt:lpstr>목차</vt:lpstr>
      <vt:lpstr>1. 환경 구성</vt:lpstr>
      <vt:lpstr>1. 환경 구성</vt:lpstr>
      <vt:lpstr>1. 환경 구성</vt:lpstr>
      <vt:lpstr>1. 환경 구성</vt:lpstr>
      <vt:lpstr>2. 모델 구조</vt:lpstr>
      <vt:lpstr>2. 모델 구조</vt:lpstr>
      <vt:lpstr>3. 구성 요소</vt:lpstr>
      <vt:lpstr>3. 구성 요소</vt:lpstr>
      <vt:lpstr>3. 구성 요소</vt:lpstr>
      <vt:lpstr>3. 구성 요소</vt:lpstr>
      <vt:lpstr>3. 구성 요소</vt:lpstr>
      <vt:lpstr>3. 구성 요소</vt:lpstr>
      <vt:lpstr>3. 구성 요소</vt:lpstr>
      <vt:lpstr>3. 구성 요소</vt:lpstr>
      <vt:lpstr>3. 구성 요소</vt:lpstr>
      <vt:lpstr>3. 구성 요소</vt:lpstr>
      <vt:lpstr>3. 구성 요소</vt:lpstr>
      <vt:lpstr>4. 모델 평가</vt:lpstr>
      <vt:lpstr>4. 모델 평가</vt:lpstr>
      <vt:lpstr>5. 결과</vt:lpstr>
      <vt:lpstr>6. 실습 소스 코드</vt:lpstr>
      <vt:lpstr>7. Keras에서 CNN 구현</vt:lpstr>
      <vt:lpstr>7. Keras에서 CNN 구현</vt:lpstr>
      <vt:lpstr>7. Keras에서 CNN 구현</vt:lpstr>
      <vt:lpstr>7. Keras에서 CNN 구현</vt:lpstr>
      <vt:lpstr>7. Keras에서 CNN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실습</dc:title>
  <dc:creator>Lee Nieun</dc:creator>
  <cp:lastModifiedBy>Lee Nieun</cp:lastModifiedBy>
  <cp:revision>65</cp:revision>
  <dcterms:created xsi:type="dcterms:W3CDTF">2019-07-15T08:56:18Z</dcterms:created>
  <dcterms:modified xsi:type="dcterms:W3CDTF">2019-07-30T02:27:29Z</dcterms:modified>
</cp:coreProperties>
</file>