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80" r:id="rId7"/>
    <p:sldId id="264" r:id="rId8"/>
    <p:sldId id="265" r:id="rId9"/>
    <p:sldId id="266" r:id="rId10"/>
    <p:sldId id="269" r:id="rId11"/>
    <p:sldId id="271" r:id="rId12"/>
    <p:sldId id="284" r:id="rId13"/>
    <p:sldId id="281" r:id="rId14"/>
    <p:sldId id="283" r:id="rId15"/>
    <p:sldId id="278" r:id="rId16"/>
    <p:sldId id="285" r:id="rId17"/>
    <p:sldId id="28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9B696C-1FE8-48C5-B653-72832917FA8B}">
          <p14:sldIdLst>
            <p14:sldId id="256"/>
            <p14:sldId id="257"/>
          </p14:sldIdLst>
        </p14:section>
        <p14:section name="1. 환경 구성" id="{A857F260-D02B-49DC-B1F4-3D367604DA27}">
          <p14:sldIdLst>
            <p14:sldId id="258"/>
          </p14:sldIdLst>
        </p14:section>
        <p14:section name="2. 모델 구조" id="{0FD58AD6-1D08-4213-8257-8F3C2181B216}">
          <p14:sldIdLst>
            <p14:sldId id="262"/>
            <p14:sldId id="263"/>
            <p14:sldId id="280"/>
          </p14:sldIdLst>
        </p14:section>
        <p14:section name="3. 구성 요소" id="{CE8C04FF-9C26-4C20-9693-01CD464C7E4A}">
          <p14:sldIdLst>
            <p14:sldId id="264"/>
            <p14:sldId id="265"/>
            <p14:sldId id="266"/>
            <p14:sldId id="269"/>
            <p14:sldId id="271"/>
            <p14:sldId id="284"/>
            <p14:sldId id="281"/>
          </p14:sldIdLst>
        </p14:section>
        <p14:section name="4. 모델 평가" id="{2E5A6E9B-F0BE-43E1-A4DE-15A704FDE875}">
          <p14:sldIdLst>
            <p14:sldId id="283"/>
            <p14:sldId id="278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4214" autoAdjust="0"/>
  </p:normalViewPr>
  <p:slideViewPr>
    <p:cSldViewPr snapToGrid="0">
      <p:cViewPr varScale="1">
        <p:scale>
          <a:sx n="154" d="100"/>
          <a:sy n="154" d="100"/>
        </p:scale>
        <p:origin x="19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9AA80-FB65-4A35-8893-89EC8264681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C5EB2-F46D-4CA0-A0E3-CE8DAA32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30710" y="6414475"/>
            <a:ext cx="2057400" cy="365125"/>
          </a:xfrm>
        </p:spPr>
        <p:txBody>
          <a:bodyPr/>
          <a:lstStyle/>
          <a:p>
            <a:fld id="{3D39C8F2-BF91-4FC1-ADC6-636A18A0B6F0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09226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5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185F-2AE2-46EA-B94F-A8579B113F36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C2E-50AE-42E1-B77A-6111BBFDA99E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5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182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8432"/>
            <a:ext cx="7886700" cy="5150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710" y="6414475"/>
            <a:ext cx="2057400" cy="365125"/>
          </a:xfrm>
        </p:spPr>
        <p:txBody>
          <a:bodyPr/>
          <a:lstStyle/>
          <a:p>
            <a:fld id="{7EEA273E-E20E-4BEA-BD60-75FDBB568AA9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09226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1AD9-8732-4DF9-A4B9-ED28B9691A13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4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67484"/>
            <a:ext cx="3886200" cy="51417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7485"/>
            <a:ext cx="3886200" cy="514174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182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30710" y="6414475"/>
            <a:ext cx="2057400" cy="365125"/>
          </a:xfrm>
        </p:spPr>
        <p:txBody>
          <a:bodyPr/>
          <a:lstStyle/>
          <a:p>
            <a:fld id="{654D6F03-9428-490F-8B92-26CF74B716E2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09226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2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8BD9-371B-4A1B-B967-18B6CCD43C8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8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E4E-023D-4394-8AFD-9E9278B1B131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22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AA0-DD93-4D70-826D-7518A027A778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9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A9FF-D987-4EFF-9E1A-69B20E876FFE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6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8D2E-BB29-4620-92A6-EA4F5BD36B05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9D6A-3FC5-4604-A210-C7C1BA1D1048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194715" y="6443662"/>
            <a:ext cx="1892136" cy="354014"/>
            <a:chOff x="7213765" y="6472237"/>
            <a:chExt cx="1892136" cy="354014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765" y="6472237"/>
              <a:ext cx="375585" cy="35401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675" b="30675"/>
            <a:stretch/>
          </p:blipFill>
          <p:spPr>
            <a:xfrm>
              <a:off x="7589350" y="6472237"/>
              <a:ext cx="1516551" cy="354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04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CNN Classifier </a:t>
            </a:r>
            <a:r>
              <a:rPr lang="ko-KR" altLang="en-US" smtClean="0"/>
              <a:t>실습 </a:t>
            </a:r>
            <a:r>
              <a:rPr lang="en-US" altLang="ko-KR" dirty="0"/>
              <a:t>2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한양대학교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SoC/ASIC Lab.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389" y="1075546"/>
            <a:ext cx="8146473" cy="5150794"/>
          </a:xfrm>
        </p:spPr>
        <p:txBody>
          <a:bodyPr>
            <a:normAutofit/>
          </a:bodyPr>
          <a:lstStyle/>
          <a:p>
            <a:r>
              <a:rPr lang="en-US" altLang="ko-KR" smtClean="0"/>
              <a:t>Convolution Layer Module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3*3 </a:t>
            </a:r>
            <a:r>
              <a:rPr lang="ko-KR" altLang="en-US" smtClean="0"/>
              <a:t>크기의</a:t>
            </a:r>
            <a:r>
              <a:rPr lang="en-US" altLang="ko-KR" smtClean="0"/>
              <a:t> Convolution </a:t>
            </a:r>
            <a:r>
              <a:rPr lang="ko-KR" altLang="en-US" smtClean="0"/>
              <a:t>레이어 </a:t>
            </a:r>
            <a:r>
              <a:rPr lang="en-US" altLang="ko-KR" smtClean="0"/>
              <a:t>3</a:t>
            </a:r>
            <a:r>
              <a:rPr lang="ko-KR" altLang="en-US" smtClean="0"/>
              <a:t>개와 </a:t>
            </a:r>
            <a:r>
              <a:rPr lang="en-US" altLang="ko-KR" smtClean="0"/>
              <a:t>2*2 Max pooling </a:t>
            </a:r>
            <a:r>
              <a:rPr lang="ko-KR" altLang="en-US" smtClean="0"/>
              <a:t>레이어를 갖는 레이어 모듈을 설계</a:t>
            </a:r>
            <a:endParaRPr lang="en-US" altLang="ko-KR" smtClean="0"/>
          </a:p>
          <a:p>
            <a:pPr lvl="2"/>
            <a:r>
              <a:rPr lang="ko-KR" altLang="en-US" smtClean="0"/>
              <a:t>입력 모양</a:t>
            </a:r>
            <a:r>
              <a:rPr lang="en-US" altLang="ko-KR" smtClean="0"/>
              <a:t>(input_shape)</a:t>
            </a:r>
            <a:r>
              <a:rPr lang="ko-KR" altLang="en-US" smtClean="0"/>
              <a:t>은 하이퍼 파라메터로 입력되는 이미지의 너비와 높이</a:t>
            </a:r>
            <a:r>
              <a:rPr lang="en-US" altLang="ko-KR" smtClean="0"/>
              <a:t>, </a:t>
            </a:r>
            <a:r>
              <a:rPr lang="ko-KR" altLang="en-US" smtClean="0"/>
              <a:t>레벨을 입력한다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활성화 함수는 </a:t>
            </a:r>
            <a:r>
              <a:rPr lang="en-US" altLang="ko-KR" smtClean="0"/>
              <a:t>ReLU </a:t>
            </a:r>
            <a:r>
              <a:rPr lang="ko-KR" altLang="en-US" smtClean="0"/>
              <a:t>함수를 사용한다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드롭 아웃 레이어를 추가하면 임의의 노드를 꺼주어 레이어의 특성을 변화시킬 수 있다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3</a:t>
            </a:r>
            <a:r>
              <a:rPr lang="ko-KR" altLang="en-US" smtClean="0"/>
              <a:t>개의 모듈을 순서대로 </a:t>
            </a:r>
            <a:r>
              <a:rPr lang="en-US" altLang="ko-KR" smtClean="0"/>
              <a:t>32, 64, 96</a:t>
            </a:r>
            <a:r>
              <a:rPr lang="ko-KR" altLang="en-US" smtClean="0"/>
              <a:t>개의 출력을 갖도록 설계하였다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66232"/>
          <a:stretch/>
        </p:blipFill>
        <p:spPr>
          <a:xfrm>
            <a:off x="1594963" y="4295570"/>
            <a:ext cx="6792273" cy="9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7886700" cy="5150794"/>
          </a:xfrm>
        </p:spPr>
        <p:txBody>
          <a:bodyPr/>
          <a:lstStyle/>
          <a:p>
            <a:r>
              <a:rPr lang="ko-KR" altLang="en-US" dirty="0" smtClean="0"/>
              <a:t>완전 연결 층  </a:t>
            </a:r>
            <a:r>
              <a:rPr lang="en-US" altLang="ko-KR" dirty="0" smtClean="0"/>
              <a:t>(Fully Connected Layer)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마지막 </a:t>
            </a:r>
            <a:r>
              <a:rPr lang="en-US" altLang="ko-KR" smtClean="0"/>
              <a:t>Conv </a:t>
            </a:r>
            <a:r>
              <a:rPr lang="ko-KR" altLang="en-US" smtClean="0"/>
              <a:t>모듈을 통과한 결과를 </a:t>
            </a:r>
            <a:r>
              <a:rPr lang="en-US" altLang="ko-KR" smtClean="0"/>
              <a:t>Flatten </a:t>
            </a:r>
            <a:r>
              <a:rPr lang="ko-KR" altLang="en-US" smtClean="0"/>
              <a:t>함수로 정렬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1024-512-10 </a:t>
            </a:r>
            <a:r>
              <a:rPr lang="ko-KR" altLang="en-US" smtClean="0"/>
              <a:t>개의 노드를 통과하는 </a:t>
            </a:r>
            <a:r>
              <a:rPr lang="en-US" altLang="ko-KR" smtClean="0"/>
              <a:t>Dense </a:t>
            </a:r>
            <a:r>
              <a:rPr lang="ko-KR" altLang="en-US" smtClean="0"/>
              <a:t>레이어층을 구성</a:t>
            </a:r>
            <a:endParaRPr lang="en-US" altLang="ko-KR" smtClean="0"/>
          </a:p>
          <a:p>
            <a:pPr lvl="2"/>
            <a:r>
              <a:rPr lang="ko-KR" altLang="en-US" smtClean="0"/>
              <a:t>활성화 함수는 </a:t>
            </a:r>
            <a:r>
              <a:rPr lang="en-US" altLang="ko-KR" smtClean="0"/>
              <a:t>ReLU </a:t>
            </a:r>
            <a:r>
              <a:rPr lang="ko-KR" altLang="en-US" smtClean="0"/>
              <a:t>함수를 사용</a:t>
            </a:r>
            <a:endParaRPr lang="en-US" altLang="ko-KR" smtClean="0"/>
          </a:p>
          <a:p>
            <a:pPr lvl="2"/>
            <a:r>
              <a:rPr lang="en-US" altLang="ko-KR" smtClean="0"/>
              <a:t>maxnorm </a:t>
            </a:r>
            <a:r>
              <a:rPr lang="ko-KR" altLang="en-US" smtClean="0"/>
              <a:t>조건을 추가하여 </a:t>
            </a:r>
            <a:r>
              <a:rPr lang="en-US" altLang="ko-KR" smtClean="0"/>
              <a:t>loss</a:t>
            </a:r>
            <a:r>
              <a:rPr lang="ko-KR" altLang="en-US" smtClean="0"/>
              <a:t>가 너무 많이 상승하는 것을 방지할 수 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총 </a:t>
            </a:r>
            <a:r>
              <a:rPr lang="en-US" altLang="ko-KR" smtClean="0"/>
              <a:t>10</a:t>
            </a:r>
            <a:r>
              <a:rPr lang="ko-KR" altLang="en-US" smtClean="0"/>
              <a:t>개의 클래스를 가지는 출력층은 </a:t>
            </a:r>
            <a:r>
              <a:rPr lang="en-US" altLang="ko-KR" smtClean="0"/>
              <a:t>softmax </a:t>
            </a:r>
            <a:r>
              <a:rPr lang="ko-KR" altLang="en-US" smtClean="0"/>
              <a:t>함수를 사용하여 확률로 결과를 출력한다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21" y="4138530"/>
            <a:ext cx="488700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025668"/>
            <a:ext cx="7975023" cy="5150794"/>
          </a:xfrm>
        </p:spPr>
        <p:txBody>
          <a:bodyPr/>
          <a:lstStyle/>
          <a:p>
            <a:r>
              <a:rPr lang="ko-KR" altLang="en-US" smtClean="0"/>
              <a:t>모델 개요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" y="1452820"/>
            <a:ext cx="4467849" cy="5144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49" y="1456722"/>
            <a:ext cx="444879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8008274" cy="5150794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하이퍼 파라메터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설계자가 직접 지정하는 하이퍼 파라메터는 다음과 같다</a:t>
            </a:r>
            <a:r>
              <a:rPr lang="en-US" altLang="ko-KR" smtClean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괄호 안은 실습 자료에서 지정한 하이퍼 파라메터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en-US" altLang="ko-KR" smtClean="0"/>
          </a:p>
          <a:p>
            <a:pPr lvl="2"/>
            <a:r>
              <a:rPr lang="ko-KR" altLang="en-US" smtClean="0"/>
              <a:t>랜덤 시드</a:t>
            </a:r>
            <a:endParaRPr lang="en-US" altLang="ko-KR" smtClean="0"/>
          </a:p>
          <a:p>
            <a:pPr lvl="2"/>
            <a:r>
              <a:rPr lang="ko-KR" altLang="en-US" smtClean="0"/>
              <a:t>높이</a:t>
            </a:r>
            <a:r>
              <a:rPr lang="en-US" altLang="ko-KR" smtClean="0"/>
              <a:t>, </a:t>
            </a:r>
            <a:r>
              <a:rPr lang="ko-KR" altLang="en-US" smtClean="0"/>
              <a:t>너비</a:t>
            </a:r>
            <a:r>
              <a:rPr lang="en-US" altLang="ko-KR" smtClean="0"/>
              <a:t>, </a:t>
            </a:r>
            <a:r>
              <a:rPr lang="ko-KR" altLang="en-US" smtClean="0"/>
              <a:t>채널 </a:t>
            </a:r>
            <a:r>
              <a:rPr lang="en-US" altLang="ko-KR" smtClean="0"/>
              <a:t>(32, 32, 3)</a:t>
            </a:r>
            <a:endParaRPr lang="en-US" altLang="ko-KR"/>
          </a:p>
          <a:p>
            <a:pPr lvl="2"/>
            <a:r>
              <a:rPr lang="ko-KR" altLang="en-US" smtClean="0"/>
              <a:t>드롭아웃 비율 </a:t>
            </a:r>
            <a:r>
              <a:rPr lang="en-US" altLang="ko-KR" smtClean="0"/>
              <a:t>(0.2)</a:t>
            </a:r>
          </a:p>
          <a:p>
            <a:pPr lvl="2"/>
            <a:r>
              <a:rPr lang="en-US" altLang="ko-KR" smtClean="0"/>
              <a:t>Convolution mask </a:t>
            </a:r>
            <a:r>
              <a:rPr lang="ko-KR" altLang="en-US" smtClean="0"/>
              <a:t>크기 </a:t>
            </a:r>
            <a:r>
              <a:rPr lang="en-US" altLang="ko-KR" smtClean="0"/>
              <a:t>(3*3)</a:t>
            </a:r>
          </a:p>
          <a:p>
            <a:pPr lvl="2"/>
            <a:r>
              <a:rPr lang="en-US" altLang="ko-KR" smtClean="0"/>
              <a:t>Convolutional layer </a:t>
            </a:r>
            <a:r>
              <a:rPr lang="ko-KR" altLang="en-US" smtClean="0"/>
              <a:t>개수 </a:t>
            </a:r>
            <a:r>
              <a:rPr lang="en-US" altLang="ko-KR" smtClean="0"/>
              <a:t>(3)</a:t>
            </a:r>
          </a:p>
          <a:p>
            <a:pPr lvl="2"/>
            <a:r>
              <a:rPr lang="en-US" altLang="ko-KR" smtClean="0"/>
              <a:t>Convolutional layer module </a:t>
            </a:r>
            <a:r>
              <a:rPr lang="ko-KR" altLang="en-US" smtClean="0"/>
              <a:t>개수 </a:t>
            </a:r>
            <a:r>
              <a:rPr lang="en-US" altLang="ko-KR" smtClean="0"/>
              <a:t>(3)</a:t>
            </a:r>
          </a:p>
          <a:p>
            <a:pPr lvl="2"/>
            <a:r>
              <a:rPr lang="en-US" altLang="ko-KR" smtClean="0"/>
              <a:t>Dense layer </a:t>
            </a:r>
            <a:r>
              <a:rPr lang="ko-KR" altLang="en-US" smtClean="0"/>
              <a:t>노드 개수 </a:t>
            </a:r>
            <a:r>
              <a:rPr lang="en-US" altLang="ko-KR" smtClean="0"/>
              <a:t>(1024-512-10)</a:t>
            </a:r>
          </a:p>
          <a:p>
            <a:pPr lvl="2"/>
            <a:r>
              <a:rPr lang="en-US" altLang="ko-KR" smtClean="0"/>
              <a:t>Dense layer </a:t>
            </a:r>
            <a:r>
              <a:rPr lang="ko-KR" altLang="en-US" smtClean="0"/>
              <a:t>층 개수 </a:t>
            </a:r>
            <a:r>
              <a:rPr lang="en-US" altLang="ko-KR" smtClean="0"/>
              <a:t>(3)</a:t>
            </a:r>
          </a:p>
          <a:p>
            <a:pPr lvl="2"/>
            <a:r>
              <a:rPr lang="en-US" altLang="ko-KR" smtClean="0"/>
              <a:t>maxnorm </a:t>
            </a:r>
            <a:r>
              <a:rPr lang="ko-KR" altLang="en-US" smtClean="0"/>
              <a:t>수치 </a:t>
            </a:r>
            <a:r>
              <a:rPr lang="en-US" altLang="ko-KR" smtClean="0"/>
              <a:t>(3)</a:t>
            </a:r>
          </a:p>
          <a:p>
            <a:pPr lvl="2"/>
            <a:r>
              <a:rPr lang="ko-KR" altLang="en-US" smtClean="0"/>
              <a:t>배치사이즈 </a:t>
            </a:r>
            <a:r>
              <a:rPr lang="en-US" altLang="ko-KR" smtClean="0"/>
              <a:t>(64)</a:t>
            </a:r>
          </a:p>
          <a:p>
            <a:pPr lvl="2"/>
            <a:r>
              <a:rPr lang="ko-KR" altLang="en-US" smtClean="0"/>
              <a:t>에폭 </a:t>
            </a:r>
            <a:r>
              <a:rPr lang="en-US" altLang="ko-KR" smtClean="0"/>
              <a:t>(10)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하이퍼 파라메터 값을 변경하여 아키텍처를 최적화할 수 있다</a:t>
            </a:r>
            <a:r>
              <a:rPr lang="en-US" altLang="ko-KR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모델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8008274" cy="5150794"/>
          </a:xfrm>
        </p:spPr>
        <p:txBody>
          <a:bodyPr/>
          <a:lstStyle/>
          <a:p>
            <a:r>
              <a:rPr lang="ko-KR" altLang="en-US" smtClean="0"/>
              <a:t>모델 학습 과정 설정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원</a:t>
            </a:r>
            <a:r>
              <a:rPr lang="en-US" altLang="ko-KR" smtClean="0"/>
              <a:t>-</a:t>
            </a:r>
            <a:r>
              <a:rPr lang="ko-KR" altLang="en-US" smtClean="0"/>
              <a:t>핫 인코딩을 사용하므로 </a:t>
            </a:r>
            <a:r>
              <a:rPr lang="en-US" altLang="ko-KR" smtClean="0"/>
              <a:t>loss </a:t>
            </a:r>
            <a:r>
              <a:rPr lang="ko-KR" altLang="en-US" smtClean="0"/>
              <a:t>판단에 </a:t>
            </a:r>
            <a:r>
              <a:rPr lang="en-US" altLang="ko-KR" smtClean="0"/>
              <a:t>categorical_crossentropy </a:t>
            </a:r>
            <a:r>
              <a:rPr lang="ko-KR" altLang="en-US" smtClean="0"/>
              <a:t>조건을 사용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옵티마이저로 </a:t>
            </a:r>
            <a:r>
              <a:rPr lang="en-US" altLang="ko-KR" smtClean="0"/>
              <a:t>adamax</a:t>
            </a:r>
            <a:r>
              <a:rPr lang="ko-KR" altLang="en-US" smtClean="0"/>
              <a:t>를 사용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SGD, momentom, adam </a:t>
            </a:r>
            <a:r>
              <a:rPr lang="ko-KR" altLang="en-US" smtClean="0"/>
              <a:t>등 다른 옵티마이저를 사용할 수 있다</a:t>
            </a:r>
            <a:r>
              <a:rPr lang="en-US" altLang="ko-KR" smtClean="0"/>
              <a:t>.</a:t>
            </a:r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r>
              <a:rPr lang="ko-KR" altLang="en-US" smtClean="0"/>
              <a:t>모델 학습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학습 데이터와 평가 데이터를 입력하여 학습 진행</a:t>
            </a:r>
            <a:endParaRPr lang="en-US" altLang="ko-KR" smtClean="0"/>
          </a:p>
          <a:p>
            <a:pPr lvl="2"/>
            <a:r>
              <a:rPr lang="ko-KR" altLang="en-US"/>
              <a:t>하</a:t>
            </a:r>
            <a:r>
              <a:rPr lang="ko-KR" altLang="en-US" smtClean="0"/>
              <a:t>이퍼 파라메터로 에폭과 배치크기를 설정</a:t>
            </a:r>
            <a:endParaRPr lang="en-US" altLang="ko-KR" smtClean="0"/>
          </a:p>
          <a:p>
            <a:pPr lvl="2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02" y="3095597"/>
            <a:ext cx="6001588" cy="400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02" y="4943446"/>
            <a:ext cx="6430272" cy="419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03" y="5374778"/>
            <a:ext cx="6132298" cy="11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2119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7111"/>
            <a:ext cx="7886700" cy="5150794"/>
          </a:xfrm>
        </p:spPr>
        <p:txBody>
          <a:bodyPr/>
          <a:lstStyle/>
          <a:p>
            <a:r>
              <a:rPr lang="ko-KR" altLang="en-US" smtClean="0"/>
              <a:t>학습 과정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matplotlib</a:t>
            </a:r>
            <a:r>
              <a:rPr lang="ko-KR" altLang="en-US" smtClean="0"/>
              <a:t>을 사용하여 주요 수치</a:t>
            </a:r>
            <a:r>
              <a:rPr lang="en-US" altLang="ko-KR" smtClean="0"/>
              <a:t>(loss </a:t>
            </a:r>
            <a:r>
              <a:rPr lang="ko-KR" altLang="en-US" smtClean="0"/>
              <a:t>및 </a:t>
            </a:r>
            <a:r>
              <a:rPr lang="en-US" altLang="ko-KR" smtClean="0"/>
              <a:t>accuracy)</a:t>
            </a:r>
            <a:r>
              <a:rPr lang="ko-KR" altLang="en-US" smtClean="0"/>
              <a:t>를 확인 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0" y="2204861"/>
            <a:ext cx="4258269" cy="3924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59" y="2204861"/>
            <a:ext cx="407726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2119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7111"/>
            <a:ext cx="7886700" cy="5150794"/>
          </a:xfrm>
        </p:spPr>
        <p:txBody>
          <a:bodyPr/>
          <a:lstStyle/>
          <a:p>
            <a:r>
              <a:rPr lang="ko-KR" altLang="en-US" smtClean="0"/>
              <a:t>학습 과정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evaluate </a:t>
            </a:r>
            <a:r>
              <a:rPr lang="ko-KR" altLang="en-US" smtClean="0"/>
              <a:t>함수를 사용하여 테스트 데이터셋에 대한 </a:t>
            </a:r>
            <a:r>
              <a:rPr lang="en-US" altLang="ko-KR" smtClean="0"/>
              <a:t>loss</a:t>
            </a:r>
            <a:r>
              <a:rPr lang="ko-KR" altLang="en-US" smtClean="0"/>
              <a:t>와 </a:t>
            </a:r>
            <a:r>
              <a:rPr lang="en-US" altLang="ko-KR" smtClean="0"/>
              <a:t>accuracy </a:t>
            </a:r>
            <a:r>
              <a:rPr lang="ko-KR" altLang="en-US" smtClean="0"/>
              <a:t>결과를 얻을 수 있다</a:t>
            </a:r>
            <a:r>
              <a:rPr lang="en-US" altLang="ko-KR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mtClean="0"/>
          </a:p>
          <a:p>
            <a:pPr lvl="2"/>
            <a:r>
              <a:rPr lang="ko-KR" altLang="en-US" smtClean="0"/>
              <a:t>예측 정확도가 약 </a:t>
            </a:r>
            <a:r>
              <a:rPr lang="en-US" altLang="ko-KR" smtClean="0"/>
              <a:t>80%</a:t>
            </a:r>
            <a:r>
              <a:rPr lang="ko-KR" altLang="en-US" smtClean="0"/>
              <a:t>로 흑백 이미지에 비해 떨어지는 것을 알 수 있다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학습을 더 많이 수행시키면 정확도를 상승시킬 수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33" y="2225473"/>
            <a:ext cx="453453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2119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7111"/>
            <a:ext cx="7886700" cy="5150794"/>
          </a:xfrm>
        </p:spPr>
        <p:txBody>
          <a:bodyPr/>
          <a:lstStyle/>
          <a:p>
            <a:r>
              <a:rPr lang="ko-KR" altLang="en-US" smtClean="0"/>
              <a:t>학습 과정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올바른 예측값을 출력한 데이터를 출력하는 예제</a:t>
            </a:r>
            <a:endParaRPr lang="en-US" altLang="ko-KR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19" y="2004938"/>
            <a:ext cx="4439334" cy="44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3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환경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모델 구조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모델 평가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결과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8745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702" y="1125423"/>
            <a:ext cx="7991648" cy="5654177"/>
          </a:xfrm>
        </p:spPr>
        <p:txBody>
          <a:bodyPr>
            <a:normAutofit/>
          </a:bodyPr>
          <a:lstStyle/>
          <a:p>
            <a:r>
              <a:rPr lang="ko-KR" altLang="en-US" smtClean="0"/>
              <a:t>케라스 </a:t>
            </a:r>
            <a:r>
              <a:rPr lang="en-US" altLang="ko-KR" smtClean="0"/>
              <a:t>(Keras)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Keras</a:t>
            </a:r>
            <a:r>
              <a:rPr lang="ko-KR" altLang="en-US"/>
              <a:t>는 </a:t>
            </a:r>
            <a:r>
              <a:rPr lang="en-US" altLang="ko-KR"/>
              <a:t>TensorFlow</a:t>
            </a:r>
            <a:r>
              <a:rPr lang="ko-KR" altLang="en-US"/>
              <a:t>와 마찬가지로 </a:t>
            </a:r>
            <a:r>
              <a:rPr lang="en-US" altLang="ko-KR"/>
              <a:t>Python</a:t>
            </a:r>
            <a:r>
              <a:rPr lang="ko-KR" altLang="en-US"/>
              <a:t> 상에서 동작하는 </a:t>
            </a:r>
            <a:r>
              <a:rPr lang="en-US" altLang="ko-KR"/>
              <a:t>Deep Learning</a:t>
            </a:r>
            <a:r>
              <a:rPr lang="ko-KR" altLang="en-US"/>
              <a:t> 라이브러리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Keras</a:t>
            </a:r>
            <a:r>
              <a:rPr lang="ko-KR" altLang="en-US"/>
              <a:t>는 신경망 설계에 대하여 직관적인 </a:t>
            </a:r>
            <a:r>
              <a:rPr lang="en-US" altLang="ko-KR"/>
              <a:t>API</a:t>
            </a:r>
            <a:r>
              <a:rPr lang="ko-KR" altLang="en-US"/>
              <a:t>를 제공하며</a:t>
            </a:r>
            <a:r>
              <a:rPr lang="en-US" altLang="ko-KR"/>
              <a:t>, </a:t>
            </a:r>
            <a:r>
              <a:rPr lang="ko-KR" altLang="en-US"/>
              <a:t>내부적으로는 </a:t>
            </a:r>
            <a:r>
              <a:rPr lang="en-US" altLang="ko-KR"/>
              <a:t>TensorFlow, </a:t>
            </a:r>
            <a:r>
              <a:rPr lang="ko-KR" altLang="en-US"/>
              <a:t>티아노</a:t>
            </a:r>
            <a:r>
              <a:rPr lang="en-US" altLang="ko-KR"/>
              <a:t>, CNTK </a:t>
            </a:r>
            <a:r>
              <a:rPr lang="ko-KR" altLang="en-US"/>
              <a:t>등의 </a:t>
            </a:r>
            <a:r>
              <a:rPr lang="en-US" altLang="ko-KR"/>
              <a:t>Deep Learning</a:t>
            </a:r>
            <a:r>
              <a:rPr lang="ko-KR" altLang="en-US"/>
              <a:t> 전용 엔진이 구동되지만</a:t>
            </a:r>
            <a:r>
              <a:rPr lang="en-US" altLang="ko-KR"/>
              <a:t>,</a:t>
            </a:r>
            <a:r>
              <a:rPr lang="ko-KR" altLang="en-US"/>
              <a:t> 사용자가 내부 엔진을 알 필요가 없다는 장점이 있음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현재 구성한 </a:t>
            </a:r>
            <a:r>
              <a:rPr lang="en-US" altLang="ko-KR"/>
              <a:t>TensorFlow</a:t>
            </a:r>
            <a:r>
              <a:rPr lang="ko-KR" altLang="en-US"/>
              <a:t> 환경에서 </a:t>
            </a:r>
            <a:r>
              <a:rPr lang="en-US" altLang="ko-KR"/>
              <a:t>Keras</a:t>
            </a:r>
            <a:r>
              <a:rPr lang="ko-KR" altLang="en-US"/>
              <a:t>를 설치하여 쉽게 </a:t>
            </a:r>
            <a:r>
              <a:rPr lang="en-US" altLang="ko-KR"/>
              <a:t>Keras</a:t>
            </a:r>
            <a:r>
              <a:rPr lang="ko-KR" altLang="en-US"/>
              <a:t>를 사용 </a:t>
            </a:r>
            <a:r>
              <a:rPr lang="ko-KR" altLang="en-US" smtClean="0"/>
              <a:t>가능</a:t>
            </a:r>
            <a:endParaRPr lang="en-US" altLang="ko-KR" smtClean="0"/>
          </a:p>
          <a:p>
            <a:r>
              <a:rPr lang="en-US" altLang="ko-KR"/>
              <a:t>Keras</a:t>
            </a:r>
            <a:r>
              <a:rPr lang="ko-KR" altLang="en-US"/>
              <a:t> 설치 방법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/>
              <a:t>conda activate condaName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/>
              <a:t>pip install keras</a:t>
            </a:r>
          </a:p>
          <a:p>
            <a:r>
              <a:rPr lang="ko-KR" altLang="en-US" smtClean="0"/>
              <a:t>기타 환경</a:t>
            </a:r>
            <a:endParaRPr lang="en-US" altLang="ko-KR" smtClean="0"/>
          </a:p>
          <a:p>
            <a:pPr lvl="1"/>
            <a:r>
              <a:rPr lang="en-US" altLang="ko-KR" smtClean="0"/>
              <a:t>python: 3.7</a:t>
            </a:r>
          </a:p>
          <a:p>
            <a:pPr lvl="1"/>
            <a:r>
              <a:rPr lang="en-US" altLang="ko-KR" smtClean="0"/>
              <a:t>tensorflow: 1.14.0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모델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513" y="1117111"/>
            <a:ext cx="8329352" cy="5150794"/>
          </a:xfrm>
        </p:spPr>
        <p:txBody>
          <a:bodyPr/>
          <a:lstStyle/>
          <a:p>
            <a:r>
              <a:rPr lang="ko-KR" altLang="en-US" smtClean="0"/>
              <a:t>컬러 이미지 </a:t>
            </a:r>
            <a:r>
              <a:rPr lang="en-US" altLang="ko-KR" smtClean="0"/>
              <a:t>DataSet CIFAR-10</a:t>
            </a:r>
            <a:r>
              <a:rPr lang="ko-KR" altLang="en-US" smtClean="0"/>
              <a:t>을 </a:t>
            </a:r>
            <a:r>
              <a:rPr lang="ko-KR" altLang="en-US" dirty="0" smtClean="0"/>
              <a:t>분류하는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분류기 설계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네트워크를 구성하는 레이어의 종류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입력받은</a:t>
            </a:r>
            <a:r>
              <a:rPr lang="ko-KR" altLang="en-US" dirty="0" smtClean="0"/>
              <a:t> 이미지의 특징을 얻어 내는 </a:t>
            </a:r>
            <a:r>
              <a:rPr lang="en-US" altLang="ko-KR" dirty="0" smtClean="0"/>
              <a:t>Convolutional Layer</a:t>
            </a:r>
          </a:p>
          <a:p>
            <a:pPr lvl="2"/>
            <a:r>
              <a:rPr lang="en-US" altLang="ko-KR" dirty="0" smtClean="0"/>
              <a:t>Convolutional Layer</a:t>
            </a:r>
            <a:r>
              <a:rPr lang="ko-KR" altLang="en-US" dirty="0" smtClean="0"/>
              <a:t>를 통과한 이미지의 사이즈를 조절하는 </a:t>
            </a:r>
            <a:r>
              <a:rPr lang="en-US" altLang="ko-KR" dirty="0" smtClean="0"/>
              <a:t>Pooling Layer</a:t>
            </a:r>
          </a:p>
          <a:p>
            <a:pPr lvl="2"/>
            <a:r>
              <a:rPr lang="en-US" altLang="ko-KR" dirty="0" smtClean="0"/>
              <a:t>Activation Function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Function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뉴런을 연결시켜 결과를 분류하는 </a:t>
            </a:r>
            <a:r>
              <a:rPr lang="ko-KR" altLang="en-US" dirty="0"/>
              <a:t>완전 연결 층</a:t>
            </a:r>
            <a:r>
              <a:rPr lang="en-US" altLang="ko-KR" dirty="0" smtClean="0"/>
              <a:t>(Fully Connected Layer)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네트워크는 </a:t>
            </a:r>
            <a:r>
              <a:rPr lang="en-US" altLang="ko-KR" smtClean="0"/>
              <a:t>Conv–ReLU–</a:t>
            </a:r>
            <a:r>
              <a:rPr lang="en-US" altLang="ko-KR"/>
              <a:t>Conv–ReLU–</a:t>
            </a:r>
            <a:r>
              <a:rPr lang="en-US" altLang="ko-KR" smtClean="0"/>
              <a:t>Conv–ReLU–Pool</a:t>
            </a:r>
            <a:r>
              <a:rPr lang="ko-KR" altLang="en-US" dirty="0" smtClean="0"/>
              <a:t>로 이루어진 </a:t>
            </a:r>
            <a:r>
              <a:rPr lang="en-US" altLang="ko-KR"/>
              <a:t>Convolutional </a:t>
            </a:r>
            <a:r>
              <a:rPr lang="en-US" altLang="ko-KR" smtClean="0"/>
              <a:t>Layer Module</a:t>
            </a:r>
            <a:r>
              <a:rPr lang="ko-KR" altLang="en-US" smtClean="0"/>
              <a:t>을 </a:t>
            </a:r>
            <a:r>
              <a:rPr lang="en-US" altLang="ko-KR" dirty="0"/>
              <a:t>3</a:t>
            </a:r>
            <a:r>
              <a:rPr lang="ko-KR" altLang="en-US" smtClean="0"/>
              <a:t>번 </a:t>
            </a:r>
            <a:r>
              <a:rPr lang="ko-KR" altLang="en-US" dirty="0" smtClean="0"/>
              <a:t>거치고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Fully Connected Layer</a:t>
            </a:r>
            <a:r>
              <a:rPr lang="ko-KR" altLang="en-US" dirty="0" smtClean="0"/>
              <a:t>으로 클래스를 분류하는 </a:t>
            </a:r>
            <a:r>
              <a:rPr lang="en-US" altLang="ko-KR" dirty="0" smtClean="0"/>
              <a:t>Output Layer</a:t>
            </a:r>
            <a:r>
              <a:rPr lang="ko-KR" altLang="en-US" dirty="0" smtClean="0"/>
              <a:t>을 </a:t>
            </a:r>
            <a:r>
              <a:rPr lang="ko-KR" altLang="en-US" smtClean="0"/>
              <a:t>갖는 </a:t>
            </a:r>
            <a:r>
              <a:rPr lang="en-US" altLang="ko-KR" smtClean="0"/>
              <a:t>CNN</a:t>
            </a:r>
            <a:r>
              <a:rPr lang="ko-KR" altLang="en-US"/>
              <a:t> </a:t>
            </a:r>
            <a:r>
              <a:rPr lang="en-US" altLang="ko-KR" smtClean="0"/>
              <a:t>Architecture</a:t>
            </a:r>
            <a:r>
              <a:rPr lang="ko-KR" altLang="en-US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58676"/>
            <a:ext cx="7886700" cy="5150794"/>
          </a:xfrm>
        </p:spPr>
        <p:txBody>
          <a:bodyPr/>
          <a:lstStyle/>
          <a:p>
            <a:r>
              <a:rPr lang="en-US" altLang="ko-KR" smtClean="0"/>
              <a:t>Convolutional Module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Convolution Mask</a:t>
            </a:r>
            <a:r>
              <a:rPr lang="ko-KR" altLang="en-US" smtClean="0"/>
              <a:t>는 </a:t>
            </a:r>
            <a:r>
              <a:rPr lang="en-US" altLang="ko-KR" smtClean="0"/>
              <a:t>3*3 </a:t>
            </a:r>
            <a:r>
              <a:rPr lang="ko-KR" altLang="en-US" smtClean="0"/>
              <a:t>크기를 사용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Convolutional layer </a:t>
            </a:r>
            <a:r>
              <a:rPr lang="ko-KR" altLang="en-US" smtClean="0"/>
              <a:t>깊이는 </a:t>
            </a:r>
            <a:r>
              <a:rPr lang="en-US" altLang="ko-KR" smtClean="0"/>
              <a:t>Module</a:t>
            </a:r>
            <a:r>
              <a:rPr lang="ko-KR" altLang="en-US" smtClean="0"/>
              <a:t>마다 다름</a:t>
            </a:r>
            <a:endParaRPr lang="en-US" altLang="ko-KR" smtClean="0"/>
          </a:p>
          <a:p>
            <a:pPr lvl="2"/>
            <a:r>
              <a:rPr lang="ko-KR" altLang="en-US" smtClean="0"/>
              <a:t>현재 모듈당 </a:t>
            </a:r>
            <a:r>
              <a:rPr lang="en-US" altLang="ko-KR" smtClean="0"/>
              <a:t>32, 64, 96</a:t>
            </a:r>
            <a:r>
              <a:rPr lang="ko-KR" altLang="en-US" smtClean="0"/>
              <a:t>개의 </a:t>
            </a:r>
            <a:r>
              <a:rPr lang="en-US" altLang="ko-KR" smtClean="0"/>
              <a:t>deepth</a:t>
            </a:r>
            <a:r>
              <a:rPr lang="ko-KR" altLang="en-US" smtClean="0"/>
              <a:t>를 가지도록 설계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Convolutional layer 3</a:t>
            </a:r>
            <a:r>
              <a:rPr lang="ko-KR" altLang="en-US" smtClean="0"/>
              <a:t>층과 </a:t>
            </a:r>
            <a:r>
              <a:rPr lang="en-US" altLang="ko-KR" smtClean="0"/>
              <a:t>Pooling layer 1</a:t>
            </a:r>
            <a:r>
              <a:rPr lang="ko-KR" altLang="en-US" smtClean="0"/>
              <a:t>층을 </a:t>
            </a:r>
            <a:r>
              <a:rPr lang="en-US" altLang="ko-KR" smtClean="0"/>
              <a:t>1</a:t>
            </a:r>
            <a:r>
              <a:rPr lang="ko-KR" altLang="en-US" smtClean="0"/>
              <a:t>개의 </a:t>
            </a:r>
            <a:r>
              <a:rPr lang="en-US" altLang="ko-KR" smtClean="0"/>
              <a:t>Conv Module</a:t>
            </a:r>
            <a:r>
              <a:rPr lang="ko-KR" altLang="en-US" smtClean="0"/>
              <a:t>로 정의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4971305" y="5515780"/>
            <a:ext cx="148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Convolution</a:t>
            </a:r>
          </a:p>
          <a:p>
            <a:pPr algn="ctr"/>
            <a:r>
              <a:rPr lang="en-US" altLang="ko-KR" smtClean="0"/>
              <a:t>3*3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968776" y="5528718"/>
            <a:ext cx="148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Convolution</a:t>
            </a:r>
          </a:p>
          <a:p>
            <a:pPr algn="ctr"/>
            <a:r>
              <a:rPr lang="en-US" altLang="ko-KR" smtClean="0"/>
              <a:t>3*3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85737" y="3521104"/>
            <a:ext cx="1265842" cy="1271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2937" y="3978304"/>
            <a:ext cx="1265842" cy="1271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5331" y="5548244"/>
            <a:ext cx="148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Convolution</a:t>
            </a:r>
          </a:p>
          <a:p>
            <a:pPr algn="ctr"/>
            <a:r>
              <a:rPr lang="en-US" altLang="ko-KR" smtClean="0"/>
              <a:t>3*3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95337" y="4130704"/>
            <a:ext cx="1265842" cy="1271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47737" y="4283104"/>
            <a:ext cx="1265842" cy="1271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435151" y="3569624"/>
            <a:ext cx="1176091" cy="1207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92351" y="4026824"/>
            <a:ext cx="1176091" cy="1207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44751" y="4179224"/>
            <a:ext cx="1176091" cy="1207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197151" y="4331624"/>
            <a:ext cx="1176091" cy="1207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62938" y="3638434"/>
            <a:ext cx="1103903" cy="1133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020138" y="4095634"/>
            <a:ext cx="1103903" cy="1133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172538" y="4248034"/>
            <a:ext cx="1103903" cy="1133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324938" y="4400434"/>
            <a:ext cx="1103903" cy="1133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97212" y="3735382"/>
            <a:ext cx="245725" cy="245725"/>
          </a:xfrm>
          <a:prstGeom prst="line">
            <a:avLst/>
          </a:prstGeom>
          <a:ln w="5715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642497" y="3781099"/>
            <a:ext cx="245725" cy="245725"/>
          </a:xfrm>
          <a:prstGeom prst="line">
            <a:avLst/>
          </a:prstGeom>
          <a:ln w="5715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775018" y="3863890"/>
            <a:ext cx="245725" cy="245725"/>
          </a:xfrm>
          <a:prstGeom prst="line">
            <a:avLst/>
          </a:prstGeom>
          <a:ln w="5715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9762" y="3673504"/>
            <a:ext cx="1488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</a:rPr>
              <a:t>deepth No.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9484" y="3721252"/>
            <a:ext cx="1488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</a:rPr>
              <a:t>deepth No.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42483" y="3792584"/>
            <a:ext cx="1488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</a:rPr>
              <a:t>deepth No.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26589" y="4526540"/>
            <a:ext cx="311850" cy="31185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1431744" y="4562302"/>
            <a:ext cx="2041116" cy="2816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1432693" y="4525658"/>
            <a:ext cx="2053595" cy="374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579839" y="5009103"/>
            <a:ext cx="311850" cy="31185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6660277" y="4442801"/>
            <a:ext cx="1122575" cy="1122575"/>
            <a:chOff x="4036041" y="2793415"/>
            <a:chExt cx="1122575" cy="1122575"/>
          </a:xfrm>
        </p:grpSpPr>
        <p:sp>
          <p:nvSpPr>
            <p:cNvPr id="34" name="직사각형 33"/>
            <p:cNvSpPr/>
            <p:nvPr/>
          </p:nvSpPr>
          <p:spPr>
            <a:xfrm>
              <a:off x="4036041" y="2793415"/>
              <a:ext cx="665375" cy="665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188441" y="2945815"/>
              <a:ext cx="665375" cy="665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40841" y="3098215"/>
              <a:ext cx="665375" cy="665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93241" y="3250615"/>
              <a:ext cx="665375" cy="665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6101110" y="4420448"/>
            <a:ext cx="313130" cy="3131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6411786" y="4738436"/>
            <a:ext cx="1048870" cy="48416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411786" y="4422068"/>
            <a:ext cx="1044864" cy="49491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676422" y="5548245"/>
            <a:ext cx="12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Pooling</a:t>
            </a:r>
          </a:p>
          <a:p>
            <a:pPr algn="ctr"/>
            <a:r>
              <a:rPr lang="en-US" altLang="ko-KR" dirty="0" smtClean="0"/>
              <a:t>2*2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456650" y="4912932"/>
            <a:ext cx="313130" cy="3131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flipV="1">
            <a:off x="3890138" y="5252079"/>
            <a:ext cx="1995879" cy="62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895204" y="5012033"/>
            <a:ext cx="1980346" cy="2373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순서도: 수동 연산 92"/>
          <p:cNvSpPr/>
          <p:nvPr/>
        </p:nvSpPr>
        <p:spPr>
          <a:xfrm rot="16200000">
            <a:off x="7559289" y="4148986"/>
            <a:ext cx="2137719" cy="694458"/>
          </a:xfrm>
          <a:prstGeom prst="flowChartManualOpera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등호 32"/>
          <p:cNvSpPr/>
          <p:nvPr/>
        </p:nvSpPr>
        <p:spPr>
          <a:xfrm>
            <a:off x="7675953" y="4217835"/>
            <a:ext cx="583908" cy="449931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92061" y="5489571"/>
            <a:ext cx="1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Conv Module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63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58676"/>
            <a:ext cx="7886700" cy="5150794"/>
          </a:xfrm>
        </p:spPr>
        <p:txBody>
          <a:bodyPr/>
          <a:lstStyle/>
          <a:p>
            <a:r>
              <a:rPr lang="ko-KR" altLang="en-US" smtClean="0"/>
              <a:t>신경망 구성도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6804944" y="2263348"/>
            <a:ext cx="710528" cy="2510232"/>
            <a:chOff x="7642502" y="2254574"/>
            <a:chExt cx="710528" cy="2510232"/>
          </a:xfrm>
        </p:grpSpPr>
        <p:grpSp>
          <p:nvGrpSpPr>
            <p:cNvPr id="70" name="그룹 69"/>
            <p:cNvGrpSpPr/>
            <p:nvPr/>
          </p:nvGrpSpPr>
          <p:grpSpPr>
            <a:xfrm>
              <a:off x="7642502" y="2254574"/>
              <a:ext cx="710528" cy="2510232"/>
              <a:chOff x="7688110" y="2208924"/>
              <a:chExt cx="710528" cy="2510232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7688110" y="2208924"/>
                <a:ext cx="233652" cy="25102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8164986" y="2903382"/>
                <a:ext cx="233652" cy="1127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2" name="직선 연결선 71"/>
            <p:cNvCxnSpPr/>
            <p:nvPr/>
          </p:nvCxnSpPr>
          <p:spPr>
            <a:xfrm flipV="1">
              <a:off x="7857106" y="3924457"/>
              <a:ext cx="320109" cy="82375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 flipV="1">
              <a:off x="7854725" y="2273906"/>
              <a:ext cx="322490" cy="83982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87" name="직선 연결선 86"/>
          <p:cNvCxnSpPr/>
          <p:nvPr/>
        </p:nvCxnSpPr>
        <p:spPr>
          <a:xfrm>
            <a:off x="2324747" y="4489941"/>
            <a:ext cx="804143" cy="924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2305492" y="2448561"/>
            <a:ext cx="823398" cy="968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5925990" y="4067021"/>
            <a:ext cx="895762" cy="689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5801523" y="2282684"/>
            <a:ext cx="1016618" cy="781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68429" y="448994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 Image</a:t>
            </a:r>
            <a:endParaRPr lang="en-US" altLang="ko-KR" dirty="0"/>
          </a:p>
          <a:p>
            <a:pPr algn="ctr"/>
            <a:r>
              <a:rPr lang="en-US" altLang="ko-KR" smtClean="0"/>
              <a:t>32*32*3</a:t>
            </a:r>
            <a:endParaRPr lang="en-US" altLang="ko-KR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6495681" y="4764934"/>
            <a:ext cx="180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Fully Connected</a:t>
            </a:r>
          </a:p>
          <a:p>
            <a:pPr algn="ctr"/>
            <a:r>
              <a:rPr lang="en-US" altLang="ko-KR" smtClean="0"/>
              <a:t>1024‬*512*10</a:t>
            </a:r>
            <a:endParaRPr lang="en-US" altLang="ko-KR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92687" y="3195298"/>
            <a:ext cx="89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smtClean="0"/>
              <a:t>10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758696" y="3322562"/>
            <a:ext cx="233652" cy="3918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7495515" y="3546274"/>
            <a:ext cx="372070" cy="5207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 flipV="1">
            <a:off x="7496759" y="2979448"/>
            <a:ext cx="370826" cy="4947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순서도: 수동 연산 11"/>
          <p:cNvSpPr/>
          <p:nvPr/>
        </p:nvSpPr>
        <p:spPr>
          <a:xfrm rot="16200000">
            <a:off x="2407261" y="3171233"/>
            <a:ext cx="2137719" cy="694458"/>
          </a:xfrm>
          <a:prstGeom prst="flowChartManualOpera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5" t="3703" r="3662" b="9991"/>
          <a:stretch/>
        </p:blipFill>
        <p:spPr>
          <a:xfrm>
            <a:off x="381134" y="2545368"/>
            <a:ext cx="1946191" cy="194619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80" name="순서도: 수동 연산 79"/>
          <p:cNvSpPr/>
          <p:nvPr/>
        </p:nvSpPr>
        <p:spPr>
          <a:xfrm rot="16200000">
            <a:off x="3513373" y="3171233"/>
            <a:ext cx="2137719" cy="694458"/>
          </a:xfrm>
          <a:prstGeom prst="flowChartManualOpera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수동 연산 81"/>
          <p:cNvSpPr/>
          <p:nvPr/>
        </p:nvSpPr>
        <p:spPr>
          <a:xfrm rot="16200000">
            <a:off x="4619485" y="3170210"/>
            <a:ext cx="2137719" cy="694458"/>
          </a:xfrm>
          <a:prstGeom prst="flowChartManualOpera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3752250" y="4085556"/>
            <a:ext cx="486661" cy="4967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3652594" y="2448561"/>
            <a:ext cx="586317" cy="6159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851553" y="4083918"/>
            <a:ext cx="486661" cy="4967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4751897" y="2446923"/>
            <a:ext cx="586317" cy="6159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44396" y="4577154"/>
            <a:ext cx="1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Conv Module</a:t>
            </a:r>
            <a:endParaRPr lang="en-US" altLang="ko-KR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4047409" y="4575516"/>
            <a:ext cx="1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Conv Module</a:t>
            </a:r>
            <a:endParaRPr lang="en-US" altLang="ko-KR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5150422" y="4582343"/>
            <a:ext cx="1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Conv Module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87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637" y="1158676"/>
            <a:ext cx="8229600" cy="5150794"/>
          </a:xfrm>
        </p:spPr>
        <p:txBody>
          <a:bodyPr/>
          <a:lstStyle/>
          <a:p>
            <a:r>
              <a:rPr lang="ko-KR" altLang="en-US" dirty="0" smtClean="0"/>
              <a:t>입력 이미지 </a:t>
            </a:r>
            <a:r>
              <a:rPr lang="en-US" altLang="ko-KR" dirty="0" smtClean="0"/>
              <a:t>(Input Images)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분류 문제를 풀기 위한 입력 </a:t>
            </a:r>
            <a:r>
              <a:rPr lang="ko-KR" altLang="en-US" smtClean="0"/>
              <a:t>이미지로 </a:t>
            </a:r>
            <a:r>
              <a:rPr lang="en-US" altLang="ko-KR" smtClean="0"/>
              <a:t>CIFAR-10 </a:t>
            </a:r>
            <a:r>
              <a:rPr lang="ko-KR" altLang="en-US" smtClean="0"/>
              <a:t>컬러 이미지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CIFAR-10</a:t>
            </a:r>
            <a:r>
              <a:rPr lang="ko-KR" altLang="en-US" smtClean="0"/>
              <a:t>은 </a:t>
            </a:r>
            <a:r>
              <a:rPr lang="en-US" altLang="ko-KR" smtClean="0"/>
              <a:t>32*32 </a:t>
            </a:r>
            <a:r>
              <a:rPr lang="ko-KR" altLang="en-US" smtClean="0"/>
              <a:t>크기의 </a:t>
            </a:r>
            <a:r>
              <a:rPr lang="en-US" altLang="ko-KR" smtClean="0"/>
              <a:t>color </a:t>
            </a:r>
            <a:r>
              <a:rPr lang="ko-KR" altLang="en-US" smtClean="0"/>
              <a:t>이미지로</a:t>
            </a:r>
            <a:r>
              <a:rPr lang="en-US" altLang="ko-KR" smtClean="0"/>
              <a:t>, airplane, automobile, bird, cat, deer, dog, grog, horse, ship, truck</a:t>
            </a:r>
            <a:r>
              <a:rPr lang="ko-KR" altLang="en-US" smtClean="0"/>
              <a:t> 총 </a:t>
            </a:r>
            <a:r>
              <a:rPr lang="en-US" altLang="ko-KR" smtClean="0"/>
              <a:t>10</a:t>
            </a:r>
            <a:r>
              <a:rPr lang="ko-KR" altLang="en-US" smtClean="0"/>
              <a:t>종류의 이미지가 각각 </a:t>
            </a:r>
            <a:r>
              <a:rPr lang="en-US" altLang="ko-KR" smtClean="0"/>
              <a:t>6</a:t>
            </a:r>
            <a:r>
              <a:rPr lang="ko-KR" altLang="en-US" smtClean="0"/>
              <a:t>천장씩 준비되어 있다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기본적인 </a:t>
            </a:r>
            <a:r>
              <a:rPr lang="ko-KR" altLang="en-US" dirty="0" smtClean="0"/>
              <a:t>분류 예제 </a:t>
            </a:r>
            <a:r>
              <a:rPr lang="ko-KR" altLang="en-US" smtClean="0"/>
              <a:t>중 하나로</a:t>
            </a:r>
            <a:r>
              <a:rPr lang="en-US" altLang="ko-KR"/>
              <a:t> </a:t>
            </a:r>
            <a:r>
              <a:rPr lang="ko-KR" altLang="en-US" smtClean="0"/>
              <a:t>컬러 이미지를 분류하는 복잡한 분류기 학습을 설계하는데 많이 사용된다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CIFAR-10 DataSet</a:t>
            </a:r>
            <a:r>
              <a:rPr lang="ko-KR" altLang="en-US" dirty="0" smtClean="0"/>
              <a:t>은 오픈소스로 공개되어 있으며 데이터를 직접 </a:t>
            </a:r>
            <a:r>
              <a:rPr lang="ko-KR" altLang="en-US" smtClean="0"/>
              <a:t>다운받거나 </a:t>
            </a:r>
            <a:r>
              <a:rPr lang="en-US" altLang="ko-KR" smtClean="0"/>
              <a:t>Keras</a:t>
            </a:r>
            <a:r>
              <a:rPr lang="ko-KR" altLang="en-US" smtClean="0"/>
              <a:t>에 내장된 </a:t>
            </a:r>
            <a:r>
              <a:rPr lang="en-US" altLang="ko-KR" smtClean="0"/>
              <a:t>DataSet</a:t>
            </a:r>
            <a:r>
              <a:rPr lang="ko-KR" altLang="en-US" smtClean="0"/>
              <a:t>을 불러와서 사용할 수 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mtClean="0"/>
              <a:t>CIFAR-10 </a:t>
            </a:r>
            <a:r>
              <a:rPr lang="ko-KR" altLang="en-US" smtClean="0"/>
              <a:t>에서 더욱 확장된 데이터셋인 </a:t>
            </a:r>
            <a:r>
              <a:rPr lang="en-US" altLang="ko-KR" smtClean="0"/>
              <a:t>CIFAR-100 DataSet</a:t>
            </a:r>
            <a:r>
              <a:rPr lang="ko-KR" altLang="en-US" smtClean="0"/>
              <a:t>은 총 </a:t>
            </a:r>
            <a:r>
              <a:rPr lang="en-US" altLang="ko-KR" smtClean="0"/>
              <a:t>100</a:t>
            </a:r>
            <a:r>
              <a:rPr lang="ko-KR" altLang="en-US" smtClean="0"/>
              <a:t>개의 </a:t>
            </a:r>
            <a:r>
              <a:rPr lang="en-US" altLang="ko-KR" smtClean="0"/>
              <a:t>Label</a:t>
            </a:r>
            <a:r>
              <a:rPr lang="ko-KR" altLang="en-US" smtClean="0"/>
              <a:t>로 구성되며</a:t>
            </a:r>
            <a:r>
              <a:rPr lang="en-US" altLang="ko-KR" smtClean="0"/>
              <a:t>, </a:t>
            </a:r>
            <a:r>
              <a:rPr lang="ko-KR" altLang="en-US" smtClean="0"/>
              <a:t>본 학습의 응용 실습용 </a:t>
            </a:r>
            <a:r>
              <a:rPr lang="en-US" altLang="ko-KR" smtClean="0"/>
              <a:t>DataSet</a:t>
            </a:r>
            <a:r>
              <a:rPr lang="ko-KR" altLang="en-US" smtClean="0"/>
              <a:t>으로 적합하다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7111"/>
            <a:ext cx="7886700" cy="5150794"/>
          </a:xfrm>
        </p:spPr>
        <p:txBody>
          <a:bodyPr/>
          <a:lstStyle/>
          <a:p>
            <a:r>
              <a:rPr lang="ko-KR" altLang="en-US" dirty="0"/>
              <a:t>입력 이미지 </a:t>
            </a:r>
            <a:r>
              <a:rPr lang="en-US" altLang="ko-KR" dirty="0"/>
              <a:t>(Input Images)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 </a:t>
            </a:r>
            <a:r>
              <a:rPr lang="ko-KR" altLang="en-US" smtClean="0"/>
              <a:t>다운로드 함수</a:t>
            </a:r>
            <a:endParaRPr lang="en-US" altLang="ko-KR" smtClean="0"/>
          </a:p>
          <a:p>
            <a:pPr lvl="2"/>
            <a:r>
              <a:rPr lang="ko-KR" altLang="en-US" smtClean="0"/>
              <a:t>케라스 데이터셋에 내장된 </a:t>
            </a:r>
            <a:r>
              <a:rPr lang="en-US" altLang="ko-KR" smtClean="0"/>
              <a:t>CIFAR-10 </a:t>
            </a:r>
            <a:r>
              <a:rPr lang="ko-KR" altLang="en-US" smtClean="0"/>
              <a:t>데이터셋을 불러올 수 있다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학습과 테스트 데이터셋으로 분리되어 있어 별도의 분리가 필요 없다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84" y="3005612"/>
            <a:ext cx="399153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7886700" cy="5150794"/>
          </a:xfrm>
        </p:spPr>
        <p:txBody>
          <a:bodyPr/>
          <a:lstStyle/>
          <a:p>
            <a:r>
              <a:rPr lang="ko-KR" altLang="en-US" dirty="0"/>
              <a:t>입력 이미지 </a:t>
            </a:r>
            <a:r>
              <a:rPr lang="en-US" altLang="ko-KR" dirty="0"/>
              <a:t>(Input Images)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mtClean="0"/>
              <a:t>데이터 정규화 및 원</a:t>
            </a:r>
            <a:r>
              <a:rPr lang="en-US" altLang="ko-KR" smtClean="0"/>
              <a:t>-</a:t>
            </a:r>
            <a:r>
              <a:rPr lang="ko-KR" altLang="en-US" smtClean="0"/>
              <a:t>핫 인코딩</a:t>
            </a:r>
            <a:endParaRPr lang="en-US" altLang="ko-KR" smtClean="0"/>
          </a:p>
          <a:p>
            <a:pPr lvl="2"/>
            <a:r>
              <a:rPr lang="en-US" altLang="ko-KR" smtClean="0"/>
              <a:t>1</a:t>
            </a:r>
            <a:r>
              <a:rPr lang="ko-KR" altLang="en-US" smtClean="0"/>
              <a:t>픽셀당 </a:t>
            </a:r>
            <a:r>
              <a:rPr lang="en-US" altLang="ko-KR" smtClean="0"/>
              <a:t>0~255</a:t>
            </a:r>
            <a:r>
              <a:rPr lang="ko-KR" altLang="en-US" smtClean="0"/>
              <a:t> 크기를 갖는 이미지 데이터는 크기가 너무 크기 때문에 </a:t>
            </a:r>
            <a:r>
              <a:rPr lang="en-US" altLang="ko-KR" smtClean="0"/>
              <a:t>loss</a:t>
            </a:r>
            <a:r>
              <a:rPr lang="ko-KR" altLang="en-US" smtClean="0"/>
              <a:t>의 증가를 야기한다</a:t>
            </a:r>
            <a:r>
              <a:rPr lang="en-US" altLang="ko-KR" smtClean="0"/>
              <a:t>. </a:t>
            </a:r>
          </a:p>
          <a:p>
            <a:pPr lvl="2"/>
            <a:r>
              <a:rPr lang="ko-KR" altLang="en-US" smtClean="0"/>
              <a:t>데이터를 </a:t>
            </a:r>
            <a:r>
              <a:rPr lang="en-US" altLang="ko-KR" smtClean="0"/>
              <a:t>0~1</a:t>
            </a:r>
            <a:r>
              <a:rPr lang="ko-KR" altLang="en-US" smtClean="0"/>
              <a:t>로 정규화 하여 </a:t>
            </a:r>
            <a:r>
              <a:rPr lang="en-US" altLang="ko-KR" smtClean="0"/>
              <a:t>loss </a:t>
            </a:r>
            <a:r>
              <a:rPr lang="ko-KR" altLang="en-US" smtClean="0"/>
              <a:t>증가를 방지할 수 있다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Label</a:t>
            </a:r>
            <a:r>
              <a:rPr lang="ko-KR" altLang="en-US" smtClean="0"/>
              <a:t>을 원</a:t>
            </a:r>
            <a:r>
              <a:rPr lang="en-US" altLang="ko-KR" smtClean="0"/>
              <a:t>-</a:t>
            </a:r>
            <a:r>
              <a:rPr lang="ko-KR" altLang="en-US" smtClean="0"/>
              <a:t>핫</a:t>
            </a:r>
            <a:r>
              <a:rPr lang="en-US" altLang="ko-KR"/>
              <a:t> </a:t>
            </a:r>
            <a:r>
              <a:rPr lang="ko-KR" altLang="en-US" smtClean="0"/>
              <a:t>인코딩 하여 출력값을 얻는다</a:t>
            </a:r>
            <a:r>
              <a:rPr lang="en-US" altLang="ko-KR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30" y="3452696"/>
            <a:ext cx="529663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831</Words>
  <Application>Microsoft Office PowerPoint</Application>
  <PresentationFormat>화면 슬라이드 쇼(4:3)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</vt:lpstr>
      <vt:lpstr>Office 테마</vt:lpstr>
      <vt:lpstr>CNN Classifier 실습 2 </vt:lpstr>
      <vt:lpstr>목차</vt:lpstr>
      <vt:lpstr>1. 환경 구성</vt:lpstr>
      <vt:lpstr>2. 모델 구조</vt:lpstr>
      <vt:lpstr>2. 모델 구조</vt:lpstr>
      <vt:lpstr>2. 모델 구조</vt:lpstr>
      <vt:lpstr>3. 구성 요소</vt:lpstr>
      <vt:lpstr>3. 구성 요소</vt:lpstr>
      <vt:lpstr>3. 구성 요소</vt:lpstr>
      <vt:lpstr>3. 구성 요소</vt:lpstr>
      <vt:lpstr>3. 구성 요소</vt:lpstr>
      <vt:lpstr>3. 구성 요소</vt:lpstr>
      <vt:lpstr>3. 구성 요소</vt:lpstr>
      <vt:lpstr>4. 모델 평가</vt:lpstr>
      <vt:lpstr>5. 결과</vt:lpstr>
      <vt:lpstr>5. 결과</vt:lpstr>
      <vt:lpstr>5.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실습</dc:title>
  <dc:creator>Lee Nieun</dc:creator>
  <cp:lastModifiedBy>Lee Nieun</cp:lastModifiedBy>
  <cp:revision>90</cp:revision>
  <dcterms:created xsi:type="dcterms:W3CDTF">2019-07-15T08:56:18Z</dcterms:created>
  <dcterms:modified xsi:type="dcterms:W3CDTF">2019-08-26T02:50:26Z</dcterms:modified>
</cp:coreProperties>
</file>