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3/15/24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13A9-1482-6EC3-069A-B3D6A24275CC}"/>
              </a:ext>
            </a:extLst>
          </p:cNvPr>
          <p:cNvSpPr>
            <a:spLocks noGrp="1"/>
          </p:cNvSpPr>
          <p:nvPr>
            <p:ph type="ctrTitle"/>
          </p:nvPr>
        </p:nvSpPr>
        <p:spPr/>
        <p:txBody>
          <a:bodyPr>
            <a:normAutofit fontScale="90000"/>
          </a:bodyPr>
          <a:lstStyle/>
          <a:p>
            <a:r>
              <a:rPr lang="en-AL" dirty="0"/>
              <a:t>Software modelind and Design</a:t>
            </a:r>
          </a:p>
        </p:txBody>
      </p:sp>
      <p:sp>
        <p:nvSpPr>
          <p:cNvPr id="3" name="Subtitle 2">
            <a:extLst>
              <a:ext uri="{FF2B5EF4-FFF2-40B4-BE49-F238E27FC236}">
                <a16:creationId xmlns:a16="http://schemas.microsoft.com/office/drawing/2014/main" id="{4E4B7486-A5DF-111F-CB57-66DEE20DD7A0}"/>
              </a:ext>
            </a:extLst>
          </p:cNvPr>
          <p:cNvSpPr>
            <a:spLocks noGrp="1"/>
          </p:cNvSpPr>
          <p:nvPr>
            <p:ph type="subTitle" idx="1"/>
          </p:nvPr>
        </p:nvSpPr>
        <p:spPr/>
        <p:txBody>
          <a:bodyPr/>
          <a:lstStyle/>
          <a:p>
            <a:r>
              <a:rPr lang="en-AL" dirty="0"/>
              <a:t>Project: </a:t>
            </a:r>
            <a:r>
              <a:rPr lang="en-GB" dirty="0"/>
              <a:t>Bank Management System</a:t>
            </a:r>
          </a:p>
          <a:p>
            <a:endParaRPr lang="en-AL" dirty="0"/>
          </a:p>
        </p:txBody>
      </p:sp>
    </p:spTree>
    <p:extLst>
      <p:ext uri="{BB962C8B-B14F-4D97-AF65-F5344CB8AC3E}">
        <p14:creationId xmlns:p14="http://schemas.microsoft.com/office/powerpoint/2010/main" val="26931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CCBA-6879-7C4E-290F-B657CA3EEF4C}"/>
              </a:ext>
            </a:extLst>
          </p:cNvPr>
          <p:cNvSpPr>
            <a:spLocks noGrp="1"/>
          </p:cNvSpPr>
          <p:nvPr>
            <p:ph type="title"/>
          </p:nvPr>
        </p:nvSpPr>
        <p:spPr/>
        <p:txBody>
          <a:bodyPr/>
          <a:lstStyle/>
          <a:p>
            <a:r>
              <a:rPr lang="en-AL" dirty="0"/>
              <a:t>Description</a:t>
            </a:r>
          </a:p>
        </p:txBody>
      </p:sp>
      <p:sp>
        <p:nvSpPr>
          <p:cNvPr id="3" name="Content Placeholder 2">
            <a:extLst>
              <a:ext uri="{FF2B5EF4-FFF2-40B4-BE49-F238E27FC236}">
                <a16:creationId xmlns:a16="http://schemas.microsoft.com/office/drawing/2014/main" id="{E9E44E21-3740-87EA-EFA1-7E65518D8B4E}"/>
              </a:ext>
            </a:extLst>
          </p:cNvPr>
          <p:cNvSpPr>
            <a:spLocks noGrp="1"/>
          </p:cNvSpPr>
          <p:nvPr>
            <p:ph idx="1"/>
          </p:nvPr>
        </p:nvSpPr>
        <p:spPr>
          <a:xfrm>
            <a:off x="914632" y="1966036"/>
            <a:ext cx="10677167" cy="3450613"/>
          </a:xfrm>
        </p:spPr>
        <p:txBody>
          <a:bodyPr>
            <a:normAutofit fontScale="77500" lnSpcReduction="20000"/>
          </a:bodyPr>
          <a:lstStyle/>
          <a:p>
            <a:pPr algn="l"/>
            <a:r>
              <a:rPr lang="en-GB" b="0" i="0" u="none" strike="noStrike" dirty="0">
                <a:effectLst/>
                <a:latin typeface="Söhne"/>
              </a:rPr>
              <a:t>Our Bank Management System is designed as a transformative solution for the banking sector, offering a comprehensive suite of features to cater to the needs of customers and banks alike. At the heart of this system are capabilities that streamline and secure the banking experience, from customer account management that encompasses everything from account creation and preference settings to viewing balances and history, to real-time transaction processing for deposits, withdrawals, and more. This ensures customers have a unified view of their finances and seamless control over their transactions.</a:t>
            </a:r>
          </a:p>
          <a:p>
            <a:pPr algn="l"/>
            <a:r>
              <a:rPr lang="en-GB" b="0" i="0" u="none" strike="noStrike" dirty="0">
                <a:effectLst/>
                <a:latin typeface="Söhne"/>
              </a:rPr>
              <a:t>The system emphasizes security through robust authentication methods like multi-factor and biometric verification, advanced encryption, and SSL technologies, ensuring compliance with global financial standards to protect against fraud. It also introduces 24/7 access to online banking services across devices, enhancing customer convenience. Additionally, its sophisticated data analytics and reporting tools offer invaluable insights into customer </a:t>
            </a:r>
            <a:r>
              <a:rPr lang="en-GB" b="0" i="0" u="none" strike="noStrike" dirty="0" err="1">
                <a:effectLst/>
                <a:latin typeface="Söhne"/>
              </a:rPr>
              <a:t>behavior</a:t>
            </a:r>
            <a:r>
              <a:rPr lang="en-GB" b="0" i="0" u="none" strike="noStrike" dirty="0">
                <a:effectLst/>
                <a:latin typeface="Söhne"/>
              </a:rPr>
              <a:t> and operational trends, supporting strategic decisions and enabling personalized services. This multifaceted approach not only simplifies user interactions but also fortifies the banking infrastructure against emerging threats, making banking more accessible, secure, and responsive to customer needs.</a:t>
            </a:r>
          </a:p>
        </p:txBody>
      </p:sp>
    </p:spTree>
    <p:extLst>
      <p:ext uri="{BB962C8B-B14F-4D97-AF65-F5344CB8AC3E}">
        <p14:creationId xmlns:p14="http://schemas.microsoft.com/office/powerpoint/2010/main" val="117747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B61-F999-2212-754C-3206D23B352E}"/>
              </a:ext>
            </a:extLst>
          </p:cNvPr>
          <p:cNvSpPr>
            <a:spLocks noGrp="1"/>
          </p:cNvSpPr>
          <p:nvPr>
            <p:ph type="title"/>
          </p:nvPr>
        </p:nvSpPr>
        <p:spPr>
          <a:xfrm>
            <a:off x="1478390" y="966497"/>
            <a:ext cx="10080819" cy="1049235"/>
          </a:xfrm>
        </p:spPr>
        <p:txBody>
          <a:bodyPr>
            <a:noAutofit/>
          </a:bodyPr>
          <a:lstStyle/>
          <a:p>
            <a:r>
              <a:rPr lang="en-AL" sz="2900" dirty="0"/>
              <a:t>Employee Management</a:t>
            </a:r>
          </a:p>
        </p:txBody>
      </p:sp>
      <p:sp>
        <p:nvSpPr>
          <p:cNvPr id="3" name="Content Placeholder 2">
            <a:extLst>
              <a:ext uri="{FF2B5EF4-FFF2-40B4-BE49-F238E27FC236}">
                <a16:creationId xmlns:a16="http://schemas.microsoft.com/office/drawing/2014/main" id="{90D6DEF8-046A-96A0-8049-97AE9A614363}"/>
              </a:ext>
            </a:extLst>
          </p:cNvPr>
          <p:cNvSpPr>
            <a:spLocks noGrp="1"/>
          </p:cNvSpPr>
          <p:nvPr>
            <p:ph idx="1"/>
          </p:nvPr>
        </p:nvSpPr>
        <p:spPr>
          <a:xfrm>
            <a:off x="854765" y="2015732"/>
            <a:ext cx="10704444" cy="3609816"/>
          </a:xfrm>
        </p:spPr>
        <p:txBody>
          <a:bodyPr>
            <a:normAutofit fontScale="92500"/>
          </a:bodyPr>
          <a:lstStyle/>
          <a:p>
            <a:pPr marL="0" indent="0" algn="l">
              <a:buNone/>
            </a:pPr>
            <a:r>
              <a:rPr lang="en-GB" b="0" i="0" u="none" strike="noStrike" dirty="0">
                <a:effectLst/>
                <a:latin typeface="Söhne"/>
              </a:rPr>
              <a:t>The Employee Management Module in our bank management system is a holistic solution designed to optimize all facets of human resource management within the banking sector. By integrating functionalities such as detailed employee profile management, role-based access control, and efficient scheduling and attendance tracking, the module ensures secure and efficient bank staff operations. It supports workforce management by effectively handling time-off requests and optimizing staffing levels, while also facilitating employee development through performance evaluations, feedback mechanisms, and a comprehensive training management system. Additionally, it streamlines payroll processes in compliance with financial regulations and leverages advanced reporting and analytics for strategic HR management and decision-making. This unified module thus not only enhances the operational efficiency and security of bank staff management but also fosters a supportive environment conducive to employee growth and satisfaction.</a:t>
            </a:r>
            <a:endParaRPr lang="en-AL" dirty="0"/>
          </a:p>
        </p:txBody>
      </p:sp>
    </p:spTree>
    <p:extLst>
      <p:ext uri="{BB962C8B-B14F-4D97-AF65-F5344CB8AC3E}">
        <p14:creationId xmlns:p14="http://schemas.microsoft.com/office/powerpoint/2010/main" val="181702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CE0-6BE7-15CA-E900-49FBC1527A22}"/>
              </a:ext>
            </a:extLst>
          </p:cNvPr>
          <p:cNvSpPr>
            <a:spLocks noGrp="1"/>
          </p:cNvSpPr>
          <p:nvPr>
            <p:ph type="title"/>
          </p:nvPr>
        </p:nvSpPr>
        <p:spPr/>
        <p:txBody>
          <a:bodyPr/>
          <a:lstStyle/>
          <a:p>
            <a:r>
              <a:rPr lang="en-AL" dirty="0"/>
              <a:t>StakeHolders</a:t>
            </a:r>
          </a:p>
        </p:txBody>
      </p:sp>
      <p:sp>
        <p:nvSpPr>
          <p:cNvPr id="3" name="Content Placeholder 2">
            <a:extLst>
              <a:ext uri="{FF2B5EF4-FFF2-40B4-BE49-F238E27FC236}">
                <a16:creationId xmlns:a16="http://schemas.microsoft.com/office/drawing/2014/main" id="{BABD9BAC-3A40-8742-B14B-26605A4D63F6}"/>
              </a:ext>
            </a:extLst>
          </p:cNvPr>
          <p:cNvSpPr>
            <a:spLocks noGrp="1"/>
          </p:cNvSpPr>
          <p:nvPr>
            <p:ph idx="1"/>
          </p:nvPr>
        </p:nvSpPr>
        <p:spPr>
          <a:xfrm>
            <a:off x="966953" y="2015732"/>
            <a:ext cx="10762592" cy="3450613"/>
          </a:xfrm>
        </p:spPr>
        <p:txBody>
          <a:bodyPr>
            <a:noAutofit/>
          </a:bodyPr>
          <a:lstStyle/>
          <a:p>
            <a:pPr algn="l">
              <a:buFont typeface="+mj-lt"/>
              <a:buAutoNum type="arabicPeriod"/>
            </a:pPr>
            <a:r>
              <a:rPr lang="en-GB" sz="1200" b="1" i="0" u="none" strike="noStrike" dirty="0">
                <a:effectLst/>
                <a:latin typeface="Söhne"/>
              </a:rPr>
              <a:t>Bank Executives and Managers</a:t>
            </a:r>
            <a:r>
              <a:rPr lang="en-GB" sz="1200" b="0" i="0" u="none" strike="noStrike" dirty="0">
                <a:effectLst/>
                <a:latin typeface="Söhne"/>
              </a:rPr>
              <a:t>: Responsible for overseeing overall system performance, security, and strategic alignment with business goals.</a:t>
            </a:r>
          </a:p>
          <a:p>
            <a:pPr algn="l">
              <a:buFont typeface="+mj-lt"/>
              <a:buAutoNum type="arabicPeriod"/>
            </a:pPr>
            <a:r>
              <a:rPr lang="en-GB" sz="1200" b="1" i="0" u="none" strike="noStrike" dirty="0">
                <a:effectLst/>
                <a:latin typeface="Söhne"/>
              </a:rPr>
              <a:t>Customers</a:t>
            </a:r>
            <a:r>
              <a:rPr lang="en-GB" sz="1200" b="0" i="0" u="none" strike="noStrike" dirty="0">
                <a:effectLst/>
                <a:latin typeface="Söhne"/>
              </a:rPr>
              <a:t>: End-users who interact with the system for account management, transactions, and other banking services.</a:t>
            </a:r>
          </a:p>
          <a:p>
            <a:pPr algn="l">
              <a:buFont typeface="+mj-lt"/>
              <a:buAutoNum type="arabicPeriod"/>
            </a:pPr>
            <a:r>
              <a:rPr lang="en-GB" sz="1200" b="1" i="0" u="none" strike="noStrike" dirty="0">
                <a:effectLst/>
                <a:latin typeface="Söhne"/>
              </a:rPr>
              <a:t>IT Department</a:t>
            </a:r>
            <a:r>
              <a:rPr lang="en-GB" sz="1200" b="0" i="0" u="none" strike="noStrike" dirty="0">
                <a:effectLst/>
                <a:latin typeface="Söhne"/>
              </a:rPr>
              <a:t>: In charge of system implementation, maintenance, and addressing technical issues.</a:t>
            </a:r>
          </a:p>
          <a:p>
            <a:pPr algn="l">
              <a:buFont typeface="+mj-lt"/>
              <a:buAutoNum type="arabicPeriod"/>
            </a:pPr>
            <a:r>
              <a:rPr lang="en-GB" sz="1200" b="1" i="0" u="none" strike="noStrike" dirty="0">
                <a:effectLst/>
                <a:latin typeface="Söhne"/>
              </a:rPr>
              <a:t>Regulatory Authorities</a:t>
            </a:r>
            <a:r>
              <a:rPr lang="en-GB" sz="1200" b="0" i="0" u="none" strike="noStrike" dirty="0">
                <a:effectLst/>
                <a:latin typeface="Söhne"/>
              </a:rPr>
              <a:t>: Ensuring the system complies with banking regulations and standards, safeguarding the integrity of financial transactions.</a:t>
            </a:r>
          </a:p>
          <a:p>
            <a:pPr algn="l">
              <a:buFont typeface="+mj-lt"/>
              <a:buAutoNum type="arabicPeriod"/>
            </a:pPr>
            <a:r>
              <a:rPr lang="en-GB" sz="1200" b="1" i="0" u="none" strike="noStrike" dirty="0">
                <a:effectLst/>
                <a:latin typeface="Söhne"/>
              </a:rPr>
              <a:t>Developers and Testers</a:t>
            </a:r>
            <a:r>
              <a:rPr lang="en-GB" sz="1200" b="0" i="0" u="none" strike="noStrike" dirty="0">
                <a:effectLst/>
                <a:latin typeface="Söhne"/>
              </a:rPr>
              <a:t>: Collaborating on the design, development, and quality assurance of the software.</a:t>
            </a:r>
          </a:p>
          <a:p>
            <a:pPr algn="l">
              <a:buFont typeface="+mj-lt"/>
              <a:buAutoNum type="arabicPeriod"/>
            </a:pPr>
            <a:r>
              <a:rPr lang="en-GB" sz="1200" b="1" i="0" u="none" strike="noStrike" dirty="0">
                <a:effectLst/>
                <a:latin typeface="Söhne"/>
              </a:rPr>
              <a:t>Security Experts</a:t>
            </a:r>
            <a:r>
              <a:rPr lang="en-GB" sz="1200" b="0" i="0" u="none" strike="noStrike" dirty="0">
                <a:effectLst/>
                <a:latin typeface="Söhne"/>
              </a:rPr>
              <a:t>: Implementing and monitoring security measures to safeguard sensitive financial data and protect against cyber threats.</a:t>
            </a:r>
          </a:p>
          <a:p>
            <a:pPr algn="l">
              <a:buFont typeface="+mj-lt"/>
              <a:buAutoNum type="arabicPeriod"/>
            </a:pPr>
            <a:r>
              <a:rPr lang="en-GB" sz="1200" b="1" i="0" u="none" strike="noStrike" dirty="0">
                <a:effectLst/>
                <a:latin typeface="Söhne"/>
              </a:rPr>
              <a:t>External Auditors</a:t>
            </a:r>
            <a:r>
              <a:rPr lang="en-GB" sz="1200" b="0" i="0" u="none" strike="noStrike" dirty="0">
                <a:effectLst/>
                <a:latin typeface="Söhne"/>
              </a:rPr>
              <a:t>: Ensuring the system’s compliance with external auditing standards and regulations, contributing to transparency and accountability in banking operations.</a:t>
            </a:r>
          </a:p>
          <a:p>
            <a:pPr algn="l">
              <a:buFont typeface="+mj-lt"/>
              <a:buAutoNum type="arabicPeriod"/>
            </a:pPr>
            <a:r>
              <a:rPr lang="en-GB" sz="1200" b="1" i="0" u="none" strike="noStrike" dirty="0">
                <a:effectLst/>
                <a:latin typeface="Söhne"/>
              </a:rPr>
              <a:t>Bank Staff</a:t>
            </a:r>
            <a:r>
              <a:rPr lang="en-GB" sz="1200" b="0" i="0" u="none" strike="noStrike" dirty="0">
                <a:effectLst/>
                <a:latin typeface="Söhne"/>
              </a:rPr>
              <a:t>: Engaging with the system for a variety of operational, customer service, and administrative functions, supporting the seamless delivery of banking services to customers and aiding in the execution of internal processes.</a:t>
            </a:r>
          </a:p>
        </p:txBody>
      </p:sp>
    </p:spTree>
    <p:extLst>
      <p:ext uri="{BB962C8B-B14F-4D97-AF65-F5344CB8AC3E}">
        <p14:creationId xmlns:p14="http://schemas.microsoft.com/office/powerpoint/2010/main" val="276012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DF4E-8EA7-A264-6EA9-0E8D23F1CD27}"/>
              </a:ext>
            </a:extLst>
          </p:cNvPr>
          <p:cNvSpPr>
            <a:spLocks noGrp="1"/>
          </p:cNvSpPr>
          <p:nvPr>
            <p:ph type="title"/>
          </p:nvPr>
        </p:nvSpPr>
        <p:spPr/>
        <p:txBody>
          <a:bodyPr/>
          <a:lstStyle/>
          <a:p>
            <a:r>
              <a:rPr lang="en-AL" dirty="0"/>
              <a:t>User RequiremEnts</a:t>
            </a:r>
          </a:p>
        </p:txBody>
      </p:sp>
      <p:sp>
        <p:nvSpPr>
          <p:cNvPr id="4" name="TextBox 3">
            <a:extLst>
              <a:ext uri="{FF2B5EF4-FFF2-40B4-BE49-F238E27FC236}">
                <a16:creationId xmlns:a16="http://schemas.microsoft.com/office/drawing/2014/main" id="{A6670C03-4955-0FC2-4DF2-40C4274E9C91}"/>
              </a:ext>
            </a:extLst>
          </p:cNvPr>
          <p:cNvSpPr txBox="1"/>
          <p:nvPr/>
        </p:nvSpPr>
        <p:spPr>
          <a:xfrm>
            <a:off x="3617843" y="1995854"/>
            <a:ext cx="2554357" cy="3970318"/>
          </a:xfrm>
          <a:prstGeom prst="rect">
            <a:avLst/>
          </a:prstGeom>
          <a:noFill/>
        </p:spPr>
        <p:txBody>
          <a:bodyPr wrap="square" rtlCol="0">
            <a:spAutoFit/>
          </a:bodyPr>
          <a:lstStyle/>
          <a:p>
            <a:pPr marL="0" indent="0" algn="l">
              <a:buNone/>
            </a:pPr>
            <a:r>
              <a:rPr lang="en-GB" b="0" i="0" u="none" strike="noStrike" dirty="0">
                <a:effectLst/>
                <a:latin typeface="Söhne"/>
              </a:rPr>
              <a:t>2 - Admin:</a:t>
            </a:r>
          </a:p>
          <a:p>
            <a:pPr marL="0" indent="0" algn="l">
              <a:buNone/>
            </a:pPr>
            <a:r>
              <a:rPr lang="en-GB" b="0" i="0" u="none" strike="noStrike" dirty="0">
                <a:effectLst/>
                <a:latin typeface="Söhne"/>
              </a:rPr>
              <a:t> - Sign in with admin credentials.</a:t>
            </a:r>
          </a:p>
          <a:p>
            <a:pPr marL="0" indent="0" algn="l">
              <a:buNone/>
            </a:pPr>
            <a:r>
              <a:rPr lang="en-GB" b="0" i="0" u="none" strike="noStrike" dirty="0">
                <a:effectLst/>
                <a:latin typeface="Söhne"/>
              </a:rPr>
              <a:t> - View details of employees and customers.</a:t>
            </a:r>
          </a:p>
          <a:p>
            <a:pPr marL="0" indent="0" algn="l">
              <a:buNone/>
            </a:pPr>
            <a:r>
              <a:rPr lang="en-GB" b="0" i="0" u="none" strike="noStrike" dirty="0">
                <a:effectLst/>
                <a:latin typeface="Söhne"/>
              </a:rPr>
              <a:t> - Add new employees and bank branch details.</a:t>
            </a:r>
          </a:p>
          <a:p>
            <a:pPr marL="0" indent="0" algn="l">
              <a:buNone/>
            </a:pPr>
            <a:r>
              <a:rPr lang="en-GB" b="0" i="0" u="none" strike="noStrike" dirty="0">
                <a:effectLst/>
                <a:latin typeface="Söhne"/>
              </a:rPr>
              <a:t> - Update existing employees and bank branch information.</a:t>
            </a: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p:txBody>
      </p:sp>
      <p:sp>
        <p:nvSpPr>
          <p:cNvPr id="5" name="TextBox 4">
            <a:extLst>
              <a:ext uri="{FF2B5EF4-FFF2-40B4-BE49-F238E27FC236}">
                <a16:creationId xmlns:a16="http://schemas.microsoft.com/office/drawing/2014/main" id="{DF4E3400-3D80-A86E-2A8C-24C34144240F}"/>
              </a:ext>
            </a:extLst>
          </p:cNvPr>
          <p:cNvSpPr txBox="1"/>
          <p:nvPr/>
        </p:nvSpPr>
        <p:spPr>
          <a:xfrm>
            <a:off x="6684065" y="1995854"/>
            <a:ext cx="2206487" cy="3970318"/>
          </a:xfrm>
          <a:prstGeom prst="rect">
            <a:avLst/>
          </a:prstGeom>
          <a:noFill/>
        </p:spPr>
        <p:txBody>
          <a:bodyPr wrap="square" rtlCol="0">
            <a:spAutoFit/>
          </a:bodyPr>
          <a:lstStyle/>
          <a:p>
            <a:pPr marL="0" indent="0" algn="l">
              <a:buNone/>
            </a:pPr>
            <a:r>
              <a:rPr lang="en-GB" b="0" i="0" u="none" strike="noStrike" dirty="0">
                <a:effectLst/>
                <a:latin typeface="Söhne"/>
              </a:rPr>
              <a:t>3 - Security:</a:t>
            </a:r>
          </a:p>
          <a:p>
            <a:pPr marL="0" indent="0" algn="l">
              <a:buNone/>
            </a:pPr>
            <a:r>
              <a:rPr lang="en-GB" b="0" i="0" u="none" strike="noStrike" dirty="0">
                <a:effectLst/>
                <a:latin typeface="Söhne"/>
              </a:rPr>
              <a:t> - The system must be safeguarded against malicious attacks.</a:t>
            </a:r>
          </a:p>
          <a:p>
            <a:pPr marL="0" indent="0" algn="l">
              <a:buNone/>
            </a:pPr>
            <a:r>
              <a:rPr lang="en-GB" b="0" i="0" u="none" strike="noStrike" dirty="0">
                <a:effectLst/>
                <a:latin typeface="Söhne"/>
              </a:rPr>
              <a:t> - Unauthorized access to customer data is strictly prohibited.</a:t>
            </a:r>
          </a:p>
          <a:p>
            <a:pPr marL="0" indent="0" algn="l">
              <a:buNone/>
            </a:pPr>
            <a:r>
              <a:rPr lang="en-GB" b="0" i="0" u="none" strike="noStrike" dirty="0">
                <a:effectLst/>
                <a:latin typeface="Söhne"/>
              </a:rPr>
              <a:t> - Daily backup of data to a secure location.</a:t>
            </a: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p:txBody>
      </p:sp>
      <p:sp>
        <p:nvSpPr>
          <p:cNvPr id="6" name="TextBox 5">
            <a:extLst>
              <a:ext uri="{FF2B5EF4-FFF2-40B4-BE49-F238E27FC236}">
                <a16:creationId xmlns:a16="http://schemas.microsoft.com/office/drawing/2014/main" id="{3DA6AEB8-166B-930B-6088-3AF72DC3DCC6}"/>
              </a:ext>
            </a:extLst>
          </p:cNvPr>
          <p:cNvSpPr txBox="1"/>
          <p:nvPr/>
        </p:nvSpPr>
        <p:spPr>
          <a:xfrm>
            <a:off x="9144000" y="1923328"/>
            <a:ext cx="1808922" cy="4247317"/>
          </a:xfrm>
          <a:prstGeom prst="rect">
            <a:avLst/>
          </a:prstGeom>
          <a:noFill/>
        </p:spPr>
        <p:txBody>
          <a:bodyPr wrap="square" rtlCol="0">
            <a:spAutoFit/>
          </a:bodyPr>
          <a:lstStyle/>
          <a:p>
            <a:pPr marL="0" indent="0" algn="l">
              <a:buNone/>
            </a:pPr>
            <a:r>
              <a:rPr lang="en-GB" b="0" i="0" u="none" strike="noStrike" dirty="0">
                <a:effectLst/>
                <a:latin typeface="Söhne"/>
              </a:rPr>
              <a:t>4 - User Interfaces:</a:t>
            </a:r>
          </a:p>
          <a:p>
            <a:pPr marL="0" indent="0" algn="l">
              <a:buNone/>
            </a:pPr>
            <a:r>
              <a:rPr lang="en-GB" b="0" i="0" u="none" strike="noStrike" dirty="0">
                <a:effectLst/>
                <a:latin typeface="Söhne"/>
              </a:rPr>
              <a:t> - Provide distinct graphical interfaces for customers and administrators.</a:t>
            </a:r>
          </a:p>
          <a:p>
            <a:pPr marL="0" indent="0" algn="l">
              <a:buNone/>
            </a:pPr>
            <a:r>
              <a:rPr lang="en-GB" b="0" i="0" u="none" strike="noStrike" dirty="0">
                <a:effectLst/>
                <a:latin typeface="Söhne"/>
              </a:rPr>
              <a:t> - Interfaces should be intuitive and easy to navigate.</a:t>
            </a: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a:p>
            <a:pPr marL="0" indent="0" algn="l">
              <a:buNone/>
            </a:pPr>
            <a:endParaRPr lang="en-GB" b="0" i="0" u="none" strike="noStrike" dirty="0">
              <a:effectLst/>
              <a:latin typeface="Söhne"/>
            </a:endParaRPr>
          </a:p>
          <a:p>
            <a:pPr marL="0" indent="0" algn="l">
              <a:buNone/>
            </a:pPr>
            <a:endParaRPr lang="en-AL" dirty="0"/>
          </a:p>
        </p:txBody>
      </p:sp>
      <p:sp>
        <p:nvSpPr>
          <p:cNvPr id="9" name="TextBox 8">
            <a:extLst>
              <a:ext uri="{FF2B5EF4-FFF2-40B4-BE49-F238E27FC236}">
                <a16:creationId xmlns:a16="http://schemas.microsoft.com/office/drawing/2014/main" id="{BA398F60-EBC3-9B43-AC0A-9338B14AEF23}"/>
              </a:ext>
            </a:extLst>
          </p:cNvPr>
          <p:cNvSpPr txBox="1"/>
          <p:nvPr/>
        </p:nvSpPr>
        <p:spPr>
          <a:xfrm>
            <a:off x="258416" y="2015732"/>
            <a:ext cx="3279913" cy="3693319"/>
          </a:xfrm>
          <a:prstGeom prst="rect">
            <a:avLst/>
          </a:prstGeom>
          <a:noFill/>
        </p:spPr>
        <p:txBody>
          <a:bodyPr wrap="square" rtlCol="0">
            <a:spAutoFit/>
          </a:bodyPr>
          <a:lstStyle/>
          <a:p>
            <a:pPr marL="0" indent="0" algn="l">
              <a:buNone/>
            </a:pPr>
            <a:r>
              <a:rPr lang="en-GB" b="0" i="0" u="none" strike="noStrike" dirty="0">
                <a:effectLst/>
                <a:latin typeface="Söhne"/>
              </a:rPr>
              <a:t>1 - Customers:</a:t>
            </a:r>
          </a:p>
          <a:p>
            <a:pPr marL="0" indent="0" algn="l">
              <a:buNone/>
            </a:pPr>
            <a:r>
              <a:rPr lang="en-GB" b="0" i="0" u="none" strike="noStrike" dirty="0">
                <a:effectLst/>
                <a:latin typeface="Söhne"/>
              </a:rPr>
              <a:t> - Sign in to their account with username and password.</a:t>
            </a:r>
          </a:p>
          <a:p>
            <a:pPr marL="0" indent="0" algn="l">
              <a:buNone/>
            </a:pPr>
            <a:r>
              <a:rPr lang="en-GB" b="0" i="0" u="none" strike="noStrike" dirty="0">
                <a:effectLst/>
                <a:latin typeface="Söhne"/>
              </a:rPr>
              <a:t>- Change their password securely.</a:t>
            </a:r>
          </a:p>
          <a:p>
            <a:pPr marL="0" indent="0" algn="l">
              <a:buNone/>
            </a:pPr>
            <a:r>
              <a:rPr lang="en-GB" b="0" i="0" u="none" strike="noStrike" dirty="0">
                <a:effectLst/>
                <a:latin typeface="Söhne"/>
              </a:rPr>
              <a:t> - View their account balance.</a:t>
            </a:r>
          </a:p>
          <a:p>
            <a:pPr marL="0" indent="0" algn="l">
              <a:buNone/>
            </a:pPr>
            <a:r>
              <a:rPr lang="en-GB" b="0" i="0" u="none" strike="noStrike" dirty="0">
                <a:effectLst/>
                <a:latin typeface="Söhne"/>
              </a:rPr>
              <a:t> - Check their transaction history.</a:t>
            </a:r>
          </a:p>
          <a:p>
            <a:pPr marL="0" indent="0" algn="l">
              <a:buNone/>
            </a:pPr>
            <a:r>
              <a:rPr lang="en-GB" b="0" i="0" u="none" strike="noStrike" dirty="0">
                <a:effectLst/>
                <a:latin typeface="Söhne"/>
              </a:rPr>
              <a:t> - Deposit cash into their account.</a:t>
            </a:r>
          </a:p>
          <a:p>
            <a:pPr marL="0" indent="0" algn="l">
              <a:buNone/>
            </a:pPr>
            <a:r>
              <a:rPr lang="en-GB" b="0" i="0" u="none" strike="noStrike" dirty="0">
                <a:effectLst/>
                <a:latin typeface="Söhne"/>
              </a:rPr>
              <a:t> - Withdraw money from their account.</a:t>
            </a:r>
          </a:p>
          <a:p>
            <a:pPr marL="0" indent="0" algn="l">
              <a:buNone/>
            </a:pPr>
            <a:r>
              <a:rPr lang="en-GB" b="0" i="0" u="none" strike="noStrike" dirty="0">
                <a:effectLst/>
                <a:latin typeface="Söhne"/>
              </a:rPr>
              <a:t> - Transfer funds between accounts.</a:t>
            </a:r>
          </a:p>
        </p:txBody>
      </p:sp>
    </p:spTree>
    <p:extLst>
      <p:ext uri="{BB962C8B-B14F-4D97-AF65-F5344CB8AC3E}">
        <p14:creationId xmlns:p14="http://schemas.microsoft.com/office/powerpoint/2010/main" val="30478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98F3-E639-A8BA-49C0-3AB265F58BB4}"/>
              </a:ext>
            </a:extLst>
          </p:cNvPr>
          <p:cNvSpPr>
            <a:spLocks noGrp="1"/>
          </p:cNvSpPr>
          <p:nvPr>
            <p:ph type="title"/>
          </p:nvPr>
        </p:nvSpPr>
        <p:spPr/>
        <p:txBody>
          <a:bodyPr/>
          <a:lstStyle/>
          <a:p>
            <a:r>
              <a:rPr lang="en-AL" dirty="0"/>
              <a:t>USER REQUIREMENTS</a:t>
            </a:r>
          </a:p>
        </p:txBody>
      </p:sp>
      <p:sp>
        <p:nvSpPr>
          <p:cNvPr id="6" name="TextBox 5">
            <a:extLst>
              <a:ext uri="{FF2B5EF4-FFF2-40B4-BE49-F238E27FC236}">
                <a16:creationId xmlns:a16="http://schemas.microsoft.com/office/drawing/2014/main" id="{9EB2BFCA-E2F4-F9D2-4639-A0A8A4D85110}"/>
              </a:ext>
            </a:extLst>
          </p:cNvPr>
          <p:cNvSpPr txBox="1"/>
          <p:nvPr/>
        </p:nvSpPr>
        <p:spPr>
          <a:xfrm>
            <a:off x="3061252" y="1984003"/>
            <a:ext cx="2299252" cy="3416320"/>
          </a:xfrm>
          <a:prstGeom prst="rect">
            <a:avLst/>
          </a:prstGeom>
          <a:noFill/>
        </p:spPr>
        <p:txBody>
          <a:bodyPr wrap="square" rtlCol="0">
            <a:spAutoFit/>
          </a:bodyPr>
          <a:lstStyle/>
          <a:p>
            <a:pPr marL="0" indent="0" algn="l">
              <a:buNone/>
            </a:pPr>
            <a:r>
              <a:rPr lang="en-GB" b="0" i="0" u="none" strike="noStrike" dirty="0">
                <a:effectLst/>
                <a:latin typeface="Söhne"/>
              </a:rPr>
              <a:t>6 - Notification System:</a:t>
            </a:r>
          </a:p>
          <a:p>
            <a:pPr marL="0" indent="0" algn="l">
              <a:buNone/>
            </a:pPr>
            <a:r>
              <a:rPr lang="en-GB" b="0" i="0" u="none" strike="noStrike" dirty="0">
                <a:effectLst/>
                <a:latin typeface="Söhne"/>
              </a:rPr>
              <a:t> - Notify customers of account activities (e.g., deposits, withdrawals, transfers).</a:t>
            </a:r>
          </a:p>
          <a:p>
            <a:pPr marL="0" indent="0" algn="l">
              <a:buNone/>
            </a:pPr>
            <a:r>
              <a:rPr lang="en-GB" b="0" i="0" u="none" strike="noStrike" dirty="0">
                <a:effectLst/>
                <a:latin typeface="Söhne"/>
              </a:rPr>
              <a:t> - Notify administrators of system updates, backups, and important events.</a:t>
            </a:r>
          </a:p>
        </p:txBody>
      </p:sp>
      <p:sp>
        <p:nvSpPr>
          <p:cNvPr id="7" name="TextBox 6">
            <a:extLst>
              <a:ext uri="{FF2B5EF4-FFF2-40B4-BE49-F238E27FC236}">
                <a16:creationId xmlns:a16="http://schemas.microsoft.com/office/drawing/2014/main" id="{35A25506-C12F-4C50-82EA-D2688028CC8A}"/>
              </a:ext>
            </a:extLst>
          </p:cNvPr>
          <p:cNvSpPr txBox="1"/>
          <p:nvPr/>
        </p:nvSpPr>
        <p:spPr>
          <a:xfrm>
            <a:off x="5336846" y="1984003"/>
            <a:ext cx="6855153" cy="3416320"/>
          </a:xfrm>
          <a:prstGeom prst="rect">
            <a:avLst/>
          </a:prstGeom>
          <a:noFill/>
        </p:spPr>
        <p:txBody>
          <a:bodyPr wrap="square" rtlCol="0">
            <a:spAutoFit/>
          </a:bodyPr>
          <a:lstStyle/>
          <a:p>
            <a:pPr marL="0" indent="0" algn="l">
              <a:buNone/>
            </a:pPr>
            <a:r>
              <a:rPr lang="en-GB" b="0" i="0" u="none" strike="noStrike" dirty="0">
                <a:effectLst/>
                <a:latin typeface="Söhne"/>
              </a:rPr>
              <a:t>7 - Customer Support:</a:t>
            </a:r>
          </a:p>
          <a:p>
            <a:pPr marL="0" indent="0" algn="l">
              <a:buNone/>
            </a:pPr>
            <a:r>
              <a:rPr lang="en-GB" b="0" i="0" u="none" strike="noStrike" dirty="0">
                <a:effectLst/>
                <a:latin typeface="Söhne"/>
              </a:rPr>
              <a:t>-Users should have access to a customer support portal or help desk for assistance with inquiries, issues, and account-related questions.</a:t>
            </a:r>
          </a:p>
          <a:p>
            <a:pPr marL="0" indent="0" algn="l">
              <a:buNone/>
            </a:pPr>
            <a:r>
              <a:rPr lang="en-GB" b="0" i="0" u="none" strike="noStrike" dirty="0">
                <a:effectLst/>
                <a:latin typeface="Söhne"/>
              </a:rPr>
              <a:t>The system must include : </a:t>
            </a:r>
          </a:p>
          <a:p>
            <a:pPr marL="0" indent="0" algn="l">
              <a:buNone/>
            </a:pPr>
            <a:r>
              <a:rPr lang="en-GB" b="0" i="0" u="none" strike="noStrike" dirty="0">
                <a:effectLst/>
                <a:latin typeface="Söhne"/>
              </a:rPr>
              <a:t>-Live chat functionality for real-time assistance.</a:t>
            </a:r>
          </a:p>
          <a:p>
            <a:pPr marL="0" indent="0" algn="l">
              <a:buNone/>
            </a:pPr>
            <a:r>
              <a:rPr lang="en-GB" b="0" i="0" u="none" strike="noStrike" dirty="0">
                <a:effectLst/>
                <a:latin typeface="Söhne"/>
              </a:rPr>
              <a:t>-Email support with prompt responses to queries.</a:t>
            </a:r>
          </a:p>
          <a:p>
            <a:pPr marL="0" indent="0" algn="l">
              <a:buNone/>
            </a:pPr>
            <a:r>
              <a:rPr lang="en-GB" b="0" i="0" u="none" strike="noStrike" dirty="0">
                <a:effectLst/>
                <a:latin typeface="Söhne"/>
              </a:rPr>
              <a:t>-Phone support with dedicated helpline numbers.</a:t>
            </a:r>
          </a:p>
          <a:p>
            <a:pPr marL="0" indent="0" algn="l">
              <a:buNone/>
            </a:pPr>
            <a:r>
              <a:rPr lang="en-GB" b="0" i="0" u="none" strike="noStrike" dirty="0">
                <a:effectLst/>
                <a:latin typeface="Söhne"/>
              </a:rPr>
              <a:t>-Language Support: The system should offer language support for customer interactions, including but not limited to English, Spanish, French, and German.</a:t>
            </a:r>
          </a:p>
          <a:p>
            <a:r>
              <a:rPr lang="en-GB" b="0" i="0" u="none" strike="noStrike" dirty="0">
                <a:effectLst/>
                <a:latin typeface="Söhne"/>
              </a:rPr>
              <a:t>-Customer support should be available during standard bank working hours for timely assistance.</a:t>
            </a:r>
            <a:endParaRPr lang="en-AL" dirty="0"/>
          </a:p>
        </p:txBody>
      </p:sp>
      <p:sp>
        <p:nvSpPr>
          <p:cNvPr id="8" name="TextBox 7">
            <a:extLst>
              <a:ext uri="{FF2B5EF4-FFF2-40B4-BE49-F238E27FC236}">
                <a16:creationId xmlns:a16="http://schemas.microsoft.com/office/drawing/2014/main" id="{CD663ED0-8A43-87AD-9925-768CA272D78E}"/>
              </a:ext>
            </a:extLst>
          </p:cNvPr>
          <p:cNvSpPr txBox="1"/>
          <p:nvPr/>
        </p:nvSpPr>
        <p:spPr>
          <a:xfrm>
            <a:off x="476846" y="1984003"/>
            <a:ext cx="2474843" cy="3416320"/>
          </a:xfrm>
          <a:prstGeom prst="rect">
            <a:avLst/>
          </a:prstGeom>
          <a:noFill/>
        </p:spPr>
        <p:txBody>
          <a:bodyPr wrap="square" rtlCol="0">
            <a:spAutoFit/>
          </a:bodyPr>
          <a:lstStyle/>
          <a:p>
            <a:pPr marL="0" indent="0" algn="l">
              <a:buNone/>
            </a:pPr>
            <a:r>
              <a:rPr lang="en-GB" b="0" i="0" u="none" strike="noStrike" dirty="0">
                <a:effectLst/>
                <a:latin typeface="Söhne"/>
              </a:rPr>
              <a:t>5 - Availability:</a:t>
            </a:r>
          </a:p>
          <a:p>
            <a:pPr marL="0" indent="0" algn="l">
              <a:buNone/>
            </a:pPr>
            <a:r>
              <a:rPr lang="en-GB" b="0" i="0" u="none" strike="noStrike" dirty="0">
                <a:effectLst/>
                <a:latin typeface="Söhne"/>
              </a:rPr>
              <a:t> - The system should be available during standard bank working hours for both customers and administrators.</a:t>
            </a:r>
          </a:p>
          <a:p>
            <a:pPr marL="0" indent="0" algn="l">
              <a:buNone/>
            </a:pPr>
            <a:r>
              <a:rPr lang="en-GB" b="0" i="0" u="none" strike="noStrike" dirty="0">
                <a:effectLst/>
                <a:latin typeface="Söhne"/>
              </a:rPr>
              <a:t> - Mobile banking and ATM services must be accessible 24/7 with minimal maintenance downtime.</a:t>
            </a:r>
          </a:p>
        </p:txBody>
      </p:sp>
    </p:spTree>
    <p:extLst>
      <p:ext uri="{BB962C8B-B14F-4D97-AF65-F5344CB8AC3E}">
        <p14:creationId xmlns:p14="http://schemas.microsoft.com/office/powerpoint/2010/main" val="1986685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6094</TotalTime>
  <Words>878</Words>
  <Application>Microsoft Macintosh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Söhne</vt:lpstr>
      <vt:lpstr>Gallery</vt:lpstr>
      <vt:lpstr>Software modelind and Design</vt:lpstr>
      <vt:lpstr>Description</vt:lpstr>
      <vt:lpstr>Employee Management</vt:lpstr>
      <vt:lpstr>StakeHolders</vt:lpstr>
      <vt:lpstr>User RequiremEnts</vt:lpstr>
      <vt:lpstr>USER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modelind and Design</dc:title>
  <dc:creator>Microsoft Office User</dc:creator>
  <cp:lastModifiedBy>Microsoft Office User</cp:lastModifiedBy>
  <cp:revision>4</cp:revision>
  <dcterms:created xsi:type="dcterms:W3CDTF">2024-03-05T16:52:59Z</dcterms:created>
  <dcterms:modified xsi:type="dcterms:W3CDTF">2024-03-15T08:59:20Z</dcterms:modified>
</cp:coreProperties>
</file>