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3/8/24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3/8/24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B13A9-1482-6EC3-069A-B3D6A24275CC}"/>
              </a:ext>
            </a:extLst>
          </p:cNvPr>
          <p:cNvSpPr>
            <a:spLocks noGrp="1"/>
          </p:cNvSpPr>
          <p:nvPr>
            <p:ph type="ctrTitle"/>
          </p:nvPr>
        </p:nvSpPr>
        <p:spPr/>
        <p:txBody>
          <a:bodyPr>
            <a:normAutofit fontScale="90000"/>
          </a:bodyPr>
          <a:lstStyle/>
          <a:p>
            <a:r>
              <a:rPr lang="en-AL" dirty="0"/>
              <a:t>Software modelind and Design</a:t>
            </a:r>
          </a:p>
        </p:txBody>
      </p:sp>
      <p:sp>
        <p:nvSpPr>
          <p:cNvPr id="3" name="Subtitle 2">
            <a:extLst>
              <a:ext uri="{FF2B5EF4-FFF2-40B4-BE49-F238E27FC236}">
                <a16:creationId xmlns:a16="http://schemas.microsoft.com/office/drawing/2014/main" id="{4E4B7486-A5DF-111F-CB57-66DEE20DD7A0}"/>
              </a:ext>
            </a:extLst>
          </p:cNvPr>
          <p:cNvSpPr>
            <a:spLocks noGrp="1"/>
          </p:cNvSpPr>
          <p:nvPr>
            <p:ph type="subTitle" idx="1"/>
          </p:nvPr>
        </p:nvSpPr>
        <p:spPr/>
        <p:txBody>
          <a:bodyPr/>
          <a:lstStyle/>
          <a:p>
            <a:r>
              <a:rPr lang="en-AL" dirty="0"/>
              <a:t>Project: </a:t>
            </a:r>
            <a:r>
              <a:rPr lang="en-GB" dirty="0"/>
              <a:t>Bank Management System</a:t>
            </a:r>
          </a:p>
          <a:p>
            <a:endParaRPr lang="en-AL" dirty="0"/>
          </a:p>
        </p:txBody>
      </p:sp>
    </p:spTree>
    <p:extLst>
      <p:ext uri="{BB962C8B-B14F-4D97-AF65-F5344CB8AC3E}">
        <p14:creationId xmlns:p14="http://schemas.microsoft.com/office/powerpoint/2010/main" val="269318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0CCBA-6879-7C4E-290F-B657CA3EEF4C}"/>
              </a:ext>
            </a:extLst>
          </p:cNvPr>
          <p:cNvSpPr>
            <a:spLocks noGrp="1"/>
          </p:cNvSpPr>
          <p:nvPr>
            <p:ph type="title"/>
          </p:nvPr>
        </p:nvSpPr>
        <p:spPr/>
        <p:txBody>
          <a:bodyPr/>
          <a:lstStyle/>
          <a:p>
            <a:r>
              <a:rPr lang="en-AL" dirty="0"/>
              <a:t>Description</a:t>
            </a:r>
          </a:p>
        </p:txBody>
      </p:sp>
      <p:sp>
        <p:nvSpPr>
          <p:cNvPr id="3" name="Content Placeholder 2">
            <a:extLst>
              <a:ext uri="{FF2B5EF4-FFF2-40B4-BE49-F238E27FC236}">
                <a16:creationId xmlns:a16="http://schemas.microsoft.com/office/drawing/2014/main" id="{E9E44E21-3740-87EA-EFA1-7E65518D8B4E}"/>
              </a:ext>
            </a:extLst>
          </p:cNvPr>
          <p:cNvSpPr>
            <a:spLocks noGrp="1"/>
          </p:cNvSpPr>
          <p:nvPr>
            <p:ph idx="1"/>
          </p:nvPr>
        </p:nvSpPr>
        <p:spPr>
          <a:xfrm>
            <a:off x="914632" y="1966036"/>
            <a:ext cx="10677167" cy="3450613"/>
          </a:xfrm>
        </p:spPr>
        <p:txBody>
          <a:bodyPr>
            <a:normAutofit fontScale="47500" lnSpcReduction="20000"/>
          </a:bodyPr>
          <a:lstStyle/>
          <a:p>
            <a:pPr marL="0" indent="0">
              <a:buNone/>
            </a:pPr>
            <a:r>
              <a:rPr lang="en-GB" b="0" i="0" u="none" strike="noStrike" dirty="0">
                <a:effectLst/>
                <a:latin typeface="Söhne"/>
              </a:rPr>
              <a:t>Our Bank Management System project is poised to significantly enhance the banking landscape through its comprehensive suite of functionalities designed to meet the diverse needs of both customers and banks. Central to its design are detailed functional requirements that encompass a broad spectrum of features aimed at simplifying and securing the banking experience. Functional requirements of our system include:</a:t>
            </a:r>
          </a:p>
          <a:p>
            <a:pPr marL="0" indent="0">
              <a:buNone/>
            </a:pPr>
            <a:r>
              <a:rPr lang="en-GB" b="1" i="0" u="none" strike="noStrike" dirty="0">
                <a:effectLst/>
                <a:latin typeface="Söhne"/>
              </a:rPr>
              <a:t>Customer Account Management</a:t>
            </a:r>
            <a:r>
              <a:rPr lang="en-GB" b="0" i="0" u="none" strike="noStrike" dirty="0">
                <a:effectLst/>
                <a:latin typeface="Söhne"/>
              </a:rPr>
              <a:t>: This feature allows for the creation, management, and closure of customer accounts. It includes functionalities for updating account information, setting account preferences, and viewing account history and balances. Customers will have the flexibility to manage their savings, checking, and loan accounts all in one place, providing a holistic view of their financial status.</a:t>
            </a:r>
          </a:p>
          <a:p>
            <a:pPr marL="0" indent="0">
              <a:buNone/>
            </a:pPr>
            <a:r>
              <a:rPr lang="en-GB" b="1" i="0" u="none" strike="noStrike" dirty="0">
                <a:effectLst/>
                <a:latin typeface="Söhne"/>
              </a:rPr>
              <a:t>Transaction Processing</a:t>
            </a:r>
            <a:r>
              <a:rPr lang="en-GB" b="0" i="0" u="none" strike="noStrike" dirty="0">
                <a:effectLst/>
                <a:latin typeface="Söhne"/>
              </a:rPr>
              <a:t>: Our system supports a wide range of transaction types, including deposits, withdrawals, transfers, and bill payments. It is designed to process transactions in real-time, ensuring that customers' account balances are always up-to-date. Furthermore, the system will offer scheduled and recurring transactions, facilitating automatic bill payments and regular transfers without manual intervention.</a:t>
            </a:r>
          </a:p>
          <a:p>
            <a:pPr marL="0" indent="0">
              <a:buNone/>
            </a:pPr>
            <a:r>
              <a:rPr lang="en-GB" b="1" i="0" u="none" strike="noStrike" dirty="0">
                <a:effectLst/>
                <a:latin typeface="Söhne"/>
              </a:rPr>
              <a:t>User Authentication and Authorization</a:t>
            </a:r>
            <a:r>
              <a:rPr lang="en-GB" b="0" i="0" u="none" strike="noStrike" dirty="0">
                <a:effectLst/>
                <a:latin typeface="Söhne"/>
              </a:rPr>
              <a:t>: To ensure secure access to banking services, our system incorporates robust user authentication mechanisms, including multi-factor authentication and biometric verification options. Authorization levels will be meticulously managed, allowing banks to set access controls based on user roles, thus safeguarding sensitive financial information and transactions.</a:t>
            </a:r>
          </a:p>
          <a:p>
            <a:pPr marL="0" indent="0">
              <a:buNone/>
            </a:pPr>
            <a:r>
              <a:rPr lang="en-GB" b="1" i="0" u="none" strike="noStrike" dirty="0">
                <a:effectLst/>
                <a:latin typeface="Söhne"/>
              </a:rPr>
              <a:t>Advanced Security Protocols</a:t>
            </a:r>
            <a:r>
              <a:rPr lang="en-GB" b="0" i="0" u="none" strike="noStrike" dirty="0">
                <a:effectLst/>
                <a:latin typeface="Söhne"/>
              </a:rPr>
              <a:t>: The integration of cutting-edge security technologies, such as encryption, secure socket layers (SSL), and intrusion detection systems, ensures the protection of data transmission and storage. Our commitment to security also extends to compliance with global financial regulations and standards, protecting against fraud and cyber threats.</a:t>
            </a:r>
          </a:p>
          <a:p>
            <a:pPr marL="0" indent="0" algn="l">
              <a:buNone/>
            </a:pPr>
            <a:r>
              <a:rPr lang="en-GB" b="1" i="0" u="none" strike="noStrike" dirty="0">
                <a:effectLst/>
                <a:latin typeface="Söhne"/>
              </a:rPr>
              <a:t>Online Banking Services and Mobile Access</a:t>
            </a:r>
            <a:r>
              <a:rPr lang="en-GB" b="0" i="0" u="none" strike="noStrike" dirty="0">
                <a:effectLst/>
                <a:latin typeface="Söhne"/>
              </a:rPr>
              <a:t>: Providing customers with access to a suite of online banking services through desktop and mobile platforms, including e-statements, loan applications, and financial planning tools. This digital access is unique to software capabilities, offering 24/7 banking services from anywhere.</a:t>
            </a:r>
          </a:p>
          <a:p>
            <a:pPr marL="0" indent="0" algn="l">
              <a:buNone/>
            </a:pPr>
            <a:r>
              <a:rPr lang="en-GB" b="1" i="0" u="none" strike="noStrike" dirty="0">
                <a:effectLst/>
                <a:latin typeface="Söhne"/>
              </a:rPr>
              <a:t>Data Analytics and Reporting</a:t>
            </a:r>
            <a:r>
              <a:rPr lang="en-GB" b="0" i="0" u="none" strike="noStrike" dirty="0">
                <a:effectLst/>
                <a:latin typeface="Söhne"/>
              </a:rPr>
              <a:t>: The system's ability to collect, </a:t>
            </a:r>
            <a:r>
              <a:rPr lang="en-GB" b="0" i="0" u="none" strike="noStrike" dirty="0" err="1">
                <a:effectLst/>
                <a:latin typeface="Söhne"/>
              </a:rPr>
              <a:t>analyze</a:t>
            </a:r>
            <a:r>
              <a:rPr lang="en-GB" b="0" i="0" u="none" strike="noStrike" dirty="0">
                <a:effectLst/>
                <a:latin typeface="Söhne"/>
              </a:rPr>
              <a:t>, and report on vast amounts of data in real-time offers insights into customer </a:t>
            </a:r>
            <a:r>
              <a:rPr lang="en-GB" b="0" i="0" u="none" strike="noStrike" dirty="0" err="1">
                <a:effectLst/>
                <a:latin typeface="Söhne"/>
              </a:rPr>
              <a:t>behavior</a:t>
            </a:r>
            <a:r>
              <a:rPr lang="en-GB" b="0" i="0" u="none" strike="noStrike" dirty="0">
                <a:effectLst/>
                <a:latin typeface="Söhne"/>
              </a:rPr>
              <a:t>, transaction trends, and operational efficiency. These analytics support strategic decision-making and personalized customer service strategies that manual processes cannot provide.</a:t>
            </a:r>
          </a:p>
        </p:txBody>
      </p:sp>
    </p:spTree>
    <p:extLst>
      <p:ext uri="{BB962C8B-B14F-4D97-AF65-F5344CB8AC3E}">
        <p14:creationId xmlns:p14="http://schemas.microsoft.com/office/powerpoint/2010/main" val="1177478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FB61-F999-2212-754C-3206D23B352E}"/>
              </a:ext>
            </a:extLst>
          </p:cNvPr>
          <p:cNvSpPr>
            <a:spLocks noGrp="1"/>
          </p:cNvSpPr>
          <p:nvPr>
            <p:ph type="title"/>
          </p:nvPr>
        </p:nvSpPr>
        <p:spPr>
          <a:xfrm>
            <a:off x="1478390" y="966497"/>
            <a:ext cx="10080819" cy="1049235"/>
          </a:xfrm>
        </p:spPr>
        <p:txBody>
          <a:bodyPr>
            <a:noAutofit/>
          </a:bodyPr>
          <a:lstStyle/>
          <a:p>
            <a:r>
              <a:rPr lang="en-AL" sz="2900" dirty="0"/>
              <a:t>Employee Management</a:t>
            </a:r>
          </a:p>
        </p:txBody>
      </p:sp>
      <p:sp>
        <p:nvSpPr>
          <p:cNvPr id="3" name="Content Placeholder 2">
            <a:extLst>
              <a:ext uri="{FF2B5EF4-FFF2-40B4-BE49-F238E27FC236}">
                <a16:creationId xmlns:a16="http://schemas.microsoft.com/office/drawing/2014/main" id="{90D6DEF8-046A-96A0-8049-97AE9A614363}"/>
              </a:ext>
            </a:extLst>
          </p:cNvPr>
          <p:cNvSpPr>
            <a:spLocks noGrp="1"/>
          </p:cNvSpPr>
          <p:nvPr>
            <p:ph idx="1"/>
          </p:nvPr>
        </p:nvSpPr>
        <p:spPr>
          <a:xfrm>
            <a:off x="854765" y="2015732"/>
            <a:ext cx="10704444" cy="3609816"/>
          </a:xfrm>
        </p:spPr>
        <p:txBody>
          <a:bodyPr>
            <a:normAutofit fontScale="55000" lnSpcReduction="20000"/>
          </a:bodyPr>
          <a:lstStyle/>
          <a:p>
            <a:pPr marL="0" indent="0" algn="l">
              <a:buNone/>
            </a:pPr>
            <a:r>
              <a:rPr lang="en-GB" sz="2000" b="0" i="0" u="none" strike="noStrike" dirty="0">
                <a:effectLst/>
                <a:latin typeface="Söhne"/>
              </a:rPr>
              <a:t>Employee Management Module is designed to streamline and enhance the management of bank staff through a unified system that addresses various aspects of human resources. This module integrates several key functionalities to ensure efficient and secure operations within the banking environment:</a:t>
            </a:r>
            <a:br>
              <a:rPr lang="en-GB" sz="2000" b="0" i="0" u="none" strike="noStrike" dirty="0">
                <a:effectLst/>
                <a:latin typeface="Söhne"/>
              </a:rPr>
            </a:br>
            <a:endParaRPr lang="en-GB" b="1" i="0" u="none" strike="noStrike" dirty="0">
              <a:effectLst/>
              <a:latin typeface="Söhne"/>
            </a:endParaRPr>
          </a:p>
          <a:p>
            <a:pPr algn="l">
              <a:buFont typeface="+mj-lt"/>
              <a:buAutoNum type="arabicPeriod"/>
            </a:pPr>
            <a:r>
              <a:rPr lang="en-GB" b="1" i="0" u="none" strike="noStrike" dirty="0">
                <a:effectLst/>
                <a:latin typeface="Söhne"/>
              </a:rPr>
              <a:t>Employee Profile Management</a:t>
            </a:r>
            <a:r>
              <a:rPr lang="en-GB" b="0" i="0" u="none" strike="noStrike" dirty="0">
                <a:effectLst/>
                <a:latin typeface="Söhne"/>
              </a:rPr>
              <a:t>: Facilitates the creation and maintenance of detailed employee profiles, streamlining access to personal information, job titles, roles, departmental affiliations, and employment history.</a:t>
            </a:r>
          </a:p>
          <a:p>
            <a:pPr algn="l">
              <a:buFont typeface="+mj-lt"/>
              <a:buAutoNum type="arabicPeriod"/>
            </a:pPr>
            <a:r>
              <a:rPr lang="en-GB" b="1" i="0" u="none" strike="noStrike" dirty="0">
                <a:effectLst/>
                <a:latin typeface="Söhne"/>
              </a:rPr>
              <a:t>Role-Based Access Control (RBAC)</a:t>
            </a:r>
            <a:r>
              <a:rPr lang="en-GB" b="0" i="0" u="none" strike="noStrike" dirty="0">
                <a:effectLst/>
                <a:latin typeface="Söhne"/>
              </a:rPr>
              <a:t>: Enhances security by assigning access rights and permissions based on employee roles and responsibilities, protecting sensitive information and systems.</a:t>
            </a:r>
          </a:p>
          <a:p>
            <a:pPr algn="l">
              <a:buFont typeface="+mj-lt"/>
              <a:buAutoNum type="arabicPeriod"/>
            </a:pPr>
            <a:r>
              <a:rPr lang="en-GB" b="1" i="0" u="none" strike="noStrike" dirty="0">
                <a:effectLst/>
                <a:latin typeface="Söhne"/>
              </a:rPr>
              <a:t>Workforce Scheduling and Attendance Tracking</a:t>
            </a:r>
            <a:r>
              <a:rPr lang="en-GB" b="0" i="0" u="none" strike="noStrike" dirty="0">
                <a:effectLst/>
                <a:latin typeface="Söhne"/>
              </a:rPr>
              <a:t>: Offers tools for effective scheduling and tracking of employee attendance, managing time-off requests, vacations, and sick leaves to ensure optimal staffing.</a:t>
            </a:r>
          </a:p>
          <a:p>
            <a:pPr algn="l">
              <a:buFont typeface="+mj-lt"/>
              <a:buAutoNum type="arabicPeriod"/>
            </a:pPr>
            <a:r>
              <a:rPr lang="en-GB" b="1" i="0" u="none" strike="noStrike" dirty="0">
                <a:effectLst/>
                <a:latin typeface="Söhne"/>
              </a:rPr>
              <a:t>Performance Evaluation and Management</a:t>
            </a:r>
            <a:r>
              <a:rPr lang="en-GB" b="0" i="0" u="none" strike="noStrike" dirty="0">
                <a:effectLst/>
                <a:latin typeface="Söhne"/>
              </a:rPr>
              <a:t>: Supports the setting of performance goals, conducting evaluations, and providing feedback to promote employee development and recognize achievements.</a:t>
            </a:r>
          </a:p>
          <a:p>
            <a:pPr algn="l">
              <a:buFont typeface="+mj-lt"/>
              <a:buAutoNum type="arabicPeriod"/>
            </a:pPr>
            <a:r>
              <a:rPr lang="en-GB" b="1" i="0" u="none" strike="noStrike" dirty="0">
                <a:effectLst/>
                <a:latin typeface="Söhne"/>
              </a:rPr>
              <a:t>Training and Development</a:t>
            </a:r>
            <a:r>
              <a:rPr lang="en-GB" b="0" i="0" u="none" strike="noStrike" dirty="0">
                <a:effectLst/>
                <a:latin typeface="Söhne"/>
              </a:rPr>
              <a:t>: Includes a training management feature for scheduling training sessions, tracking participation, and evaluating program effectiveness, supporting compliance and development.</a:t>
            </a:r>
          </a:p>
          <a:p>
            <a:pPr algn="l">
              <a:buFont typeface="+mj-lt"/>
              <a:buAutoNum type="arabicPeriod"/>
            </a:pPr>
            <a:r>
              <a:rPr lang="en-GB" b="1" i="0" u="none" strike="noStrike" dirty="0">
                <a:effectLst/>
                <a:latin typeface="Söhne"/>
              </a:rPr>
              <a:t>Payroll and Compensation Management</a:t>
            </a:r>
            <a:r>
              <a:rPr lang="en-GB" b="0" i="0" u="none" strike="noStrike" dirty="0">
                <a:effectLst/>
                <a:latin typeface="Söhne"/>
              </a:rPr>
              <a:t>: Streamlines the payroll process, ensuring accurate and timely employee compensation in accordance with financial regulations.</a:t>
            </a:r>
          </a:p>
          <a:p>
            <a:pPr algn="l">
              <a:buFont typeface="+mj-lt"/>
              <a:buAutoNum type="arabicPeriod"/>
            </a:pPr>
            <a:r>
              <a:rPr lang="en-GB" b="1" i="0" u="none" strike="noStrike" dirty="0">
                <a:effectLst/>
                <a:latin typeface="Söhne"/>
              </a:rPr>
              <a:t>Reporting and Analytics</a:t>
            </a:r>
            <a:r>
              <a:rPr lang="en-GB" b="0" i="0" u="none" strike="noStrike" dirty="0">
                <a:effectLst/>
                <a:latin typeface="Söhne"/>
              </a:rPr>
              <a:t>: Provides advanced reporting tools for insights into workforce metrics, supporting strategic human resource management and decision-making.</a:t>
            </a:r>
          </a:p>
          <a:p>
            <a:endParaRPr lang="en-AL" dirty="0"/>
          </a:p>
        </p:txBody>
      </p:sp>
    </p:spTree>
    <p:extLst>
      <p:ext uri="{BB962C8B-B14F-4D97-AF65-F5344CB8AC3E}">
        <p14:creationId xmlns:p14="http://schemas.microsoft.com/office/powerpoint/2010/main" val="1817027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7BCE0-6BE7-15CA-E900-49FBC1527A22}"/>
              </a:ext>
            </a:extLst>
          </p:cNvPr>
          <p:cNvSpPr>
            <a:spLocks noGrp="1"/>
          </p:cNvSpPr>
          <p:nvPr>
            <p:ph type="title"/>
          </p:nvPr>
        </p:nvSpPr>
        <p:spPr/>
        <p:txBody>
          <a:bodyPr/>
          <a:lstStyle/>
          <a:p>
            <a:r>
              <a:rPr lang="en-AL" dirty="0"/>
              <a:t>StakeHolders</a:t>
            </a:r>
          </a:p>
        </p:txBody>
      </p:sp>
      <p:sp>
        <p:nvSpPr>
          <p:cNvPr id="3" name="Content Placeholder 2">
            <a:extLst>
              <a:ext uri="{FF2B5EF4-FFF2-40B4-BE49-F238E27FC236}">
                <a16:creationId xmlns:a16="http://schemas.microsoft.com/office/drawing/2014/main" id="{BABD9BAC-3A40-8742-B14B-26605A4D63F6}"/>
              </a:ext>
            </a:extLst>
          </p:cNvPr>
          <p:cNvSpPr>
            <a:spLocks noGrp="1"/>
          </p:cNvSpPr>
          <p:nvPr>
            <p:ph idx="1"/>
          </p:nvPr>
        </p:nvSpPr>
        <p:spPr>
          <a:xfrm>
            <a:off x="966953" y="2015732"/>
            <a:ext cx="10762592" cy="3450613"/>
          </a:xfrm>
        </p:spPr>
        <p:txBody>
          <a:bodyPr>
            <a:noAutofit/>
          </a:bodyPr>
          <a:lstStyle/>
          <a:p>
            <a:pPr algn="l">
              <a:buFont typeface="+mj-lt"/>
              <a:buAutoNum type="arabicPeriod"/>
            </a:pPr>
            <a:r>
              <a:rPr lang="en-GB" sz="1200" b="1" i="0" u="none" strike="noStrike" dirty="0">
                <a:effectLst/>
                <a:latin typeface="Söhne"/>
              </a:rPr>
              <a:t>Bank Executives and Managers</a:t>
            </a:r>
            <a:r>
              <a:rPr lang="en-GB" sz="1200" b="0" i="0" u="none" strike="noStrike" dirty="0">
                <a:effectLst/>
                <a:latin typeface="Söhne"/>
              </a:rPr>
              <a:t>: Responsible for overseeing overall system performance, security, and strategic alignment with business goals.</a:t>
            </a:r>
          </a:p>
          <a:p>
            <a:pPr algn="l">
              <a:buFont typeface="+mj-lt"/>
              <a:buAutoNum type="arabicPeriod"/>
            </a:pPr>
            <a:r>
              <a:rPr lang="en-GB" sz="1200" b="1" i="0" u="none" strike="noStrike" dirty="0">
                <a:effectLst/>
                <a:latin typeface="Söhne"/>
              </a:rPr>
              <a:t>Customers</a:t>
            </a:r>
            <a:r>
              <a:rPr lang="en-GB" sz="1200" b="0" i="0" u="none" strike="noStrike" dirty="0">
                <a:effectLst/>
                <a:latin typeface="Söhne"/>
              </a:rPr>
              <a:t>: End-users who interact with the system for account management, transactions, and other banking services.</a:t>
            </a:r>
          </a:p>
          <a:p>
            <a:pPr algn="l">
              <a:buFont typeface="+mj-lt"/>
              <a:buAutoNum type="arabicPeriod"/>
            </a:pPr>
            <a:r>
              <a:rPr lang="en-GB" sz="1200" b="1" i="0" u="none" strike="noStrike" dirty="0">
                <a:effectLst/>
                <a:latin typeface="Söhne"/>
              </a:rPr>
              <a:t>IT Department</a:t>
            </a:r>
            <a:r>
              <a:rPr lang="en-GB" sz="1200" b="0" i="0" u="none" strike="noStrike" dirty="0">
                <a:effectLst/>
                <a:latin typeface="Söhne"/>
              </a:rPr>
              <a:t>: In charge of system implementation, maintenance, and addressing technical issues.</a:t>
            </a:r>
          </a:p>
          <a:p>
            <a:pPr algn="l">
              <a:buFont typeface="+mj-lt"/>
              <a:buAutoNum type="arabicPeriod"/>
            </a:pPr>
            <a:r>
              <a:rPr lang="en-GB" sz="1200" b="1" i="0" u="none" strike="noStrike" dirty="0">
                <a:effectLst/>
                <a:latin typeface="Söhne"/>
              </a:rPr>
              <a:t>Regulatory Authorities</a:t>
            </a:r>
            <a:r>
              <a:rPr lang="en-GB" sz="1200" b="0" i="0" u="none" strike="noStrike" dirty="0">
                <a:effectLst/>
                <a:latin typeface="Söhne"/>
              </a:rPr>
              <a:t>: Ensuring the system complies with banking regulations and standards, safeguarding the integrity of financial transactions.</a:t>
            </a:r>
          </a:p>
          <a:p>
            <a:pPr algn="l">
              <a:buFont typeface="+mj-lt"/>
              <a:buAutoNum type="arabicPeriod"/>
            </a:pPr>
            <a:r>
              <a:rPr lang="en-GB" sz="1200" b="1" i="0" u="none" strike="noStrike" dirty="0">
                <a:effectLst/>
                <a:latin typeface="Söhne"/>
              </a:rPr>
              <a:t>Developers and Testers</a:t>
            </a:r>
            <a:r>
              <a:rPr lang="en-GB" sz="1200" b="0" i="0" u="none" strike="noStrike" dirty="0">
                <a:effectLst/>
                <a:latin typeface="Söhne"/>
              </a:rPr>
              <a:t>: Collaborating on the design, development, and quality assurance of the software.</a:t>
            </a:r>
          </a:p>
          <a:p>
            <a:pPr algn="l">
              <a:buFont typeface="+mj-lt"/>
              <a:buAutoNum type="arabicPeriod"/>
            </a:pPr>
            <a:r>
              <a:rPr lang="en-GB" sz="1200" b="1" i="0" u="none" strike="noStrike" dirty="0">
                <a:effectLst/>
                <a:latin typeface="Söhne"/>
              </a:rPr>
              <a:t>Security Experts</a:t>
            </a:r>
            <a:r>
              <a:rPr lang="en-GB" sz="1200" b="0" i="0" u="none" strike="noStrike" dirty="0">
                <a:effectLst/>
                <a:latin typeface="Söhne"/>
              </a:rPr>
              <a:t>: Implementing and monitoring security measures to safeguard sensitive financial data and protect against cyber threats.</a:t>
            </a:r>
          </a:p>
          <a:p>
            <a:pPr algn="l">
              <a:buFont typeface="+mj-lt"/>
              <a:buAutoNum type="arabicPeriod"/>
            </a:pPr>
            <a:r>
              <a:rPr lang="en-GB" sz="1200" b="1" i="0" u="none" strike="noStrike" dirty="0">
                <a:effectLst/>
                <a:latin typeface="Söhne"/>
              </a:rPr>
              <a:t>External Auditors</a:t>
            </a:r>
            <a:r>
              <a:rPr lang="en-GB" sz="1200" b="0" i="0" u="none" strike="noStrike" dirty="0">
                <a:effectLst/>
                <a:latin typeface="Söhne"/>
              </a:rPr>
              <a:t>: Ensuring the system’s compliance with external auditing standards and regulations, contributing to transparency and accountability in banking operations.</a:t>
            </a:r>
          </a:p>
          <a:p>
            <a:pPr algn="l">
              <a:buFont typeface="+mj-lt"/>
              <a:buAutoNum type="arabicPeriod"/>
            </a:pPr>
            <a:r>
              <a:rPr lang="en-GB" sz="1200" b="1" i="0" u="none" strike="noStrike" dirty="0">
                <a:effectLst/>
                <a:latin typeface="Söhne"/>
              </a:rPr>
              <a:t>Bank Staff</a:t>
            </a:r>
            <a:r>
              <a:rPr lang="en-GB" sz="1200" b="0" i="0" u="none" strike="noStrike" dirty="0">
                <a:effectLst/>
                <a:latin typeface="Söhne"/>
              </a:rPr>
              <a:t>: Engaging with the system for a variety of operational, customer service, and administrative functions, supporting the seamless delivery of banking services to customers and aiding in the execution of internal processes.</a:t>
            </a:r>
          </a:p>
        </p:txBody>
      </p:sp>
    </p:spTree>
    <p:extLst>
      <p:ext uri="{BB962C8B-B14F-4D97-AF65-F5344CB8AC3E}">
        <p14:creationId xmlns:p14="http://schemas.microsoft.com/office/powerpoint/2010/main" val="2760122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6DF4E-8EA7-A264-6EA9-0E8D23F1CD27}"/>
              </a:ext>
            </a:extLst>
          </p:cNvPr>
          <p:cNvSpPr>
            <a:spLocks noGrp="1"/>
          </p:cNvSpPr>
          <p:nvPr>
            <p:ph type="title"/>
          </p:nvPr>
        </p:nvSpPr>
        <p:spPr/>
        <p:txBody>
          <a:bodyPr/>
          <a:lstStyle/>
          <a:p>
            <a:r>
              <a:rPr lang="en-AL" dirty="0"/>
              <a:t>User Requiremnts</a:t>
            </a:r>
          </a:p>
        </p:txBody>
      </p:sp>
      <p:sp>
        <p:nvSpPr>
          <p:cNvPr id="3" name="Content Placeholder 2">
            <a:extLst>
              <a:ext uri="{FF2B5EF4-FFF2-40B4-BE49-F238E27FC236}">
                <a16:creationId xmlns:a16="http://schemas.microsoft.com/office/drawing/2014/main" id="{4A99C0A5-BFBF-0039-5FFF-FFC53D4A5B95}"/>
              </a:ext>
            </a:extLst>
          </p:cNvPr>
          <p:cNvSpPr>
            <a:spLocks noGrp="1"/>
          </p:cNvSpPr>
          <p:nvPr>
            <p:ph idx="1"/>
          </p:nvPr>
        </p:nvSpPr>
        <p:spPr/>
        <p:txBody>
          <a:bodyPr/>
          <a:lstStyle/>
          <a:p>
            <a:pPr algn="l">
              <a:buFont typeface="+mj-lt"/>
              <a:buAutoNum type="arabicPeriod"/>
            </a:pPr>
            <a:r>
              <a:rPr lang="en-GB" b="0" i="0" u="none" strike="noStrike" dirty="0">
                <a:effectLst/>
                <a:latin typeface="Söhne"/>
              </a:rPr>
              <a:t>Bank Executives monitor system performance .</a:t>
            </a:r>
          </a:p>
          <a:p>
            <a:pPr algn="l">
              <a:buFont typeface="+mj-lt"/>
              <a:buAutoNum type="arabicPeriod"/>
            </a:pPr>
            <a:r>
              <a:rPr lang="en-GB" b="0" i="0" u="none" strike="noStrike" dirty="0">
                <a:effectLst/>
                <a:latin typeface="Söhne"/>
              </a:rPr>
              <a:t>Customers access and manage their account information online.</a:t>
            </a:r>
          </a:p>
          <a:p>
            <a:pPr algn="l">
              <a:buFont typeface="+mj-lt"/>
              <a:buAutoNum type="arabicPeriod"/>
            </a:pPr>
            <a:r>
              <a:rPr lang="en-GB" b="0" i="0" u="none" strike="noStrike" dirty="0">
                <a:effectLst/>
                <a:latin typeface="Söhne"/>
              </a:rPr>
              <a:t>IT Department implements updates and conducts system maintenance.</a:t>
            </a:r>
          </a:p>
          <a:p>
            <a:pPr algn="l">
              <a:buFont typeface="+mj-lt"/>
              <a:buAutoNum type="arabicPeriod"/>
            </a:pPr>
            <a:r>
              <a:rPr lang="en-GB" b="0" i="0" u="none" strike="noStrike" dirty="0">
                <a:effectLst/>
                <a:latin typeface="Söhne"/>
              </a:rPr>
              <a:t>Regulatory Authorities verify compliance with banking regulations.</a:t>
            </a:r>
          </a:p>
          <a:p>
            <a:pPr algn="l">
              <a:buFont typeface="+mj-lt"/>
              <a:buAutoNum type="arabicPeriod"/>
            </a:pPr>
            <a:r>
              <a:rPr lang="en-GB" b="0" i="0" u="none" strike="noStrike" dirty="0">
                <a:effectLst/>
                <a:latin typeface="Söhne"/>
              </a:rPr>
              <a:t>Developers and Testers create and test new system features.</a:t>
            </a:r>
          </a:p>
          <a:p>
            <a:pPr algn="l">
              <a:buFont typeface="+mj-lt"/>
              <a:buAutoNum type="arabicPeriod"/>
            </a:pPr>
            <a:r>
              <a:rPr lang="en-GB" b="0" i="0" u="none" strike="noStrike" dirty="0">
                <a:effectLst/>
                <a:latin typeface="Söhne"/>
              </a:rPr>
              <a:t>Security Experts assess and enhance cybersecurity measures.</a:t>
            </a:r>
          </a:p>
          <a:p>
            <a:pPr algn="l">
              <a:buFont typeface="+mj-lt"/>
              <a:buAutoNum type="arabicPeriod"/>
            </a:pPr>
            <a:r>
              <a:rPr lang="en-GB" b="0" i="0" u="none" strike="noStrike" dirty="0">
                <a:effectLst/>
                <a:latin typeface="Söhne"/>
              </a:rPr>
              <a:t>Bank Staff process customer transactions and inquiries efficiently.</a:t>
            </a:r>
          </a:p>
          <a:p>
            <a:pPr marL="0" indent="0">
              <a:buNone/>
            </a:pPr>
            <a:endParaRPr lang="en-AL" dirty="0"/>
          </a:p>
        </p:txBody>
      </p:sp>
    </p:spTree>
    <p:extLst>
      <p:ext uri="{BB962C8B-B14F-4D97-AF65-F5344CB8AC3E}">
        <p14:creationId xmlns:p14="http://schemas.microsoft.com/office/powerpoint/2010/main" val="30478639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6068</TotalTime>
  <Words>887</Words>
  <Application>Microsoft Macintosh PowerPoint</Application>
  <PresentationFormat>Widescreen</PresentationFormat>
  <Paragraphs>36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Gill Sans MT</vt:lpstr>
      <vt:lpstr>Söhne</vt:lpstr>
      <vt:lpstr>Gallery</vt:lpstr>
      <vt:lpstr>Software modelind and Design</vt:lpstr>
      <vt:lpstr>Description</vt:lpstr>
      <vt:lpstr>Employee Management</vt:lpstr>
      <vt:lpstr>StakeHolders</vt:lpstr>
      <vt:lpstr>User Requiremnts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modelind and Design</dc:title>
  <dc:creator>Microsoft Office User</dc:creator>
  <cp:lastModifiedBy>Microsoft Office User</cp:lastModifiedBy>
  <cp:revision>3</cp:revision>
  <dcterms:created xsi:type="dcterms:W3CDTF">2024-03-05T16:52:59Z</dcterms:created>
  <dcterms:modified xsi:type="dcterms:W3CDTF">2024-03-12T15:58:22Z</dcterms:modified>
</cp:coreProperties>
</file>