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7" r:id="rId2"/>
    <p:sldId id="261" r:id="rId3"/>
    <p:sldId id="262" r:id="rId4"/>
    <p:sldId id="263" r:id="rId5"/>
    <p:sldId id="264" r:id="rId6"/>
    <p:sldId id="266" r:id="rId7"/>
    <p:sldId id="267" r:id="rId8"/>
    <p:sldId id="268" r:id="rId9"/>
    <p:sldId id="265"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autoAdjust="0"/>
  </p:normalViewPr>
  <p:slideViewPr>
    <p:cSldViewPr snapToGrid="0">
      <p:cViewPr varScale="1">
        <p:scale>
          <a:sx n="122" d="100"/>
          <a:sy n="122" d="100"/>
        </p:scale>
        <p:origin x="656"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6/2/23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6/2/23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6/2/23</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6/2/23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6/2/23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6/2/23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6/2/23</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6/2/23</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6/2/23</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6/2/23</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6/2/23</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GB"/>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6/2/23</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6/2/23</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GB"/>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6/2/23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GB" sz="4400" dirty="0">
                <a:solidFill>
                  <a:schemeClr val="tx1"/>
                </a:solidFill>
              </a:rPr>
              <a:t>Temperature converter</a:t>
            </a:r>
            <a:endParaRPr lang="en-gb"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GB" dirty="0">
                <a:solidFill>
                  <a:schemeClr val="tx1"/>
                </a:solidFill>
              </a:rPr>
              <a:t>Worked </a:t>
            </a:r>
            <a:r>
              <a:rPr lang="en-GB" dirty="0" err="1">
                <a:solidFill>
                  <a:schemeClr val="tx1"/>
                </a:solidFill>
              </a:rPr>
              <a:t>by:Enio</a:t>
            </a:r>
            <a:r>
              <a:rPr lang="en-GB" dirty="0">
                <a:solidFill>
                  <a:schemeClr val="tx1"/>
                </a:solidFill>
              </a:rPr>
              <a:t> </a:t>
            </a:r>
            <a:r>
              <a:rPr lang="en-GB" dirty="0" err="1">
                <a:solidFill>
                  <a:schemeClr val="tx1"/>
                </a:solidFill>
              </a:rPr>
              <a:t>Bica</a:t>
            </a:r>
            <a:r>
              <a:rPr lang="en-GB" dirty="0">
                <a:solidFill>
                  <a:schemeClr val="tx1"/>
                </a:solidFill>
              </a:rPr>
              <a:t> SWE-B</a:t>
            </a:r>
            <a:endParaRPr lang="en-gb"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686910" y="580253"/>
            <a:ext cx="10058400" cy="1371600"/>
          </a:xfrm>
        </p:spPr>
        <p:txBody>
          <a:bodyPr rtlCol="0">
            <a:normAutofit/>
          </a:bodyPr>
          <a:lstStyle/>
          <a:p>
            <a:pPr algn="ctr" rtl="0"/>
            <a:r>
              <a:rPr lang="en-GB" dirty="0"/>
              <a:t>INTRODUCTION</a:t>
            </a:r>
            <a:endParaRPr lang="en-gb" dirty="0"/>
          </a:p>
        </p:txBody>
      </p:sp>
      <p:sp>
        <p:nvSpPr>
          <p:cNvPr id="4" name="Content Placeholder 3">
            <a:extLst>
              <a:ext uri="{FF2B5EF4-FFF2-40B4-BE49-F238E27FC236}">
                <a16:creationId xmlns:a16="http://schemas.microsoft.com/office/drawing/2014/main" id="{F01C2C71-2706-9D20-2770-AB8AB1EC1251}"/>
              </a:ext>
            </a:extLst>
          </p:cNvPr>
          <p:cNvSpPr>
            <a:spLocks noGrp="1"/>
          </p:cNvSpPr>
          <p:nvPr>
            <p:ph idx="1"/>
          </p:nvPr>
        </p:nvSpPr>
        <p:spPr>
          <a:xfrm>
            <a:off x="1066800" y="2103120"/>
            <a:ext cx="4945117" cy="3849624"/>
          </a:xfrm>
        </p:spPr>
        <p:txBody>
          <a:bodyPr/>
          <a:lstStyle/>
          <a:p>
            <a:r>
              <a:rPr lang="en-AL" dirty="0"/>
              <a:t>The purpouse of this project is to create a friendly user interface that is able to convert temperatures between Celsius , Fahrenheit and Kelvin scales.</a:t>
            </a:r>
          </a:p>
        </p:txBody>
      </p:sp>
      <p:pic>
        <p:nvPicPr>
          <p:cNvPr id="1028" name="Picture 4" descr="Temperature Unit Converter: Celsius to Fahrenheit and a lot more! | Beamex">
            <a:extLst>
              <a:ext uri="{FF2B5EF4-FFF2-40B4-BE49-F238E27FC236}">
                <a16:creationId xmlns:a16="http://schemas.microsoft.com/office/drawing/2014/main" id="{D40A3CDE-B8FD-83F5-7A54-50C1D4CF3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284" y="1553593"/>
            <a:ext cx="4864045" cy="27805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2673306-53F6-7AC9-354F-11109FE5D73E}"/>
              </a:ext>
            </a:extLst>
          </p:cNvPr>
          <p:cNvPicPr>
            <a:picLocks noChangeAspect="1"/>
          </p:cNvPicPr>
          <p:nvPr/>
        </p:nvPicPr>
        <p:blipFill>
          <a:blip r:embed="rId3"/>
          <a:stretch>
            <a:fillRect/>
          </a:stretch>
        </p:blipFill>
        <p:spPr>
          <a:xfrm>
            <a:off x="1346638" y="3633605"/>
            <a:ext cx="3991303" cy="2470406"/>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6260-EEE7-4B3B-5EE9-5EF3BDB3CD35}"/>
              </a:ext>
            </a:extLst>
          </p:cNvPr>
          <p:cNvSpPr>
            <a:spLocks noGrp="1"/>
          </p:cNvSpPr>
          <p:nvPr>
            <p:ph type="title"/>
          </p:nvPr>
        </p:nvSpPr>
        <p:spPr>
          <a:xfrm>
            <a:off x="8458200" y="299738"/>
            <a:ext cx="3161963" cy="1645920"/>
          </a:xfrm>
        </p:spPr>
        <p:txBody>
          <a:bodyPr/>
          <a:lstStyle/>
          <a:p>
            <a:r>
              <a:rPr lang="en-AL" dirty="0"/>
              <a:t>Project Features</a:t>
            </a:r>
          </a:p>
        </p:txBody>
      </p:sp>
      <p:pic>
        <p:nvPicPr>
          <p:cNvPr id="6" name="Content Placeholder 5">
            <a:extLst>
              <a:ext uri="{FF2B5EF4-FFF2-40B4-BE49-F238E27FC236}">
                <a16:creationId xmlns:a16="http://schemas.microsoft.com/office/drawing/2014/main" id="{3998DE79-D988-DEC5-1483-6A8585A55A46}"/>
              </a:ext>
            </a:extLst>
          </p:cNvPr>
          <p:cNvPicPr>
            <a:picLocks noGrp="1" noChangeAspect="1"/>
          </p:cNvPicPr>
          <p:nvPr>
            <p:ph idx="1"/>
          </p:nvPr>
        </p:nvPicPr>
        <p:blipFill>
          <a:blip r:embed="rId2"/>
          <a:stretch>
            <a:fillRect/>
          </a:stretch>
        </p:blipFill>
        <p:spPr>
          <a:xfrm>
            <a:off x="811924" y="1122698"/>
            <a:ext cx="6566338" cy="4244741"/>
          </a:xfrm>
          <a:prstGeom prst="rect">
            <a:avLst/>
          </a:prstGeom>
        </p:spPr>
      </p:pic>
      <p:sp>
        <p:nvSpPr>
          <p:cNvPr id="4" name="Text Placeholder 3">
            <a:extLst>
              <a:ext uri="{FF2B5EF4-FFF2-40B4-BE49-F238E27FC236}">
                <a16:creationId xmlns:a16="http://schemas.microsoft.com/office/drawing/2014/main" id="{ADBC0FEF-EAFC-059B-341A-F1BDE2AC62D4}"/>
              </a:ext>
            </a:extLst>
          </p:cNvPr>
          <p:cNvSpPr>
            <a:spLocks noGrp="1"/>
          </p:cNvSpPr>
          <p:nvPr>
            <p:ph type="body" sz="half" idx="2"/>
          </p:nvPr>
        </p:nvSpPr>
        <p:spPr/>
        <p:txBody>
          <a:bodyPr/>
          <a:lstStyle/>
          <a:p>
            <a:r>
              <a:rPr lang="en-AL" dirty="0"/>
              <a:t>As we can see, in all boxes there is determined the scales of temperature(Celsius,Fahrenheit,Kelvin).The user can input in it any number and it will be converted imediately to the two other temperature scales.</a:t>
            </a:r>
          </a:p>
        </p:txBody>
      </p:sp>
      <p:sp>
        <p:nvSpPr>
          <p:cNvPr id="5" name="Date Placeholder 4">
            <a:extLst>
              <a:ext uri="{FF2B5EF4-FFF2-40B4-BE49-F238E27FC236}">
                <a16:creationId xmlns:a16="http://schemas.microsoft.com/office/drawing/2014/main" id="{E229956B-9183-B151-ECA5-B19898CF027B}"/>
              </a:ext>
            </a:extLst>
          </p:cNvPr>
          <p:cNvSpPr>
            <a:spLocks noGrp="1"/>
          </p:cNvSpPr>
          <p:nvPr>
            <p:ph type="dt" sz="half" idx="10"/>
          </p:nvPr>
        </p:nvSpPr>
        <p:spPr/>
        <p:txBody>
          <a:bodyPr/>
          <a:lstStyle/>
          <a:p>
            <a:pPr rtl="0"/>
            <a:fld id="{5BA78C1D-B8C9-43D1-BED3-AB201E145563}" type="datetime1">
              <a:rPr lang="en-US" smtClean="0"/>
              <a:t>6/2/23</a:t>
            </a:fld>
            <a:endParaRPr lang="en-US"/>
          </a:p>
        </p:txBody>
      </p:sp>
    </p:spTree>
    <p:extLst>
      <p:ext uri="{BB962C8B-B14F-4D97-AF65-F5344CB8AC3E}">
        <p14:creationId xmlns:p14="http://schemas.microsoft.com/office/powerpoint/2010/main" val="311426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75B9-4E6D-3BE9-BD34-A8505BC9469A}"/>
              </a:ext>
            </a:extLst>
          </p:cNvPr>
          <p:cNvSpPr>
            <a:spLocks noGrp="1"/>
          </p:cNvSpPr>
          <p:nvPr>
            <p:ph type="title"/>
          </p:nvPr>
        </p:nvSpPr>
        <p:spPr/>
        <p:txBody>
          <a:bodyPr/>
          <a:lstStyle/>
          <a:p>
            <a:r>
              <a:rPr lang="en-AL" dirty="0"/>
              <a:t>Project Features</a:t>
            </a:r>
          </a:p>
        </p:txBody>
      </p:sp>
      <p:pic>
        <p:nvPicPr>
          <p:cNvPr id="7" name="Content Placeholder 6">
            <a:extLst>
              <a:ext uri="{FF2B5EF4-FFF2-40B4-BE49-F238E27FC236}">
                <a16:creationId xmlns:a16="http://schemas.microsoft.com/office/drawing/2014/main" id="{9C6F47BE-07F3-C2AB-FA0E-A4FDB5844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12969"/>
            <a:ext cx="6858000" cy="3927262"/>
          </a:xfrm>
        </p:spPr>
      </p:pic>
      <p:sp>
        <p:nvSpPr>
          <p:cNvPr id="4" name="Text Placeholder 3">
            <a:extLst>
              <a:ext uri="{FF2B5EF4-FFF2-40B4-BE49-F238E27FC236}">
                <a16:creationId xmlns:a16="http://schemas.microsoft.com/office/drawing/2014/main" id="{2A307598-F76F-D8A5-447A-98E8E04648E5}"/>
              </a:ext>
            </a:extLst>
          </p:cNvPr>
          <p:cNvSpPr>
            <a:spLocks noGrp="1"/>
          </p:cNvSpPr>
          <p:nvPr>
            <p:ph type="body" sz="half" idx="2"/>
          </p:nvPr>
        </p:nvSpPr>
        <p:spPr/>
        <p:txBody>
          <a:bodyPr/>
          <a:lstStyle/>
          <a:p>
            <a:r>
              <a:rPr lang="en-AL" dirty="0"/>
              <a:t>The Temperature has been calculated with the formulas T(C) +273.15 =T(K)</a:t>
            </a:r>
          </a:p>
          <a:p>
            <a:r>
              <a:rPr lang="en-AL" dirty="0"/>
              <a:t>,T(C)*9/5-32=T(F) and</a:t>
            </a:r>
          </a:p>
          <a:p>
            <a:r>
              <a:rPr lang="en-AL" dirty="0"/>
              <a:t>T(F)-32 *5/9 +273.15. And it can be calculated for all Natural N</a:t>
            </a:r>
            <a:r>
              <a:rPr lang="en-GB" dirty="0"/>
              <a:t>u</a:t>
            </a:r>
            <a:r>
              <a:rPr lang="en-AL" dirty="0"/>
              <a:t>mbers.</a:t>
            </a:r>
          </a:p>
        </p:txBody>
      </p:sp>
      <p:sp>
        <p:nvSpPr>
          <p:cNvPr id="5" name="Date Placeholder 4">
            <a:extLst>
              <a:ext uri="{FF2B5EF4-FFF2-40B4-BE49-F238E27FC236}">
                <a16:creationId xmlns:a16="http://schemas.microsoft.com/office/drawing/2014/main" id="{0E26C384-9F57-59C5-CDB1-466C76691ED7}"/>
              </a:ext>
            </a:extLst>
          </p:cNvPr>
          <p:cNvSpPr>
            <a:spLocks noGrp="1"/>
          </p:cNvSpPr>
          <p:nvPr>
            <p:ph type="dt" sz="half" idx="10"/>
          </p:nvPr>
        </p:nvSpPr>
        <p:spPr/>
        <p:txBody>
          <a:bodyPr/>
          <a:lstStyle/>
          <a:p>
            <a:pPr rtl="0"/>
            <a:fld id="{5BA78C1D-B8C9-43D1-BED3-AB201E145563}" type="datetime1">
              <a:rPr lang="en-US" smtClean="0"/>
              <a:t>6/2/23</a:t>
            </a:fld>
            <a:endParaRPr lang="en-US"/>
          </a:p>
        </p:txBody>
      </p:sp>
    </p:spTree>
    <p:extLst>
      <p:ext uri="{BB962C8B-B14F-4D97-AF65-F5344CB8AC3E}">
        <p14:creationId xmlns:p14="http://schemas.microsoft.com/office/powerpoint/2010/main" val="399789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51DB-9654-4EE9-09B7-E44C34AEF2DD}"/>
              </a:ext>
            </a:extLst>
          </p:cNvPr>
          <p:cNvSpPr>
            <a:spLocks noGrp="1"/>
          </p:cNvSpPr>
          <p:nvPr>
            <p:ph type="title"/>
          </p:nvPr>
        </p:nvSpPr>
        <p:spPr/>
        <p:txBody>
          <a:bodyPr/>
          <a:lstStyle/>
          <a:p>
            <a:r>
              <a:rPr lang="en-AL" dirty="0"/>
              <a:t>Error Input by User</a:t>
            </a:r>
          </a:p>
        </p:txBody>
      </p:sp>
      <p:pic>
        <p:nvPicPr>
          <p:cNvPr id="7" name="Content Placeholder 6">
            <a:extLst>
              <a:ext uri="{FF2B5EF4-FFF2-40B4-BE49-F238E27FC236}">
                <a16:creationId xmlns:a16="http://schemas.microsoft.com/office/drawing/2014/main" id="{E2483241-8C58-BD78-3D80-089B3E166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8" y="1357836"/>
            <a:ext cx="6858002" cy="3606800"/>
          </a:xfrm>
        </p:spPr>
      </p:pic>
      <p:sp>
        <p:nvSpPr>
          <p:cNvPr id="4" name="Text Placeholder 3">
            <a:extLst>
              <a:ext uri="{FF2B5EF4-FFF2-40B4-BE49-F238E27FC236}">
                <a16:creationId xmlns:a16="http://schemas.microsoft.com/office/drawing/2014/main" id="{EB0A7E8A-B50A-0223-5FCC-DE077BF674EF}"/>
              </a:ext>
            </a:extLst>
          </p:cNvPr>
          <p:cNvSpPr>
            <a:spLocks noGrp="1"/>
          </p:cNvSpPr>
          <p:nvPr>
            <p:ph type="body" sz="half" idx="2"/>
          </p:nvPr>
        </p:nvSpPr>
        <p:spPr/>
        <p:txBody>
          <a:bodyPr/>
          <a:lstStyle/>
          <a:p>
            <a:r>
              <a:rPr lang="en-AL" dirty="0"/>
              <a:t>Make Sure to put only numbers because if any letter is inputed  or a non numerical variable no calculation would be shown at all as we see in the picture. </a:t>
            </a:r>
          </a:p>
        </p:txBody>
      </p:sp>
      <p:sp>
        <p:nvSpPr>
          <p:cNvPr id="5" name="Date Placeholder 4">
            <a:extLst>
              <a:ext uri="{FF2B5EF4-FFF2-40B4-BE49-F238E27FC236}">
                <a16:creationId xmlns:a16="http://schemas.microsoft.com/office/drawing/2014/main" id="{C0C1BC92-A044-B397-9600-48600416D5F6}"/>
              </a:ext>
            </a:extLst>
          </p:cNvPr>
          <p:cNvSpPr>
            <a:spLocks noGrp="1"/>
          </p:cNvSpPr>
          <p:nvPr>
            <p:ph type="dt" sz="half" idx="10"/>
          </p:nvPr>
        </p:nvSpPr>
        <p:spPr/>
        <p:txBody>
          <a:bodyPr/>
          <a:lstStyle/>
          <a:p>
            <a:pPr rtl="0"/>
            <a:fld id="{5BA78C1D-B8C9-43D1-BED3-AB201E145563}" type="datetime1">
              <a:rPr lang="en-US" smtClean="0"/>
              <a:t>6/2/23</a:t>
            </a:fld>
            <a:endParaRPr lang="en-US"/>
          </a:p>
        </p:txBody>
      </p:sp>
    </p:spTree>
    <p:extLst>
      <p:ext uri="{BB962C8B-B14F-4D97-AF65-F5344CB8AC3E}">
        <p14:creationId xmlns:p14="http://schemas.microsoft.com/office/powerpoint/2010/main" val="152820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3EBC4A0-8924-36E1-A64A-0CA3E16E85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33475"/>
            <a:ext cx="6858000" cy="4286250"/>
          </a:xfrm>
        </p:spPr>
      </p:pic>
      <p:sp>
        <p:nvSpPr>
          <p:cNvPr id="4" name="Text Placeholder 3">
            <a:extLst>
              <a:ext uri="{FF2B5EF4-FFF2-40B4-BE49-F238E27FC236}">
                <a16:creationId xmlns:a16="http://schemas.microsoft.com/office/drawing/2014/main" id="{AE55BA53-4BBC-C924-E4FA-91DD520013F5}"/>
              </a:ext>
            </a:extLst>
          </p:cNvPr>
          <p:cNvSpPr>
            <a:spLocks noGrp="1"/>
          </p:cNvSpPr>
          <p:nvPr>
            <p:ph type="body" sz="half" idx="2"/>
          </p:nvPr>
        </p:nvSpPr>
        <p:spPr>
          <a:xfrm>
            <a:off x="8458200" y="546539"/>
            <a:ext cx="3161963" cy="5397062"/>
          </a:xfrm>
        </p:spPr>
        <p:txBody>
          <a:bodyPr>
            <a:normAutofit fontScale="47500" lnSpcReduction="20000"/>
          </a:bodyPr>
          <a:lstStyle/>
          <a:p>
            <a:pPr algn="l"/>
            <a:r>
              <a:rPr lang="en-GB" b="0" i="0" u="none" strike="noStrike" dirty="0">
                <a:solidFill>
                  <a:srgbClr val="374151"/>
                </a:solidFill>
                <a:effectLst/>
                <a:latin typeface="Söhne"/>
              </a:rPr>
              <a:t>The HTML code represents </a:t>
            </a:r>
            <a:r>
              <a:rPr lang="en-GB" dirty="0">
                <a:solidFill>
                  <a:srgbClr val="374151"/>
                </a:solidFill>
                <a:latin typeface="Söhne"/>
              </a:rPr>
              <a:t>the </a:t>
            </a:r>
            <a:r>
              <a:rPr lang="en-GB" b="0" i="0" u="none" strike="noStrike" dirty="0">
                <a:solidFill>
                  <a:srgbClr val="374151"/>
                </a:solidFill>
                <a:effectLst/>
                <a:latin typeface="Söhne"/>
              </a:rPr>
              <a:t>converter web page. Here is a short description of the code.</a:t>
            </a:r>
          </a:p>
          <a:p>
            <a:pPr algn="l">
              <a:buFont typeface="Arial" panose="020B0604020202020204" pitchFamily="34" charset="0"/>
              <a:buChar char="•"/>
            </a:pPr>
            <a:r>
              <a:rPr lang="en-GB" b="0" i="0" u="none" strike="noStrike" dirty="0">
                <a:solidFill>
                  <a:srgbClr val="374151"/>
                </a:solidFill>
                <a:effectLst/>
                <a:latin typeface="Söhne"/>
              </a:rPr>
              <a:t>The code starts with the usual HTML document structure, including the DOCTYPE declaration and the opening &lt;html&gt; tag.</a:t>
            </a:r>
          </a:p>
          <a:p>
            <a:pPr algn="l">
              <a:buFont typeface="Arial" panose="020B0604020202020204" pitchFamily="34" charset="0"/>
              <a:buChar char="•"/>
            </a:pPr>
            <a:r>
              <a:rPr lang="en-GB" b="0" i="0" u="none" strike="noStrike" dirty="0">
                <a:solidFill>
                  <a:srgbClr val="374151"/>
                </a:solidFill>
                <a:effectLst/>
                <a:latin typeface="Söhne"/>
              </a:rPr>
              <a:t>The lang attribute in the &lt;html&gt; tag specifies the language of the document as English.</a:t>
            </a:r>
          </a:p>
          <a:p>
            <a:pPr algn="l">
              <a:buFont typeface="Arial" panose="020B0604020202020204" pitchFamily="34" charset="0"/>
              <a:buChar char="•"/>
            </a:pPr>
            <a:r>
              <a:rPr lang="en-GB" b="0" i="0" u="none" strike="noStrike" dirty="0">
                <a:solidFill>
                  <a:srgbClr val="374151"/>
                </a:solidFill>
                <a:effectLst/>
                <a:latin typeface="Söhne"/>
              </a:rPr>
              <a:t>The &lt;head&gt; section contains meta tags that define the character encoding, compatibility settings for Internet Explorer, and the viewport settings for responsive design.</a:t>
            </a:r>
          </a:p>
          <a:p>
            <a:pPr algn="l">
              <a:buFont typeface="Arial" panose="020B0604020202020204" pitchFamily="34" charset="0"/>
              <a:buChar char="•"/>
            </a:pPr>
            <a:r>
              <a:rPr lang="en-GB" b="0" i="0" u="none" strike="noStrike" dirty="0">
                <a:solidFill>
                  <a:srgbClr val="374151"/>
                </a:solidFill>
                <a:effectLst/>
                <a:latin typeface="Söhne"/>
              </a:rPr>
              <a:t>The &lt;title&gt; element sets the title of the web page as "Converter."</a:t>
            </a:r>
          </a:p>
          <a:p>
            <a:pPr algn="l">
              <a:buFont typeface="Arial" panose="020B0604020202020204" pitchFamily="34" charset="0"/>
              <a:buChar char="•"/>
            </a:pPr>
            <a:r>
              <a:rPr lang="en-GB" b="0" i="0" u="none" strike="noStrike" dirty="0">
                <a:solidFill>
                  <a:srgbClr val="374151"/>
                </a:solidFill>
                <a:effectLst/>
                <a:latin typeface="Söhne"/>
              </a:rPr>
              <a:t>The &lt;link&gt; tag references an external CSS file called "</a:t>
            </a:r>
            <a:r>
              <a:rPr lang="en-GB" b="0" i="0" u="none" strike="noStrike" dirty="0" err="1">
                <a:solidFill>
                  <a:srgbClr val="374151"/>
                </a:solidFill>
                <a:effectLst/>
                <a:latin typeface="Söhne"/>
              </a:rPr>
              <a:t>style.css</a:t>
            </a:r>
            <a:r>
              <a:rPr lang="en-GB" b="0" i="0" u="none" strike="noStrike" dirty="0">
                <a:solidFill>
                  <a:srgbClr val="374151"/>
                </a:solidFill>
                <a:effectLst/>
                <a:latin typeface="Söhne"/>
              </a:rPr>
              <a:t>" to apply styling to the HTML elements.</a:t>
            </a:r>
          </a:p>
          <a:p>
            <a:pPr algn="l">
              <a:buFont typeface="Arial" panose="020B0604020202020204" pitchFamily="34" charset="0"/>
              <a:buChar char="•"/>
            </a:pPr>
            <a:r>
              <a:rPr lang="en-GB" b="0" i="0" u="none" strike="noStrike" dirty="0">
                <a:solidFill>
                  <a:srgbClr val="374151"/>
                </a:solidFill>
                <a:effectLst/>
                <a:latin typeface="Söhne"/>
              </a:rPr>
              <a:t>The &lt;body&gt; section is where the content of the web page is defined.</a:t>
            </a:r>
          </a:p>
          <a:p>
            <a:pPr algn="l">
              <a:buFont typeface="Arial" panose="020B0604020202020204" pitchFamily="34" charset="0"/>
              <a:buChar char="•"/>
            </a:pPr>
            <a:r>
              <a:rPr lang="en-GB" b="0" i="0" u="none" strike="noStrike" dirty="0">
                <a:solidFill>
                  <a:srgbClr val="374151"/>
                </a:solidFill>
                <a:effectLst/>
                <a:latin typeface="Söhne"/>
              </a:rPr>
              <a:t>Inside the &lt;body&gt;, there is a &lt;main&gt; element that represents the main content of the web page.</a:t>
            </a:r>
          </a:p>
          <a:p>
            <a:pPr algn="l">
              <a:buFont typeface="Arial" panose="020B0604020202020204" pitchFamily="34" charset="0"/>
              <a:buChar char="•"/>
            </a:pPr>
            <a:r>
              <a:rPr lang="en-GB" b="0" i="0" u="none" strike="noStrike" dirty="0">
                <a:solidFill>
                  <a:srgbClr val="374151"/>
                </a:solidFill>
                <a:effectLst/>
                <a:latin typeface="Söhne"/>
              </a:rPr>
              <a:t>The &lt;header&gt; element contains a &lt;h1&gt; heading with the text "Converter" as the title of the page.</a:t>
            </a:r>
          </a:p>
          <a:p>
            <a:pPr algn="l">
              <a:buFont typeface="Arial" panose="020B0604020202020204" pitchFamily="34" charset="0"/>
              <a:buChar char="•"/>
            </a:pPr>
            <a:r>
              <a:rPr lang="en-GB" b="0" i="0" u="none" strike="noStrike" dirty="0">
                <a:solidFill>
                  <a:srgbClr val="374151"/>
                </a:solidFill>
                <a:effectLst/>
                <a:latin typeface="Söhne"/>
              </a:rPr>
              <a:t>The &lt;section&gt; element with the class "inputs" represents a section of the page where input fields for temperature conversion are located.</a:t>
            </a:r>
          </a:p>
          <a:p>
            <a:pPr algn="l">
              <a:buFont typeface="Arial" panose="020B0604020202020204" pitchFamily="34" charset="0"/>
              <a:buChar char="•"/>
            </a:pPr>
            <a:r>
              <a:rPr lang="en-GB" b="0" i="0" u="none" strike="noStrike" dirty="0">
                <a:solidFill>
                  <a:srgbClr val="374151"/>
                </a:solidFill>
                <a:effectLst/>
                <a:latin typeface="Söhne"/>
              </a:rPr>
              <a:t>Inside the &lt;section&gt;, there are three &lt;input&gt; elements of type "number" with different name, id, and placeholder attributes. These input fields allow users to enter temperature values in Celsius, Fahrenheit, and Kelvin.</a:t>
            </a:r>
          </a:p>
          <a:p>
            <a:pPr algn="l">
              <a:buFont typeface="Arial" panose="020B0604020202020204" pitchFamily="34" charset="0"/>
              <a:buChar char="•"/>
            </a:pPr>
            <a:r>
              <a:rPr lang="en-GB" b="0" i="0" u="none" strike="noStrike" dirty="0">
                <a:solidFill>
                  <a:srgbClr val="374151"/>
                </a:solidFill>
                <a:effectLst/>
                <a:latin typeface="Söhne"/>
              </a:rPr>
              <a:t>Finally, just before the closing &lt;/body&gt; tag, there is a &lt;script&gt; tag that references an external JavaScript file called "</a:t>
            </a:r>
            <a:r>
              <a:rPr lang="en-GB" b="0" i="0" u="none" strike="noStrike" dirty="0" err="1">
                <a:solidFill>
                  <a:srgbClr val="374151"/>
                </a:solidFill>
                <a:effectLst/>
                <a:latin typeface="Söhne"/>
              </a:rPr>
              <a:t>main.js</a:t>
            </a:r>
            <a:r>
              <a:rPr lang="en-GB" b="0" i="0" u="none" strike="noStrike" dirty="0">
                <a:solidFill>
                  <a:srgbClr val="374151"/>
                </a:solidFill>
                <a:effectLst/>
                <a:latin typeface="Söhne"/>
              </a:rPr>
              <a:t>," which is used for adding functionality to the web page.</a:t>
            </a:r>
          </a:p>
          <a:p>
            <a:endParaRPr lang="en-AL" dirty="0"/>
          </a:p>
        </p:txBody>
      </p:sp>
      <p:sp>
        <p:nvSpPr>
          <p:cNvPr id="5" name="Date Placeholder 4">
            <a:extLst>
              <a:ext uri="{FF2B5EF4-FFF2-40B4-BE49-F238E27FC236}">
                <a16:creationId xmlns:a16="http://schemas.microsoft.com/office/drawing/2014/main" id="{E54B8A0E-FA97-9482-6CC3-1719F9AFE09D}"/>
              </a:ext>
            </a:extLst>
          </p:cNvPr>
          <p:cNvSpPr>
            <a:spLocks noGrp="1"/>
          </p:cNvSpPr>
          <p:nvPr>
            <p:ph type="dt" sz="half" idx="10"/>
          </p:nvPr>
        </p:nvSpPr>
        <p:spPr/>
        <p:txBody>
          <a:bodyPr/>
          <a:lstStyle/>
          <a:p>
            <a:pPr rtl="0"/>
            <a:fld id="{5BA78C1D-B8C9-43D1-BED3-AB201E145563}" type="datetime1">
              <a:rPr lang="en-US" smtClean="0"/>
              <a:t>6/3/23</a:t>
            </a:fld>
            <a:endParaRPr lang="en-US"/>
          </a:p>
        </p:txBody>
      </p:sp>
    </p:spTree>
    <p:extLst>
      <p:ext uri="{BB962C8B-B14F-4D97-AF65-F5344CB8AC3E}">
        <p14:creationId xmlns:p14="http://schemas.microsoft.com/office/powerpoint/2010/main" val="94903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CF2D98-E151-7B5D-23DC-2C06FF8EB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33475"/>
            <a:ext cx="6858000" cy="4286250"/>
          </a:xfrm>
        </p:spPr>
      </p:pic>
      <p:sp>
        <p:nvSpPr>
          <p:cNvPr id="4" name="Text Placeholder 3">
            <a:extLst>
              <a:ext uri="{FF2B5EF4-FFF2-40B4-BE49-F238E27FC236}">
                <a16:creationId xmlns:a16="http://schemas.microsoft.com/office/drawing/2014/main" id="{445905A1-2021-043C-0C86-515E250AF0AF}"/>
              </a:ext>
            </a:extLst>
          </p:cNvPr>
          <p:cNvSpPr>
            <a:spLocks noGrp="1"/>
          </p:cNvSpPr>
          <p:nvPr>
            <p:ph type="body" sz="half" idx="2"/>
          </p:nvPr>
        </p:nvSpPr>
        <p:spPr>
          <a:xfrm>
            <a:off x="8458200" y="599090"/>
            <a:ext cx="3161963" cy="5344510"/>
          </a:xfrm>
        </p:spPr>
        <p:txBody>
          <a:bodyPr>
            <a:normAutofit fontScale="55000" lnSpcReduction="20000"/>
          </a:bodyPr>
          <a:lstStyle/>
          <a:p>
            <a:pPr algn="l"/>
            <a:r>
              <a:rPr lang="en-GB" b="0" i="0" u="none" strike="noStrike" dirty="0">
                <a:effectLst/>
                <a:latin typeface="Söhne"/>
              </a:rPr>
              <a:t>The CSS code contains styles for the converter web page. Here is a short description of the code:</a:t>
            </a:r>
          </a:p>
          <a:p>
            <a:pPr algn="l">
              <a:buFont typeface="Arial" panose="020B0604020202020204" pitchFamily="34" charset="0"/>
              <a:buChar char="•"/>
            </a:pPr>
            <a:r>
              <a:rPr lang="en-GB" b="0" i="0" u="none" strike="noStrike" dirty="0">
                <a:effectLst/>
                <a:latin typeface="Söhne"/>
              </a:rPr>
              <a:t>The * selector applies the following styles to all elements in the document: setting the margin and padding to 0, and setting the font-family to sans-serif.</a:t>
            </a:r>
          </a:p>
          <a:p>
            <a:pPr algn="l">
              <a:buFont typeface="Arial" panose="020B0604020202020204" pitchFamily="34" charset="0"/>
              <a:buChar char="•"/>
            </a:pPr>
            <a:r>
              <a:rPr lang="en-GB" b="0" i="0" u="none" strike="noStrike" dirty="0">
                <a:effectLst/>
                <a:latin typeface="Söhne"/>
              </a:rPr>
              <a:t>The main selector styles the main content container element. It sets the width to 100% and the height to 100vh (viewport height). It also applies a linear gradient background from #FFCE00 to #F7A800.</a:t>
            </a:r>
          </a:p>
          <a:p>
            <a:pPr algn="l">
              <a:buFont typeface="Arial" panose="020B0604020202020204" pitchFamily="34" charset="0"/>
              <a:buChar char="•"/>
            </a:pPr>
            <a:r>
              <a:rPr lang="en-GB" b="0" i="0" u="none" strike="noStrike" dirty="0">
                <a:effectLst/>
                <a:latin typeface="Söhne"/>
              </a:rPr>
              <a:t>The header selector styles the header element. It uses flexbox to horizontally </a:t>
            </a:r>
            <a:r>
              <a:rPr lang="en-GB" b="0" i="0" u="none" strike="noStrike" dirty="0" err="1">
                <a:effectLst/>
                <a:latin typeface="Söhne"/>
              </a:rPr>
              <a:t>center</a:t>
            </a:r>
            <a:r>
              <a:rPr lang="en-GB" b="0" i="0" u="none" strike="noStrike" dirty="0">
                <a:effectLst/>
                <a:latin typeface="Söhne"/>
              </a:rPr>
              <a:t> the content and applies a padding-top of 200px.</a:t>
            </a:r>
          </a:p>
          <a:p>
            <a:pPr algn="l">
              <a:buFont typeface="Arial" panose="020B0604020202020204" pitchFamily="34" charset="0"/>
              <a:buChar char="•"/>
            </a:pPr>
            <a:r>
              <a:rPr lang="en-GB" b="0" i="0" u="none" strike="noStrike" dirty="0">
                <a:effectLst/>
                <a:latin typeface="Söhne"/>
              </a:rPr>
              <a:t>The h1 selector styles the heading element within the header. It adds a margin-bottom of 30px.</a:t>
            </a:r>
          </a:p>
          <a:p>
            <a:pPr algn="l">
              <a:buFont typeface="Arial" panose="020B0604020202020204" pitchFamily="34" charset="0"/>
              <a:buChar char="•"/>
            </a:pPr>
            <a:r>
              <a:rPr lang="en-GB" b="0" i="0" u="none" strike="noStrike" dirty="0">
                <a:effectLst/>
                <a:latin typeface="Söhne"/>
              </a:rPr>
              <a:t>The .inputs selector styles the section element with the class "inputs." It uses flexbox to </a:t>
            </a:r>
            <a:r>
              <a:rPr lang="en-GB" b="0" i="0" u="none" strike="noStrike" dirty="0" err="1">
                <a:effectLst/>
                <a:latin typeface="Söhne"/>
              </a:rPr>
              <a:t>center</a:t>
            </a:r>
            <a:r>
              <a:rPr lang="en-GB" b="0" i="0" u="none" strike="noStrike" dirty="0">
                <a:effectLst/>
                <a:latin typeface="Söhne"/>
              </a:rPr>
              <a:t> the content both horizontally and vertically, wraps the content to multiple lines if necessary, sets a maximum width of 768px, and </a:t>
            </a:r>
            <a:r>
              <a:rPr lang="en-GB" b="0" i="0" u="none" strike="noStrike" dirty="0" err="1">
                <a:effectLst/>
                <a:latin typeface="Söhne"/>
              </a:rPr>
              <a:t>centers</a:t>
            </a:r>
            <a:r>
              <a:rPr lang="en-GB" b="0" i="0" u="none" strike="noStrike" dirty="0">
                <a:effectLst/>
                <a:latin typeface="Söhne"/>
              </a:rPr>
              <a:t> the section horizontally using margin: 0 auto.</a:t>
            </a:r>
          </a:p>
          <a:p>
            <a:pPr algn="l">
              <a:buFont typeface="Arial" panose="020B0604020202020204" pitchFamily="34" charset="0"/>
              <a:buChar char="•"/>
            </a:pPr>
            <a:r>
              <a:rPr lang="en-GB" b="0" i="0" u="none" strike="noStrike" dirty="0">
                <a:effectLst/>
                <a:latin typeface="Söhne"/>
              </a:rPr>
              <a:t>The .input selector styles the input elements within the section. It uses flexbox to distribute the available space evenly among the input elements. It adds margin around the inputs, sets the appearance to none (to remove the default styling), sets the background </a:t>
            </a:r>
            <a:r>
              <a:rPr lang="en-GB" b="0" i="0" u="none" strike="noStrike" dirty="0" err="1">
                <a:effectLst/>
                <a:latin typeface="Söhne"/>
              </a:rPr>
              <a:t>color</a:t>
            </a:r>
            <a:r>
              <a:rPr lang="en-GB" b="0" i="0" u="none" strike="noStrike" dirty="0">
                <a:effectLst/>
                <a:latin typeface="Söhne"/>
              </a:rPr>
              <a:t> to white, adds a border-radius of 8px, and sets padding to 15px. It also removes the default border and outline styles.</a:t>
            </a:r>
          </a:p>
          <a:p>
            <a:pPr algn="l">
              <a:buFont typeface="Arial" panose="020B0604020202020204" pitchFamily="34" charset="0"/>
              <a:buChar char="•"/>
            </a:pPr>
            <a:r>
              <a:rPr lang="en-GB" b="0" i="0" u="none" strike="noStrike" dirty="0">
                <a:effectLst/>
                <a:latin typeface="Söhne"/>
              </a:rPr>
              <a:t>The .</a:t>
            </a:r>
            <a:r>
              <a:rPr lang="en-GB" b="0" i="0" u="none" strike="noStrike" dirty="0" err="1">
                <a:effectLst/>
                <a:latin typeface="Söhne"/>
              </a:rPr>
              <a:t>input:focus</a:t>
            </a:r>
            <a:r>
              <a:rPr lang="en-GB" b="0" i="0" u="none" strike="noStrike" dirty="0">
                <a:effectLst/>
                <a:latin typeface="Söhne"/>
              </a:rPr>
              <a:t> selector styles the input elements when they receive focus. It adds a box-shadow effect to provide a visual indication of focus.</a:t>
            </a:r>
          </a:p>
          <a:p>
            <a:endParaRPr lang="en-AL" dirty="0"/>
          </a:p>
        </p:txBody>
      </p:sp>
      <p:sp>
        <p:nvSpPr>
          <p:cNvPr id="5" name="Date Placeholder 4">
            <a:extLst>
              <a:ext uri="{FF2B5EF4-FFF2-40B4-BE49-F238E27FC236}">
                <a16:creationId xmlns:a16="http://schemas.microsoft.com/office/drawing/2014/main" id="{4D89EB9E-B88D-B82D-806E-503559265739}"/>
              </a:ext>
            </a:extLst>
          </p:cNvPr>
          <p:cNvSpPr>
            <a:spLocks noGrp="1"/>
          </p:cNvSpPr>
          <p:nvPr>
            <p:ph type="dt" sz="half" idx="10"/>
          </p:nvPr>
        </p:nvSpPr>
        <p:spPr/>
        <p:txBody>
          <a:bodyPr/>
          <a:lstStyle/>
          <a:p>
            <a:pPr rtl="0"/>
            <a:fld id="{5BA78C1D-B8C9-43D1-BED3-AB201E145563}" type="datetime1">
              <a:rPr lang="en-US" smtClean="0"/>
              <a:t>6/3/23</a:t>
            </a:fld>
            <a:endParaRPr lang="en-US"/>
          </a:p>
        </p:txBody>
      </p:sp>
    </p:spTree>
    <p:extLst>
      <p:ext uri="{BB962C8B-B14F-4D97-AF65-F5344CB8AC3E}">
        <p14:creationId xmlns:p14="http://schemas.microsoft.com/office/powerpoint/2010/main" val="363895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A06760C-BDF2-6190-2F80-1B908B4F7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33475"/>
            <a:ext cx="6858000" cy="4286250"/>
          </a:xfrm>
        </p:spPr>
      </p:pic>
      <p:sp>
        <p:nvSpPr>
          <p:cNvPr id="4" name="Text Placeholder 3">
            <a:extLst>
              <a:ext uri="{FF2B5EF4-FFF2-40B4-BE49-F238E27FC236}">
                <a16:creationId xmlns:a16="http://schemas.microsoft.com/office/drawing/2014/main" id="{05D1AF92-7813-7F9B-B974-2ED34A71C8CB}"/>
              </a:ext>
            </a:extLst>
          </p:cNvPr>
          <p:cNvSpPr>
            <a:spLocks noGrp="1"/>
          </p:cNvSpPr>
          <p:nvPr>
            <p:ph type="body" sz="half" idx="2"/>
          </p:nvPr>
        </p:nvSpPr>
        <p:spPr>
          <a:xfrm>
            <a:off x="8458200" y="662152"/>
            <a:ext cx="3161963" cy="5281448"/>
          </a:xfrm>
        </p:spPr>
        <p:txBody>
          <a:bodyPr>
            <a:normAutofit fontScale="62500" lnSpcReduction="20000"/>
          </a:bodyPr>
          <a:lstStyle/>
          <a:p>
            <a:pPr algn="l"/>
            <a:r>
              <a:rPr lang="en-GB" b="0" i="0" u="none" strike="noStrike" dirty="0">
                <a:solidFill>
                  <a:srgbClr val="374151"/>
                </a:solidFill>
                <a:effectLst/>
                <a:latin typeface="Söhne"/>
              </a:rPr>
              <a:t>The JavaScript code provides functionality for the converter web page. Here's a short description of the code:</a:t>
            </a:r>
          </a:p>
          <a:p>
            <a:pPr algn="l">
              <a:buFont typeface="Arial" panose="020B0604020202020204" pitchFamily="34" charset="0"/>
              <a:buChar char="•"/>
            </a:pPr>
            <a:r>
              <a:rPr lang="en-GB" b="0" i="0" u="none" strike="noStrike" dirty="0">
                <a:solidFill>
                  <a:srgbClr val="374151"/>
                </a:solidFill>
                <a:effectLst/>
                <a:latin typeface="Söhne"/>
              </a:rPr>
              <a:t>The code first retrieves references to the input elements with the IDs "</a:t>
            </a:r>
            <a:r>
              <a:rPr lang="en-GB" b="0" i="0" u="none" strike="noStrike" dirty="0" err="1">
                <a:solidFill>
                  <a:srgbClr val="374151"/>
                </a:solidFill>
                <a:effectLst/>
                <a:latin typeface="Söhne"/>
              </a:rPr>
              <a:t>celcius</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fahrenheit</a:t>
            </a:r>
            <a:r>
              <a:rPr lang="en-GB" b="0" i="0" u="none" strike="noStrike" dirty="0">
                <a:solidFill>
                  <a:srgbClr val="374151"/>
                </a:solidFill>
                <a:effectLst/>
                <a:latin typeface="Söhne"/>
              </a:rPr>
              <a:t>," and "kelvin" using </a:t>
            </a:r>
            <a:r>
              <a:rPr lang="en-GB" b="0" i="0" u="none" strike="noStrike" dirty="0" err="1">
                <a:solidFill>
                  <a:srgbClr val="374151"/>
                </a:solidFill>
                <a:effectLst/>
                <a:latin typeface="Söhne"/>
              </a:rPr>
              <a:t>getElementById</a:t>
            </a:r>
            <a:r>
              <a:rPr lang="en-GB" b="0" i="0" u="none" strike="noStrike" dirty="0">
                <a:solidFill>
                  <a:srgbClr val="374151"/>
                </a:solidFill>
                <a:effectLst/>
                <a:latin typeface="Söhne"/>
              </a:rPr>
              <a:t>.</a:t>
            </a:r>
          </a:p>
          <a:p>
            <a:pPr algn="l">
              <a:buFont typeface="Arial" panose="020B0604020202020204" pitchFamily="34" charset="0"/>
              <a:buChar char="•"/>
            </a:pPr>
            <a:r>
              <a:rPr lang="en-GB" b="0" i="0" u="none" strike="noStrike" dirty="0">
                <a:solidFill>
                  <a:srgbClr val="374151"/>
                </a:solidFill>
                <a:effectLst/>
                <a:latin typeface="Söhne"/>
              </a:rPr>
              <a:t>It also retrieves references to all elements with the class "input" using </a:t>
            </a:r>
            <a:r>
              <a:rPr lang="en-GB" b="0" i="0" u="none" strike="noStrike" dirty="0" err="1">
                <a:solidFill>
                  <a:srgbClr val="374151"/>
                </a:solidFill>
                <a:effectLst/>
                <a:latin typeface="Söhne"/>
              </a:rPr>
              <a:t>getElementsByClassName</a:t>
            </a:r>
            <a:r>
              <a:rPr lang="en-GB" b="0" i="0" u="none" strike="noStrike" dirty="0">
                <a:solidFill>
                  <a:srgbClr val="374151"/>
                </a:solidFill>
                <a:effectLst/>
                <a:latin typeface="Söhne"/>
              </a:rPr>
              <a:t>.</a:t>
            </a:r>
          </a:p>
          <a:p>
            <a:pPr algn="l">
              <a:buFont typeface="Arial" panose="020B0604020202020204" pitchFamily="34" charset="0"/>
              <a:buChar char="•"/>
            </a:pPr>
            <a:r>
              <a:rPr lang="en-GB" b="0" i="0" u="none" strike="noStrike" dirty="0">
                <a:solidFill>
                  <a:srgbClr val="374151"/>
                </a:solidFill>
                <a:effectLst/>
                <a:latin typeface="Söhne"/>
              </a:rPr>
              <a:t>Next, it loops through each input element and adds an event listener to listen for input changes.</a:t>
            </a:r>
          </a:p>
          <a:p>
            <a:pPr algn="l">
              <a:buFont typeface="Arial" panose="020B0604020202020204" pitchFamily="34" charset="0"/>
              <a:buChar char="•"/>
            </a:pPr>
            <a:r>
              <a:rPr lang="en-GB" b="0" i="0" u="none" strike="noStrike" dirty="0">
                <a:solidFill>
                  <a:srgbClr val="374151"/>
                </a:solidFill>
                <a:effectLst/>
                <a:latin typeface="Söhne"/>
              </a:rPr>
              <a:t>When an input event occurs, the event listener function is triggered.</a:t>
            </a:r>
          </a:p>
          <a:p>
            <a:pPr algn="l">
              <a:buFont typeface="Arial" panose="020B0604020202020204" pitchFamily="34" charset="0"/>
              <a:buChar char="•"/>
            </a:pPr>
            <a:r>
              <a:rPr lang="en-GB" b="0" i="0" u="none" strike="noStrike" dirty="0">
                <a:solidFill>
                  <a:srgbClr val="374151"/>
                </a:solidFill>
                <a:effectLst/>
                <a:latin typeface="Söhne"/>
              </a:rPr>
              <a:t>Within the event listener function, it retrieves the current value of the input and stores it in the value variable. It also stores the previous value of the input in the </a:t>
            </a:r>
            <a:r>
              <a:rPr lang="en-GB" b="0" i="0" u="none" strike="noStrike" dirty="0" err="1">
                <a:solidFill>
                  <a:srgbClr val="374151"/>
                </a:solidFill>
                <a:effectLst/>
                <a:latin typeface="Söhne"/>
              </a:rPr>
              <a:t>prevValue</a:t>
            </a:r>
            <a:r>
              <a:rPr lang="en-GB" b="0" i="0" u="none" strike="noStrike" dirty="0">
                <a:solidFill>
                  <a:srgbClr val="374151"/>
                </a:solidFill>
                <a:effectLst/>
                <a:latin typeface="Söhne"/>
              </a:rPr>
              <a:t> variable.</a:t>
            </a:r>
          </a:p>
          <a:p>
            <a:pPr algn="l">
              <a:buFont typeface="Arial" panose="020B0604020202020204" pitchFamily="34" charset="0"/>
              <a:buChar char="•"/>
            </a:pPr>
            <a:r>
              <a:rPr lang="en-GB" b="0" i="0" u="none" strike="noStrike" dirty="0">
                <a:solidFill>
                  <a:srgbClr val="374151"/>
                </a:solidFill>
                <a:effectLst/>
                <a:latin typeface="Söhne"/>
              </a:rPr>
              <a:t>The code then converts the value to a floating-point number using </a:t>
            </a:r>
            <a:r>
              <a:rPr lang="en-GB" b="0" i="0" u="none" strike="noStrike" dirty="0" err="1">
                <a:solidFill>
                  <a:srgbClr val="374151"/>
                </a:solidFill>
                <a:effectLst/>
                <a:latin typeface="Söhne"/>
              </a:rPr>
              <a:t>parseFloat</a:t>
            </a:r>
            <a:r>
              <a:rPr lang="en-GB" b="0" i="0" u="none" strike="noStrike" dirty="0">
                <a:solidFill>
                  <a:srgbClr val="374151"/>
                </a:solidFill>
                <a:effectLst/>
                <a:latin typeface="Söhne"/>
              </a:rPr>
              <a:t>.</a:t>
            </a:r>
          </a:p>
          <a:p>
            <a:pPr algn="l">
              <a:buFont typeface="Arial" panose="020B0604020202020204" pitchFamily="34" charset="0"/>
              <a:buChar char="•"/>
            </a:pPr>
            <a:r>
              <a:rPr lang="en-GB" b="0" i="0" u="none" strike="noStrike" dirty="0">
                <a:solidFill>
                  <a:srgbClr val="374151"/>
                </a:solidFill>
                <a:effectLst/>
                <a:latin typeface="Söhne"/>
              </a:rPr>
              <a:t>Based on the name of the input element (</a:t>
            </a:r>
            <a:r>
              <a:rPr lang="en-GB" b="0" i="0" u="none" strike="noStrike" dirty="0" err="1">
                <a:solidFill>
                  <a:srgbClr val="374151"/>
                </a:solidFill>
                <a:effectLst/>
                <a:latin typeface="Söhne"/>
              </a:rPr>
              <a:t>celcius</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fahrenheit</a:t>
            </a:r>
            <a:r>
              <a:rPr lang="en-GB" b="0" i="0" u="none" strike="noStrike" dirty="0">
                <a:solidFill>
                  <a:srgbClr val="374151"/>
                </a:solidFill>
                <a:effectLst/>
                <a:latin typeface="Söhne"/>
              </a:rPr>
              <a:t>, or kelvin), it performs the appropriate temperature conversions and updates the values in the other input fields accordingly.</a:t>
            </a:r>
          </a:p>
          <a:p>
            <a:pPr algn="l">
              <a:buFont typeface="Arial" panose="020B0604020202020204" pitchFamily="34" charset="0"/>
              <a:buChar char="•"/>
            </a:pPr>
            <a:r>
              <a:rPr lang="en-GB" b="0" i="0" u="none" strike="noStrike" dirty="0">
                <a:solidFill>
                  <a:srgbClr val="374151"/>
                </a:solidFill>
                <a:effectLst/>
                <a:latin typeface="Söhne"/>
              </a:rPr>
              <a:t>The </a:t>
            </a:r>
            <a:r>
              <a:rPr lang="en-GB" b="0" i="0" u="none" strike="noStrike" dirty="0" err="1">
                <a:solidFill>
                  <a:srgbClr val="374151"/>
                </a:solidFill>
                <a:effectLst/>
                <a:latin typeface="Söhne"/>
              </a:rPr>
              <a:t>isNumeric</a:t>
            </a:r>
            <a:r>
              <a:rPr lang="en-GB" b="0" i="0" u="none" strike="noStrike" dirty="0">
                <a:solidFill>
                  <a:srgbClr val="374151"/>
                </a:solidFill>
                <a:effectLst/>
                <a:latin typeface="Söhne"/>
              </a:rPr>
              <a:t> function checks if a given value is numeric by using a regular expression to match a valid number format.</a:t>
            </a:r>
          </a:p>
          <a:p>
            <a:pPr algn="l">
              <a:buFont typeface="Arial" panose="020B0604020202020204" pitchFamily="34" charset="0"/>
              <a:buChar char="•"/>
            </a:pPr>
            <a:r>
              <a:rPr lang="en-GB" b="0" i="0" u="none" strike="noStrike" dirty="0">
                <a:solidFill>
                  <a:srgbClr val="374151"/>
                </a:solidFill>
                <a:effectLst/>
                <a:latin typeface="Söhne"/>
              </a:rPr>
              <a:t>The </a:t>
            </a:r>
            <a:r>
              <a:rPr lang="en-GB" b="0" i="0" u="none" strike="noStrike" dirty="0" err="1">
                <a:solidFill>
                  <a:srgbClr val="374151"/>
                </a:solidFill>
                <a:effectLst/>
                <a:latin typeface="Söhne"/>
              </a:rPr>
              <a:t>isMinusSign</a:t>
            </a:r>
            <a:r>
              <a:rPr lang="en-GB" b="0" i="0" u="none" strike="noStrike" dirty="0">
                <a:solidFill>
                  <a:srgbClr val="374151"/>
                </a:solidFill>
                <a:effectLst/>
                <a:latin typeface="Söhne"/>
              </a:rPr>
              <a:t> function checks if a given value is a minus sign (-).</a:t>
            </a:r>
          </a:p>
          <a:p>
            <a:endParaRPr lang="en-AL" dirty="0"/>
          </a:p>
        </p:txBody>
      </p:sp>
      <p:sp>
        <p:nvSpPr>
          <p:cNvPr id="5" name="Date Placeholder 4">
            <a:extLst>
              <a:ext uri="{FF2B5EF4-FFF2-40B4-BE49-F238E27FC236}">
                <a16:creationId xmlns:a16="http://schemas.microsoft.com/office/drawing/2014/main" id="{38D3ECFA-AD9A-9E67-D626-67DF40E8689C}"/>
              </a:ext>
            </a:extLst>
          </p:cNvPr>
          <p:cNvSpPr>
            <a:spLocks noGrp="1"/>
          </p:cNvSpPr>
          <p:nvPr>
            <p:ph type="dt" sz="half" idx="10"/>
          </p:nvPr>
        </p:nvSpPr>
        <p:spPr/>
        <p:txBody>
          <a:bodyPr/>
          <a:lstStyle/>
          <a:p>
            <a:pPr rtl="0"/>
            <a:fld id="{5BA78C1D-B8C9-43D1-BED3-AB201E145563}" type="datetime1">
              <a:rPr lang="en-US" smtClean="0"/>
              <a:t>6/3/23</a:t>
            </a:fld>
            <a:endParaRPr lang="en-US"/>
          </a:p>
        </p:txBody>
      </p:sp>
    </p:spTree>
    <p:extLst>
      <p:ext uri="{BB962C8B-B14F-4D97-AF65-F5344CB8AC3E}">
        <p14:creationId xmlns:p14="http://schemas.microsoft.com/office/powerpoint/2010/main" val="47369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B3850-2D12-95D7-23F4-792EAF7CDC71}"/>
              </a:ext>
            </a:extLst>
          </p:cNvPr>
          <p:cNvSpPr>
            <a:spLocks noGrp="1"/>
          </p:cNvSpPr>
          <p:nvPr>
            <p:ph type="dt" sz="half" idx="10"/>
          </p:nvPr>
        </p:nvSpPr>
        <p:spPr/>
        <p:txBody>
          <a:bodyPr/>
          <a:lstStyle/>
          <a:p>
            <a:pPr rtl="0"/>
            <a:fld id="{65361324-1C8A-40EA-A8C7-BACD05350B74}" type="datetime1">
              <a:rPr lang="en-US" smtClean="0"/>
              <a:t>6/2/23</a:t>
            </a:fld>
            <a:endParaRPr lang="en-US"/>
          </a:p>
        </p:txBody>
      </p:sp>
      <p:pic>
        <p:nvPicPr>
          <p:cNvPr id="2050" name="Picture 2" descr="Free Thank You Slide | Slidebazaar">
            <a:extLst>
              <a:ext uri="{FF2B5EF4-FFF2-40B4-BE49-F238E27FC236}">
                <a16:creationId xmlns:a16="http://schemas.microsoft.com/office/drawing/2014/main" id="{E9576914-EEF9-AD56-B492-74084622C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C2DF8E-444A-2316-41A1-32F16184EBF4}"/>
              </a:ext>
            </a:extLst>
          </p:cNvPr>
          <p:cNvSpPr txBox="1"/>
          <p:nvPr/>
        </p:nvSpPr>
        <p:spPr>
          <a:xfrm>
            <a:off x="5013432" y="457200"/>
            <a:ext cx="6085491" cy="2308324"/>
          </a:xfrm>
          <a:prstGeom prst="rect">
            <a:avLst/>
          </a:prstGeom>
          <a:noFill/>
        </p:spPr>
        <p:txBody>
          <a:bodyPr wrap="square" rtlCol="0">
            <a:spAutoFit/>
          </a:bodyPr>
          <a:lstStyle/>
          <a:p>
            <a:r>
              <a:rPr lang="en-GB" sz="2400" dirty="0">
                <a:highlight>
                  <a:srgbClr val="FCF7F1"/>
                </a:highlight>
              </a:rPr>
              <a:t>This PowerPoint presentation provided an overview of the temperature converter programming project, including its features, programming language and tools, conversion formulas, user interface, testing.</a:t>
            </a:r>
            <a:endParaRPr lang="en-AL" sz="2400" dirty="0">
              <a:highlight>
                <a:srgbClr val="FCF7F1"/>
              </a:highlight>
            </a:endParaRPr>
          </a:p>
        </p:txBody>
      </p:sp>
    </p:spTree>
    <p:extLst>
      <p:ext uri="{BB962C8B-B14F-4D97-AF65-F5344CB8AC3E}">
        <p14:creationId xmlns:p14="http://schemas.microsoft.com/office/powerpoint/2010/main" val="2285541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SavonVTI</Template>
  <TotalTime>38</TotalTime>
  <Words>1000</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Garamond</vt:lpstr>
      <vt:lpstr>Söhne</vt:lpstr>
      <vt:lpstr>SavonVTI</vt:lpstr>
      <vt:lpstr>Temperature converter</vt:lpstr>
      <vt:lpstr>INTRODUCTION</vt:lpstr>
      <vt:lpstr>Project Features</vt:lpstr>
      <vt:lpstr>Project Features</vt:lpstr>
      <vt:lpstr>Error Input by User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Microsoft Office User</dc:creator>
  <cp:lastModifiedBy>Microsoft Office User</cp:lastModifiedBy>
  <cp:revision>2</cp:revision>
  <dcterms:created xsi:type="dcterms:W3CDTF">2023-06-02T21:32:13Z</dcterms:created>
  <dcterms:modified xsi:type="dcterms:W3CDTF">2023-06-02T22:10:20Z</dcterms:modified>
</cp:coreProperties>
</file>