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 snapToObjects="1">
      <p:cViewPr varScale="1">
        <p:scale>
          <a:sx n="175" d="100"/>
          <a:sy n="175" d="100"/>
        </p:scale>
        <p:origin x="35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0" y="178560"/>
            <a:ext cx="879012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47840" y="1252440"/>
            <a:ext cx="7940160" cy="1556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47840" y="2957040"/>
            <a:ext cx="7940160" cy="1556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0" y="178560"/>
            <a:ext cx="879012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47840" y="1252440"/>
            <a:ext cx="3874680" cy="1556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16560" y="1252440"/>
            <a:ext cx="3874680" cy="1556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16560" y="2957040"/>
            <a:ext cx="3874680" cy="1556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47840" y="2957040"/>
            <a:ext cx="3874680" cy="1556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0" y="178560"/>
            <a:ext cx="879012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47840" y="1252440"/>
            <a:ext cx="7940160" cy="3263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47840" y="1252440"/>
            <a:ext cx="7940160" cy="3263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8" name="Imagem 37"/>
          <p:cNvPicPr/>
          <p:nvPr/>
        </p:nvPicPr>
        <p:blipFill>
          <a:blip r:embed="rId2"/>
          <a:stretch/>
        </p:blipFill>
        <p:spPr>
          <a:xfrm>
            <a:off x="2373120" y="1252440"/>
            <a:ext cx="4089600" cy="3263040"/>
          </a:xfrm>
          <a:prstGeom prst="rect">
            <a:avLst/>
          </a:prstGeom>
          <a:ln>
            <a:noFill/>
          </a:ln>
        </p:spPr>
      </p:pic>
      <p:pic>
        <p:nvPicPr>
          <p:cNvPr id="39" name="Imagem 38"/>
          <p:cNvPicPr/>
          <p:nvPr/>
        </p:nvPicPr>
        <p:blipFill>
          <a:blip r:embed="rId2"/>
          <a:stretch/>
        </p:blipFill>
        <p:spPr>
          <a:xfrm>
            <a:off x="2373120" y="1252440"/>
            <a:ext cx="4089600" cy="3263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0" y="178560"/>
            <a:ext cx="879012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47840" y="1252440"/>
            <a:ext cx="7940160" cy="3263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0" y="178560"/>
            <a:ext cx="879012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47840" y="1252440"/>
            <a:ext cx="7940160" cy="3263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0" y="178560"/>
            <a:ext cx="879012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47840" y="1252440"/>
            <a:ext cx="3874680" cy="3263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516560" y="1252440"/>
            <a:ext cx="3874680" cy="3263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0" y="178560"/>
            <a:ext cx="879012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0" y="178560"/>
            <a:ext cx="8790120" cy="262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0" y="178560"/>
            <a:ext cx="879012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47840" y="1252440"/>
            <a:ext cx="3874680" cy="1556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47840" y="2957040"/>
            <a:ext cx="3874680" cy="1556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16560" y="1252440"/>
            <a:ext cx="3874680" cy="3263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0" y="178560"/>
            <a:ext cx="879012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47840" y="1252440"/>
            <a:ext cx="7940160" cy="3263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0" y="178560"/>
            <a:ext cx="879012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47840" y="1252440"/>
            <a:ext cx="3874680" cy="3263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16560" y="1252440"/>
            <a:ext cx="3874680" cy="1556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16560" y="2957040"/>
            <a:ext cx="3874680" cy="1556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0" y="178560"/>
            <a:ext cx="879012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47840" y="1252440"/>
            <a:ext cx="3874680" cy="1556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16560" y="1252440"/>
            <a:ext cx="3874680" cy="1556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47840" y="2957040"/>
            <a:ext cx="7940160" cy="1556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0" y="178560"/>
            <a:ext cx="879012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47840" y="1252440"/>
            <a:ext cx="7940160" cy="1556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47840" y="2957040"/>
            <a:ext cx="7940160" cy="1556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0" y="178560"/>
            <a:ext cx="879012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47840" y="1252440"/>
            <a:ext cx="3874680" cy="1556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16560" y="1252440"/>
            <a:ext cx="3874680" cy="1556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16560" y="2957040"/>
            <a:ext cx="3874680" cy="1556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47840" y="2957040"/>
            <a:ext cx="3874680" cy="1556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0" y="178560"/>
            <a:ext cx="879012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47840" y="1252440"/>
            <a:ext cx="7940160" cy="3263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47840" y="1252440"/>
            <a:ext cx="7940160" cy="3263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8" name="Imagem 77"/>
          <p:cNvPicPr/>
          <p:nvPr/>
        </p:nvPicPr>
        <p:blipFill>
          <a:blip r:embed="rId2"/>
          <a:stretch/>
        </p:blipFill>
        <p:spPr>
          <a:xfrm>
            <a:off x="2373120" y="1252440"/>
            <a:ext cx="4089600" cy="3263040"/>
          </a:xfrm>
          <a:prstGeom prst="rect">
            <a:avLst/>
          </a:prstGeom>
          <a:ln>
            <a:noFill/>
          </a:ln>
        </p:spPr>
      </p:pic>
      <p:pic>
        <p:nvPicPr>
          <p:cNvPr id="79" name="Imagem 78"/>
          <p:cNvPicPr/>
          <p:nvPr/>
        </p:nvPicPr>
        <p:blipFill>
          <a:blip r:embed="rId2"/>
          <a:stretch/>
        </p:blipFill>
        <p:spPr>
          <a:xfrm>
            <a:off x="2373120" y="1252440"/>
            <a:ext cx="4089600" cy="3263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0" y="178560"/>
            <a:ext cx="879012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47840" y="1252440"/>
            <a:ext cx="7940160" cy="3263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0" y="178560"/>
            <a:ext cx="879012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47840" y="1252440"/>
            <a:ext cx="3874680" cy="3263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516560" y="1252440"/>
            <a:ext cx="3874680" cy="3263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0" y="178560"/>
            <a:ext cx="879012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0" y="178560"/>
            <a:ext cx="8790120" cy="262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0" y="178560"/>
            <a:ext cx="879012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47840" y="1252440"/>
            <a:ext cx="3874680" cy="1556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47840" y="2957040"/>
            <a:ext cx="3874680" cy="1556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16560" y="1252440"/>
            <a:ext cx="3874680" cy="3263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0" y="178560"/>
            <a:ext cx="879012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47840" y="1252440"/>
            <a:ext cx="3874680" cy="3263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16560" y="1252440"/>
            <a:ext cx="3874680" cy="1556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16560" y="2957040"/>
            <a:ext cx="3874680" cy="1556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0" y="178560"/>
            <a:ext cx="879012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47840" y="1252440"/>
            <a:ext cx="3874680" cy="1556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16560" y="1252440"/>
            <a:ext cx="3874680" cy="1556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47840" y="2957040"/>
            <a:ext cx="7940160" cy="1556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5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rgbClr val="1F4E79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2"/>
          <p:cNvSpPr>
            <a:spLocks noGrp="1"/>
          </p:cNvSpPr>
          <p:nvPr>
            <p:ph type="title"/>
          </p:nvPr>
        </p:nvSpPr>
        <p:spPr>
          <a:xfrm>
            <a:off x="1143000" y="1389600"/>
            <a:ext cx="8000640" cy="12423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BR" sz="4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" name="Picture 9"/>
          <p:cNvPicPr/>
          <p:nvPr/>
        </p:nvPicPr>
        <p:blipFill>
          <a:blip r:embed="rId14"/>
          <a:stretch/>
        </p:blipFill>
        <p:spPr>
          <a:xfrm>
            <a:off x="323640" y="3997440"/>
            <a:ext cx="2550600" cy="842040"/>
          </a:xfrm>
          <a:prstGeom prst="rect">
            <a:avLst/>
          </a:prstGeom>
          <a:ln>
            <a:noFill/>
          </a:ln>
        </p:spPr>
      </p:pic>
      <p:pic>
        <p:nvPicPr>
          <p:cNvPr id="3" name="Picture 10"/>
          <p:cNvPicPr/>
          <p:nvPr/>
        </p:nvPicPr>
        <p:blipFill>
          <a:blip r:embed="rId15"/>
          <a:stretch/>
        </p:blipFill>
        <p:spPr>
          <a:xfrm>
            <a:off x="8014680" y="4127040"/>
            <a:ext cx="1128960" cy="1015920"/>
          </a:xfrm>
          <a:prstGeom prst="rect">
            <a:avLst/>
          </a:prstGeom>
          <a:ln>
            <a:noFill/>
          </a:ln>
        </p:spPr>
      </p:pic>
      <p:pic>
        <p:nvPicPr>
          <p:cNvPr id="4" name="Picture 11"/>
          <p:cNvPicPr/>
          <p:nvPr/>
        </p:nvPicPr>
        <p:blipFill>
          <a:blip r:embed="rId16"/>
          <a:stretch/>
        </p:blipFill>
        <p:spPr>
          <a:xfrm>
            <a:off x="3132000" y="4062240"/>
            <a:ext cx="3402000" cy="647640"/>
          </a:xfrm>
          <a:prstGeom prst="rect">
            <a:avLst/>
          </a:prstGeom>
          <a:ln>
            <a:noFill/>
          </a:ln>
        </p:spPr>
      </p:pic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0" y="178560"/>
            <a:ext cx="8790120" cy="5662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0" y="4979880"/>
            <a:ext cx="7391160" cy="171360"/>
          </a:xfrm>
          <a:prstGeom prst="rect">
            <a:avLst/>
          </a:prstGeom>
          <a:solidFill>
            <a:srgbClr val="221E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42" name="Picture 12"/>
          <p:cNvPicPr/>
          <p:nvPr/>
        </p:nvPicPr>
        <p:blipFill>
          <a:blip r:embed="rId14"/>
          <a:stretch/>
        </p:blipFill>
        <p:spPr>
          <a:xfrm>
            <a:off x="7365240" y="4977360"/>
            <a:ext cx="913680" cy="173880"/>
          </a:xfrm>
          <a:prstGeom prst="rect">
            <a:avLst/>
          </a:prstGeom>
          <a:ln>
            <a:noFill/>
          </a:ln>
        </p:spPr>
      </p:pic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47840" y="1252440"/>
            <a:ext cx="7940160" cy="326304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6.º nível da estrutura de tópicos</a:t>
            </a: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7.º nível da estrutura de tópicosClick to edit Master text styles</a:t>
            </a:r>
          </a:p>
          <a:p>
            <a:pPr marL="514440" lvl="1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57160" lvl="2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00240" lvl="3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542960" lvl="4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8031600" y="4961520"/>
            <a:ext cx="1112040" cy="181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pt-BR" sz="7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Alexandre L’Erario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pt-BR" sz="7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alerario@utfpr.edu.br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" name="Picture 11"/>
          <p:cNvPicPr/>
          <p:nvPr/>
        </p:nvPicPr>
        <p:blipFill>
          <a:blip r:embed="rId15"/>
          <a:stretch/>
        </p:blipFill>
        <p:spPr>
          <a:xfrm>
            <a:off x="1080" y="4828320"/>
            <a:ext cx="459360" cy="41364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1143000" y="1389600"/>
            <a:ext cx="8000640" cy="1242360"/>
          </a:xfrm>
          <a:prstGeom prst="rect">
            <a:avLst/>
          </a:prstGeom>
          <a:solidFill>
            <a:srgbClr val="0F283E"/>
          </a:solidFill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BR" sz="4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Gerência de Configuração
Introdução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1143000" y="2701440"/>
            <a:ext cx="8000640" cy="504720"/>
          </a:xfrm>
          <a:prstGeom prst="rect">
            <a:avLst/>
          </a:prstGeom>
          <a:solidFill>
            <a:srgbClr val="2A75B7"/>
          </a:solidFill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Alexandre L’Erario</a:t>
            </a: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alerario@utfpr.edu.br</a:t>
            </a: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0" y="178560"/>
            <a:ext cx="8790120" cy="566280"/>
          </a:xfrm>
          <a:prstGeom prst="rect">
            <a:avLst/>
          </a:prstGeom>
          <a:solidFill>
            <a:srgbClr val="2A75B7"/>
          </a:solidFill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 que é Manter??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447840" y="1252440"/>
            <a:ext cx="7940160" cy="3263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Armazenar histórico de mudanças</a:t>
            </a:r>
            <a:endParaRPr lang="pt-BR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Identificar quem mudou o que</a:t>
            </a:r>
            <a:endParaRPr lang="pt-BR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Identificar responsáveis por ações litigiosas</a:t>
            </a:r>
            <a:endParaRPr lang="pt-BR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Migrar sistemas com a garantia de rollback</a:t>
            </a:r>
            <a:endParaRPr lang="pt-BR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Rollback de versões anteriores</a:t>
            </a:r>
            <a:endParaRPr lang="pt-BR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Relacionar componentes com processos</a:t>
            </a:r>
            <a:endParaRPr lang="pt-BR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pt-BR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13"/>
          <p:cNvPicPr/>
          <p:nvPr/>
        </p:nvPicPr>
        <p:blipFill>
          <a:blip r:embed="rId2"/>
          <a:stretch/>
        </p:blipFill>
        <p:spPr>
          <a:xfrm>
            <a:off x="7919620" y="3851130"/>
            <a:ext cx="936360" cy="766440"/>
          </a:xfrm>
          <a:prstGeom prst="rect">
            <a:avLst/>
          </a:prstGeom>
          <a:ln>
            <a:noFill/>
          </a:ln>
        </p:spPr>
      </p:pic>
      <p:sp>
        <p:nvSpPr>
          <p:cNvPr id="96" name="TextShape 1"/>
          <p:cNvSpPr txBox="1"/>
          <p:nvPr/>
        </p:nvSpPr>
        <p:spPr>
          <a:xfrm>
            <a:off x="0" y="178560"/>
            <a:ext cx="8790120" cy="566280"/>
          </a:xfrm>
          <a:prstGeom prst="rect">
            <a:avLst/>
          </a:prstGeom>
          <a:solidFill>
            <a:srgbClr val="2A75B7"/>
          </a:solidFill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Ciclo de vida do software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7" name="Picture 4"/>
          <p:cNvPicPr/>
          <p:nvPr/>
        </p:nvPicPr>
        <p:blipFill>
          <a:blip r:embed="rId3"/>
          <a:stretch/>
        </p:blipFill>
        <p:spPr>
          <a:xfrm>
            <a:off x="1459080" y="1707480"/>
            <a:ext cx="1135800" cy="1007640"/>
          </a:xfrm>
          <a:prstGeom prst="rect">
            <a:avLst/>
          </a:prstGeom>
          <a:ln>
            <a:noFill/>
          </a:ln>
        </p:spPr>
      </p:pic>
      <p:sp>
        <p:nvSpPr>
          <p:cNvPr id="98" name="CustomShape 2"/>
          <p:cNvSpPr/>
          <p:nvPr/>
        </p:nvSpPr>
        <p:spPr>
          <a:xfrm>
            <a:off x="1115640" y="1059480"/>
            <a:ext cx="1656000" cy="54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Alguém precisa do software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(Demanda)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" name="Picture 6"/>
          <p:cNvPicPr/>
          <p:nvPr/>
        </p:nvPicPr>
        <p:blipFill>
          <a:blip r:embed="rId4"/>
          <a:stretch/>
        </p:blipFill>
        <p:spPr>
          <a:xfrm>
            <a:off x="6516360" y="987480"/>
            <a:ext cx="935640" cy="935640"/>
          </a:xfrm>
          <a:prstGeom prst="rect">
            <a:avLst/>
          </a:prstGeom>
          <a:ln>
            <a:noFill/>
          </a:ln>
        </p:spPr>
      </p:pic>
      <p:sp>
        <p:nvSpPr>
          <p:cNvPr id="100" name="CustomShape 3"/>
          <p:cNvSpPr/>
          <p:nvPr/>
        </p:nvSpPr>
        <p:spPr>
          <a:xfrm rot="2882133">
            <a:off x="7036631" y="2412358"/>
            <a:ext cx="2378302" cy="43164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Let’s</a:t>
            </a:r>
            <a:r>
              <a:rPr lang="pt-BR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rock!!!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4"/>
          <p:cNvSpPr/>
          <p:nvPr/>
        </p:nvSpPr>
        <p:spPr>
          <a:xfrm>
            <a:off x="2411640" y="1707480"/>
            <a:ext cx="4032000" cy="503640"/>
          </a:xfrm>
          <a:prstGeom prst="leftArrow">
            <a:avLst>
              <a:gd name="adj1" fmla="val 50000"/>
              <a:gd name="adj2" fmla="val 50000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Ok, preciso de detalhes (requisitos)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5"/>
          <p:cNvSpPr/>
          <p:nvPr/>
        </p:nvSpPr>
        <p:spPr>
          <a:xfrm>
            <a:off x="2555640" y="1203480"/>
            <a:ext cx="3960000" cy="43164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Construa-o para mim??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6"/>
          <p:cNvSpPr/>
          <p:nvPr/>
        </p:nvSpPr>
        <p:spPr>
          <a:xfrm rot="2894279">
            <a:off x="6503260" y="2635963"/>
            <a:ext cx="2392814" cy="503640"/>
          </a:xfrm>
          <a:prstGeom prst="leftArrow">
            <a:avLst>
              <a:gd name="adj1" fmla="val 50000"/>
              <a:gd name="adj2" fmla="val 50000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1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"Segue o software em anexo!"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7"/>
          <p:cNvSpPr/>
          <p:nvPr/>
        </p:nvSpPr>
        <p:spPr>
          <a:xfrm rot="180600">
            <a:off x="1988280" y="2383560"/>
            <a:ext cx="3817440" cy="43164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Preciso de ambiente de execução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5" name="Picture 16"/>
          <p:cNvPicPr/>
          <p:nvPr/>
        </p:nvPicPr>
        <p:blipFill>
          <a:blip r:embed="rId5"/>
          <a:stretch/>
        </p:blipFill>
        <p:spPr>
          <a:xfrm>
            <a:off x="5940000" y="2643840"/>
            <a:ext cx="757080" cy="865440"/>
          </a:xfrm>
          <a:prstGeom prst="rect">
            <a:avLst/>
          </a:prstGeom>
          <a:ln>
            <a:noFill/>
          </a:ln>
        </p:spPr>
      </p:pic>
      <p:sp>
        <p:nvSpPr>
          <p:cNvPr id="106" name="CustomShape 8"/>
          <p:cNvSpPr/>
          <p:nvPr/>
        </p:nvSpPr>
        <p:spPr>
          <a:xfrm rot="183000">
            <a:off x="1558080" y="2750400"/>
            <a:ext cx="4032000" cy="503640"/>
          </a:xfrm>
          <a:prstGeom prst="leftArrow">
            <a:avLst>
              <a:gd name="adj1" fmla="val 50000"/>
              <a:gd name="adj2" fmla="val 50000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Ok, aplicativo no ar!!!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9"/>
          <p:cNvSpPr/>
          <p:nvPr/>
        </p:nvSpPr>
        <p:spPr>
          <a:xfrm rot="180600">
            <a:off x="1628280" y="3319560"/>
            <a:ext cx="3817440" cy="43164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Não me atende mais!!! Quero outro!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10"/>
          <p:cNvSpPr/>
          <p:nvPr/>
        </p:nvSpPr>
        <p:spPr>
          <a:xfrm rot="183000">
            <a:off x="1558080" y="3686400"/>
            <a:ext cx="4032000" cy="503640"/>
          </a:xfrm>
          <a:prstGeom prst="leftArrow">
            <a:avLst>
              <a:gd name="adj1" fmla="val 50000"/>
              <a:gd name="adj2" fmla="val 50000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Ok, vamos  construir outro!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11"/>
          <p:cNvSpPr/>
          <p:nvPr/>
        </p:nvSpPr>
        <p:spPr>
          <a:xfrm rot="183000">
            <a:off x="1486080" y="4190400"/>
            <a:ext cx="4032000" cy="503640"/>
          </a:xfrm>
          <a:prstGeom prst="leftArrow">
            <a:avLst>
              <a:gd name="adj1" fmla="val 50000"/>
              <a:gd name="adj2" fmla="val 50000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Que tal uma migração de dados???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12"/>
          <p:cNvSpPr/>
          <p:nvPr/>
        </p:nvSpPr>
        <p:spPr>
          <a:xfrm rot="180600">
            <a:off x="1340280" y="4595400"/>
            <a:ext cx="3817440" cy="43164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Não é automático???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0" y="178560"/>
            <a:ext cx="8790120" cy="566280"/>
          </a:xfrm>
          <a:prstGeom prst="rect">
            <a:avLst/>
          </a:prstGeom>
          <a:solidFill>
            <a:srgbClr val="2A75B7"/>
          </a:solidFill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Vida do produto (O ciclo depende do processo)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324720" y="2194560"/>
            <a:ext cx="1402200" cy="1402200"/>
          </a:xfrm>
          <a:prstGeom prst="ellipse">
            <a:avLst/>
          </a:prstGeom>
          <a:gradFill>
            <a:gsLst>
              <a:gs pos="0">
                <a:schemeClr val="accent1">
                  <a:alpha val="50000"/>
                  <a:hueOff val="0"/>
                  <a:satOff val="0"/>
                  <a:lumOff val="0"/>
                  <a:alphaOff val="0"/>
                  <a:satMod val="103000"/>
                  <a:lumMod val="102000"/>
                  <a:tint val="94000"/>
                </a:schemeClr>
              </a:gs>
              <a:gs pos="50000">
                <a:schemeClr val="accent1">
                  <a:alpha val="50000"/>
                  <a:hueOff val="0"/>
                  <a:satOff val="0"/>
                  <a:lumOff val="0"/>
                  <a:alphaOff val="0"/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alpha val="50000"/>
                  <a:hueOff val="0"/>
                  <a:satOff val="0"/>
                  <a:lumOff val="0"/>
                  <a:alphaOff val="0"/>
                  <a:lumMod val="99000"/>
                  <a:satMod val="120000"/>
                  <a:shade val="78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7040" tIns="15120" rIns="77040" bIns="15120" anchor="ctr"/>
          <a:lstStyle/>
          <a:p>
            <a:pPr algn="ctr">
              <a:lnSpc>
                <a:spcPct val="90000"/>
              </a:lnSpc>
            </a:pPr>
            <a:r>
              <a:rPr lang="pt-B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Necessidade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1446840" y="2194560"/>
            <a:ext cx="1402200" cy="1402200"/>
          </a:xfrm>
          <a:prstGeom prst="ellipse">
            <a:avLst/>
          </a:prstGeom>
          <a:gradFill>
            <a:gsLst>
              <a:gs pos="0">
                <a:schemeClr val="accent1">
                  <a:alpha val="50000"/>
                  <a:hueOff val="0"/>
                  <a:satOff val="0"/>
                  <a:lumOff val="0"/>
                  <a:alphaOff val="0"/>
                  <a:satMod val="103000"/>
                  <a:lumMod val="102000"/>
                  <a:tint val="94000"/>
                </a:schemeClr>
              </a:gs>
              <a:gs pos="50000">
                <a:schemeClr val="accent1">
                  <a:alpha val="50000"/>
                  <a:hueOff val="0"/>
                  <a:satOff val="0"/>
                  <a:lumOff val="0"/>
                  <a:alphaOff val="0"/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alpha val="50000"/>
                  <a:hueOff val="0"/>
                  <a:satOff val="0"/>
                  <a:lumOff val="0"/>
                  <a:alphaOff val="0"/>
                  <a:lumMod val="99000"/>
                  <a:satMod val="120000"/>
                  <a:shade val="78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7040" tIns="15120" rIns="77040" bIns="15120" anchor="ctr"/>
          <a:lstStyle/>
          <a:p>
            <a:pPr algn="ctr">
              <a:lnSpc>
                <a:spcPct val="90000"/>
              </a:lnSpc>
            </a:pPr>
            <a:r>
              <a:rPr lang="pt-B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Desenvolvimento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4"/>
          <p:cNvSpPr/>
          <p:nvPr/>
        </p:nvSpPr>
        <p:spPr>
          <a:xfrm>
            <a:off x="2568600" y="2194560"/>
            <a:ext cx="1402200" cy="1402200"/>
          </a:xfrm>
          <a:prstGeom prst="ellipse">
            <a:avLst/>
          </a:prstGeom>
          <a:gradFill>
            <a:gsLst>
              <a:gs pos="0">
                <a:schemeClr val="accent1">
                  <a:alpha val="50000"/>
                  <a:hueOff val="0"/>
                  <a:satOff val="0"/>
                  <a:lumOff val="0"/>
                  <a:alphaOff val="0"/>
                  <a:satMod val="103000"/>
                  <a:lumMod val="102000"/>
                  <a:tint val="94000"/>
                </a:schemeClr>
              </a:gs>
              <a:gs pos="50000">
                <a:schemeClr val="accent1">
                  <a:alpha val="50000"/>
                  <a:hueOff val="0"/>
                  <a:satOff val="0"/>
                  <a:lumOff val="0"/>
                  <a:alphaOff val="0"/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alpha val="50000"/>
                  <a:hueOff val="0"/>
                  <a:satOff val="0"/>
                  <a:lumOff val="0"/>
                  <a:alphaOff val="0"/>
                  <a:lumMod val="99000"/>
                  <a:satMod val="120000"/>
                  <a:shade val="78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7040" tIns="15120" rIns="77040" bIns="15120" anchor="ctr"/>
          <a:lstStyle/>
          <a:p>
            <a:pPr algn="ctr">
              <a:lnSpc>
                <a:spcPct val="90000"/>
              </a:lnSpc>
            </a:pPr>
            <a:r>
              <a:rPr lang="pt-B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Implantação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5"/>
          <p:cNvSpPr/>
          <p:nvPr/>
        </p:nvSpPr>
        <p:spPr>
          <a:xfrm>
            <a:off x="3690720" y="2194560"/>
            <a:ext cx="1402200" cy="1402200"/>
          </a:xfrm>
          <a:prstGeom prst="ellipse">
            <a:avLst/>
          </a:prstGeom>
          <a:gradFill>
            <a:gsLst>
              <a:gs pos="0">
                <a:schemeClr val="accent1">
                  <a:alpha val="50000"/>
                  <a:hueOff val="0"/>
                  <a:satOff val="0"/>
                  <a:lumOff val="0"/>
                  <a:alphaOff val="0"/>
                  <a:satMod val="103000"/>
                  <a:lumMod val="102000"/>
                  <a:tint val="94000"/>
                </a:schemeClr>
              </a:gs>
              <a:gs pos="50000">
                <a:schemeClr val="accent1">
                  <a:alpha val="50000"/>
                  <a:hueOff val="0"/>
                  <a:satOff val="0"/>
                  <a:lumOff val="0"/>
                  <a:alphaOff val="0"/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alpha val="50000"/>
                  <a:hueOff val="0"/>
                  <a:satOff val="0"/>
                  <a:lumOff val="0"/>
                  <a:alphaOff val="0"/>
                  <a:lumMod val="99000"/>
                  <a:satMod val="120000"/>
                  <a:shade val="78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7040" tIns="15120" rIns="77040" bIns="15120" anchor="ctr"/>
          <a:lstStyle/>
          <a:p>
            <a:pPr algn="ctr">
              <a:lnSpc>
                <a:spcPct val="90000"/>
              </a:lnSpc>
            </a:pPr>
            <a:r>
              <a:rPr lang="pt-B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Operação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6"/>
          <p:cNvSpPr/>
          <p:nvPr/>
        </p:nvSpPr>
        <p:spPr>
          <a:xfrm>
            <a:off x="4812840" y="2194560"/>
            <a:ext cx="1402200" cy="1402200"/>
          </a:xfrm>
          <a:prstGeom prst="ellipse">
            <a:avLst/>
          </a:prstGeom>
          <a:gradFill>
            <a:gsLst>
              <a:gs pos="0">
                <a:schemeClr val="accent1">
                  <a:alpha val="50000"/>
                  <a:hueOff val="0"/>
                  <a:satOff val="0"/>
                  <a:lumOff val="0"/>
                  <a:alphaOff val="0"/>
                  <a:satMod val="103000"/>
                  <a:lumMod val="102000"/>
                  <a:tint val="94000"/>
                </a:schemeClr>
              </a:gs>
              <a:gs pos="50000">
                <a:schemeClr val="accent1">
                  <a:alpha val="50000"/>
                  <a:hueOff val="0"/>
                  <a:satOff val="0"/>
                  <a:lumOff val="0"/>
                  <a:alphaOff val="0"/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alpha val="50000"/>
                  <a:hueOff val="0"/>
                  <a:satOff val="0"/>
                  <a:lumOff val="0"/>
                  <a:alphaOff val="0"/>
                  <a:lumMod val="99000"/>
                  <a:satMod val="120000"/>
                  <a:shade val="78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7040" tIns="15120" rIns="77040" bIns="15120" anchor="ctr"/>
          <a:lstStyle/>
          <a:p>
            <a:pPr algn="ctr">
              <a:lnSpc>
                <a:spcPct val="90000"/>
              </a:lnSpc>
            </a:pPr>
            <a:r>
              <a:rPr lang="pt-B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Manutenção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7"/>
          <p:cNvSpPr/>
          <p:nvPr/>
        </p:nvSpPr>
        <p:spPr>
          <a:xfrm>
            <a:off x="5934600" y="2194560"/>
            <a:ext cx="1402200" cy="1402200"/>
          </a:xfrm>
          <a:prstGeom prst="ellipse">
            <a:avLst/>
          </a:prstGeom>
          <a:gradFill>
            <a:gsLst>
              <a:gs pos="0">
                <a:schemeClr val="accent1">
                  <a:alpha val="50000"/>
                  <a:hueOff val="0"/>
                  <a:satOff val="0"/>
                  <a:lumOff val="0"/>
                  <a:alphaOff val="0"/>
                  <a:satMod val="103000"/>
                  <a:lumMod val="102000"/>
                  <a:tint val="94000"/>
                </a:schemeClr>
              </a:gs>
              <a:gs pos="50000">
                <a:schemeClr val="accent1">
                  <a:alpha val="50000"/>
                  <a:hueOff val="0"/>
                  <a:satOff val="0"/>
                  <a:lumOff val="0"/>
                  <a:alphaOff val="0"/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alpha val="50000"/>
                  <a:hueOff val="0"/>
                  <a:satOff val="0"/>
                  <a:lumOff val="0"/>
                  <a:alphaOff val="0"/>
                  <a:lumMod val="99000"/>
                  <a:satMod val="120000"/>
                  <a:shade val="78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7040" tIns="15120" rIns="77040" bIns="15120" anchor="ctr"/>
          <a:lstStyle/>
          <a:p>
            <a:pPr algn="ctr">
              <a:lnSpc>
                <a:spcPct val="90000"/>
              </a:lnSpc>
            </a:pPr>
            <a:r>
              <a:rPr lang="pt-B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Migração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8"/>
          <p:cNvSpPr/>
          <p:nvPr/>
        </p:nvSpPr>
        <p:spPr>
          <a:xfrm>
            <a:off x="7056720" y="2194560"/>
            <a:ext cx="1402200" cy="1402200"/>
          </a:xfrm>
          <a:prstGeom prst="ellipse">
            <a:avLst/>
          </a:prstGeom>
          <a:gradFill>
            <a:gsLst>
              <a:gs pos="0">
                <a:schemeClr val="accent1">
                  <a:alpha val="50000"/>
                  <a:hueOff val="0"/>
                  <a:satOff val="0"/>
                  <a:lumOff val="0"/>
                  <a:alphaOff val="0"/>
                  <a:satMod val="103000"/>
                  <a:lumMod val="102000"/>
                  <a:tint val="94000"/>
                </a:schemeClr>
              </a:gs>
              <a:gs pos="50000">
                <a:schemeClr val="accent1">
                  <a:alpha val="50000"/>
                  <a:hueOff val="0"/>
                  <a:satOff val="0"/>
                  <a:lumOff val="0"/>
                  <a:alphaOff val="0"/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alpha val="50000"/>
                  <a:hueOff val="0"/>
                  <a:satOff val="0"/>
                  <a:lumOff val="0"/>
                  <a:alphaOff val="0"/>
                  <a:lumMod val="99000"/>
                  <a:satMod val="120000"/>
                  <a:shade val="78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7040" tIns="15120" rIns="77040" bIns="15120" anchor="ctr"/>
          <a:lstStyle/>
          <a:p>
            <a:pPr algn="ctr">
              <a:lnSpc>
                <a:spcPct val="90000"/>
              </a:lnSpc>
            </a:pPr>
            <a:r>
              <a:rPr lang="pt-B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Desativação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0" y="178560"/>
            <a:ext cx="8790120" cy="566280"/>
          </a:xfrm>
          <a:prstGeom prst="rect">
            <a:avLst/>
          </a:prstGeom>
          <a:solidFill>
            <a:srgbClr val="2A75B7"/>
          </a:solidFill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Ciclo de vida do produto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447840" y="1252440"/>
            <a:ext cx="7940160" cy="3263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Resumo:</a:t>
            </a:r>
            <a:endParaRPr lang="pt-BR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21" name="Picture 3"/>
          <p:cNvPicPr/>
          <p:nvPr/>
        </p:nvPicPr>
        <p:blipFill>
          <a:blip r:embed="rId2"/>
          <a:stretch/>
        </p:blipFill>
        <p:spPr>
          <a:xfrm>
            <a:off x="7092360" y="3939840"/>
            <a:ext cx="936360" cy="766440"/>
          </a:xfrm>
          <a:prstGeom prst="rect">
            <a:avLst/>
          </a:prstGeom>
          <a:ln>
            <a:noFill/>
          </a:ln>
        </p:spPr>
      </p:pic>
      <p:pic>
        <p:nvPicPr>
          <p:cNvPr id="122" name="Picture 4"/>
          <p:cNvPicPr/>
          <p:nvPr/>
        </p:nvPicPr>
        <p:blipFill>
          <a:blip r:embed="rId3"/>
          <a:stretch/>
        </p:blipFill>
        <p:spPr>
          <a:xfrm>
            <a:off x="2467080" y="2211840"/>
            <a:ext cx="1135800" cy="1007640"/>
          </a:xfrm>
          <a:prstGeom prst="rect">
            <a:avLst/>
          </a:prstGeom>
          <a:ln>
            <a:noFill/>
          </a:ln>
        </p:spPr>
      </p:pic>
      <p:pic>
        <p:nvPicPr>
          <p:cNvPr id="123" name="Picture 5"/>
          <p:cNvPicPr/>
          <p:nvPr/>
        </p:nvPicPr>
        <p:blipFill>
          <a:blip r:embed="rId4"/>
          <a:stretch/>
        </p:blipFill>
        <p:spPr>
          <a:xfrm>
            <a:off x="7092360" y="2283840"/>
            <a:ext cx="935640" cy="935640"/>
          </a:xfrm>
          <a:prstGeom prst="rect">
            <a:avLst/>
          </a:prstGeom>
          <a:ln>
            <a:noFill/>
          </a:ln>
        </p:spPr>
      </p:pic>
      <p:pic>
        <p:nvPicPr>
          <p:cNvPr id="124" name="Picture 6"/>
          <p:cNvPicPr/>
          <p:nvPr/>
        </p:nvPicPr>
        <p:blipFill>
          <a:blip r:embed="rId5"/>
          <a:stretch/>
        </p:blipFill>
        <p:spPr>
          <a:xfrm>
            <a:off x="2915640" y="3867840"/>
            <a:ext cx="757080" cy="865440"/>
          </a:xfrm>
          <a:prstGeom prst="rect">
            <a:avLst/>
          </a:prstGeom>
          <a:ln>
            <a:noFill/>
          </a:ln>
        </p:spPr>
      </p:pic>
      <p:pic>
        <p:nvPicPr>
          <p:cNvPr id="125" name="Picture 9"/>
          <p:cNvPicPr/>
          <p:nvPr/>
        </p:nvPicPr>
        <p:blipFill>
          <a:blip r:embed="rId6"/>
          <a:stretch/>
        </p:blipFill>
        <p:spPr>
          <a:xfrm>
            <a:off x="4068000" y="2571840"/>
            <a:ext cx="1544760" cy="1097640"/>
          </a:xfrm>
          <a:prstGeom prst="rect">
            <a:avLst/>
          </a:prstGeom>
          <a:ln>
            <a:noFill/>
          </a:ln>
        </p:spPr>
      </p:pic>
      <p:pic>
        <p:nvPicPr>
          <p:cNvPr id="126" name="Picture 8"/>
          <p:cNvPicPr/>
          <p:nvPr/>
        </p:nvPicPr>
        <p:blipFill>
          <a:blip r:embed="rId7"/>
          <a:stretch/>
        </p:blipFill>
        <p:spPr>
          <a:xfrm>
            <a:off x="2411640" y="1203480"/>
            <a:ext cx="475560" cy="648720"/>
          </a:xfrm>
          <a:prstGeom prst="rect">
            <a:avLst/>
          </a:prstGeom>
          <a:ln>
            <a:noFill/>
          </a:ln>
        </p:spPr>
      </p:pic>
      <p:pic>
        <p:nvPicPr>
          <p:cNvPr id="127" name="Picture 10"/>
          <p:cNvPicPr/>
          <p:nvPr/>
        </p:nvPicPr>
        <p:blipFill>
          <a:blip r:embed="rId8"/>
          <a:stretch/>
        </p:blipFill>
        <p:spPr>
          <a:xfrm>
            <a:off x="4500000" y="1059480"/>
            <a:ext cx="1072440" cy="1030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0" y="178560"/>
            <a:ext cx="8790120" cy="566280"/>
          </a:xfrm>
          <a:prstGeom prst="rect">
            <a:avLst/>
          </a:prstGeom>
          <a:solidFill>
            <a:srgbClr val="2A75B7"/>
          </a:solidFill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3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Vida do produto (O ciclo depende do processo)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324720" y="2194560"/>
            <a:ext cx="1402200" cy="1402200"/>
          </a:xfrm>
          <a:prstGeom prst="ellipse">
            <a:avLst/>
          </a:prstGeom>
          <a:gradFill>
            <a:gsLst>
              <a:gs pos="0">
                <a:schemeClr val="accent1">
                  <a:alpha val="50000"/>
                  <a:hueOff val="0"/>
                  <a:satOff val="0"/>
                  <a:lumOff val="0"/>
                  <a:alphaOff val="0"/>
                  <a:satMod val="103000"/>
                  <a:lumMod val="102000"/>
                  <a:tint val="94000"/>
                </a:schemeClr>
              </a:gs>
              <a:gs pos="50000">
                <a:schemeClr val="accent1">
                  <a:alpha val="50000"/>
                  <a:hueOff val="0"/>
                  <a:satOff val="0"/>
                  <a:lumOff val="0"/>
                  <a:alphaOff val="0"/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alpha val="50000"/>
                  <a:hueOff val="0"/>
                  <a:satOff val="0"/>
                  <a:lumOff val="0"/>
                  <a:alphaOff val="0"/>
                  <a:lumMod val="99000"/>
                  <a:satMod val="120000"/>
                  <a:shade val="78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7040" tIns="15120" rIns="77040" bIns="15120" anchor="ctr"/>
          <a:lstStyle/>
          <a:p>
            <a:pPr algn="ctr">
              <a:lnSpc>
                <a:spcPct val="90000"/>
              </a:lnSpc>
            </a:pPr>
            <a:r>
              <a:rPr lang="pt-B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Necessidade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1446840" y="2194560"/>
            <a:ext cx="1402200" cy="1402200"/>
          </a:xfrm>
          <a:prstGeom prst="ellipse">
            <a:avLst/>
          </a:prstGeom>
          <a:gradFill>
            <a:gsLst>
              <a:gs pos="0">
                <a:schemeClr val="accent1">
                  <a:alpha val="50000"/>
                  <a:hueOff val="0"/>
                  <a:satOff val="0"/>
                  <a:lumOff val="0"/>
                  <a:alphaOff val="0"/>
                  <a:satMod val="103000"/>
                  <a:lumMod val="102000"/>
                  <a:tint val="94000"/>
                </a:schemeClr>
              </a:gs>
              <a:gs pos="50000">
                <a:schemeClr val="accent1">
                  <a:alpha val="50000"/>
                  <a:hueOff val="0"/>
                  <a:satOff val="0"/>
                  <a:lumOff val="0"/>
                  <a:alphaOff val="0"/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alpha val="50000"/>
                  <a:hueOff val="0"/>
                  <a:satOff val="0"/>
                  <a:lumOff val="0"/>
                  <a:alphaOff val="0"/>
                  <a:lumMod val="99000"/>
                  <a:satMod val="120000"/>
                  <a:shade val="78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7040" tIns="15120" rIns="77040" bIns="15120" anchor="ctr"/>
          <a:lstStyle/>
          <a:p>
            <a:pPr algn="ctr">
              <a:lnSpc>
                <a:spcPct val="90000"/>
              </a:lnSpc>
            </a:pPr>
            <a:r>
              <a:rPr lang="pt-B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Desenvolvimento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2568600" y="2194560"/>
            <a:ext cx="1402200" cy="1402200"/>
          </a:xfrm>
          <a:prstGeom prst="ellipse">
            <a:avLst/>
          </a:prstGeom>
          <a:gradFill>
            <a:gsLst>
              <a:gs pos="0">
                <a:schemeClr val="accent1">
                  <a:alpha val="50000"/>
                  <a:hueOff val="0"/>
                  <a:satOff val="0"/>
                  <a:lumOff val="0"/>
                  <a:alphaOff val="0"/>
                  <a:satMod val="103000"/>
                  <a:lumMod val="102000"/>
                  <a:tint val="94000"/>
                </a:schemeClr>
              </a:gs>
              <a:gs pos="50000">
                <a:schemeClr val="accent1">
                  <a:alpha val="50000"/>
                  <a:hueOff val="0"/>
                  <a:satOff val="0"/>
                  <a:lumOff val="0"/>
                  <a:alphaOff val="0"/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alpha val="50000"/>
                  <a:hueOff val="0"/>
                  <a:satOff val="0"/>
                  <a:lumOff val="0"/>
                  <a:alphaOff val="0"/>
                  <a:lumMod val="99000"/>
                  <a:satMod val="120000"/>
                  <a:shade val="78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7040" tIns="15120" rIns="77040" bIns="15120" anchor="ctr"/>
          <a:lstStyle/>
          <a:p>
            <a:pPr algn="ctr">
              <a:lnSpc>
                <a:spcPct val="90000"/>
              </a:lnSpc>
            </a:pPr>
            <a:r>
              <a:rPr lang="pt-B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Implantação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5"/>
          <p:cNvSpPr/>
          <p:nvPr/>
        </p:nvSpPr>
        <p:spPr>
          <a:xfrm>
            <a:off x="3690720" y="2194560"/>
            <a:ext cx="1402200" cy="1402200"/>
          </a:xfrm>
          <a:prstGeom prst="ellipse">
            <a:avLst/>
          </a:prstGeom>
          <a:gradFill>
            <a:gsLst>
              <a:gs pos="0">
                <a:schemeClr val="accent1">
                  <a:alpha val="50000"/>
                  <a:hueOff val="0"/>
                  <a:satOff val="0"/>
                  <a:lumOff val="0"/>
                  <a:alphaOff val="0"/>
                  <a:satMod val="103000"/>
                  <a:lumMod val="102000"/>
                  <a:tint val="94000"/>
                </a:schemeClr>
              </a:gs>
              <a:gs pos="50000">
                <a:schemeClr val="accent1">
                  <a:alpha val="50000"/>
                  <a:hueOff val="0"/>
                  <a:satOff val="0"/>
                  <a:lumOff val="0"/>
                  <a:alphaOff val="0"/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alpha val="50000"/>
                  <a:hueOff val="0"/>
                  <a:satOff val="0"/>
                  <a:lumOff val="0"/>
                  <a:alphaOff val="0"/>
                  <a:lumMod val="99000"/>
                  <a:satMod val="120000"/>
                  <a:shade val="78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7040" tIns="15120" rIns="77040" bIns="15120" anchor="ctr"/>
          <a:lstStyle/>
          <a:p>
            <a:pPr algn="ctr">
              <a:lnSpc>
                <a:spcPct val="90000"/>
              </a:lnSpc>
            </a:pPr>
            <a:r>
              <a:rPr lang="pt-B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Operação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6"/>
          <p:cNvSpPr/>
          <p:nvPr/>
        </p:nvSpPr>
        <p:spPr>
          <a:xfrm>
            <a:off x="4812840" y="2194560"/>
            <a:ext cx="1402200" cy="1402200"/>
          </a:xfrm>
          <a:prstGeom prst="ellipse">
            <a:avLst/>
          </a:prstGeom>
          <a:gradFill>
            <a:gsLst>
              <a:gs pos="0">
                <a:schemeClr val="accent1">
                  <a:alpha val="50000"/>
                  <a:hueOff val="0"/>
                  <a:satOff val="0"/>
                  <a:lumOff val="0"/>
                  <a:alphaOff val="0"/>
                  <a:satMod val="103000"/>
                  <a:lumMod val="102000"/>
                  <a:tint val="94000"/>
                </a:schemeClr>
              </a:gs>
              <a:gs pos="50000">
                <a:schemeClr val="accent1">
                  <a:alpha val="50000"/>
                  <a:hueOff val="0"/>
                  <a:satOff val="0"/>
                  <a:lumOff val="0"/>
                  <a:alphaOff val="0"/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alpha val="50000"/>
                  <a:hueOff val="0"/>
                  <a:satOff val="0"/>
                  <a:lumOff val="0"/>
                  <a:alphaOff val="0"/>
                  <a:lumMod val="99000"/>
                  <a:satMod val="120000"/>
                  <a:shade val="78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7040" tIns="15120" rIns="77040" bIns="15120" anchor="ctr"/>
          <a:lstStyle/>
          <a:p>
            <a:pPr algn="ctr">
              <a:lnSpc>
                <a:spcPct val="90000"/>
              </a:lnSpc>
            </a:pPr>
            <a:r>
              <a:rPr lang="pt-B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Manutenção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7"/>
          <p:cNvSpPr/>
          <p:nvPr/>
        </p:nvSpPr>
        <p:spPr>
          <a:xfrm>
            <a:off x="5934600" y="2194560"/>
            <a:ext cx="1402200" cy="1402200"/>
          </a:xfrm>
          <a:prstGeom prst="ellipse">
            <a:avLst/>
          </a:prstGeom>
          <a:gradFill>
            <a:gsLst>
              <a:gs pos="0">
                <a:schemeClr val="accent1">
                  <a:alpha val="50000"/>
                  <a:hueOff val="0"/>
                  <a:satOff val="0"/>
                  <a:lumOff val="0"/>
                  <a:alphaOff val="0"/>
                  <a:satMod val="103000"/>
                  <a:lumMod val="102000"/>
                  <a:tint val="94000"/>
                </a:schemeClr>
              </a:gs>
              <a:gs pos="50000">
                <a:schemeClr val="accent1">
                  <a:alpha val="50000"/>
                  <a:hueOff val="0"/>
                  <a:satOff val="0"/>
                  <a:lumOff val="0"/>
                  <a:alphaOff val="0"/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alpha val="50000"/>
                  <a:hueOff val="0"/>
                  <a:satOff val="0"/>
                  <a:lumOff val="0"/>
                  <a:alphaOff val="0"/>
                  <a:lumMod val="99000"/>
                  <a:satMod val="120000"/>
                  <a:shade val="78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7040" tIns="15120" rIns="77040" bIns="15120" anchor="ctr"/>
          <a:lstStyle/>
          <a:p>
            <a:pPr algn="ctr">
              <a:lnSpc>
                <a:spcPct val="90000"/>
              </a:lnSpc>
            </a:pPr>
            <a:r>
              <a:rPr lang="pt-B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Migração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8"/>
          <p:cNvSpPr/>
          <p:nvPr/>
        </p:nvSpPr>
        <p:spPr>
          <a:xfrm>
            <a:off x="7056720" y="2194560"/>
            <a:ext cx="1402200" cy="1402200"/>
          </a:xfrm>
          <a:prstGeom prst="ellipse">
            <a:avLst/>
          </a:prstGeom>
          <a:gradFill>
            <a:gsLst>
              <a:gs pos="0">
                <a:schemeClr val="accent1">
                  <a:alpha val="50000"/>
                  <a:hueOff val="0"/>
                  <a:satOff val="0"/>
                  <a:lumOff val="0"/>
                  <a:alphaOff val="0"/>
                  <a:satMod val="103000"/>
                  <a:lumMod val="102000"/>
                  <a:tint val="94000"/>
                </a:schemeClr>
              </a:gs>
              <a:gs pos="50000">
                <a:schemeClr val="accent1">
                  <a:alpha val="50000"/>
                  <a:hueOff val="0"/>
                  <a:satOff val="0"/>
                  <a:lumOff val="0"/>
                  <a:alphaOff val="0"/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alpha val="50000"/>
                  <a:hueOff val="0"/>
                  <a:satOff val="0"/>
                  <a:lumOff val="0"/>
                  <a:alphaOff val="0"/>
                  <a:lumMod val="99000"/>
                  <a:satMod val="120000"/>
                  <a:shade val="78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7040" tIns="15120" rIns="77040" bIns="15120" anchor="ctr"/>
          <a:lstStyle/>
          <a:p>
            <a:pPr algn="ctr">
              <a:lnSpc>
                <a:spcPct val="90000"/>
              </a:lnSpc>
            </a:pPr>
            <a:r>
              <a:rPr lang="pt-B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Desativação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9"/>
          <p:cNvSpPr/>
          <p:nvPr/>
        </p:nvSpPr>
        <p:spPr>
          <a:xfrm>
            <a:off x="90360" y="987480"/>
            <a:ext cx="70034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Sistema orgânico....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Geração sistemática de produtos de trabalho (artefatos)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0" y="178560"/>
            <a:ext cx="8790120" cy="566280"/>
          </a:xfrm>
          <a:prstGeom prst="rect">
            <a:avLst/>
          </a:prstGeom>
          <a:solidFill>
            <a:srgbClr val="2A75B7"/>
          </a:solidFill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 se algo falhar???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447840" y="987480"/>
            <a:ext cx="7940160" cy="3960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Quem paga a conta?</a:t>
            </a:r>
            <a:endParaRPr lang="pt-BR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Quem é o culpado?</a:t>
            </a:r>
            <a:endParaRPr lang="pt-BR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Podemos aprender com a falha?</a:t>
            </a:r>
            <a:endParaRPr lang="pt-BR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pt-BR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pt-BR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pt-BR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falha não é tão ruim?</a:t>
            </a:r>
            <a:endParaRPr lang="pt-BR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Porque falhamos?</a:t>
            </a:r>
            <a:endParaRPr lang="pt-BR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Onde falhamos?</a:t>
            </a:r>
            <a:endParaRPr lang="pt-BR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39" name="Picture 3"/>
          <p:cNvPicPr/>
          <p:nvPr/>
        </p:nvPicPr>
        <p:blipFill>
          <a:blip r:embed="rId2"/>
          <a:stretch/>
        </p:blipFill>
        <p:spPr>
          <a:xfrm>
            <a:off x="6883754" y="1172925"/>
            <a:ext cx="1583640" cy="990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0" y="178560"/>
            <a:ext cx="8790120" cy="566280"/>
          </a:xfrm>
          <a:prstGeom prst="rect">
            <a:avLst/>
          </a:prstGeom>
          <a:solidFill>
            <a:srgbClr val="2A75B7"/>
          </a:solidFill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Considere os limites de sua organização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447840" y="1252440"/>
            <a:ext cx="7940160" cy="3263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Qual o limite de uma organização?</a:t>
            </a:r>
            <a:endParaRPr lang="pt-BR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Delinear limites é uma prática emergente a partir do Sec XVIII – (revolução industrial)</a:t>
            </a:r>
            <a:endParaRPr lang="pt-BR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pt-BR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lvl="1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 chego atrasado é culpa do relógio?</a:t>
            </a:r>
            <a:endParaRPr lang="pt-BR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pt-BR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hoje?? Quais os limites??? Internet!</a:t>
            </a:r>
            <a:endParaRPr lang="pt-BR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42" name="Picture 4"/>
          <p:cNvPicPr/>
          <p:nvPr/>
        </p:nvPicPr>
        <p:blipFill>
          <a:blip r:embed="rId2"/>
          <a:stretch/>
        </p:blipFill>
        <p:spPr>
          <a:xfrm>
            <a:off x="7740360" y="2211840"/>
            <a:ext cx="1324440" cy="2643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0" y="178560"/>
            <a:ext cx="8790120" cy="566280"/>
          </a:xfrm>
          <a:prstGeom prst="rect">
            <a:avLst/>
          </a:prstGeom>
          <a:solidFill>
            <a:srgbClr val="2A75B7"/>
          </a:solidFill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Casos reais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395640" y="915480"/>
            <a:ext cx="7940160" cy="3888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Retornar o código antigo (mais comum!)</a:t>
            </a:r>
            <a:endParaRPr lang="pt-B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Descobrir quem implementou uma função indevida </a:t>
            </a:r>
            <a:endParaRPr lang="pt-B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Processo contra o </a:t>
            </a:r>
            <a:r>
              <a:rPr lang="pt-B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orkut</a:t>
            </a:r>
            <a:endParaRPr lang="pt-B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Processo contra um datacenter (hospedagem)</a:t>
            </a:r>
            <a:endParaRPr lang="pt-B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Processo contra ações de pirataria</a:t>
            </a:r>
            <a:endParaRPr lang="pt-B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Configurar rapidamente o ambiente de trabalho</a:t>
            </a:r>
            <a:endParaRPr lang="pt-B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Reconfigurar ambiente de produção (Caso </a:t>
            </a:r>
            <a:r>
              <a:rPr lang="pt-B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ManWapp</a:t>
            </a: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pt-B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Regras de negócio não definidas (pelo cliente :O)</a:t>
            </a:r>
            <a:endParaRPr lang="pt-B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Aplicação do software para propósito ilícito (ERP)!</a:t>
            </a:r>
            <a:endParaRPr lang="pt-B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Auditoria e proteção a patentes</a:t>
            </a:r>
            <a:endParaRPr lang="pt-B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0" y="178560"/>
            <a:ext cx="8790120" cy="566280"/>
          </a:xfrm>
          <a:prstGeom prst="rect">
            <a:avLst/>
          </a:prstGeom>
          <a:solidFill>
            <a:srgbClr val="2A75B7"/>
          </a:solidFill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Objetivos do gerenciamento de configurações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424980" y="875069"/>
            <a:ext cx="7940160" cy="3263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Manter um histórico do produto</a:t>
            </a:r>
            <a:endParaRPr lang="pt-B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lvl="1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Código fonte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lvl="1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Documentação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lvl="1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Evolução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Manter estratégias e procedimentos de configurações</a:t>
            </a:r>
            <a:endParaRPr lang="pt-B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lvl="1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Infraestrutura 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lvl="1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Ambientes de produção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Manter mecanismos de auditoria</a:t>
            </a:r>
            <a:endParaRPr lang="pt-B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lvl="1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Responsabilidade técnica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lvl="1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Segurança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labinov.thmx</Template>
  <TotalTime>403</TotalTime>
  <Words>357</Words>
  <Application>Microsoft Macintosh PowerPoint</Application>
  <PresentationFormat>Apresentação na tela (16:9)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Orientada a Objetos</dc:title>
  <dc:subject/>
  <dc:creator>Alexandre</dc:creator>
  <dc:description/>
  <cp:lastModifiedBy>Alexandre L'Erario</cp:lastModifiedBy>
  <cp:revision>85</cp:revision>
  <dcterms:created xsi:type="dcterms:W3CDTF">2010-02-24T22:56:37Z</dcterms:created>
  <dcterms:modified xsi:type="dcterms:W3CDTF">2021-02-18T21:57:33Z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