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00" r:id="rId2"/>
    <p:sldId id="284" r:id="rId3"/>
    <p:sldId id="290" r:id="rId4"/>
    <p:sldId id="285" r:id="rId5"/>
    <p:sldId id="289" r:id="rId6"/>
    <p:sldId id="291" r:id="rId7"/>
    <p:sldId id="301" r:id="rId8"/>
    <p:sldId id="302" r:id="rId9"/>
    <p:sldId id="292" r:id="rId10"/>
    <p:sldId id="305" r:id="rId11"/>
    <p:sldId id="306" r:id="rId12"/>
    <p:sldId id="295" r:id="rId13"/>
    <p:sldId id="296" r:id="rId14"/>
    <p:sldId id="297" r:id="rId15"/>
    <p:sldId id="298" r:id="rId16"/>
    <p:sldId id="299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711" autoAdjust="0"/>
  </p:normalViewPr>
  <p:slideViewPr>
    <p:cSldViewPr snapToGrid="0">
      <p:cViewPr varScale="1">
        <p:scale>
          <a:sx n="70" d="100"/>
          <a:sy n="70" d="100"/>
        </p:scale>
        <p:origin x="-12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82BE5-C30F-484F-A5C3-446468066D48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32039-EC5D-427A-AB38-3DC2AC2E20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067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CA6EF-E7AD-46FA-A7CA-673686A5595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076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5BFE-EBFF-4D6E-8C56-06511E61A9FB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0792"/>
            <a:ext cx="3181350" cy="21812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161" y="1319208"/>
            <a:ext cx="2633477" cy="2622809"/>
          </a:xfrm>
          <a:prstGeom prst="rect">
            <a:avLst/>
          </a:prstGeom>
        </p:spPr>
      </p:pic>
      <p:sp>
        <p:nvSpPr>
          <p:cNvPr id="7" name="Subtítulo 2"/>
          <p:cNvSpPr>
            <a:spLocks noGrp="1"/>
          </p:cNvSpPr>
          <p:nvPr>
            <p:ph type="ctrTitle"/>
          </p:nvPr>
        </p:nvSpPr>
        <p:spPr>
          <a:xfrm>
            <a:off x="1866900" y="5321300"/>
            <a:ext cx="5524500" cy="12700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pt-BR" sz="2700" b="1" dirty="0" smtClean="0"/>
              <a:t>Prof</a:t>
            </a:r>
            <a:r>
              <a:rPr lang="pt-BR" sz="2700" b="1" dirty="0"/>
              <a:t>. </a:t>
            </a:r>
            <a:r>
              <a:rPr lang="pt-BR" sz="2700" b="1" dirty="0" err="1" smtClean="0"/>
              <a:t>Miderson</a:t>
            </a:r>
            <a:r>
              <a:rPr lang="pt-BR" sz="2700" b="1" dirty="0" smtClean="0"/>
              <a:t> Andrei Santana</a:t>
            </a:r>
            <a:endParaRPr lang="pt-BR" sz="2700" b="1" dirty="0"/>
          </a:p>
          <a:p>
            <a:r>
              <a:rPr lang="pt-BR" sz="2700" b="1" dirty="0" smtClean="0"/>
              <a:t>Curso : </a:t>
            </a:r>
            <a:r>
              <a:rPr lang="pt-BR" sz="2800" b="1" dirty="0"/>
              <a:t>Probabilidade e Estatística</a:t>
            </a:r>
            <a:r>
              <a:rPr lang="pt-BR" sz="2700" b="1" dirty="0" smtClean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346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16300" y="889000"/>
            <a:ext cx="2438400" cy="635000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/>
              <a:t>DEFINICÃO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711200" y="1854200"/>
            <a:ext cx="7848600" cy="4140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Estatísticas- Coleção de dados numéricos, reunidos com finalidade de fornecer informações de uma atividade qualquer.  Exemplos: Estatísticas Econômicas; Estatísticas Demográficas.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Estatística – Método, Ciência.</a:t>
            </a:r>
          </a:p>
          <a:p>
            <a:pPr algn="just"/>
            <a:endParaRPr lang="pt-BR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pt-BR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pt-BR" sz="2800" dirty="0"/>
              <a:t> </a:t>
            </a:r>
            <a:endParaRPr lang="pt-BR" sz="28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51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60700" y="812800"/>
            <a:ext cx="2781300" cy="635000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/>
              <a:t>IMPORTANCIA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711200" y="1854200"/>
            <a:ext cx="7848600" cy="4140200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Métodos Estatísticos são fundamentais para o trabalho de Professores, pesquisadores, Engenheiros, Cientistas Sociais, Economistas, entre outros.</a:t>
            </a:r>
          </a:p>
          <a:p>
            <a:pPr algn="just"/>
            <a:endParaRPr lang="pt-BR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pt-BR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pt-BR" sz="2800" dirty="0"/>
              <a:t> </a:t>
            </a:r>
            <a:endParaRPr lang="pt-BR" sz="28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2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8400" y="475392"/>
            <a:ext cx="3352800" cy="772389"/>
          </a:xfrm>
        </p:spPr>
        <p:txBody>
          <a:bodyPr>
            <a:normAutofit/>
          </a:bodyPr>
          <a:lstStyle/>
          <a:p>
            <a:r>
              <a:rPr lang="pt-BR" sz="3600" b="1" dirty="0" smtClean="0"/>
              <a:t>INTRODUCÃO</a:t>
            </a:r>
            <a:r>
              <a:rPr lang="pt-BR" sz="2400" b="1" dirty="0" smtClean="0"/>
              <a:t> 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81000" y="1247781"/>
            <a:ext cx="7467600" cy="525165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                </a:t>
            </a:r>
          </a:p>
          <a:p>
            <a:pPr marL="0" indent="0" algn="just">
              <a:buNone/>
            </a:pPr>
            <a:endParaRPr lang="pt-BR" sz="28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pt-BR" sz="28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                                   </a:t>
            </a:r>
          </a:p>
          <a:p>
            <a:pPr marL="0" indent="0" algn="just"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ESTATÍSTICA</a:t>
            </a:r>
            <a:endParaRPr lang="pt-BR" sz="28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pt-BR" sz="28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                                                   </a:t>
            </a:r>
            <a:endParaRPr lang="pt-BR" sz="28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  </a:t>
            </a:r>
          </a:p>
          <a:p>
            <a:pPr marL="0" indent="0" algn="just"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                        </a:t>
            </a:r>
            <a:endParaRPr lang="pt-BR" sz="28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                                                  </a:t>
            </a:r>
            <a:endParaRPr lang="pt-BR" sz="28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rgbClr val="0070C0"/>
              </a:solidFill>
            </a:endParaRPr>
          </a:p>
          <a:p>
            <a:pPr algn="just"/>
            <a:endParaRPr lang="pt-BR" sz="2800" dirty="0">
              <a:solidFill>
                <a:srgbClr val="0070C0"/>
              </a:solidFill>
            </a:endParaRPr>
          </a:p>
          <a:p>
            <a:pPr algn="just"/>
            <a:endParaRPr lang="pt-BR" sz="2800" dirty="0" smtClean="0">
              <a:solidFill>
                <a:srgbClr val="0070C0"/>
              </a:solidFill>
            </a:endParaRPr>
          </a:p>
          <a:p>
            <a:pPr algn="just"/>
            <a:endParaRPr lang="pt-BR" sz="28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152400" y="-17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6881" y="-1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6" name="Texto Explicativo 2 (Sem Bordas) 15"/>
          <p:cNvSpPr/>
          <p:nvPr/>
        </p:nvSpPr>
        <p:spPr>
          <a:xfrm>
            <a:off x="5015759" y="1787192"/>
            <a:ext cx="2133600" cy="720719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6313"/>
              <a:gd name="adj6" fmla="val -108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DESCRITIVA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o Explicativo 2 19"/>
          <p:cNvSpPr/>
          <p:nvPr/>
        </p:nvSpPr>
        <p:spPr>
          <a:xfrm>
            <a:off x="4953000" y="3457129"/>
            <a:ext cx="2259119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4456"/>
              <a:gd name="adj6" fmla="val -96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PROBABILISTICA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o Explicativo 2 20"/>
          <p:cNvSpPr/>
          <p:nvPr/>
        </p:nvSpPr>
        <p:spPr>
          <a:xfrm>
            <a:off x="4953000" y="5011233"/>
            <a:ext cx="2259119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7716"/>
              <a:gd name="adj6" fmla="val -96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INFERENCIAL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61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8400" y="475392"/>
            <a:ext cx="3352800" cy="772389"/>
          </a:xfrm>
        </p:spPr>
        <p:txBody>
          <a:bodyPr>
            <a:normAutofit/>
          </a:bodyPr>
          <a:lstStyle/>
          <a:p>
            <a:r>
              <a:rPr lang="pt-BR" sz="3600" b="1" dirty="0" smtClean="0"/>
              <a:t>INTRODUCÃO</a:t>
            </a:r>
            <a:r>
              <a:rPr lang="pt-BR" sz="2400" b="1" dirty="0" smtClean="0"/>
              <a:t> 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81000" y="1247781"/>
            <a:ext cx="7467600" cy="525165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endParaRPr lang="pt-BR" sz="28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pt-BR" sz="4500" dirty="0"/>
              <a:t>A </a:t>
            </a:r>
            <a:r>
              <a:rPr lang="pt-BR" sz="4500" b="1" dirty="0"/>
              <a:t>estatística descritiva</a:t>
            </a:r>
            <a:r>
              <a:rPr lang="pt-BR" sz="4500" dirty="0"/>
              <a:t> é um ramo da </a:t>
            </a:r>
            <a:r>
              <a:rPr lang="pt-BR" sz="4500" b="1" dirty="0"/>
              <a:t>estatística</a:t>
            </a:r>
            <a:r>
              <a:rPr lang="pt-BR" sz="4500" dirty="0"/>
              <a:t> que aplica várias técnicas para descrever e </a:t>
            </a:r>
            <a:r>
              <a:rPr lang="pt-BR" sz="4500" dirty="0" smtClean="0"/>
              <a:t>sumarizar(organizar) </a:t>
            </a:r>
            <a:r>
              <a:rPr lang="pt-BR" sz="4500" dirty="0"/>
              <a:t>um conjunto de dados. </a:t>
            </a:r>
            <a:endParaRPr lang="pt-BR" sz="4500" dirty="0" smtClean="0"/>
          </a:p>
          <a:p>
            <a:pPr marL="0" indent="0" algn="just">
              <a:buNone/>
            </a:pPr>
            <a:endParaRPr lang="pt-BR" sz="45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pt-BR" sz="28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pt-BR" sz="28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                                   </a:t>
            </a:r>
          </a:p>
          <a:p>
            <a:pPr marL="0" indent="0" algn="just">
              <a:buNone/>
            </a:pPr>
            <a:endParaRPr lang="pt-BR" sz="28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                                                   </a:t>
            </a:r>
            <a:endParaRPr lang="pt-BR" sz="28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  </a:t>
            </a:r>
          </a:p>
          <a:p>
            <a:pPr marL="0" indent="0" algn="just"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                        </a:t>
            </a:r>
            <a:endParaRPr lang="pt-BR" sz="28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                                                  </a:t>
            </a:r>
            <a:endParaRPr lang="pt-BR" sz="28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rgbClr val="0070C0"/>
              </a:solidFill>
            </a:endParaRPr>
          </a:p>
          <a:p>
            <a:pPr algn="just"/>
            <a:endParaRPr lang="pt-BR" sz="2800" dirty="0">
              <a:solidFill>
                <a:srgbClr val="0070C0"/>
              </a:solidFill>
            </a:endParaRPr>
          </a:p>
          <a:p>
            <a:pPr algn="just"/>
            <a:endParaRPr lang="pt-BR" sz="2800" dirty="0" smtClean="0">
              <a:solidFill>
                <a:srgbClr val="0070C0"/>
              </a:solidFill>
            </a:endParaRPr>
          </a:p>
          <a:p>
            <a:pPr algn="just"/>
            <a:endParaRPr lang="pt-BR" sz="28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152400" y="-17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6881" y="-1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96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8400" y="475392"/>
            <a:ext cx="3352800" cy="772389"/>
          </a:xfrm>
        </p:spPr>
        <p:txBody>
          <a:bodyPr>
            <a:normAutofit/>
          </a:bodyPr>
          <a:lstStyle/>
          <a:p>
            <a:r>
              <a:rPr lang="pt-BR" sz="3600" b="1" dirty="0" smtClean="0"/>
              <a:t>INTRODUCÃO</a:t>
            </a:r>
            <a:r>
              <a:rPr lang="pt-BR" sz="2400" b="1" dirty="0" smtClean="0"/>
              <a:t> 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38200" y="1485982"/>
            <a:ext cx="7467600" cy="48737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600" dirty="0" smtClean="0"/>
              <a:t>.</a:t>
            </a:r>
            <a:r>
              <a:rPr lang="pt-BR" sz="2600" b="1" i="1" dirty="0" smtClean="0"/>
              <a:t>BIOESTATÍSTICA</a:t>
            </a:r>
            <a:r>
              <a:rPr lang="pt-BR" sz="2600" dirty="0" smtClean="0"/>
              <a:t>            </a:t>
            </a:r>
          </a:p>
          <a:p>
            <a:pPr algn="just"/>
            <a:r>
              <a:rPr lang="pt-BR" sz="2600" dirty="0" smtClean="0"/>
              <a:t> Estatística Aplicada á Ciências Médicas.</a:t>
            </a:r>
          </a:p>
          <a:p>
            <a:pPr marL="0" indent="0" algn="just">
              <a:buNone/>
            </a:pPr>
            <a:endParaRPr lang="pt-BR" sz="2600" dirty="0" smtClean="0"/>
          </a:p>
          <a:p>
            <a:pPr algn="just"/>
            <a:r>
              <a:rPr lang="pt-BR" sz="2600" dirty="0" smtClean="0"/>
              <a:t>.</a:t>
            </a:r>
            <a:r>
              <a:rPr lang="pt-BR" sz="2600" b="1" i="1" dirty="0" smtClean="0"/>
              <a:t>POPULACÃO</a:t>
            </a:r>
            <a:r>
              <a:rPr lang="pt-BR" sz="2600" dirty="0" smtClean="0"/>
              <a:t>           </a:t>
            </a:r>
          </a:p>
          <a:p>
            <a:pPr algn="just"/>
            <a:r>
              <a:rPr lang="pt-BR" sz="2600" dirty="0" smtClean="0"/>
              <a:t>Conjunto de elementos com características comuns.     </a:t>
            </a:r>
          </a:p>
          <a:p>
            <a:pPr marL="0" indent="0" algn="just">
              <a:buNone/>
            </a:pPr>
            <a:r>
              <a:rPr lang="pt-BR" sz="2600" dirty="0" smtClean="0"/>
              <a:t>  </a:t>
            </a:r>
          </a:p>
          <a:p>
            <a:pPr algn="just"/>
            <a:r>
              <a:rPr lang="pt-BR" sz="2600" dirty="0" smtClean="0"/>
              <a:t>.</a:t>
            </a:r>
            <a:r>
              <a:rPr lang="pt-BR" sz="2600" b="1" i="1" dirty="0" smtClean="0"/>
              <a:t>AMOSTRA</a:t>
            </a:r>
            <a:r>
              <a:rPr lang="pt-BR" sz="2600" dirty="0" smtClean="0"/>
              <a:t>            </a:t>
            </a:r>
          </a:p>
          <a:p>
            <a:pPr algn="just"/>
            <a:r>
              <a:rPr lang="pt-BR" sz="2600" dirty="0" smtClean="0"/>
              <a:t>Subconjunto da População.</a:t>
            </a:r>
          </a:p>
          <a:p>
            <a:pPr algn="just"/>
            <a:endParaRPr lang="pt-BR" sz="2600" dirty="0"/>
          </a:p>
          <a:p>
            <a:r>
              <a:rPr lang="pt-BR" sz="2600" b="1" i="1" dirty="0" smtClean="0"/>
              <a:t>CENSO E RECENSEAMENTO    </a:t>
            </a:r>
          </a:p>
          <a:p>
            <a:r>
              <a:rPr lang="pt-BR" sz="2600" b="1" i="1" dirty="0" smtClean="0"/>
              <a:t> </a:t>
            </a:r>
            <a:r>
              <a:rPr lang="pt-BR" sz="2600" dirty="0" smtClean="0"/>
              <a:t>Informações coletadas da População</a:t>
            </a:r>
          </a:p>
          <a:p>
            <a:pPr marL="0" indent="0" algn="just">
              <a:buNone/>
            </a:pPr>
            <a:endParaRPr lang="pt-BR" sz="2800" dirty="0">
              <a:solidFill>
                <a:srgbClr val="0070C0"/>
              </a:solidFill>
            </a:endParaRPr>
          </a:p>
          <a:p>
            <a:pPr algn="just"/>
            <a:endParaRPr lang="pt-BR" sz="28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rgbClr val="0070C0"/>
              </a:solidFill>
            </a:endParaRPr>
          </a:p>
          <a:p>
            <a:pPr algn="just"/>
            <a:endParaRPr lang="pt-BR" sz="2800" dirty="0">
              <a:solidFill>
                <a:srgbClr val="0070C0"/>
              </a:solidFill>
            </a:endParaRPr>
          </a:p>
          <a:p>
            <a:pPr algn="just"/>
            <a:endParaRPr lang="pt-BR" sz="2800" dirty="0" smtClean="0">
              <a:solidFill>
                <a:srgbClr val="0070C0"/>
              </a:solidFill>
            </a:endParaRPr>
          </a:p>
          <a:p>
            <a:pPr algn="just"/>
            <a:endParaRPr lang="pt-BR" sz="28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152400" y="-17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6881" y="-1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7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22481" y="690503"/>
            <a:ext cx="3352800" cy="772389"/>
          </a:xfrm>
        </p:spPr>
        <p:txBody>
          <a:bodyPr>
            <a:normAutofit/>
          </a:bodyPr>
          <a:lstStyle/>
          <a:p>
            <a:r>
              <a:rPr lang="pt-BR" sz="3600" b="1" dirty="0" smtClean="0"/>
              <a:t>INTRODUCÃO</a:t>
            </a:r>
            <a:r>
              <a:rPr lang="pt-BR" sz="2400" b="1" dirty="0" smtClean="0"/>
              <a:t> 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38200" y="1462892"/>
            <a:ext cx="7467600" cy="436640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400" dirty="0" smtClean="0"/>
              <a:t>. </a:t>
            </a:r>
            <a:r>
              <a:rPr lang="pt-BR" sz="2400" b="1" i="1" dirty="0" smtClean="0"/>
              <a:t>PARÂMETRO</a:t>
            </a:r>
          </a:p>
          <a:p>
            <a:pPr algn="just"/>
            <a:r>
              <a:rPr lang="pt-BR" sz="2400" dirty="0"/>
              <a:t>É</a:t>
            </a:r>
            <a:r>
              <a:rPr lang="pt-BR" sz="2400" dirty="0" smtClean="0"/>
              <a:t> </a:t>
            </a:r>
            <a:r>
              <a:rPr lang="pt-BR" sz="2400" dirty="0"/>
              <a:t>uma medida numérica que descreve uma característica de uma população. São valores fixos, geralmente desconhecidos e usualmente representados por caracteres </a:t>
            </a:r>
            <a:r>
              <a:rPr lang="pt-BR" sz="2400" dirty="0" smtClean="0"/>
              <a:t>gregos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.</a:t>
            </a:r>
            <a:r>
              <a:rPr lang="pt-BR" sz="2400" b="1" i="1" dirty="0" smtClean="0"/>
              <a:t>ESTATÍSTICA </a:t>
            </a:r>
          </a:p>
          <a:p>
            <a:pPr algn="just"/>
            <a:r>
              <a:rPr lang="pt-BR" sz="2400" dirty="0"/>
              <a:t>É</a:t>
            </a:r>
            <a:r>
              <a:rPr lang="pt-BR" sz="2400" dirty="0" smtClean="0"/>
              <a:t> </a:t>
            </a:r>
            <a:r>
              <a:rPr lang="pt-BR" sz="2400" dirty="0"/>
              <a:t>uma estatística numérica que descreve uma característica de uma amostra. Representada por caracteres latinos</a:t>
            </a:r>
            <a:endParaRPr lang="pt-BR" sz="2400" dirty="0" smtClean="0"/>
          </a:p>
          <a:p>
            <a:pPr marL="0" indent="0" algn="just">
              <a:buNone/>
            </a:pPr>
            <a:r>
              <a:rPr lang="pt-BR" dirty="0" smtClean="0">
                <a:solidFill>
                  <a:schemeClr val="tx2"/>
                </a:solidFill>
              </a:rPr>
              <a:t>  </a:t>
            </a:r>
            <a:endParaRPr lang="pt-BR" sz="2800" dirty="0">
              <a:solidFill>
                <a:schemeClr val="tx2"/>
              </a:solidFill>
            </a:endParaRPr>
          </a:p>
          <a:p>
            <a:pPr algn="just"/>
            <a:endParaRPr lang="pt-BR" sz="28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rgbClr val="0070C0"/>
              </a:solidFill>
            </a:endParaRPr>
          </a:p>
          <a:p>
            <a:pPr algn="just"/>
            <a:endParaRPr lang="pt-BR" sz="2800" dirty="0">
              <a:solidFill>
                <a:srgbClr val="0070C0"/>
              </a:solidFill>
            </a:endParaRPr>
          </a:p>
          <a:p>
            <a:pPr algn="just"/>
            <a:endParaRPr lang="pt-BR" sz="2800" dirty="0" smtClean="0">
              <a:solidFill>
                <a:srgbClr val="0070C0"/>
              </a:solidFill>
            </a:endParaRPr>
          </a:p>
          <a:p>
            <a:pPr algn="just"/>
            <a:endParaRPr lang="pt-BR" sz="28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152400" y="-17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6881" y="-1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07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8400" y="475392"/>
            <a:ext cx="3352800" cy="772389"/>
          </a:xfrm>
        </p:spPr>
        <p:txBody>
          <a:bodyPr>
            <a:normAutofit/>
          </a:bodyPr>
          <a:lstStyle/>
          <a:p>
            <a:r>
              <a:rPr lang="pt-BR" sz="3600" b="1" dirty="0" smtClean="0"/>
              <a:t>INTRODUCÃO</a:t>
            </a:r>
            <a:r>
              <a:rPr lang="pt-BR" sz="2400" b="1" dirty="0" smtClean="0"/>
              <a:t> 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81000" y="1247781"/>
            <a:ext cx="7467600" cy="52516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                                                   NOMINAL</a:t>
            </a:r>
          </a:p>
          <a:p>
            <a:pPr marL="0" indent="0" algn="just">
              <a:buNone/>
            </a:pPr>
            <a:r>
              <a:rPr lang="pt-BR" sz="2800" dirty="0">
                <a:solidFill>
                  <a:srgbClr val="0070C0"/>
                </a:solidFill>
              </a:rPr>
              <a:t> </a:t>
            </a:r>
            <a:r>
              <a:rPr lang="pt-BR" sz="2800" dirty="0" smtClean="0">
                <a:solidFill>
                  <a:srgbClr val="0070C0"/>
                </a:solidFill>
              </a:rPr>
              <a:t>                    QUALITATITVAS</a:t>
            </a:r>
          </a:p>
          <a:p>
            <a:pPr marL="0" indent="0" algn="just"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                                                   ORDINAL</a:t>
            </a:r>
          </a:p>
          <a:p>
            <a:pPr marL="0" indent="0" algn="just">
              <a:buNone/>
            </a:pPr>
            <a:r>
              <a:rPr lang="pt-BR" sz="2800" dirty="0">
                <a:solidFill>
                  <a:srgbClr val="0070C0"/>
                </a:solidFill>
              </a:rPr>
              <a:t>VARIÁVEIS</a:t>
            </a:r>
          </a:p>
          <a:p>
            <a:pPr marL="0" indent="0" algn="just">
              <a:buNone/>
            </a:pPr>
            <a:endParaRPr lang="pt-BR" sz="28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                                                   DISCRETAS</a:t>
            </a:r>
            <a:endParaRPr lang="pt-BR" sz="28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  </a:t>
            </a:r>
          </a:p>
          <a:p>
            <a:pPr marL="0" indent="0" algn="just"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                     QUANTITATIVAS </a:t>
            </a:r>
            <a:endParaRPr lang="pt-BR" sz="28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                                                   CONTÍNUAS</a:t>
            </a:r>
            <a:endParaRPr lang="pt-BR" sz="28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rgbClr val="0070C0"/>
              </a:solidFill>
            </a:endParaRPr>
          </a:p>
          <a:p>
            <a:pPr algn="just"/>
            <a:endParaRPr lang="pt-BR" sz="2800" dirty="0">
              <a:solidFill>
                <a:srgbClr val="0070C0"/>
              </a:solidFill>
            </a:endParaRPr>
          </a:p>
          <a:p>
            <a:pPr algn="just"/>
            <a:endParaRPr lang="pt-BR" sz="2800" dirty="0" smtClean="0">
              <a:solidFill>
                <a:srgbClr val="0070C0"/>
              </a:solidFill>
            </a:endParaRPr>
          </a:p>
          <a:p>
            <a:pPr algn="just"/>
            <a:endParaRPr lang="pt-BR" sz="28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152400" y="-176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6881" y="-1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Chave esquerda 6"/>
          <p:cNvSpPr/>
          <p:nvPr/>
        </p:nvSpPr>
        <p:spPr>
          <a:xfrm>
            <a:off x="1967760" y="1435100"/>
            <a:ext cx="419100" cy="4114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have esquerda 8"/>
          <p:cNvSpPr/>
          <p:nvPr/>
        </p:nvSpPr>
        <p:spPr>
          <a:xfrm>
            <a:off x="4446481" y="1235081"/>
            <a:ext cx="304800" cy="16605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have esquerda 11"/>
          <p:cNvSpPr/>
          <p:nvPr/>
        </p:nvSpPr>
        <p:spPr>
          <a:xfrm>
            <a:off x="4419600" y="3808516"/>
            <a:ext cx="152400" cy="19049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02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6250" y="980614"/>
            <a:ext cx="2673350" cy="917574"/>
          </a:xfrm>
        </p:spPr>
        <p:txBody>
          <a:bodyPr/>
          <a:lstStyle/>
          <a:p>
            <a:r>
              <a:rPr lang="pt-BR" b="1" dirty="0"/>
              <a:t>CONTRATO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DFCE-E697-4631-9272-C278E6BA06CD}" type="slidenum">
              <a:rPr lang="pt-BR" smtClean="0"/>
              <a:t>2</a:t>
            </a:fld>
            <a:endParaRPr lang="pt-B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5" y="5463228"/>
            <a:ext cx="2790825" cy="62651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01675" y="3695700"/>
            <a:ext cx="7302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</a:rPr>
              <a:t>Nota 1(N1): 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</a:rPr>
              <a:t>9,0 pontos [primeira avaliação] + APS;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</a:rPr>
              <a:t>Nota 2(N2): 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</a:rPr>
              <a:t>9,0 pontos [segunda avaliação] + APS;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</a:rPr>
              <a:t>Nota 3(N3): 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</a:rPr>
              <a:t>9,0 pontos [terceira avaliação] + APS;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914400" y="1898188"/>
            <a:ext cx="787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HORÁRIOS</a:t>
            </a:r>
            <a:r>
              <a:rPr lang="pt-BR" sz="2400"/>
              <a:t>:  </a:t>
            </a:r>
            <a:r>
              <a:rPr lang="pt-BR" sz="2400" smtClean="0"/>
              <a:t>QUINTA 21:20 </a:t>
            </a:r>
            <a:r>
              <a:rPr lang="pt-BR" sz="2400" dirty="0" smtClean="0"/>
              <a:t>h </a:t>
            </a:r>
            <a:r>
              <a:rPr lang="pt-BR" sz="2400" smtClean="0"/>
              <a:t>ÁS 23:00 </a:t>
            </a:r>
            <a:r>
              <a:rPr lang="pt-BR" sz="2400" dirty="0" smtClean="0"/>
              <a:t>h </a:t>
            </a:r>
          </a:p>
          <a:p>
            <a:pPr algn="just"/>
            <a:r>
              <a:rPr lang="pt-BR" sz="2400"/>
              <a:t> </a:t>
            </a:r>
            <a:r>
              <a:rPr lang="pt-BR" sz="2400" smtClean="0"/>
              <a:t>                      </a:t>
            </a:r>
            <a:r>
              <a:rPr lang="pt-BR" sz="2400"/>
              <a:t>SEXTA </a:t>
            </a:r>
            <a:r>
              <a:rPr lang="pt-BR" sz="2400" smtClean="0"/>
              <a:t>19:30 </a:t>
            </a:r>
            <a:r>
              <a:rPr lang="pt-BR" sz="2400"/>
              <a:t>h ÁS </a:t>
            </a:r>
            <a:r>
              <a:rPr lang="pt-BR" sz="2400" smtClean="0"/>
              <a:t>21:10 </a:t>
            </a:r>
            <a:r>
              <a:rPr lang="pt-BR" sz="2400"/>
              <a:t>h </a:t>
            </a:r>
          </a:p>
          <a:p>
            <a:pPr algn="just"/>
            <a:r>
              <a:rPr lang="pt-BR" sz="2400" smtClean="0"/>
              <a:t>AVALIACÕES: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6447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13150" y="149227"/>
            <a:ext cx="2673350" cy="917574"/>
          </a:xfrm>
        </p:spPr>
        <p:txBody>
          <a:bodyPr/>
          <a:lstStyle/>
          <a:p>
            <a:r>
              <a:rPr lang="pt-BR" b="1" dirty="0"/>
              <a:t>CONTRATO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257301"/>
            <a:ext cx="7886700" cy="4351338"/>
          </a:xfrm>
        </p:spPr>
        <p:txBody>
          <a:bodyPr>
            <a:normAutofit/>
          </a:bodyPr>
          <a:lstStyle/>
          <a:p>
            <a:pPr algn="just"/>
            <a:endParaRPr lang="pt-BR" sz="2200" dirty="0" smtClean="0"/>
          </a:p>
          <a:p>
            <a:pPr algn="just"/>
            <a:r>
              <a:rPr lang="pt-BR" sz="2200" dirty="0"/>
              <a:t>FOCO NA DISCIPLINA. NÃO DEIXE DÚVIDAS... E SEM CELULAR!!!</a:t>
            </a:r>
          </a:p>
          <a:p>
            <a:pPr marL="0" indent="0" algn="just">
              <a:buNone/>
            </a:pPr>
            <a:endParaRPr lang="pt-BR" sz="2200" dirty="0"/>
          </a:p>
          <a:p>
            <a:pPr algn="just"/>
            <a:r>
              <a:rPr lang="pt-BR" sz="2200" dirty="0"/>
              <a:t>A PRÁTICA E OS EXERCÍCIOS SÃO NECESSÁRIOS</a:t>
            </a:r>
          </a:p>
          <a:p>
            <a:pPr algn="just"/>
            <a:endParaRPr lang="pt-BR" sz="2200" dirty="0"/>
          </a:p>
          <a:p>
            <a:pPr algn="just"/>
            <a:r>
              <a:rPr lang="pt-BR" sz="2200" dirty="0"/>
              <a:t>TENHA SEMPRE BOA VONTADE... POIS SEMPRE ESTAREI A DISPOSICÃO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DFCE-E697-4631-9272-C278E6BA06C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6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MATERIAIS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549400"/>
            <a:ext cx="7886700" cy="4627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BUSSAB, W. O.; MORETTIN, P. A. </a:t>
            </a:r>
            <a:r>
              <a:rPr lang="en-US" b="1" dirty="0" err="1"/>
              <a:t>Estatística</a:t>
            </a:r>
            <a:r>
              <a:rPr lang="en-US" b="1" dirty="0"/>
              <a:t> </a:t>
            </a:r>
            <a:r>
              <a:rPr lang="en-US" b="1" dirty="0" err="1"/>
              <a:t>básica</a:t>
            </a:r>
            <a:r>
              <a:rPr lang="en-US" dirty="0"/>
              <a:t>. 4. ed. São Paulo : </a:t>
            </a:r>
            <a:r>
              <a:rPr lang="en-US" dirty="0" err="1"/>
              <a:t>Atual</a:t>
            </a:r>
            <a:r>
              <a:rPr lang="en-US" dirty="0"/>
              <a:t>, 1987. COSTA NETO, P. L. O. </a:t>
            </a:r>
            <a:r>
              <a:rPr lang="en-US" b="1" dirty="0" err="1"/>
              <a:t>Estatística</a:t>
            </a:r>
            <a:r>
              <a:rPr lang="en-US" dirty="0"/>
              <a:t>. 2. ed. São Paulo: </a:t>
            </a:r>
            <a:r>
              <a:rPr lang="en-US" dirty="0" err="1"/>
              <a:t>Edgard</a:t>
            </a:r>
            <a:r>
              <a:rPr lang="en-US" dirty="0"/>
              <a:t> </a:t>
            </a:r>
            <a:r>
              <a:rPr lang="en-US" dirty="0" err="1"/>
              <a:t>Blücher</a:t>
            </a:r>
            <a:r>
              <a:rPr lang="en-US" dirty="0"/>
              <a:t>, 2002.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NOTAS DE AULAS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CALCULADORA</a:t>
            </a:r>
            <a:r>
              <a:rPr lang="pt-BR" dirty="0" smtClean="0"/>
              <a:t>.  </a:t>
            </a:r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SOFTWARE: 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DFCE-E697-4631-9272-C278E6BA06CD}" type="slidenum">
              <a:rPr lang="pt-BR" smtClean="0"/>
              <a:t>4</a:t>
            </a:fld>
            <a:endParaRPr lang="pt-BR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2569342"/>
            <a:ext cx="21145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408" y="4954300"/>
            <a:ext cx="2499699" cy="99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159380"/>
              </p:ext>
            </p:extLst>
          </p:nvPr>
        </p:nvGraphicFramePr>
        <p:xfrm>
          <a:off x="5738286" y="4559299"/>
          <a:ext cx="1576022" cy="1707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38286" y="4559299"/>
                        <a:ext cx="1576022" cy="1707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204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939800" y="977901"/>
            <a:ext cx="8077200" cy="3670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b="1" i="1" u="sng" dirty="0" smtClean="0"/>
              <a:t>OBJETIVOS DA DISCIPLINA</a:t>
            </a:r>
            <a:endParaRPr lang="pt-BR" sz="3600" b="1" i="1" u="sng" dirty="0"/>
          </a:p>
          <a:p>
            <a:pPr marL="0" indent="0" algn="just">
              <a:buNone/>
            </a:pPr>
            <a:endParaRPr lang="pt-BR" sz="3600" dirty="0" smtClean="0"/>
          </a:p>
          <a:p>
            <a:pPr marL="0" indent="0" algn="just">
              <a:buNone/>
            </a:pPr>
            <a:endParaRPr lang="pt-BR" sz="3600" dirty="0" smtClean="0"/>
          </a:p>
          <a:p>
            <a:r>
              <a:rPr lang="pt-BR" sz="2400" dirty="0" smtClean="0"/>
              <a:t>Transmitir </a:t>
            </a:r>
            <a:r>
              <a:rPr lang="pt-BR" sz="2400" dirty="0"/>
              <a:t>e vivenciar conhecimentos de Estatística</a:t>
            </a:r>
          </a:p>
          <a:p>
            <a:r>
              <a:rPr lang="pt-BR" sz="2400" dirty="0" smtClean="0"/>
              <a:t>Compreender </a:t>
            </a:r>
            <a:r>
              <a:rPr lang="pt-BR" sz="2400" dirty="0"/>
              <a:t>o método estatístico</a:t>
            </a:r>
          </a:p>
          <a:p>
            <a:r>
              <a:rPr lang="pt-BR" sz="2400" dirty="0" smtClean="0"/>
              <a:t>Utilizar </a:t>
            </a:r>
            <a:r>
              <a:rPr lang="pt-BR" sz="2400" dirty="0"/>
              <a:t>técnicas estatísticas adequadas ao estudo de fenômenos específicos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DFCE-E697-4631-9272-C278E6BA06CD}" type="slidenum">
              <a:rPr lang="pt-BR" sz="1600" b="1" smtClean="0">
                <a:solidFill>
                  <a:srgbClr val="92D050"/>
                </a:solidFill>
              </a:rPr>
              <a:t>5</a:t>
            </a:fld>
            <a:endParaRPr lang="pt-BR" sz="160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5550" y="863600"/>
            <a:ext cx="3848100" cy="952500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/>
              <a:t>HISTÓRICO.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81000" y="977900"/>
            <a:ext cx="7848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i="1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pt-BR" dirty="0" smtClean="0">
              <a:solidFill>
                <a:srgbClr val="0070C0"/>
              </a:solidFill>
            </a:endParaRPr>
          </a:p>
          <a:p>
            <a:pPr algn="just"/>
            <a:endParaRPr lang="pt-BR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pt-BR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pt-BR" sz="2800" dirty="0"/>
              <a:t> </a:t>
            </a:r>
            <a:endParaRPr lang="pt-BR" sz="2800" dirty="0" smtClean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923795"/>
            <a:ext cx="7924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pt-BR" sz="2400" dirty="0"/>
              <a:t>Os primeiros levantamentos de dados têm cerca de 3000 anos. Povos como os babilônios, os egípcios ou os romanos, cedo perceberam a importância de possuir registros agrícolas, comerciais e mesmo medições de fenômenos naturais enquanto elementos fundamentais para a organização da sociedade.</a:t>
            </a:r>
            <a:endParaRPr kumimoji="0" lang="pt-BR" altLang="pt-BR" sz="240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0701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5550" y="863600"/>
            <a:ext cx="3848100" cy="952500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/>
              <a:t>HISTÓRICO.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81000" y="977900"/>
            <a:ext cx="7848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i="1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pt-BR" dirty="0" smtClean="0">
              <a:solidFill>
                <a:srgbClr val="0070C0"/>
              </a:solidFill>
            </a:endParaRPr>
          </a:p>
          <a:p>
            <a:pPr algn="just"/>
            <a:endParaRPr lang="pt-BR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pt-BR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pt-BR" sz="2800" dirty="0"/>
              <a:t> </a:t>
            </a:r>
            <a:endParaRPr lang="pt-BR" sz="2800" dirty="0" smtClean="0">
              <a:solidFill>
                <a:srgbClr val="0070C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85800" y="1720840"/>
            <a:ext cx="7747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Ora, naquele tempo, foi publicado um edito de César Augusto, mandando recensear o mundo inteiro. </a:t>
            </a:r>
            <a:r>
              <a:rPr lang="pt-BR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Esse </a:t>
            </a: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primeiro recenseamento teve lugar na época em que Quirino era governador da Síria. </a:t>
            </a:r>
            <a:r>
              <a:rPr lang="pt-BR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Todos </a:t>
            </a: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iam se fazer recensear, cada qual em sua própria cidade  </a:t>
            </a:r>
            <a:r>
              <a:rPr lang="pt-BR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José </a:t>
            </a: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também subiu da cidade de Nazaré , na </a:t>
            </a:r>
            <a:r>
              <a:rPr lang="pt-BR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Galiléia</a:t>
            </a: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, à cidade de David , que se chama Belém, na Judéia , porque era da família e da descendência de David , </a:t>
            </a:r>
            <a:r>
              <a:rPr lang="pt-BR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para </a:t>
            </a: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se fazer recensear com Maria , sua esposa, que estava grávida. (Lucas 2:1,5)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1244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48050" y="863600"/>
            <a:ext cx="2508250" cy="66040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b="1" dirty="0" smtClean="0"/>
              <a:t>ATUALMENTE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81000" y="977900"/>
            <a:ext cx="7848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i="1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pt-BR" dirty="0" smtClean="0"/>
              <a:t>A estatística é fundamental na análise  de dados provenientes de processos em que  existe variabilidade. </a:t>
            </a:r>
          </a:p>
          <a:p>
            <a:pPr marL="0" indent="0" algn="just">
              <a:buNone/>
            </a:pPr>
            <a:r>
              <a:rPr lang="pt-BR" dirty="0" smtClean="0">
                <a:solidFill>
                  <a:srgbClr val="0070C0"/>
                </a:solidFill>
              </a:rPr>
              <a:t> </a:t>
            </a:r>
          </a:p>
          <a:p>
            <a:pPr algn="just"/>
            <a:endParaRPr lang="pt-BR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pt-BR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pt-BR" sz="2800" dirty="0"/>
              <a:t> </a:t>
            </a:r>
            <a:endParaRPr lang="pt-BR" sz="2800" dirty="0" smtClean="0">
              <a:solidFill>
                <a:srgbClr val="0070C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85800" y="1720840"/>
            <a:ext cx="774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7967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16300" y="889000"/>
            <a:ext cx="2438400" cy="635000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/>
              <a:t>DEFINICÃO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711200" y="1854200"/>
            <a:ext cx="7848600" cy="4140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i="1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pt-BR" dirty="0" smtClean="0"/>
              <a:t>A Estatística emprega métodos para coleta, organização, descrição, análise e interpretacao de dados para tomada de decisões em ambientes de incertezas e variações </a:t>
            </a:r>
          </a:p>
          <a:p>
            <a:pPr algn="just"/>
            <a:endParaRPr lang="pt-BR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pt-BR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pt-BR" sz="2800" dirty="0"/>
              <a:t> </a:t>
            </a:r>
            <a:endParaRPr lang="pt-BR" sz="28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1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1446</TotalTime>
  <Words>462</Words>
  <Application>Microsoft Office PowerPoint</Application>
  <PresentationFormat>Apresentação na tela (4:3)</PresentationFormat>
  <Paragraphs>152</Paragraphs>
  <Slides>16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8" baseType="lpstr">
      <vt:lpstr>Tema do Office</vt:lpstr>
      <vt:lpstr>Equation</vt:lpstr>
      <vt:lpstr>Prof. Miderson Andrei Santana Curso : Probabilidade e Estatística  </vt:lpstr>
      <vt:lpstr>CONTRATO</vt:lpstr>
      <vt:lpstr>CONTRATO</vt:lpstr>
      <vt:lpstr>MATERIAIS</vt:lpstr>
      <vt:lpstr>Apresentação do PowerPoint</vt:lpstr>
      <vt:lpstr>HISTÓRICO.</vt:lpstr>
      <vt:lpstr>HISTÓRICO.</vt:lpstr>
      <vt:lpstr>ATUALMENTE</vt:lpstr>
      <vt:lpstr>DEFINICÃO</vt:lpstr>
      <vt:lpstr>DEFINICÃO</vt:lpstr>
      <vt:lpstr>IMPORTANCIA</vt:lpstr>
      <vt:lpstr>INTRODUCÃO </vt:lpstr>
      <vt:lpstr>INTRODUCÃO </vt:lpstr>
      <vt:lpstr>INTRODUCÃO </vt:lpstr>
      <vt:lpstr>INTRODUCÃO </vt:lpstr>
      <vt:lpstr>INTRODUCÃO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DEPCOM</dc:creator>
  <cp:lastModifiedBy>User</cp:lastModifiedBy>
  <cp:revision>78</cp:revision>
  <dcterms:created xsi:type="dcterms:W3CDTF">2016-02-05T12:36:21Z</dcterms:created>
  <dcterms:modified xsi:type="dcterms:W3CDTF">2018-08-09T23:14:13Z</dcterms:modified>
</cp:coreProperties>
</file>