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388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140AA91-F027-49A4-897B-A78266D18E55}">
          <p14:sldIdLst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Seção sem Título" id="{E543E5E3-C3E2-4E8E-A73A-D68E1F61E63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8" initials="W8" lastIdx="1" clrIdx="0">
    <p:extLst>
      <p:ext uri="{19B8F6BF-5375-455C-9EA6-DF929625EA0E}">
        <p15:presenceInfo xmlns:p15="http://schemas.microsoft.com/office/powerpoint/2012/main" xmlns="" userId="Windows 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2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wmf"/><Relationship Id="rId7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image" Target="../media/image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87E2F-509B-4035-9998-781DE08BD202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E257-23F8-44A1-B784-3CD0015D8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1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20789-508C-4ADC-AEFA-2395F7CF5510}" type="datetimeFigureOut">
              <a:rPr lang="pt-BR" smtClean="0"/>
              <a:t>10/08/2018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CA6EF-E7AD-46FA-A7CA-673686A55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861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626E-1533-48F9-81F8-D0DDF6E0ED7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9A7-786A-4EEB-8DE5-86FA328DCF94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57F8-AC9D-46F4-A971-A0A14C15F02D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966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57F8-AC9D-46F4-A971-A0A14C15F02D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3416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57F8-AC9D-46F4-A971-A0A14C15F02D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39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57F8-AC9D-46F4-A971-A0A14C15F02D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8336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57F8-AC9D-46F4-A971-A0A14C15F02D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189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81CE-D022-4CCE-A7E5-D5F573F73CBF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43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885A-F81D-4106-B918-835F36E3AA64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09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B07-DEAC-41E4-8918-E34FB6E52060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02-FBE7-41C9-8946-5B6B531C2585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0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CE9-3CCE-4340-9BDA-29F158B319B0}" type="datetime1">
              <a:rPr lang="pt-BR" smtClean="0"/>
              <a:t>10/08/2018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7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9543-528B-4E26-B3BF-A7BB2B890A68}" type="datetime1">
              <a:rPr lang="pt-BR" smtClean="0"/>
              <a:t>10/08/2018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8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ADEF-B8BF-4612-BE66-8E9642C183B3}" type="datetime1">
              <a:rPr lang="pt-BR" smtClean="0"/>
              <a:t>10/08/2018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C971-350C-4360-9712-D5A5A2F609E0}" type="datetime1">
              <a:rPr lang="pt-BR" smtClean="0"/>
              <a:t>10/08/2018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186-1336-48B3-B67B-F0CA4F9748E8}" type="datetime1">
              <a:rPr lang="pt-BR" smtClean="0"/>
              <a:t>10/08/2018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5D71-7B57-48B1-96C7-81FBC6417953}" type="datetime1">
              <a:rPr lang="pt-BR" smtClean="0"/>
              <a:t>10/08/2018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5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D57F8-AC9D-46F4-A971-A0A14C15F02D}" type="datetime1">
              <a:rPr lang="pt-BR" smtClean="0"/>
              <a:t>10/08/2018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6BDFCE-E697-4631-9272-C278E6BA0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4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22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39999"/>
            <a:ext cx="3181350" cy="2181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19208"/>
            <a:ext cx="2633477" cy="2622809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ctrTitle"/>
          </p:nvPr>
        </p:nvSpPr>
        <p:spPr>
          <a:xfrm>
            <a:off x="1331640" y="5373216"/>
            <a:ext cx="5524500" cy="1270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pt-BR" sz="2700" b="1" dirty="0" smtClean="0"/>
              <a:t>Prof</a:t>
            </a:r>
            <a:r>
              <a:rPr lang="pt-BR" sz="2700" b="1" dirty="0"/>
              <a:t>. </a:t>
            </a:r>
            <a:r>
              <a:rPr lang="pt-BR" sz="2700" b="1" dirty="0" err="1" smtClean="0"/>
              <a:t>Miderson</a:t>
            </a:r>
            <a:r>
              <a:rPr lang="pt-BR" sz="2700" b="1" dirty="0" smtClean="0"/>
              <a:t> Andrei Santana</a:t>
            </a:r>
            <a:endParaRPr lang="pt-BR" sz="2700" b="1" dirty="0"/>
          </a:p>
          <a:p>
            <a:r>
              <a:rPr lang="pt-BR" sz="2700" b="1" dirty="0" smtClean="0"/>
              <a:t>Curso </a:t>
            </a:r>
            <a:r>
              <a:rPr lang="pt-BR" sz="2700" b="1" smtClean="0"/>
              <a:t>: </a:t>
            </a:r>
            <a:r>
              <a:rPr lang="pt-BR" sz="2800" b="1" smtClean="0"/>
              <a:t>Probabilidade Estatística</a:t>
            </a:r>
            <a:endParaRPr lang="pt-BR" sz="27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0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81761"/>
            <a:ext cx="4953000" cy="50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298451" y="1143000"/>
            <a:ext cx="175894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 PASSO:</a:t>
            </a:r>
          </a:p>
          <a:p>
            <a:pPr algn="ctr"/>
            <a:r>
              <a:rPr lang="pt-BR" dirty="0" smtClean="0"/>
              <a:t>SHIFT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09600" y="174535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MUITO BEM!!! AGORA VC. ESTÁ NA FUNCÃO ESTATÍSTICA DE SUA CALCULADORA!!!</a:t>
            </a:r>
            <a:endParaRPr lang="pt-BR" b="1" dirty="0">
              <a:solidFill>
                <a:schemeClr val="tx2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120900" y="1823736"/>
            <a:ext cx="1085849" cy="61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de cantos arredondados 12"/>
          <p:cNvSpPr/>
          <p:nvPr/>
        </p:nvSpPr>
        <p:spPr>
          <a:xfrm>
            <a:off x="222251" y="3048000"/>
            <a:ext cx="1682749" cy="93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r>
              <a:rPr lang="pt-BR" dirty="0" smtClean="0"/>
              <a:t> PASSO:</a:t>
            </a:r>
          </a:p>
          <a:p>
            <a:pPr algn="ctr"/>
            <a:r>
              <a:rPr lang="pt-BR" dirty="0" smtClean="0"/>
              <a:t>TECLE “2”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H="1" flipV="1">
            <a:off x="1905000" y="3514039"/>
            <a:ext cx="857249" cy="112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>
          <a:xfrm>
            <a:off x="6194424" y="820866"/>
            <a:ext cx="2568576" cy="14651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AO APARECER: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           </a:t>
            </a:r>
            <a:r>
              <a:rPr lang="el-GR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σ</a:t>
            </a:r>
            <a:r>
              <a:rPr lang="pt-BR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x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    </a:t>
            </a:r>
            <a:r>
              <a:rPr lang="pt-BR" dirty="0" err="1" smtClean="0">
                <a:solidFill>
                  <a:schemeClr val="tx1"/>
                </a:solidFill>
              </a:rPr>
              <a:t>sx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</a:t>
            </a:r>
            <a:r>
              <a:rPr lang="pt-BR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..........</a:t>
            </a:r>
            <a:r>
              <a:rPr lang="pt-B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DIGITE   “1“ E “=“ PARA MÉDIA                    </a:t>
            </a:r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/>
          </p:nvPr>
        </p:nvGraphicFramePr>
        <p:xfrm>
          <a:off x="6629400" y="1143000"/>
          <a:ext cx="1714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26720" imgH="203040" progId="Equation.DSMT4">
                  <p:embed/>
                </p:oleObj>
              </mc:Choice>
              <mc:Fallback>
                <p:oleObj name="Equation" r:id="rId4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1143000"/>
                        <a:ext cx="17145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tângulo de cantos arredondados 20"/>
          <p:cNvSpPr/>
          <p:nvPr/>
        </p:nvSpPr>
        <p:spPr>
          <a:xfrm>
            <a:off x="5943600" y="3247511"/>
            <a:ext cx="2568576" cy="14651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AO APARECER: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           </a:t>
            </a:r>
            <a:r>
              <a:rPr lang="el-GR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σ</a:t>
            </a:r>
            <a:r>
              <a:rPr lang="pt-BR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x  </a:t>
            </a:r>
            <a:r>
              <a:rPr lang="pt-BR" dirty="0" smtClean="0">
                <a:solidFill>
                  <a:schemeClr val="tx1"/>
                </a:solidFill>
              </a:rPr>
              <a:t>      </a:t>
            </a:r>
            <a:r>
              <a:rPr lang="pt-BR" dirty="0" err="1" smtClean="0">
                <a:solidFill>
                  <a:schemeClr val="tx1"/>
                </a:solidFill>
              </a:rPr>
              <a:t>sx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</a:t>
            </a:r>
            <a:r>
              <a:rPr lang="pt-BR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..........</a:t>
            </a:r>
            <a:r>
              <a:rPr lang="pt-B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DIGITE   “3“ E “=“ PARA DESVIO PAD.                   </a:t>
            </a:r>
          </a:p>
        </p:txBody>
      </p:sp>
      <p:graphicFrame>
        <p:nvGraphicFramePr>
          <p:cNvPr id="22" name="Objeto 21"/>
          <p:cNvGraphicFramePr>
            <a:graphicFrameLocks noChangeAspect="1"/>
          </p:cNvGraphicFramePr>
          <p:nvPr>
            <p:extLst/>
          </p:nvPr>
        </p:nvGraphicFramePr>
        <p:xfrm>
          <a:off x="6391275" y="3514039"/>
          <a:ext cx="1714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26720" imgH="203040" progId="Equation.DSMT4">
                  <p:embed/>
                </p:oleObj>
              </mc:Choice>
              <mc:Fallback>
                <p:oleObj name="Equation" r:id="rId6" imgW="126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1275" y="3514039"/>
                        <a:ext cx="17145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8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6100" y="1238955"/>
            <a:ext cx="8293100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tabLst>
                <a:tab pos="450215" algn="l"/>
                <a:tab pos="27051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Considere os seguintes dados amostrais (conjunto de peças, em gramas):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44958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100 – 105 – 110 – 102 – 103 – 107 – 105 – 90 – 80</a:t>
            </a:r>
            <a:endParaRPr lang="pt-B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76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3048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a) Pede-se: a média, a mediana, a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variância, o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desvio 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padrão,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o coeficiente de variação.</a:t>
            </a:r>
            <a:endParaRPr lang="pt-B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76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3048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b) Os dados possuem pequena dispersão? Por quê?</a:t>
            </a:r>
            <a:endParaRPr lang="pt-B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76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2286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c) Somar 100 de cada observação para obter uma amostra com valores transformados e calcule a média, a variância. (Compare essa variância com os dados originais).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1060411"/>
            <a:ext cx="9042400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tabLst>
                <a:tab pos="3048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Cronometrando o tempo para várias provas de uma gincana automobilística, encontrou-se:</a:t>
            </a:r>
            <a:endParaRPr lang="pt-BR" sz="20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1066800" algn="l"/>
                <a:tab pos="3429000" algn="l"/>
              </a:tabLst>
            </a:pPr>
            <a:r>
              <a:rPr lang="pt-BR" sz="2000" u="sng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Equipe </a:t>
            </a:r>
            <a:r>
              <a:rPr lang="pt-BR" sz="20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Equipe 2:</a:t>
            </a:r>
            <a:endParaRPr lang="pt-BR" sz="20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609600" algn="l"/>
                <a:tab pos="34290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8 provas			</a:t>
            </a:r>
            <a:r>
              <a:rPr lang="pt-BR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Tempo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  15  20  25 </a:t>
            </a:r>
            <a:endParaRPr lang="pt-BR" sz="20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6096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Tempo médio: 15 segundos 			  N</a:t>
            </a:r>
            <a:r>
              <a:rPr lang="pt-BR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provas:  3    2    3    2</a:t>
            </a:r>
            <a:endParaRPr lang="pt-BR" sz="20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6096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Variância 22 segundos</a:t>
            </a:r>
            <a:r>
              <a:rPr lang="pt-BR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20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Pede-se: a</a:t>
            </a:r>
            <a:r>
              <a:rPr lang="pt-BR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048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a) 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 o coeficiente de variação relativo à equipe 1?</a:t>
            </a:r>
            <a:endParaRPr lang="pt-BR" sz="20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990600" algn="l"/>
              </a:tabLs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b) Qual o tempo médio e o desvio padrão da equipe 2?</a:t>
            </a:r>
            <a:endParaRPr lang="pt-BR" sz="2000" b="1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tabLst>
                <a:tab pos="990600" algn="l"/>
              </a:tabLst>
            </a:pPr>
            <a:r>
              <a:rPr lang="pt-BR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Qual a equipe que apresentou resultados mais disperso? Por quê?</a:t>
            </a:r>
            <a:endParaRPr lang="pt-BR" sz="20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894362"/>
          </a:xfrm>
        </p:spPr>
        <p:txBody>
          <a:bodyPr/>
          <a:lstStyle/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63837" y="918889"/>
            <a:ext cx="491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2"/>
                </a:solidFill>
              </a:rPr>
              <a:t>MEDIDAS DE DISPERSÃO</a:t>
            </a:r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7074" y="182759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As medidas de Dispersão servem para avaliar o grau de Variabilidade ou dispersão de um conjunto de Dados.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33600" y="3376173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Estas medidas nos permitem estabelecer comparações entre fenômenos da mesma natureza  mostrando como valores se distribuem acima ou abaixo da medida de </a:t>
            </a:r>
            <a:r>
              <a:rPr lang="pt-BR" sz="2400" dirty="0"/>
              <a:t>T</a:t>
            </a:r>
            <a:r>
              <a:rPr lang="pt-BR" sz="2400" dirty="0" smtClean="0"/>
              <a:t>endência Central</a:t>
            </a: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20700" y="161372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VARIÂNCIA 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81400" y="5715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957847"/>
              </p:ext>
            </p:extLst>
          </p:nvPr>
        </p:nvGraphicFramePr>
        <p:xfrm>
          <a:off x="2489842" y="1069540"/>
          <a:ext cx="2348858" cy="119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269720" imgH="647640" progId="Equation.DSMT4">
                  <p:embed/>
                </p:oleObj>
              </mc:Choice>
              <mc:Fallback>
                <p:oleObj name="Equation" r:id="rId3" imgW="12697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842" y="1069540"/>
                        <a:ext cx="2348858" cy="1197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42900" y="2961928"/>
            <a:ext cx="302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DESVIO PADRÃO</a:t>
            </a:r>
            <a:endParaRPr lang="pt-BR" sz="2400" dirty="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266816"/>
              </p:ext>
            </p:extLst>
          </p:nvPr>
        </p:nvGraphicFramePr>
        <p:xfrm>
          <a:off x="3118375" y="2884410"/>
          <a:ext cx="1299369" cy="61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533160" imgH="253800" progId="Equation.DSMT4">
                  <p:embed/>
                </p:oleObj>
              </mc:Choice>
              <mc:Fallback>
                <p:oleObj name="Equation" r:id="rId5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8375" y="2884410"/>
                        <a:ext cx="1299369" cy="61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342900" y="4735015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COEFICIENTE DE VARIACÃO</a:t>
            </a:r>
            <a:endParaRPr lang="pt-BR" sz="2400" dirty="0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247893"/>
              </p:ext>
            </p:extLst>
          </p:nvPr>
        </p:nvGraphicFramePr>
        <p:xfrm>
          <a:off x="3768060" y="4710779"/>
          <a:ext cx="1936751" cy="83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914400" imgH="393480" progId="Equation.DSMT4">
                  <p:embed/>
                </p:oleObj>
              </mc:Choice>
              <mc:Fallback>
                <p:oleObj name="Equation" r:id="rId7" imgW="91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8060" y="4710779"/>
                        <a:ext cx="1936751" cy="83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53241"/>
              </p:ext>
            </p:extLst>
          </p:nvPr>
        </p:nvGraphicFramePr>
        <p:xfrm>
          <a:off x="5807075" y="1268413"/>
          <a:ext cx="24209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307880" imgH="431640" progId="Equation.DSMT4">
                  <p:embed/>
                </p:oleObj>
              </mc:Choice>
              <mc:Fallback>
                <p:oleObj name="Equation" r:id="rId9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7075" y="1268413"/>
                        <a:ext cx="242093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alimentos organico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58900"/>
            <a:ext cx="2413000" cy="112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de cantos arredondados 14"/>
          <p:cNvSpPr/>
          <p:nvPr/>
        </p:nvSpPr>
        <p:spPr>
          <a:xfrm>
            <a:off x="4140200" y="1219200"/>
            <a:ext cx="4216399" cy="1066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latin typeface="Vivaldi" panose="03020602050506090804" pitchFamily="66" charset="0"/>
              </a:rPr>
              <a:t>C o n v ê n c i o n a i s 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5950" y="2730500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 acordo com a tabela abaixo, verifique qual alimento é regular, Orgânico ou convencional. 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57225" y="3528944"/>
            <a:ext cx="7829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Para facilitar, esta calculado a variação dos alimentos orgânicos. Faca para os alimentos Convencionais!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934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838200" y="457201"/>
          <a:ext cx="6324601" cy="4027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9777"/>
                <a:gridCol w="2021696"/>
                <a:gridCol w="2023128"/>
              </a:tblGrid>
              <a:tr h="606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NUTRIENTES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ORGANICO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CONVENCIONAL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2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Proteína (qualidade)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Nitratos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Vitamina 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53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    - </a:t>
                      </a:r>
                      <a:r>
                        <a:rPr lang="pt-BR" sz="1800" dirty="0">
                          <a:effectLst/>
                        </a:rPr>
                        <a:t>caroteno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Vitamina 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Cálcio (ca)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Magnésio (Mg)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Ferro (Fe)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Zinco (Zn)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/>
          </p:nvPr>
        </p:nvGraphicFramePr>
        <p:xfrm>
          <a:off x="876300" y="2438400"/>
          <a:ext cx="29028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438400"/>
                        <a:ext cx="290286" cy="3810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/>
          <p:cNvSpPr/>
          <p:nvPr/>
        </p:nvSpPr>
        <p:spPr>
          <a:xfrm>
            <a:off x="2895600" y="464820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 Fonte : Moacir </a:t>
            </a:r>
            <a:r>
              <a:rPr lang="pt-BR" dirty="0"/>
              <a:t>R. </a:t>
            </a:r>
            <a:r>
              <a:rPr lang="pt-BR" dirty="0" err="1"/>
              <a:t>Darolt</a:t>
            </a:r>
            <a:r>
              <a:rPr lang="pt-BR" dirty="0"/>
              <a:t> 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0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140" y="20467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ORGÂNICO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48200" y="1629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TABELA AUXILIAR</a:t>
            </a:r>
            <a:endParaRPr lang="pt-BR" dirty="0">
              <a:solidFill>
                <a:srgbClr val="0070C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4114800" y="532284"/>
          <a:ext cx="3276600" cy="2988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7950"/>
                <a:gridCol w="1508650"/>
              </a:tblGrid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X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x²</a:t>
                      </a:r>
                      <a:endParaRPr lang="pt-BR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9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289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9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225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01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68"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1475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820738" y="3505200"/>
          <a:ext cx="1709480" cy="8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269720" imgH="647640" progId="Equation.DSMT4">
                  <p:embed/>
                </p:oleObj>
              </mc:Choice>
              <mc:Fallback>
                <p:oleObj name="Equation" r:id="rId3" imgW="12697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738" y="3505200"/>
                        <a:ext cx="1709480" cy="87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870616" y="4495800"/>
          <a:ext cx="1317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977760" imgH="583920" progId="Equation.DSMT4">
                  <p:embed/>
                </p:oleObj>
              </mc:Choice>
              <mc:Fallback>
                <p:oleObj name="Equation" r:id="rId5" imgW="977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0616" y="4495800"/>
                        <a:ext cx="1317625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1044575" y="5724525"/>
          <a:ext cx="9413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575" y="5724525"/>
                        <a:ext cx="9413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26140" y="291722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VARIÂNCIA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00400" y="359718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DESVIO PADRÃO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/>
          </p:nvPr>
        </p:nvGraphicFramePr>
        <p:xfrm>
          <a:off x="3657600" y="4206378"/>
          <a:ext cx="7191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533160" imgH="253800" progId="Equation.DSMT4">
                  <p:embed/>
                </p:oleObj>
              </mc:Choice>
              <mc:Fallback>
                <p:oleObj name="Equation" r:id="rId9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7600" y="4206378"/>
                        <a:ext cx="71913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/>
          </p:nvPr>
        </p:nvGraphicFramePr>
        <p:xfrm>
          <a:off x="3502025" y="4795838"/>
          <a:ext cx="10112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2025" y="4795838"/>
                        <a:ext cx="1011238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/>
          </p:nvPr>
        </p:nvGraphicFramePr>
        <p:xfrm>
          <a:off x="3663950" y="5580063"/>
          <a:ext cx="73818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545760" imgH="203040" progId="Equation.DSMT4">
                  <p:embed/>
                </p:oleObj>
              </mc:Choice>
              <mc:Fallback>
                <p:oleObj name="Equation" r:id="rId13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3950" y="5580063"/>
                        <a:ext cx="738188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/>
          </p:nvPr>
        </p:nvGraphicFramePr>
        <p:xfrm>
          <a:off x="5892800" y="4623593"/>
          <a:ext cx="12319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5" imgW="914400" imgH="393480" progId="Equation.DSMT4">
                  <p:embed/>
                </p:oleObj>
              </mc:Choice>
              <mc:Fallback>
                <p:oleObj name="Equation" r:id="rId15" imgW="91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2800" y="4623593"/>
                        <a:ext cx="123190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5699381" y="3901360"/>
            <a:ext cx="22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COEFICIENTE DE VARIACÃO</a:t>
            </a:r>
            <a:endParaRPr lang="pt-BR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to 19"/>
          <p:cNvGraphicFramePr>
            <a:graphicFrameLocks noChangeAspect="1"/>
          </p:cNvGraphicFramePr>
          <p:nvPr>
            <p:extLst/>
          </p:nvPr>
        </p:nvGraphicFramePr>
        <p:xfrm>
          <a:off x="5872163" y="5229225"/>
          <a:ext cx="1574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17" imgW="1168200" imgH="419040" progId="Equation.DSMT4">
                  <p:embed/>
                </p:oleObj>
              </mc:Choice>
              <mc:Fallback>
                <p:oleObj name="Equation" r:id="rId17" imgW="1168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72163" y="5229225"/>
                        <a:ext cx="157480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058837"/>
              </p:ext>
            </p:extLst>
          </p:nvPr>
        </p:nvGraphicFramePr>
        <p:xfrm>
          <a:off x="6162675" y="5895181"/>
          <a:ext cx="128428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19" imgW="952200" imgH="203040" progId="Equation.DSMT4">
                  <p:embed/>
                </p:oleObj>
              </mc:Choice>
              <mc:Fallback>
                <p:oleObj name="Equation" r:id="rId19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62675" y="5895181"/>
                        <a:ext cx="1284288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>
            <p:extLst/>
          </p:nvPr>
        </p:nvGraphicFramePr>
        <p:xfrm>
          <a:off x="870616" y="1395622"/>
          <a:ext cx="3098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21" imgW="2298600" imgH="634680" progId="Equation.DSMT4">
                  <p:embed/>
                </p:oleObj>
              </mc:Choice>
              <mc:Fallback>
                <p:oleObj name="Equation" r:id="rId21" imgW="22986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0616" y="1395622"/>
                        <a:ext cx="3098800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4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1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825500"/>
            <a:ext cx="4953000" cy="50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857500" y="952500"/>
            <a:ext cx="3810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4787900" y="774700"/>
            <a:ext cx="160020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603250" y="165100"/>
            <a:ext cx="2184400" cy="977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 PASSO: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SHIFT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457950" y="107950"/>
            <a:ext cx="2184400" cy="977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 PASSO: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MODE CLR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388100" y="1524000"/>
            <a:ext cx="2254250" cy="10858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AO APARECER: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SCL  MODE ALL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</a:t>
            </a:r>
            <a:r>
              <a:rPr lang="pt-BR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..........</a:t>
            </a:r>
            <a:r>
              <a:rPr lang="pt-B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DIGITE   “3 ==“                    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4953000" cy="50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V="1">
            <a:off x="4699000" y="1263650"/>
            <a:ext cx="160020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6477000" y="774700"/>
            <a:ext cx="2184400" cy="977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 PASSO:</a:t>
            </a:r>
          </a:p>
          <a:p>
            <a:pPr algn="ctr"/>
            <a:r>
              <a:rPr lang="pt-BR" dirty="0" smtClean="0"/>
              <a:t>MODE CLR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350000" y="2741828"/>
            <a:ext cx="2254250" cy="10858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AO APARECER: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  SD      REG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</a:t>
            </a:r>
            <a:r>
              <a:rPr lang="pt-BR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..........</a:t>
            </a:r>
            <a:r>
              <a:rPr lang="pt-BR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DIGITE   “2“                    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953000" cy="50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 flipV="1">
            <a:off x="3505200" y="2754528"/>
            <a:ext cx="1600200" cy="1752600"/>
          </a:xfrm>
          <a:prstGeom prst="straightConnector1">
            <a:avLst/>
          </a:prstGeom>
          <a:ln cmpd="sng">
            <a:solidFill>
              <a:schemeClr val="accent1">
                <a:shade val="70000"/>
                <a:satMod val="1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5118100" y="1705232"/>
            <a:ext cx="2273300" cy="192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r>
              <a:rPr lang="pt-BR" dirty="0" smtClean="0"/>
              <a:t> PASSO:</a:t>
            </a:r>
          </a:p>
          <a:p>
            <a:pPr algn="ctr"/>
            <a:r>
              <a:rPr lang="pt-BR" dirty="0" smtClean="0"/>
              <a:t>ENTRE COM O VALORES NUMÉRICOS E  TECLE “M+”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09600" y="174535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MUITO BEM!!! AGORA VC. ESTÁ NA FUNCÃO ESTATÍSTICA DE SUA CALCULADORA!!!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080000" y="4332590"/>
            <a:ext cx="2254250" cy="10858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OBS: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PARA CADA VALOR TECLE “M+”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Miderson Andrei Santana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8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</TotalTime>
  <Words>429</Words>
  <Application>Microsoft Office PowerPoint</Application>
  <PresentationFormat>Apresentação na tela (4:3)</PresentationFormat>
  <Paragraphs>130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Facetado</vt:lpstr>
      <vt:lpstr>Equation</vt:lpstr>
      <vt:lpstr>Prof. Miderson Andrei Santana Curso : Probabilidade Estatística 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juliana_schivane@hotmail.com</dc:creator>
  <cp:lastModifiedBy>User</cp:lastModifiedBy>
  <cp:revision>111</cp:revision>
  <dcterms:created xsi:type="dcterms:W3CDTF">2014-11-14T23:25:35Z</dcterms:created>
  <dcterms:modified xsi:type="dcterms:W3CDTF">2018-08-10T23:32:45Z</dcterms:modified>
</cp:coreProperties>
</file>