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0" r:id="rId2"/>
    <p:sldId id="348" r:id="rId3"/>
    <p:sldId id="357" r:id="rId4"/>
    <p:sldId id="358" r:id="rId5"/>
    <p:sldId id="332" r:id="rId6"/>
    <p:sldId id="354" r:id="rId7"/>
    <p:sldId id="355" r:id="rId8"/>
    <p:sldId id="305" r:id="rId9"/>
    <p:sldId id="349" r:id="rId10"/>
    <p:sldId id="350" r:id="rId11"/>
    <p:sldId id="351" r:id="rId12"/>
    <p:sldId id="356" r:id="rId13"/>
    <p:sldId id="352" r:id="rId14"/>
    <p:sldId id="353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 varScale="1">
        <p:scale>
          <a:sx n="70" d="100"/>
          <a:sy n="70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2BE5-C30F-484F-A5C3-446468066D48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32039-EC5D-427A-AB38-3DC2AC2E2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06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Documento_do_Microsoft_Word_97_-_20031.doc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2099690" y="4000501"/>
            <a:ext cx="5089525" cy="801688"/>
          </a:xfrm>
        </p:spPr>
        <p:txBody>
          <a:bodyPr>
            <a:normAutofit fontScale="90000"/>
          </a:bodyPr>
          <a:lstStyle/>
          <a:p>
            <a:r>
              <a:rPr lang="en-US" altLang="pt-BR" sz="4000" dirty="0" err="1"/>
              <a:t>Noções</a:t>
            </a:r>
            <a:r>
              <a:rPr lang="en-US" altLang="pt-BR" sz="4000" dirty="0"/>
              <a:t> de </a:t>
            </a:r>
            <a:r>
              <a:rPr lang="en-US" altLang="pt-BR" sz="4000" dirty="0" err="1" smtClean="0"/>
              <a:t>Amostragem</a:t>
            </a:r>
            <a:r>
              <a:rPr lang="en-US" altLang="pt-BR" sz="4000" dirty="0" smtClean="0"/>
              <a:t/>
            </a:r>
            <a:br>
              <a:rPr lang="en-US" altLang="pt-BR" sz="4000" dirty="0" smtClean="0"/>
            </a:br>
            <a:r>
              <a:rPr lang="en-US" altLang="pt-BR" sz="4000" dirty="0" smtClean="0"/>
              <a:t>e</a:t>
            </a:r>
            <a:br>
              <a:rPr lang="en-US" altLang="pt-BR" sz="4000" dirty="0" smtClean="0"/>
            </a:br>
            <a:r>
              <a:rPr lang="en-US" altLang="pt-BR" sz="4000" dirty="0" err="1" smtClean="0"/>
              <a:t>Tabelas</a:t>
            </a:r>
            <a:r>
              <a:rPr lang="en-US" altLang="pt-BR" sz="4000" dirty="0"/>
              <a:t> </a:t>
            </a:r>
            <a:endParaRPr lang="pt-BR" altLang="pt-BR" sz="4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793"/>
            <a:ext cx="2099690" cy="14396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70" y="1420809"/>
            <a:ext cx="1786830" cy="1779592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1866900" y="5321300"/>
            <a:ext cx="5524500" cy="127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700" b="1" dirty="0" smtClean="0"/>
              <a:t>Prof. </a:t>
            </a:r>
            <a:r>
              <a:rPr lang="pt-BR" sz="2700" b="1" dirty="0" err="1" smtClean="0"/>
              <a:t>Miderson</a:t>
            </a:r>
            <a:r>
              <a:rPr lang="pt-BR" sz="2700" b="1" dirty="0" smtClean="0"/>
              <a:t> Andrei Santana</a:t>
            </a:r>
          </a:p>
          <a:p>
            <a:r>
              <a:rPr lang="pt-BR" sz="2700" b="1" dirty="0" smtClean="0"/>
              <a:t>Curso : </a:t>
            </a:r>
            <a:r>
              <a:rPr lang="pt-BR" sz="2800" b="1" dirty="0" smtClean="0"/>
              <a:t>Probabilidade e Estatística</a:t>
            </a:r>
            <a:r>
              <a:rPr lang="pt-BR" sz="2700" b="1" dirty="0" smtClean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4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600" y="533400"/>
            <a:ext cx="6172200" cy="1894362"/>
          </a:xfrm>
        </p:spPr>
        <p:txBody>
          <a:bodyPr/>
          <a:lstStyle/>
          <a:p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63837" y="918889"/>
            <a:ext cx="491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Amostragem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97074" y="182759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Amostragem Sistemática</a:t>
            </a:r>
            <a:endParaRPr lang="pt-BR" sz="2400" b="1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36600" y="2674750"/>
            <a:ext cx="767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smtClean="0"/>
              <a:t>A amostra é escolhida selecionando-se um ponto de partida aleatório e tomando-se cada i-ésimo elemento sucessivamente da amostra.</a:t>
            </a: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600" y="533400"/>
            <a:ext cx="6172200" cy="1894362"/>
          </a:xfrm>
        </p:spPr>
        <p:txBody>
          <a:bodyPr/>
          <a:lstStyle/>
          <a:p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63837" y="918889"/>
            <a:ext cx="491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Amostragem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97074" y="182759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Amostragem </a:t>
            </a:r>
            <a:r>
              <a:rPr lang="pt-BR" sz="2400" b="1" smtClean="0"/>
              <a:t>de Estratificada</a:t>
            </a:r>
            <a:endParaRPr lang="pt-BR" sz="2400" b="1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36600" y="2674750"/>
            <a:ext cx="767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Agora vamos explorar a </a:t>
            </a:r>
            <a:r>
              <a:rPr lang="pt-BR" sz="2400" b="1" dirty="0"/>
              <a:t>amostra estratificada</a:t>
            </a:r>
            <a:r>
              <a:rPr lang="pt-BR" sz="2400" dirty="0"/>
              <a:t>. Esta técnica pertence a família de amostras probabilísticas e consiste em dividir toda a população ou o "objeto de estudo" em diferentes subgrupos ou estratos diferentes, de maneira que um indivíduo pode fazer parte apenas de um único estrato ou camada.</a:t>
            </a: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600" y="533400"/>
            <a:ext cx="6172200" cy="1894362"/>
          </a:xfrm>
        </p:spPr>
        <p:txBody>
          <a:bodyPr/>
          <a:lstStyle/>
          <a:p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63837" y="918889"/>
            <a:ext cx="491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Amostragem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97074" y="182759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smtClean="0"/>
              <a:t>Amostragem por Conglomerado</a:t>
            </a:r>
            <a:endParaRPr lang="pt-BR" sz="2400" b="1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36600" y="2674750"/>
            <a:ext cx="767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smtClean="0"/>
              <a:t>A população-alvo é dividida em subpopulacoes mutuamente exclusivas e coletivamente exaustivas, chamdos conglomerados. Escolhe-se então uma amostra aleatória.</a:t>
            </a: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600" y="533400"/>
            <a:ext cx="6172200" cy="1894362"/>
          </a:xfrm>
        </p:spPr>
        <p:txBody>
          <a:bodyPr/>
          <a:lstStyle/>
          <a:p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63837" y="918889"/>
            <a:ext cx="491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Amostragem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97074" y="1596765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Amostragem de Conveniência</a:t>
            </a:r>
            <a:endParaRPr lang="pt-BR" sz="2400" b="1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35000" y="2255382"/>
            <a:ext cx="767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Esta técnica é muito comum e consiste em </a:t>
            </a:r>
            <a:r>
              <a:rPr lang="pt-BR" sz="2400" b="1" dirty="0"/>
              <a:t>selecionar uma amostra da população que seja acessível</a:t>
            </a:r>
            <a:r>
              <a:rPr lang="pt-BR" sz="2400" dirty="0"/>
              <a:t>. Ou seja, os indivíduos empregados nessa pesquisa são selecionados porque eles estão prontamente disponíveis, não porque eles foram selecionados por meio de um critério estatístico. Geralmente essa conveniência representa uma maior facilidade operacional e baixo custo de amostragem, porém tem como consequência a incapacidade de fazer afirmações gerais com rigor estatístico sobre a população.</a:t>
            </a: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368550" y="500063"/>
            <a:ext cx="3718351" cy="960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smtClean="0"/>
              <a:t>GRÁFICOS E TABELAS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921000" y="914399"/>
            <a:ext cx="3911600" cy="4699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Tecnicas</a:t>
            </a:r>
            <a:r>
              <a:rPr lang="en-US" alt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Amostragem</a:t>
            </a:r>
            <a:endParaRPr lang="en-US" alt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856474"/>
              </p:ext>
            </p:extLst>
          </p:nvPr>
        </p:nvGraphicFramePr>
        <p:xfrm>
          <a:off x="237981" y="1739901"/>
          <a:ext cx="8664719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Document" r:id="rId4" imgW="5609442" imgH="2245294" progId="Word.Document.8">
                  <p:embed/>
                </p:oleObj>
              </mc:Choice>
              <mc:Fallback>
                <p:oleObj name="Document" r:id="rId4" imgW="5609442" imgH="22452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81" y="1739901"/>
                        <a:ext cx="8664719" cy="346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2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921000" y="914399"/>
            <a:ext cx="3911600" cy="4699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Tecnicas</a:t>
            </a:r>
            <a:r>
              <a:rPr lang="en-US" alt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Amostragem</a:t>
            </a:r>
            <a:endParaRPr lang="en-US" alt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2" name="Picture 2" descr="http://www.portalaction.com.br/sites/default/files/Probabilidade/figuras/Fluxo_DO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60" y="1414533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921000" y="914399"/>
            <a:ext cx="3911600" cy="4699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Tecnicas</a:t>
            </a:r>
            <a:r>
              <a:rPr lang="en-US" alt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Amostragem</a:t>
            </a:r>
            <a:endParaRPr lang="en-US" alt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66" name="Picture 2" descr="http://www.portalaction.com.br/sites/default/files/Probabilidade/figuras/Fluxo_DO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73" y="1384300"/>
            <a:ext cx="5495726" cy="45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469900"/>
            <a:ext cx="8229600" cy="1171575"/>
          </a:xfrm>
        </p:spPr>
        <p:txBody>
          <a:bodyPr/>
          <a:lstStyle/>
          <a:p>
            <a:r>
              <a:rPr lang="en-US" altLang="pt-BR" dirty="0" err="1"/>
              <a:t>Tamanho</a:t>
            </a:r>
            <a:r>
              <a:rPr lang="en-US" altLang="pt-BR" dirty="0"/>
              <a:t> da </a:t>
            </a:r>
            <a:r>
              <a:rPr lang="en-US" altLang="pt-BR" dirty="0" err="1"/>
              <a:t>amostra</a:t>
            </a:r>
            <a:endParaRPr lang="en-US" altLang="pt-BR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2400" dirty="0" err="1"/>
              <a:t>Qual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tamanho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amostra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devemos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considerar</a:t>
            </a:r>
            <a:r>
              <a:rPr lang="en-US" altLang="pt-BR" sz="2400" dirty="0"/>
              <a:t> se </a:t>
            </a:r>
            <a:r>
              <a:rPr lang="en-US" altLang="pt-BR" sz="2400" dirty="0" err="1"/>
              <a:t>queremos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estimar</a:t>
            </a:r>
            <a:endParaRPr lang="en-US" altLang="pt-BR" sz="2400" dirty="0"/>
          </a:p>
          <a:p>
            <a:pPr>
              <a:lnSpc>
                <a:spcPct val="90000"/>
              </a:lnSpc>
            </a:pPr>
            <a:r>
              <a:rPr lang="en-US" altLang="pt-BR" sz="2400" dirty="0"/>
              <a:t>A </a:t>
            </a:r>
            <a:r>
              <a:rPr lang="en-US" altLang="pt-BR" sz="2400" dirty="0" err="1"/>
              <a:t>proporção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eleitores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votam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um </a:t>
            </a:r>
            <a:r>
              <a:rPr lang="en-US" altLang="pt-BR" sz="2400" dirty="0" err="1"/>
              <a:t>candidato</a:t>
            </a:r>
            <a:r>
              <a:rPr lang="en-US" altLang="pt-BR" sz="2400" dirty="0"/>
              <a:t>?</a:t>
            </a:r>
          </a:p>
          <a:p>
            <a:pPr>
              <a:lnSpc>
                <a:spcPct val="90000"/>
              </a:lnSpc>
            </a:pPr>
            <a:r>
              <a:rPr lang="en-US" altLang="pt-BR" sz="2400" dirty="0"/>
              <a:t>A </a:t>
            </a:r>
            <a:r>
              <a:rPr lang="en-US" altLang="pt-BR" sz="2400" dirty="0" err="1"/>
              <a:t>contaminação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água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praia</a:t>
            </a:r>
            <a:r>
              <a:rPr lang="en-US" altLang="pt-BR" sz="2400" dirty="0"/>
              <a:t> de Ipanema?</a:t>
            </a:r>
          </a:p>
          <a:p>
            <a:pPr>
              <a:lnSpc>
                <a:spcPct val="90000"/>
              </a:lnSpc>
            </a:pPr>
            <a:r>
              <a:rPr lang="en-US" altLang="pt-BR" sz="2400" dirty="0"/>
              <a:t>A taxa de </a:t>
            </a:r>
            <a:r>
              <a:rPr lang="en-US" altLang="pt-BR" sz="2400" dirty="0" err="1"/>
              <a:t>açúcar</a:t>
            </a:r>
            <a:r>
              <a:rPr lang="en-US" altLang="pt-BR" sz="2400" dirty="0"/>
              <a:t> no </a:t>
            </a:r>
            <a:r>
              <a:rPr lang="en-US" altLang="pt-BR" sz="2400" dirty="0" err="1"/>
              <a:t>sangue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pessoa</a:t>
            </a:r>
            <a:r>
              <a:rPr lang="en-US" altLang="pt-BR" sz="2400" dirty="0"/>
              <a:t>?</a:t>
            </a:r>
          </a:p>
          <a:p>
            <a:pPr>
              <a:lnSpc>
                <a:spcPct val="90000"/>
              </a:lnSpc>
            </a:pPr>
            <a:r>
              <a:rPr lang="en-US" altLang="pt-BR" sz="2400" dirty="0"/>
              <a:t>A </a:t>
            </a:r>
            <a:r>
              <a:rPr lang="en-US" altLang="pt-BR" sz="2400" dirty="0" err="1"/>
              <a:t>temperatura</a:t>
            </a:r>
            <a:r>
              <a:rPr lang="en-US" altLang="pt-BR" sz="2400" dirty="0"/>
              <a:t> do </a:t>
            </a:r>
            <a:r>
              <a:rPr lang="en-US" altLang="pt-BR" sz="2400" dirty="0" err="1"/>
              <a:t>corpo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pessoa</a:t>
            </a:r>
            <a:r>
              <a:rPr lang="en-US" altLang="pt-BR" sz="2400" dirty="0"/>
              <a:t>?</a:t>
            </a:r>
          </a:p>
          <a:p>
            <a:pPr>
              <a:lnSpc>
                <a:spcPct val="90000"/>
              </a:lnSpc>
            </a:pPr>
            <a:r>
              <a:rPr lang="en-US" altLang="pt-BR" sz="2400" dirty="0"/>
              <a:t>A </a:t>
            </a:r>
            <a:r>
              <a:rPr lang="en-US" altLang="pt-BR" sz="2400" dirty="0" err="1"/>
              <a:t>renda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média</a:t>
            </a:r>
            <a:r>
              <a:rPr lang="en-US" altLang="pt-BR" sz="2400" dirty="0"/>
              <a:t> dos </a:t>
            </a:r>
            <a:r>
              <a:rPr lang="en-US" altLang="pt-BR" sz="2400" dirty="0" err="1"/>
              <a:t>alunos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sua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escola</a:t>
            </a:r>
            <a:r>
              <a:rPr lang="en-US" altLang="pt-BR" sz="2400" dirty="0"/>
              <a:t>? (</a:t>
            </a:r>
            <a:r>
              <a:rPr lang="en-US" altLang="pt-BR" sz="2400" dirty="0" err="1"/>
              <a:t>como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estimar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renda</a:t>
            </a:r>
            <a:r>
              <a:rPr lang="en-US" altLang="pt-BR" sz="2400" dirty="0"/>
              <a:t>?)</a:t>
            </a:r>
          </a:p>
          <a:p>
            <a:pPr>
              <a:lnSpc>
                <a:spcPct val="90000"/>
              </a:lnSpc>
            </a:pPr>
            <a:r>
              <a:rPr lang="en-US" altLang="pt-BR" sz="2400" dirty="0"/>
              <a:t>A </a:t>
            </a:r>
            <a:r>
              <a:rPr lang="en-US" altLang="pt-BR" sz="2400" dirty="0" err="1"/>
              <a:t>renda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média</a:t>
            </a:r>
            <a:r>
              <a:rPr lang="en-US" altLang="pt-BR" sz="2400" dirty="0"/>
              <a:t> dos </a:t>
            </a:r>
            <a:r>
              <a:rPr lang="en-US" altLang="pt-BR" sz="2400" dirty="0" err="1"/>
              <a:t>brasileiros</a:t>
            </a:r>
            <a:r>
              <a:rPr lang="en-US" altLang="pt-BR" sz="2400" dirty="0"/>
              <a:t>?</a:t>
            </a:r>
          </a:p>
          <a:p>
            <a:pPr>
              <a:lnSpc>
                <a:spcPct val="90000"/>
              </a:lnSpc>
            </a:pPr>
            <a:endParaRPr lang="en-US" altLang="pt-BR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400" dirty="0"/>
          </a:p>
          <a:p>
            <a:pPr>
              <a:lnSpc>
                <a:spcPct val="90000"/>
              </a:lnSpc>
            </a:pP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7412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585" y="565434"/>
            <a:ext cx="5857923" cy="935819"/>
          </a:xfrm>
        </p:spPr>
        <p:txBody>
          <a:bodyPr>
            <a:normAutofit/>
          </a:bodyPr>
          <a:lstStyle/>
          <a:p>
            <a:r>
              <a:rPr lang="en-US" altLang="pt-BR" sz="3200" b="1" smtClean="0"/>
              <a:t>AMOSTRAGEM PROBABILISTICA</a:t>
            </a:r>
            <a:endParaRPr lang="en-US" altLang="pt-BR" sz="3200" b="1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2978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2400" smtClean="0"/>
              <a:t>Unidades amostrais são escolhidas ao acaso.</a:t>
            </a:r>
          </a:p>
          <a:p>
            <a:pPr>
              <a:lnSpc>
                <a:spcPct val="90000"/>
              </a:lnSpc>
            </a:pPr>
            <a:r>
              <a:rPr lang="en-US" altLang="pt-BR" sz="2400" smtClean="0"/>
              <a:t>Permite inferências sobre a populaçao- alvo</a:t>
            </a:r>
          </a:p>
          <a:p>
            <a:pPr>
              <a:lnSpc>
                <a:spcPct val="90000"/>
              </a:lnSpc>
            </a:pPr>
            <a:r>
              <a:rPr lang="en-US" altLang="pt-BR" sz="2400" smtClean="0"/>
              <a:t>Permite calcular o intervalo de confiança que contenham o verdadeiro valor populacional. </a:t>
            </a:r>
            <a:endParaRPr lang="en-US" altLang="pt-BR" sz="2400" dirty="0"/>
          </a:p>
          <a:p>
            <a:pPr>
              <a:lnSpc>
                <a:spcPct val="90000"/>
              </a:lnSpc>
            </a:pPr>
            <a:r>
              <a:rPr lang="en-US" altLang="pt-BR" sz="2400" smtClean="0"/>
              <a:t>Cada elemento da populacão tem uma chance de ser incluido na amostra. </a:t>
            </a:r>
            <a:endParaRPr lang="en-US" altLang="pt-BR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400" dirty="0"/>
          </a:p>
          <a:p>
            <a:pPr>
              <a:lnSpc>
                <a:spcPct val="90000"/>
              </a:lnSpc>
            </a:pP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6523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585" y="565434"/>
            <a:ext cx="5857923" cy="935819"/>
          </a:xfrm>
        </p:spPr>
        <p:txBody>
          <a:bodyPr>
            <a:normAutofit/>
          </a:bodyPr>
          <a:lstStyle/>
          <a:p>
            <a:r>
              <a:rPr lang="en-US" altLang="pt-BR" sz="3200" b="1" smtClean="0"/>
              <a:t>CALCULO DA AMOSTRA</a:t>
            </a:r>
            <a:endParaRPr lang="en-US" altLang="pt-BR" sz="3200" b="1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29783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2400" dirty="0"/>
          </a:p>
          <a:p>
            <a:pPr>
              <a:lnSpc>
                <a:spcPct val="90000"/>
              </a:lnSpc>
            </a:pPr>
            <a:endParaRPr lang="en-US" altLang="pt-BR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86375"/>
              </p:ext>
            </p:extLst>
          </p:nvPr>
        </p:nvGraphicFramePr>
        <p:xfrm>
          <a:off x="1323833" y="1803347"/>
          <a:ext cx="4230805" cy="360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3" imgW="1536480" imgH="1295280" progId="Equation.DSMT4">
                  <p:embed/>
                </p:oleObj>
              </mc:Choice>
              <mc:Fallback>
                <p:oleObj name="Equation" r:id="rId3" imgW="1536480" imgH="1295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833" y="1803347"/>
                        <a:ext cx="4230805" cy="3608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8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600" y="533400"/>
            <a:ext cx="6172200" cy="1894362"/>
          </a:xfrm>
        </p:spPr>
        <p:txBody>
          <a:bodyPr/>
          <a:lstStyle/>
          <a:p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63837" y="918889"/>
            <a:ext cx="491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2"/>
                </a:solidFill>
              </a:rPr>
              <a:t>Amostragem</a:t>
            </a:r>
            <a:endParaRPr lang="pt-BR" sz="2800" dirty="0">
              <a:solidFill>
                <a:schemeClr val="tx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97074" y="182759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Viés – “Erro” </a:t>
            </a:r>
            <a:endParaRPr lang="pt-BR" sz="24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36600" y="2674750"/>
            <a:ext cx="767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* Trajetória </a:t>
            </a:r>
            <a:r>
              <a:rPr lang="pt-BR" sz="2400" dirty="0">
                <a:solidFill>
                  <a:srgbClr val="222222"/>
                </a:solidFill>
                <a:latin typeface="arial" panose="020B0604020202020204" pitchFamily="34" charset="0"/>
              </a:rPr>
              <a:t>ou direção oblíqua; linha ou segmento diagonal</a:t>
            </a: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pt-BR" sz="2400" dirty="0"/>
              <a:t>  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* Tendência</a:t>
            </a:r>
            <a:r>
              <a:rPr lang="pt-BR" sz="2400" dirty="0"/>
              <a:t>; que tende a seguir certo caminho ou a agir de determinada maneira</a:t>
            </a: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600" y="533400"/>
            <a:ext cx="6172200" cy="1894362"/>
          </a:xfrm>
        </p:spPr>
        <p:txBody>
          <a:bodyPr/>
          <a:lstStyle/>
          <a:p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63837" y="918889"/>
            <a:ext cx="491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Amostragem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97074" y="182759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Amostragem Aleatória Simples</a:t>
            </a:r>
            <a:endParaRPr lang="pt-BR" sz="2400" b="1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36600" y="2674750"/>
            <a:ext cx="767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É</a:t>
            </a:r>
            <a:r>
              <a:rPr lang="pt-BR" sz="2400" dirty="0" smtClean="0"/>
              <a:t> </a:t>
            </a:r>
            <a:r>
              <a:rPr lang="pt-BR" sz="2400" dirty="0"/>
              <a:t>um subconjunto de indivíduos (a amostra) </a:t>
            </a:r>
            <a:r>
              <a:rPr lang="pt-BR" sz="2400" dirty="0" smtClean="0"/>
              <a:t>selecionado </a:t>
            </a:r>
            <a:r>
              <a:rPr lang="pt-BR" sz="2400" dirty="0"/>
              <a:t>totalmente ao acaso a partir de um conjunto maior (a população) por um processo que garanta que: Todos os indivíduos da população têm a mesma probabilidade de ser escolhidos para a amostra;</a:t>
            </a: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1678</TotalTime>
  <Words>310</Words>
  <Application>Microsoft Office PowerPoint</Application>
  <PresentationFormat>Apresentação na tela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Tema do Office</vt:lpstr>
      <vt:lpstr>Document</vt:lpstr>
      <vt:lpstr>Equation</vt:lpstr>
      <vt:lpstr>Noções de Amostragem e Tabelas </vt:lpstr>
      <vt:lpstr>Apresentação do PowerPoint</vt:lpstr>
      <vt:lpstr>Apresentação do PowerPoint</vt:lpstr>
      <vt:lpstr>Apresentação do PowerPoint</vt:lpstr>
      <vt:lpstr>Tamanho da amostra</vt:lpstr>
      <vt:lpstr>AMOSTRAGEM PROBABILISTICA</vt:lpstr>
      <vt:lpstr>CALCULO DA AMOSTRA</vt:lpstr>
      <vt:lpstr>  </vt:lpstr>
      <vt:lpstr>  </vt:lpstr>
      <vt:lpstr>  </vt:lpstr>
      <vt:lpstr>  </vt:lpstr>
      <vt:lpstr>  </vt:lpstr>
      <vt:lpstr> 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User</cp:lastModifiedBy>
  <cp:revision>88</cp:revision>
  <dcterms:created xsi:type="dcterms:W3CDTF">2016-02-05T12:36:21Z</dcterms:created>
  <dcterms:modified xsi:type="dcterms:W3CDTF">2018-08-17T16:30:09Z</dcterms:modified>
</cp:coreProperties>
</file>