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38" r:id="rId2"/>
    <p:sldId id="36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74" d="100"/>
          <a:sy n="74" d="100"/>
        </p:scale>
        <p:origin x="134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69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136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2" r:id="rId2"/>
  </p:sldLayoutIdLst>
  <p:transition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64768" y="3287369"/>
            <a:ext cx="6062364" cy="86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웹 </a:t>
            </a:r>
            <a:r>
              <a:rPr lang="ko-KR" altLang="en-US" sz="4800" b="1" dirty="0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환경</a:t>
            </a:r>
            <a:endParaRPr lang="ko-KR" altLang="en-US" sz="4800" b="1" dirty="0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en-US" b="1" smtClean="0"/>
              <a:t>등장의 의미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en-US" altLang="ko-KR" sz="2000" smtClean="0"/>
              <a:t>HTML</a:t>
            </a:r>
            <a:r>
              <a:rPr lang="ko-KR" altLang="ko-KR" sz="2000" smtClean="0"/>
              <a:t>의 최신 버전이며 웹 변화의 중심</a:t>
            </a:r>
            <a:endParaRPr lang="en-US" altLang="ko-KR" sz="2000" smtClean="0"/>
          </a:p>
          <a:p>
            <a:pPr lvl="1"/>
            <a:r>
              <a:rPr lang="en-US" altLang="ko-KR" smtClean="0"/>
              <a:t>2011</a:t>
            </a:r>
            <a:r>
              <a:rPr lang="ko-KR" altLang="en-US" smtClean="0"/>
              <a:t>년 초안을 발표한 뒤</a:t>
            </a:r>
            <a:r>
              <a:rPr lang="en-US" altLang="ko-KR" smtClean="0"/>
              <a:t>, 2014</a:t>
            </a:r>
            <a:r>
              <a:rPr lang="ko-KR" altLang="en-US" smtClean="0"/>
              <a:t>년에 정식 최종 권고안을 발표할 예정</a:t>
            </a:r>
          </a:p>
          <a:p>
            <a:pPr lvl="1"/>
            <a:r>
              <a:rPr lang="ko-KR" altLang="en-US" smtClean="0"/>
              <a:t>웹 브라우저마다 빠르게 지원을 확대하고 있는 중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단순 마크업 수준을 넘어서는 애플리케이션으로서의 웹을 실현하는 강력한 기능을 제공</a:t>
            </a:r>
            <a:endParaRPr lang="en-US" altLang="ko-KR" smtClean="0"/>
          </a:p>
          <a:p>
            <a:pPr lvl="1"/>
            <a:r>
              <a:rPr lang="en-US" altLang="ko-KR" smtClean="0"/>
              <a:t>'Web on Everything' </a:t>
            </a:r>
            <a:r>
              <a:rPr lang="ko-KR" altLang="ko-KR" smtClean="0"/>
              <a:t>개념에 기반한 표준 기술</a:t>
            </a:r>
            <a:endParaRPr lang="en-US" altLang="ko-KR" smtClean="0"/>
          </a:p>
          <a:p>
            <a:pPr lvl="1"/>
            <a:r>
              <a:rPr lang="ko-KR" altLang="en-US" smtClean="0"/>
              <a:t>모든 </a:t>
            </a:r>
            <a:r>
              <a:rPr lang="ko-KR" altLang="ko-KR" smtClean="0"/>
              <a:t>스마트 기기</a:t>
            </a:r>
            <a:r>
              <a:rPr lang="en-US" altLang="ko-KR" smtClean="0"/>
              <a:t>(</a:t>
            </a:r>
            <a:r>
              <a:rPr lang="ko-KR" altLang="ko-KR" smtClean="0"/>
              <a:t>스마트 카</a:t>
            </a:r>
            <a:r>
              <a:rPr lang="en-US" altLang="ko-KR" smtClean="0"/>
              <a:t>, </a:t>
            </a:r>
            <a:r>
              <a:rPr lang="ko-KR" altLang="ko-KR" smtClean="0"/>
              <a:t>스마트 홈</a:t>
            </a:r>
            <a:r>
              <a:rPr lang="en-US" altLang="ko-KR" smtClean="0"/>
              <a:t>)</a:t>
            </a:r>
            <a:r>
              <a:rPr lang="ko-KR" altLang="ko-KR" smtClean="0"/>
              <a:t>에 적용되는 차세대 웹 플랫폼 형태로 진화</a:t>
            </a:r>
            <a:endParaRPr lang="en-US" altLang="ko-KR" smtClean="0"/>
          </a:p>
          <a:p>
            <a:pPr lvl="1"/>
            <a:r>
              <a:rPr lang="en-US" altLang="ko-KR" smtClean="0"/>
              <a:t>HTML5</a:t>
            </a:r>
            <a:r>
              <a:rPr lang="ko-KR" altLang="ko-KR" smtClean="0"/>
              <a:t>를 웹 운영체제로 사용하여 웹과 앱 서비스를 제공하는 형태로 발전할 </a:t>
            </a:r>
            <a:r>
              <a:rPr lang="ko-KR" altLang="en-US" smtClean="0"/>
              <a:t>예정</a:t>
            </a:r>
            <a:endParaRPr lang="ko-KR" altLang="ko-KR" smtClean="0"/>
          </a:p>
          <a:p>
            <a:endParaRPr lang="en-US" altLang="ko-KR" smtClean="0"/>
          </a:p>
          <a:p>
            <a:pPr lvl="1"/>
            <a:endParaRPr lang="ko-KR" altLang="en-US" smtClean="0"/>
          </a:p>
        </p:txBody>
      </p:sp>
      <p:pic>
        <p:nvPicPr>
          <p:cNvPr id="4" name="그림 3" descr="HTML5로고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624" y="4365104"/>
            <a:ext cx="1368152" cy="1474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의 사양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ko-KR" smtClean="0"/>
              <a:t>사양</a:t>
            </a:r>
            <a:r>
              <a:rPr lang="en-US" altLang="ko-KR" smtClean="0"/>
              <a:t>(spec)</a:t>
            </a:r>
          </a:p>
          <a:p>
            <a:pPr lvl="1"/>
            <a:r>
              <a:rPr lang="ko-KR" altLang="ko-KR" smtClean="0"/>
              <a:t>다양한 웹 브라우저들이 구현해야 할 공통된 기능</a:t>
            </a:r>
            <a:endParaRPr lang="en-US" altLang="ko-KR" smtClean="0"/>
          </a:p>
          <a:p>
            <a:pPr lvl="1"/>
            <a:r>
              <a:rPr lang="ko-KR" altLang="ko-KR" smtClean="0"/>
              <a:t>모든 브라우저는</a:t>
            </a:r>
            <a:r>
              <a:rPr lang="en-US" altLang="ko-KR" smtClean="0"/>
              <a:t> HTML </a:t>
            </a:r>
            <a:r>
              <a:rPr lang="ko-KR" altLang="ko-KR" smtClean="0"/>
              <a:t>페이지가 동일하게 실행되도록 호환성을 보장해야 하며 이를 위해 공통된 사양을 지원해야 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주요 </a:t>
            </a:r>
            <a:r>
              <a:rPr lang="en-US" altLang="ko-KR" smtClean="0"/>
              <a:t>HTML5 API(HTML5</a:t>
            </a:r>
            <a:r>
              <a:rPr lang="ko-KR" altLang="ko-KR" smtClean="0"/>
              <a:t>의 주요 기능</a:t>
            </a:r>
            <a:r>
              <a:rPr lang="en-US" altLang="ko-KR" smtClean="0"/>
              <a:t>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780928"/>
          <a:ext cx="8352928" cy="3096346"/>
        </p:xfrm>
        <a:graphic>
          <a:graphicData uri="http://schemas.openxmlformats.org/drawingml/2006/table">
            <a:tbl>
              <a:tblPr/>
              <a:tblGrid>
                <a:gridCol w="2291511"/>
                <a:gridCol w="6061417"/>
              </a:tblGrid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캔버스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차원 그래픽을 그리기 위한 캔버스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멀티미디어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별도의 미디어 플레이어 없이도 실행 가능한 비디오와 오디오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위치정보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지리적 위치 정보를 제공하는 위치 정보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05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오프라인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인터넷 연결 없이도 브라우저 보관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 자원을 통해 정상적인 실행을 지원하는 어플리케이션 캐시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데이터베이스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브라우저를 통해 데이터 관리를 지원하는 데이터베이스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로컬저장소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브라우저를 통해 데이터를 저장하기 위한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소켓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서버와의 실시간 양방향 데이터 교환을 위한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97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워커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애플리케이션을 위한 스레드 관련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HTML5</a:t>
            </a:r>
            <a:r>
              <a:rPr lang="ko-KR" altLang="ko-KR" b="1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ko-KR" smtClean="0"/>
              <a:t>의 발전 방향</a:t>
            </a:r>
            <a:endParaRPr lang="en-US" altLang="ko-KR" smtClean="0"/>
          </a:p>
          <a:p>
            <a:pPr lvl="1"/>
            <a:r>
              <a:rPr lang="ko-KR" altLang="ko-KR" smtClean="0"/>
              <a:t>웹 브라우저라는 플랫폼 위에서 동작하는 애플리케이션</a:t>
            </a:r>
            <a:r>
              <a:rPr lang="en-US" altLang="ko-KR" smtClean="0"/>
              <a:t>(</a:t>
            </a:r>
            <a:r>
              <a:rPr lang="ko-KR" altLang="ko-KR" smtClean="0"/>
              <a:t>웹앱</a:t>
            </a:r>
            <a:r>
              <a:rPr lang="en-US" altLang="ko-KR" smtClean="0"/>
              <a:t>)</a:t>
            </a:r>
            <a:r>
              <a:rPr lang="ko-KR" altLang="ko-KR" smtClean="0"/>
              <a:t>을</a:t>
            </a:r>
            <a:r>
              <a:rPr lang="en-US" altLang="ko-KR" smtClean="0"/>
              <a:t> HTML</a:t>
            </a:r>
            <a:r>
              <a:rPr lang="ko-KR" altLang="ko-KR" smtClean="0"/>
              <a:t>과</a:t>
            </a:r>
            <a:r>
              <a:rPr lang="en-US" altLang="ko-KR" smtClean="0"/>
              <a:t> CSS, </a:t>
            </a:r>
            <a:r>
              <a:rPr lang="ko-KR" altLang="ko-KR" smtClean="0"/>
              <a:t>자바스크립트 언어로 만들 수 있도록 하는 것</a:t>
            </a:r>
            <a:endParaRPr lang="en-US" altLang="ko-KR" smtClean="0"/>
          </a:p>
          <a:p>
            <a:pPr lvl="1"/>
            <a:r>
              <a:rPr lang="ko-KR" altLang="ko-KR" smtClean="0"/>
              <a:t>애플리케이션으로 동작하기 위해 필요한 기능들을</a:t>
            </a:r>
            <a:r>
              <a:rPr lang="en-US" altLang="ko-KR" smtClean="0"/>
              <a:t> API </a:t>
            </a:r>
            <a:r>
              <a:rPr lang="ko-KR" altLang="ko-KR" smtClean="0"/>
              <a:t>형태로 제공하도록 확장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CSS3</a:t>
            </a:r>
            <a:r>
              <a:rPr lang="ko-KR" altLang="ko-KR" smtClean="0"/>
              <a:t>도 단순 화면 구성이 아닌 애플리케이션에 맞는 세련된 화면과 화면 움직임을 제공하도록 확장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ko-KR" altLang="ko-KR" smtClean="0"/>
              <a:t>자바스크립트는 단순한</a:t>
            </a:r>
            <a:r>
              <a:rPr lang="en-US" altLang="ko-KR" smtClean="0"/>
              <a:t> HTML </a:t>
            </a:r>
            <a:r>
              <a:rPr lang="ko-KR" altLang="ko-KR" smtClean="0"/>
              <a:t>문서의 조작 수준을 넘어 다양한</a:t>
            </a:r>
            <a:r>
              <a:rPr lang="en-US" altLang="ko-KR" smtClean="0"/>
              <a:t> HTML5 API</a:t>
            </a:r>
            <a:r>
              <a:rPr lang="ko-KR" altLang="ko-KR" smtClean="0"/>
              <a:t>를 활용하고 제어하며 통신하는 역할로 확대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1-4] </a:t>
            </a:r>
            <a:r>
              <a:rPr lang="ko-KR" altLang="ko-KR" smtClean="0"/>
              <a:t>웹 페이지의 구성 요소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 descr="그림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624" y="4005064"/>
            <a:ext cx="2304256" cy="216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HTML5</a:t>
            </a:r>
            <a:r>
              <a:rPr lang="ko-KR" altLang="ko-KR" b="1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mtClean="0"/>
              <a:t>웹 표준으로서의 위상 강화</a:t>
            </a:r>
            <a:endParaRPr lang="en-US" altLang="ko-KR" smtClean="0"/>
          </a:p>
          <a:p>
            <a:pPr lvl="1"/>
            <a:r>
              <a:rPr lang="ko-KR" altLang="ko-KR" smtClean="0"/>
              <a:t>다양한 장치뿐만 아니라 운영체제</a:t>
            </a:r>
            <a:r>
              <a:rPr lang="en-US" altLang="ko-KR" smtClean="0"/>
              <a:t>, </a:t>
            </a:r>
            <a:r>
              <a:rPr lang="ko-KR" altLang="ko-KR" smtClean="0"/>
              <a:t>웹 브라우저의 종류에 상관없이 어떤 환경에서도 정상적으로 동작하는 웹 페이지를</a:t>
            </a:r>
            <a:r>
              <a:rPr lang="en-US" altLang="ko-KR" smtClean="0"/>
              <a:t> </a:t>
            </a:r>
            <a:r>
              <a:rPr lang="ko-KR" altLang="en-US" smtClean="0"/>
              <a:t>지원</a:t>
            </a:r>
            <a:r>
              <a:rPr lang="en-US" altLang="ko-KR" smtClean="0"/>
              <a:t>(</a:t>
            </a:r>
            <a:r>
              <a:rPr lang="ko-KR" altLang="ko-KR" smtClean="0"/>
              <a:t>비 호환성 문제를 해결</a:t>
            </a:r>
            <a:r>
              <a:rPr lang="en-US" altLang="ko-KR" smtClean="0"/>
              <a:t>)</a:t>
            </a:r>
          </a:p>
          <a:p>
            <a:r>
              <a:rPr lang="ko-KR" altLang="ko-KR" smtClean="0"/>
              <a:t>웹 문서의 의미 구조화 지원</a:t>
            </a:r>
            <a:endParaRPr lang="en-US" altLang="ko-KR" smtClean="0"/>
          </a:p>
          <a:p>
            <a:pPr lvl="1"/>
            <a:r>
              <a:rPr lang="ko-KR" altLang="ko-KR" smtClean="0"/>
              <a:t>시맨틱 태그를 추가하고 기존 태그들도 의미를 강화함으로써</a:t>
            </a:r>
            <a:r>
              <a:rPr lang="en-US" altLang="ko-KR" smtClean="0"/>
              <a:t> '</a:t>
            </a:r>
            <a:r>
              <a:rPr lang="ko-KR" altLang="ko-KR" smtClean="0"/>
              <a:t>시맨틱 웹</a:t>
            </a:r>
            <a:r>
              <a:rPr lang="en-US" altLang="ko-KR" smtClean="0"/>
              <a:t>' </a:t>
            </a:r>
            <a:r>
              <a:rPr lang="ko-KR" altLang="ko-KR" smtClean="0"/>
              <a:t>개념을 지원</a:t>
            </a:r>
            <a:endParaRPr lang="en-US" altLang="ko-KR" smtClean="0"/>
          </a:p>
          <a:p>
            <a:pPr lvl="0"/>
            <a:r>
              <a:rPr lang="ko-KR" altLang="ko-KR" smtClean="0"/>
              <a:t>웹 언어에서 웹 플랫폼으로의 기능 확장</a:t>
            </a:r>
            <a:endParaRPr lang="en-US" altLang="ko-KR" smtClean="0"/>
          </a:p>
          <a:p>
            <a:pPr lvl="1"/>
            <a:r>
              <a:rPr lang="ko-KR" altLang="ko-KR" smtClean="0"/>
              <a:t>플러그인이 필요 없도록 다양한 기능의</a:t>
            </a:r>
            <a:r>
              <a:rPr lang="en-US" altLang="ko-KR" smtClean="0"/>
              <a:t> API(HTML</a:t>
            </a:r>
            <a:r>
              <a:rPr lang="ko-KR" altLang="ko-KR" smtClean="0"/>
              <a:t>을 단순한 웹 표현 언어에서 웹 어플리케이션 개발 플랫폼으로 확장</a:t>
            </a:r>
            <a:r>
              <a:rPr lang="en-US" altLang="ko-KR" smtClean="0"/>
              <a:t>)</a:t>
            </a:r>
            <a:r>
              <a:rPr lang="ko-KR" altLang="ko-KR" smtClean="0"/>
              <a:t>를 추가로 제공 </a:t>
            </a:r>
            <a:endParaRPr lang="en-US" altLang="ko-KR" smtClean="0"/>
          </a:p>
          <a:p>
            <a:pPr lvl="1"/>
            <a:r>
              <a:rPr lang="ko-KR" altLang="ko-KR" smtClean="0"/>
              <a:t>웹 페이지 자체가 하나의 애플리케이션이 될 수 있는 환경이 </a:t>
            </a:r>
            <a:r>
              <a:rPr lang="ko-KR" altLang="en-US" smtClean="0"/>
              <a:t>됨</a:t>
            </a:r>
            <a:endParaRPr lang="en-US" altLang="ko-KR" smtClean="0"/>
          </a:p>
          <a:p>
            <a:r>
              <a:rPr lang="ko-KR" altLang="ko-KR" smtClean="0"/>
              <a:t>웹 폼 기능 지원</a:t>
            </a:r>
            <a:endParaRPr lang="en-US" altLang="ko-KR" smtClean="0"/>
          </a:p>
          <a:p>
            <a:pPr lvl="1"/>
            <a:r>
              <a:rPr lang="ko-KR" altLang="ko-KR" smtClean="0"/>
              <a:t>다양한 유형의 입력 웹 폼을 </a:t>
            </a:r>
            <a:r>
              <a:rPr lang="en-US" altLang="ko-KR" smtClean="0"/>
              <a:t> </a:t>
            </a:r>
            <a:r>
              <a:rPr lang="ko-KR" altLang="en-US" smtClean="0"/>
              <a:t>통해 </a:t>
            </a:r>
            <a:r>
              <a:rPr lang="ko-KR" altLang="ko-KR" smtClean="0"/>
              <a:t>편리한 입력 인터페이스</a:t>
            </a:r>
            <a:r>
              <a:rPr lang="ko-KR" altLang="en-US" smtClean="0"/>
              <a:t>와</a:t>
            </a:r>
            <a:r>
              <a:rPr lang="ko-KR" altLang="ko-KR" smtClean="0"/>
              <a:t> 데이터 유효성 검증</a:t>
            </a:r>
            <a:r>
              <a:rPr lang="en-US" altLang="ko-KR" smtClean="0"/>
              <a:t> </a:t>
            </a:r>
            <a:r>
              <a:rPr lang="ko-KR" altLang="en-US" smtClean="0"/>
              <a:t>제공</a:t>
            </a:r>
            <a:endParaRPr lang="en-US" altLang="ko-KR" smtClean="0"/>
          </a:p>
          <a:p>
            <a:r>
              <a:rPr lang="ko-KR" altLang="ko-KR" smtClean="0"/>
              <a:t>풍부한 웹 페이지</a:t>
            </a:r>
            <a:r>
              <a:rPr lang="en-US" altLang="ko-KR" smtClean="0"/>
              <a:t>(</a:t>
            </a:r>
            <a:r>
              <a:rPr lang="ko-KR" altLang="ko-KR" smtClean="0"/>
              <a:t>미디어</a:t>
            </a:r>
            <a:r>
              <a:rPr lang="en-US" altLang="ko-KR" smtClean="0"/>
              <a:t>) </a:t>
            </a:r>
            <a:r>
              <a:rPr lang="ko-KR" altLang="ko-KR" smtClean="0"/>
              <a:t>기능 지원</a:t>
            </a:r>
            <a:endParaRPr lang="en-US" altLang="ko-KR" smtClean="0"/>
          </a:p>
          <a:p>
            <a:pPr lvl="1"/>
            <a:r>
              <a:rPr lang="en-US" altLang="ko-KR" smtClean="0"/>
              <a:t>HTML5</a:t>
            </a:r>
            <a:r>
              <a:rPr lang="ko-KR" altLang="ko-KR" smtClean="0"/>
              <a:t>는 캔버스</a:t>
            </a:r>
            <a:r>
              <a:rPr lang="en-US" altLang="ko-KR" smtClean="0"/>
              <a:t>, SVG, </a:t>
            </a:r>
            <a:r>
              <a:rPr lang="ko-KR" altLang="ko-KR" smtClean="0"/>
              <a:t>오디오</a:t>
            </a:r>
            <a:r>
              <a:rPr lang="en-US" altLang="ko-KR" smtClean="0"/>
              <a:t>, </a:t>
            </a:r>
            <a:r>
              <a:rPr lang="ko-KR" altLang="ko-KR" smtClean="0"/>
              <a:t>비디오 등의 각종 미디어 관련 태그를 제공</a:t>
            </a:r>
            <a:endParaRPr lang="en-US" altLang="ko-KR" smtClean="0"/>
          </a:p>
          <a:p>
            <a:r>
              <a:rPr lang="ko-KR" altLang="ko-KR" smtClean="0"/>
              <a:t>모바일 웹 어플리케이션 개발 지원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지원</a:t>
            </a:r>
            <a:r>
              <a:rPr lang="en-US" altLang="ko-KR" smtClean="0"/>
              <a:t> API</a:t>
            </a:r>
            <a:r>
              <a:rPr lang="ko-KR" altLang="ko-KR" smtClean="0"/>
              <a:t>를 통해 네이티브 애플리케이션을 어느 수준까지는 대체할 수 있는 모바일 웹 애플리케이션을 개발</a:t>
            </a:r>
            <a:r>
              <a:rPr lang="en-US" altLang="ko-KR" smtClean="0"/>
              <a:t> </a:t>
            </a:r>
            <a:r>
              <a:rPr lang="ko-KR" altLang="en-US" smtClean="0"/>
              <a:t>가능하도록 함</a:t>
            </a:r>
            <a:endParaRPr lang="ko-KR" altLang="ko-KR" smtClean="0"/>
          </a:p>
          <a:p>
            <a:pPr latinLnBrk="0">
              <a:buNone/>
            </a:pPr>
            <a:endParaRPr lang="ko-KR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웹 브라우저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플랫폼이 된 웹 브라우저</a:t>
            </a:r>
            <a:endParaRPr lang="en-US" altLang="ko-KR" smtClean="0"/>
          </a:p>
          <a:p>
            <a:pPr lvl="1"/>
            <a:r>
              <a:rPr lang="ko-KR" altLang="ko-KR" smtClean="0"/>
              <a:t>단순한 뷰어</a:t>
            </a:r>
            <a:r>
              <a:rPr lang="en-US" altLang="ko-KR" smtClean="0"/>
              <a:t>(viewer)</a:t>
            </a:r>
            <a:r>
              <a:rPr lang="ko-KR" altLang="ko-KR" smtClean="0"/>
              <a:t>가 아니라 프로그램을 실행할 수 있는 플랫폼</a:t>
            </a:r>
            <a:r>
              <a:rPr lang="en-US" altLang="ko-KR" smtClean="0"/>
              <a:t>(platform)</a:t>
            </a:r>
            <a:r>
              <a:rPr lang="ko-KR" altLang="ko-KR" smtClean="0"/>
              <a:t>으로 간주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'HTML </a:t>
            </a:r>
            <a:r>
              <a:rPr lang="ko-KR" altLang="ko-KR" smtClean="0"/>
              <a:t>페이지</a:t>
            </a:r>
            <a:r>
              <a:rPr lang="en-US" altLang="ko-KR" smtClean="0"/>
              <a:t>'</a:t>
            </a:r>
            <a:r>
              <a:rPr lang="ko-KR" altLang="ko-KR" smtClean="0"/>
              <a:t>라는 프로그램이</a:t>
            </a:r>
            <a:r>
              <a:rPr lang="en-US" altLang="ko-KR" smtClean="0"/>
              <a:t> '</a:t>
            </a:r>
            <a:r>
              <a:rPr lang="ko-KR" altLang="ko-KR" smtClean="0"/>
              <a:t>웹 브라우저</a:t>
            </a:r>
            <a:r>
              <a:rPr lang="en-US" altLang="ko-KR" smtClean="0"/>
              <a:t>'</a:t>
            </a:r>
            <a:r>
              <a:rPr lang="ko-KR" altLang="ko-KR" smtClean="0"/>
              <a:t>라는 운영체제에서 실행되는 것으로 이해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웹의 목표</a:t>
            </a:r>
            <a:endParaRPr lang="en-US" altLang="ko-KR" smtClean="0"/>
          </a:p>
          <a:p>
            <a:pPr lvl="1"/>
            <a:r>
              <a:rPr lang="ko-KR" altLang="ko-KR" smtClean="0"/>
              <a:t>장비</a:t>
            </a:r>
            <a:r>
              <a:rPr lang="en-US" altLang="ko-KR" smtClean="0"/>
              <a:t>, </a:t>
            </a:r>
            <a:r>
              <a:rPr lang="ko-KR" altLang="ko-KR" smtClean="0"/>
              <a:t>환경 등의 차이에도 불구하고 모든 사용자가 제약 없이 접근할 수 있는 정보 공간이 되는 것</a:t>
            </a:r>
            <a:r>
              <a:rPr lang="en-US" altLang="ko-KR" smtClean="0"/>
              <a:t>(Web for All)</a:t>
            </a:r>
          </a:p>
          <a:p>
            <a:pPr lvl="1"/>
            <a:r>
              <a:rPr lang="en-US" altLang="ko-KR" smtClean="0"/>
              <a:t>1990</a:t>
            </a:r>
            <a:r>
              <a:rPr lang="ko-KR" altLang="ko-KR" smtClean="0"/>
              <a:t>년대 중반 웹 브라우저들이 각자 고유 기술을 경쟁적으로 도입함으로써 비호환성 문제</a:t>
            </a:r>
            <a:r>
              <a:rPr lang="en-US" altLang="ko-KR" smtClean="0"/>
              <a:t> </a:t>
            </a:r>
            <a:r>
              <a:rPr lang="ko-KR" altLang="en-US" smtClean="0"/>
              <a:t>발생 </a:t>
            </a:r>
            <a:r>
              <a:rPr lang="en-US" altLang="ko-KR" smtClean="0"/>
              <a:t>=&gt; </a:t>
            </a:r>
            <a:r>
              <a:rPr lang="ko-KR" altLang="ko-KR" smtClean="0"/>
              <a:t>인터넷 익스플로러가 시장을 점유하는 동안 비호환성 문제는 더욱 심화</a:t>
            </a:r>
            <a:r>
              <a:rPr lang="ko-KR" altLang="en-US" smtClean="0"/>
              <a:t>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 브라우저 전쟁</a:t>
            </a:r>
            <a:endParaRPr lang="en-US" altLang="ko-KR" smtClean="0"/>
          </a:p>
          <a:p>
            <a:pPr lvl="1"/>
            <a:r>
              <a:rPr lang="en-US" altLang="ko-KR" smtClean="0"/>
              <a:t>1</a:t>
            </a:r>
            <a:r>
              <a:rPr lang="ko-KR" altLang="ko-KR" smtClean="0"/>
              <a:t>차 웹 브라우저 전쟁</a:t>
            </a:r>
            <a:r>
              <a:rPr lang="en-US" altLang="ko-KR" smtClean="0"/>
              <a:t> :</a:t>
            </a:r>
            <a:r>
              <a:rPr lang="ko-KR" altLang="ko-KR" smtClean="0"/>
              <a:t> 네스케이프</a:t>
            </a:r>
            <a:r>
              <a:rPr lang="en-US" altLang="ko-KR" smtClean="0"/>
              <a:t> &lt;-&gt;</a:t>
            </a:r>
            <a:r>
              <a:rPr lang="ko-KR" altLang="ko-KR" smtClean="0"/>
              <a:t> 익스플로러 </a:t>
            </a:r>
            <a:endParaRPr lang="en-US" altLang="ko-KR" smtClean="0"/>
          </a:p>
          <a:p>
            <a:pPr lvl="1"/>
            <a:r>
              <a:rPr lang="ko-KR" altLang="ko-KR" smtClean="0"/>
              <a:t>현재는</a:t>
            </a:r>
            <a:r>
              <a:rPr lang="en-US" altLang="ko-KR" smtClean="0"/>
              <a:t> 2</a:t>
            </a:r>
            <a:r>
              <a:rPr lang="ko-KR" altLang="ko-KR" smtClean="0"/>
              <a:t>차 웹 브라우저 전쟁</a:t>
            </a:r>
            <a:r>
              <a:rPr lang="en-US" altLang="ko-KR" smtClean="0"/>
              <a:t> </a:t>
            </a:r>
            <a:r>
              <a:rPr lang="ko-KR" altLang="en-US" smtClean="0"/>
              <a:t>중 </a:t>
            </a:r>
            <a:endParaRPr lang="en-US" altLang="ko-KR" smtClean="0"/>
          </a:p>
          <a:p>
            <a:pPr lvl="2"/>
            <a:r>
              <a:rPr lang="ko-KR" altLang="ko-KR" smtClean="0"/>
              <a:t>구글사의 크롬</a:t>
            </a:r>
            <a:r>
              <a:rPr lang="en-US" altLang="ko-KR" smtClean="0"/>
              <a:t>(Chrome), </a:t>
            </a:r>
            <a:r>
              <a:rPr lang="ko-KR" altLang="ko-KR" smtClean="0"/>
              <a:t>애플사의</a:t>
            </a:r>
            <a:r>
              <a:rPr lang="en-US" altLang="ko-KR" smtClean="0"/>
              <a:t> (Safari), </a:t>
            </a:r>
            <a:r>
              <a:rPr lang="ko-KR" altLang="ko-KR" smtClean="0"/>
              <a:t>모질라 재단의 파이어폭스</a:t>
            </a:r>
            <a:r>
              <a:rPr lang="en-US" altLang="ko-KR" smtClean="0"/>
              <a:t>(Firefox), </a:t>
            </a:r>
            <a:r>
              <a:rPr lang="ko-KR" altLang="ko-KR" smtClean="0"/>
              <a:t>오페라</a:t>
            </a:r>
            <a:r>
              <a:rPr lang="en-US" altLang="ko-KR" smtClean="0"/>
              <a:t>(Opera) &lt;-&gt; </a:t>
            </a:r>
            <a:r>
              <a:rPr lang="ko-KR" altLang="en-US" smtClean="0"/>
              <a:t>익스플로러</a:t>
            </a:r>
            <a:endParaRPr lang="en-US" altLang="ko-KR" smtClean="0"/>
          </a:p>
          <a:p>
            <a:pPr lvl="2"/>
            <a:r>
              <a:rPr lang="ko-KR" altLang="ko-KR" smtClean="0"/>
              <a:t>모바일 환경의 변화를 틈타 반격을 시도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 시장</a:t>
            </a:r>
            <a:r>
              <a:rPr lang="ko-KR" altLang="en-US" smtClean="0"/>
              <a:t>의</a:t>
            </a:r>
            <a:r>
              <a:rPr lang="ko-KR" altLang="ko-KR" smtClean="0"/>
              <a:t> 변화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최근</a:t>
            </a:r>
            <a:r>
              <a:rPr lang="en-US" altLang="ko-KR" smtClean="0"/>
              <a:t> 1</a:t>
            </a:r>
            <a:r>
              <a:rPr lang="ko-KR" altLang="ko-KR" smtClean="0"/>
              <a:t>년간의 세계 시장 점유율 변화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최근</a:t>
            </a:r>
            <a:r>
              <a:rPr lang="en-US" altLang="ko-KR" smtClean="0"/>
              <a:t> 1</a:t>
            </a:r>
            <a:r>
              <a:rPr lang="ko-KR" altLang="ko-KR" smtClean="0"/>
              <a:t>년간 국내 주요 웹사이트 접속 브라우저</a:t>
            </a:r>
            <a:r>
              <a:rPr lang="ko-KR" altLang="en-US" smtClean="0"/>
              <a:t>의</a:t>
            </a:r>
            <a:r>
              <a:rPr lang="ko-KR" altLang="ko-KR" smtClean="0"/>
              <a:t> 현황</a:t>
            </a:r>
            <a:endParaRPr lang="ko-KR" altLang="en-US"/>
          </a:p>
        </p:txBody>
      </p:sp>
      <p:pic>
        <p:nvPicPr>
          <p:cNvPr id="4" name="그림 3" descr="브라우저점유율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544" y="1340768"/>
            <a:ext cx="4896544" cy="28803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2560" y="4941168"/>
            <a:ext cx="3399334" cy="146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주요 웹 브라우저의 종류</a:t>
            </a:r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72480" y="1196753"/>
          <a:ext cx="9433048" cy="4218086"/>
        </p:xfrm>
        <a:graphic>
          <a:graphicData uri="http://schemas.openxmlformats.org/drawingml/2006/table">
            <a:tbl>
              <a:tblPr/>
              <a:tblGrid>
                <a:gridCol w="1286697"/>
                <a:gridCol w="1008410"/>
                <a:gridCol w="3897581"/>
                <a:gridCol w="911363"/>
                <a:gridCol w="1310317"/>
                <a:gridCol w="1018680"/>
              </a:tblGrid>
              <a:tr h="64807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제조사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최신버전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지원율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2247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익스플로러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마이크로소프트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가장 범용적인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액티브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-X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보안이 취약하고 웹 표준 준수율 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11.0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69%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8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크롬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구글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가볍고 빠른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안드로이드 호환성으로 최근 점유율 향상됨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39.0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92%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47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파이어폭스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모질라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공개 코드로 개발중인 점유율 높은 브라우저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빠른 속도와 보안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프라이버시에 강점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33.0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81%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85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사파리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애플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간결한 디자인과 독특한 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모바일용으로 많이 사용됨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8.0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72%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35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오페라소프트웨어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작은 용량과 빠른 속도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오랜 역사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모바일용으로 사용됨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24.0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90%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8985448" y="1988840"/>
          <a:ext cx="516350" cy="46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비트맵 이미지" r:id="rId3" imgW="438095" imgH="390580" progId="PBrush">
                  <p:embed/>
                </p:oleObj>
              </mc:Choice>
              <mc:Fallback>
                <p:oleObj name="비트맵 이미지" r:id="rId3" imgW="438095" imgH="390580" progId="PBrush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48" y="1988840"/>
                        <a:ext cx="516350" cy="467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8985448" y="2708920"/>
          <a:ext cx="516350" cy="46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비트맵 이미지" r:id="rId5" imgW="438095" imgH="400000" progId="PBrush">
                  <p:embed/>
                </p:oleObj>
              </mc:Choice>
              <mc:Fallback>
                <p:oleObj name="비트맵 이미지" r:id="rId5" imgW="438095" imgH="400000" progId="PBrush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448" y="2708920"/>
                        <a:ext cx="516350" cy="467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057456" y="3429000"/>
          <a:ext cx="479468" cy="45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비트맵 이미지" r:id="rId7" imgW="419048" imgH="400000" progId="PBrush">
                  <p:embed/>
                </p:oleObj>
              </mc:Choice>
              <mc:Fallback>
                <p:oleObj name="비트맵 이미지" r:id="rId7" imgW="419048" imgH="400000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56" y="3429000"/>
                        <a:ext cx="479468" cy="454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9057456" y="4149080"/>
          <a:ext cx="516350" cy="5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비트맵 이미지" r:id="rId9" imgW="400000" imgH="390580" progId="PBrush">
                  <p:embed/>
                </p:oleObj>
              </mc:Choice>
              <mc:Fallback>
                <p:oleObj name="비트맵 이미지" r:id="rId9" imgW="400000" imgH="390580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56" y="4149080"/>
                        <a:ext cx="516350" cy="5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9057456" y="4797152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비트맵 이미지" r:id="rId11" imgW="400000" imgH="400000" progId="PBrush">
                  <p:embed/>
                </p:oleObj>
              </mc:Choice>
              <mc:Fallback>
                <p:oleObj name="비트맵 이미지" r:id="rId11" imgW="400000" imgH="400000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456" y="4797152"/>
                        <a:ext cx="50405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80863" y="0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웹 브라우저 엔진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웹 브라우저</a:t>
            </a:r>
            <a:endParaRPr lang="en-US" altLang="ko-KR" smtClean="0"/>
          </a:p>
          <a:p>
            <a:pPr lvl="1" latinLnBrk="0"/>
            <a:r>
              <a:rPr lang="ko-KR" altLang="ko-KR" smtClean="0"/>
              <a:t>단순한 번역기</a:t>
            </a:r>
            <a:r>
              <a:rPr lang="en-US" altLang="ko-KR" smtClean="0"/>
              <a:t>(interpreter) </a:t>
            </a:r>
            <a:r>
              <a:rPr lang="ko-KR" altLang="ko-KR" smtClean="0"/>
              <a:t>이상의 역할을 수행</a:t>
            </a:r>
            <a:endParaRPr lang="en-US" altLang="ko-KR" smtClean="0"/>
          </a:p>
          <a:p>
            <a:pPr lvl="1" latinLnBrk="0"/>
            <a:r>
              <a:rPr lang="en-US" altLang="ko-KR" smtClean="0"/>
              <a:t>HTML, CSS, </a:t>
            </a:r>
            <a:r>
              <a:rPr lang="ko-KR" altLang="ko-KR" smtClean="0"/>
              <a:t>자바스크립트 코드를 받아 해석하고 처리하는 기능을 수행</a:t>
            </a:r>
            <a:endParaRPr lang="en-US" altLang="ko-KR" smtClean="0"/>
          </a:p>
          <a:p>
            <a:pPr lvl="1" latinLnBrk="0"/>
            <a:r>
              <a:rPr lang="ko-KR" altLang="ko-KR" smtClean="0"/>
              <a:t>내부에 웹 브라우저 엔진을 가</a:t>
            </a:r>
            <a:r>
              <a:rPr lang="ko-KR" altLang="en-US" smtClean="0"/>
              <a:t>짐</a:t>
            </a:r>
            <a:endParaRPr lang="ko-KR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웹 브라우저 엔진 기본 요소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4608" y="3140968"/>
            <a:ext cx="5616624" cy="33123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80863" y="0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브라우저의 내부 엔진에 의해</a:t>
            </a:r>
            <a:r>
              <a:rPr lang="en-US" altLang="ko-KR" smtClean="0"/>
              <a:t> HTML </a:t>
            </a:r>
            <a:r>
              <a:rPr lang="ko-KR" altLang="ko-KR" smtClean="0"/>
              <a:t>문서가 처리되는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DOM </a:t>
            </a:r>
            <a:r>
              <a:rPr lang="ko-KR" altLang="ko-KR" smtClean="0"/>
              <a:t>트리 구성</a:t>
            </a:r>
            <a:r>
              <a:rPr lang="en-US" altLang="ko-KR" smtClean="0"/>
              <a:t> : DOM </a:t>
            </a:r>
            <a:r>
              <a:rPr lang="ko-KR" altLang="ko-KR" smtClean="0"/>
              <a:t>파서</a:t>
            </a:r>
            <a:endParaRPr lang="en-US" altLang="ko-KR" smtClean="0"/>
          </a:p>
          <a:p>
            <a:pPr lvl="1"/>
            <a:r>
              <a:rPr lang="en-US" altLang="ko-KR" smtClean="0"/>
              <a:t>HTML </a:t>
            </a:r>
            <a:r>
              <a:rPr lang="ko-KR" altLang="ko-KR" smtClean="0"/>
              <a:t>문서를 파서</a:t>
            </a:r>
            <a:r>
              <a:rPr lang="en-US" altLang="ko-KR" smtClean="0"/>
              <a:t>(parser)</a:t>
            </a:r>
            <a:r>
              <a:rPr lang="ko-KR" altLang="ko-KR" smtClean="0"/>
              <a:t>를 통해 파싱해서 메모리에</a:t>
            </a:r>
            <a:r>
              <a:rPr lang="en-US" altLang="ko-KR" smtClean="0"/>
              <a:t> 'DOM(Document Object Model) </a:t>
            </a:r>
            <a:r>
              <a:rPr lang="ko-KR" altLang="ko-KR" smtClean="0"/>
              <a:t>트리</a:t>
            </a:r>
            <a:r>
              <a:rPr lang="en-US" altLang="ko-KR" smtClean="0"/>
              <a:t>'</a:t>
            </a:r>
            <a:r>
              <a:rPr lang="ko-KR" altLang="ko-KR" smtClean="0"/>
              <a:t>라는 내부 트리를 구성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렌더 트리 구성</a:t>
            </a:r>
            <a:r>
              <a:rPr lang="en-US" altLang="ko-KR" smtClean="0"/>
              <a:t> : </a:t>
            </a:r>
            <a:r>
              <a:rPr lang="ko-KR" altLang="ko-KR" smtClean="0"/>
              <a:t>렌더 엔진</a:t>
            </a:r>
            <a:endParaRPr lang="en-US" altLang="ko-KR" smtClean="0"/>
          </a:p>
          <a:p>
            <a:pPr lvl="1"/>
            <a:r>
              <a:rPr lang="ko-KR" altLang="ko-KR" smtClean="0"/>
              <a:t>렌더 트리</a:t>
            </a:r>
            <a:r>
              <a:rPr lang="en-US" altLang="ko-KR" smtClean="0"/>
              <a:t>(DOM </a:t>
            </a:r>
            <a:r>
              <a:rPr lang="ko-KR" altLang="ko-KR" smtClean="0"/>
              <a:t>트리 중에서 화면에 보여지는 엘리먼트만을 선별해서 만든 내부 저장 구조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CSS </a:t>
            </a:r>
            <a:r>
              <a:rPr lang="ko-KR" altLang="ko-KR" smtClean="0"/>
              <a:t>스타일 내용을 분석하여 렌더 트리가 완성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0"/>
            <a:endParaRPr lang="en-US" altLang="ko-KR" smtClean="0"/>
          </a:p>
          <a:p>
            <a:pPr lvl="0"/>
            <a:r>
              <a:rPr lang="ko-KR" altLang="ko-KR" smtClean="0"/>
              <a:t>레이아웃 구성</a:t>
            </a:r>
            <a:endParaRPr lang="en-US" altLang="ko-KR" smtClean="0"/>
          </a:p>
          <a:p>
            <a:pPr lvl="1"/>
            <a:r>
              <a:rPr lang="ko-KR" altLang="ko-KR" smtClean="0"/>
              <a:t>구성된 렌더 트리를 웹 브라우저 화면의 지정된 영역에 매핑하여 배치함으로써 레이아웃</a:t>
            </a:r>
            <a:r>
              <a:rPr lang="en-US" altLang="ko-KR" smtClean="0"/>
              <a:t>(layout)</a:t>
            </a:r>
            <a:r>
              <a:rPr lang="ko-KR" altLang="ko-KR" smtClean="0"/>
              <a:t>을 구성</a:t>
            </a:r>
            <a:endParaRPr lang="en-US" altLang="ko-KR" smtClean="0"/>
          </a:p>
          <a:p>
            <a:pPr lvl="1"/>
            <a:r>
              <a:rPr lang="en-US" altLang="ko-KR" smtClean="0"/>
              <a:t>CSS </a:t>
            </a:r>
            <a:r>
              <a:rPr lang="ko-KR" altLang="ko-KR" smtClean="0"/>
              <a:t>스타일이 분석되어 적용</a:t>
            </a:r>
            <a:r>
              <a:rPr lang="ko-KR" altLang="en-US" smtClean="0"/>
              <a:t>됨</a:t>
            </a:r>
            <a:endParaRPr lang="ko-KR" altLang="ko-KR" smtClean="0"/>
          </a:p>
          <a:p>
            <a:pPr lvl="0"/>
            <a:endParaRPr lang="en-US" altLang="ko-KR" smtClean="0"/>
          </a:p>
          <a:p>
            <a:pPr lvl="0"/>
            <a:r>
              <a:rPr lang="ko-KR" altLang="ko-KR" smtClean="0"/>
              <a:t>페인팅</a:t>
            </a:r>
            <a:r>
              <a:rPr lang="en-US" altLang="ko-KR" smtClean="0"/>
              <a:t> : </a:t>
            </a:r>
            <a:r>
              <a:rPr lang="ko-KR" altLang="en-US" smtClean="0"/>
              <a:t>페인터</a:t>
            </a:r>
            <a:endParaRPr lang="en-US" altLang="ko-KR" smtClean="0"/>
          </a:p>
          <a:p>
            <a:pPr lvl="1"/>
            <a:r>
              <a:rPr lang="ko-KR" altLang="ko-KR" smtClean="0"/>
              <a:t>구성된 레이아웃을 실제 화면의 브라우저 창에 표현</a:t>
            </a:r>
          </a:p>
          <a:p>
            <a:endParaRPr lang="ko-KR" altLang="ko-KR" smtClean="0"/>
          </a:p>
          <a:p>
            <a:pPr lvl="0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 엔진</a:t>
            </a:r>
            <a:r>
              <a:rPr lang="ko-KR" altLang="en-US" smtClean="0"/>
              <a:t>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브라우저 엔진</a:t>
            </a:r>
            <a:endParaRPr lang="en-US" altLang="ko-KR" smtClean="0"/>
          </a:p>
          <a:p>
            <a:pPr lvl="1"/>
            <a:r>
              <a:rPr lang="ko-KR" altLang="ko-KR" smtClean="0"/>
              <a:t>웹 브라우저의 핵심</a:t>
            </a:r>
            <a:endParaRPr lang="en-US" altLang="ko-KR" smtClean="0"/>
          </a:p>
          <a:p>
            <a:pPr lvl="1"/>
            <a:r>
              <a:rPr lang="ko-KR" altLang="ko-KR" smtClean="0"/>
              <a:t>개발 난이도가 높은 다양한 코드와 기술 요소들이 결합된 모듈 소프트웨어</a:t>
            </a:r>
            <a:endParaRPr lang="en-US" altLang="ko-KR" smtClean="0"/>
          </a:p>
          <a:p>
            <a:pPr lvl="1"/>
            <a:r>
              <a:rPr lang="ko-KR" altLang="en-US" smtClean="0"/>
              <a:t>웹 브라우저는 </a:t>
            </a:r>
            <a:r>
              <a:rPr lang="ko-KR" altLang="ko-KR" smtClean="0"/>
              <a:t>내부적으로는 다음 </a:t>
            </a:r>
            <a:r>
              <a:rPr lang="ko-KR" altLang="en-US" smtClean="0"/>
              <a:t>핵심 </a:t>
            </a:r>
            <a:r>
              <a:rPr lang="ko-KR" altLang="ko-KR" smtClean="0"/>
              <a:t>엔진 </a:t>
            </a:r>
            <a:r>
              <a:rPr lang="ko-KR" altLang="en-US" smtClean="0"/>
              <a:t>중 하나</a:t>
            </a:r>
            <a:r>
              <a:rPr lang="ko-KR" altLang="ko-KR" smtClean="0"/>
              <a:t>에 각기 다른 부속 기능과 스킨 등을 추가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0" latinLnBrk="0"/>
            <a:r>
              <a:rPr lang="ko-KR" altLang="ko-KR" smtClean="0"/>
              <a:t>웹 브라우저 엔진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pPr lvl="1" latinLnBrk="0"/>
            <a:r>
              <a:rPr lang="ko-KR" altLang="ko-KR" smtClean="0"/>
              <a:t>게코</a:t>
            </a:r>
            <a:r>
              <a:rPr lang="en-US" altLang="ko-KR" smtClean="0"/>
              <a:t>(Gecko) - </a:t>
            </a:r>
            <a:r>
              <a:rPr lang="ko-KR" altLang="ko-KR" smtClean="0"/>
              <a:t>모질라 파이어폭스</a:t>
            </a:r>
            <a:r>
              <a:rPr lang="en-US" altLang="ko-KR" smtClean="0"/>
              <a:t>(Firefox), </a:t>
            </a:r>
            <a:r>
              <a:rPr lang="ko-KR" altLang="ko-KR" smtClean="0"/>
              <a:t>모질라 파이어폭스 모바일</a:t>
            </a:r>
            <a:r>
              <a:rPr lang="en-US" altLang="ko-KR" smtClean="0"/>
              <a:t>(Fennac)</a:t>
            </a:r>
            <a:endParaRPr lang="ko-KR" altLang="ko-KR" smtClean="0"/>
          </a:p>
          <a:p>
            <a:pPr lvl="1" latinLnBrk="0"/>
            <a:r>
              <a:rPr lang="ko-KR" altLang="ko-KR" smtClean="0"/>
              <a:t>웹킷</a:t>
            </a:r>
            <a:r>
              <a:rPr lang="en-US" altLang="ko-KR" smtClean="0"/>
              <a:t>(Webkit) - </a:t>
            </a:r>
            <a:r>
              <a:rPr lang="ko-KR" altLang="ko-KR" smtClean="0"/>
              <a:t>애플 사파리</a:t>
            </a:r>
            <a:r>
              <a:rPr lang="en-US" altLang="ko-KR" smtClean="0"/>
              <a:t>(Safari), </a:t>
            </a:r>
            <a:r>
              <a:rPr lang="ko-KR" altLang="ko-KR" smtClean="0"/>
              <a:t>애플 사파리 모바일</a:t>
            </a:r>
            <a:r>
              <a:rPr lang="en-US" altLang="ko-KR" smtClean="0"/>
              <a:t>(Safari Mobile), </a:t>
            </a:r>
            <a:r>
              <a:rPr lang="ko-KR" altLang="ko-KR" smtClean="0"/>
              <a:t>구글 크롬</a:t>
            </a:r>
            <a:r>
              <a:rPr lang="en-US" altLang="ko-KR" smtClean="0"/>
              <a:t>(Chrome)</a:t>
            </a:r>
            <a:endParaRPr lang="ko-KR" altLang="ko-KR" smtClean="0"/>
          </a:p>
          <a:p>
            <a:pPr lvl="1" latinLnBrk="0"/>
            <a:r>
              <a:rPr lang="ko-KR" altLang="ko-KR" smtClean="0"/>
              <a:t>트라이던트</a:t>
            </a:r>
            <a:r>
              <a:rPr lang="en-US" altLang="ko-KR" smtClean="0"/>
              <a:t>(Trident) - </a:t>
            </a:r>
            <a:r>
              <a:rPr lang="ko-KR" altLang="ko-KR" smtClean="0"/>
              <a:t>마이크로소프트의 인터넷 익스플로러</a:t>
            </a:r>
            <a:r>
              <a:rPr lang="en-US" altLang="ko-KR" smtClean="0"/>
              <a:t>(IE), IE Mobile</a:t>
            </a:r>
            <a:endParaRPr lang="ko-KR" altLang="ko-KR" smtClean="0"/>
          </a:p>
          <a:p>
            <a:pPr lvl="1" latinLnBrk="0"/>
            <a:r>
              <a:rPr lang="ko-KR" altLang="ko-KR" smtClean="0"/>
              <a:t>프레스토</a:t>
            </a:r>
            <a:r>
              <a:rPr lang="en-US" altLang="ko-KR" smtClean="0"/>
              <a:t>(Presto) – </a:t>
            </a:r>
            <a:r>
              <a:rPr lang="ko-KR" altLang="ko-KR" smtClean="0"/>
              <a:t>오페라소프트웨어의 오페라</a:t>
            </a:r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웹의 발전 과정을 이해한다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HTML5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등장 배경과 특징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지원 기능들을 알아본다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플랫폼으로서의 웹 브라우저를 이해하고 내부 엔진 구성을 살펴본다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SzTx/>
              <a:buFont typeface="Wingdings" pitchFamily="2" charset="2"/>
              <a:buChar char="v"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모바일 환경에서의 앱 개발 방식과 프레임워크를 이해한다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1072" y="1628800"/>
            <a:ext cx="2768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웹의 진화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HTML5</a:t>
            </a:r>
            <a:endParaRPr lang="ko-KR" altLang="ko-KR" smtClean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플랫폼이 된 웹 브라우저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모바일 웹 환경</a:t>
            </a:r>
          </a:p>
          <a:p>
            <a:pPr algn="r"/>
            <a:r>
              <a:rPr lang="ko-KR" altLang="ko-KR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브라우저의 처리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MVC(Model View Controller) </a:t>
            </a:r>
            <a:r>
              <a:rPr lang="ko-KR" altLang="ko-KR" smtClean="0"/>
              <a:t>구조를 그대로 따</a:t>
            </a:r>
            <a:r>
              <a:rPr lang="ko-KR" altLang="en-US" smtClean="0"/>
              <a:t>름</a:t>
            </a:r>
            <a:endParaRPr lang="en-US" altLang="ko-KR" smtClean="0"/>
          </a:p>
          <a:p>
            <a:r>
              <a:rPr lang="en-US" altLang="ko-KR" smtClean="0"/>
              <a:t>MVC </a:t>
            </a:r>
            <a:r>
              <a:rPr lang="ko-KR" altLang="ko-KR" smtClean="0"/>
              <a:t>개발 방식</a:t>
            </a:r>
            <a:endParaRPr lang="en-US" altLang="ko-KR" smtClean="0"/>
          </a:p>
          <a:p>
            <a:pPr lvl="1"/>
            <a:r>
              <a:rPr lang="ko-KR" altLang="ko-KR" smtClean="0"/>
              <a:t>프로그램 개발 모듈을 화면</a:t>
            </a:r>
            <a:r>
              <a:rPr lang="en-US" altLang="ko-KR" smtClean="0"/>
              <a:t>(View), </a:t>
            </a:r>
            <a:r>
              <a:rPr lang="ko-KR" altLang="ko-KR" smtClean="0"/>
              <a:t>데이터</a:t>
            </a:r>
            <a:r>
              <a:rPr lang="en-US" altLang="ko-KR" smtClean="0"/>
              <a:t>(Model) </a:t>
            </a:r>
            <a:r>
              <a:rPr lang="ko-KR" altLang="ko-KR" smtClean="0"/>
              <a:t>그리고 기능</a:t>
            </a:r>
            <a:r>
              <a:rPr lang="en-US" altLang="ko-KR" smtClean="0"/>
              <a:t>(Controller) </a:t>
            </a:r>
            <a:r>
              <a:rPr lang="ko-KR" altLang="ko-KR" smtClean="0"/>
              <a:t>영역으로 분할하여 분석</a:t>
            </a:r>
            <a:r>
              <a:rPr lang="en-US" altLang="ko-KR" smtClean="0"/>
              <a:t>, </a:t>
            </a:r>
            <a:r>
              <a:rPr lang="ko-KR" altLang="ko-KR" smtClean="0"/>
              <a:t>설계하고</a:t>
            </a:r>
            <a:r>
              <a:rPr lang="en-US" altLang="ko-KR" smtClean="0"/>
              <a:t>, </a:t>
            </a:r>
            <a:r>
              <a:rPr lang="ko-KR" altLang="ko-KR" smtClean="0"/>
              <a:t>이들 간의 상호 작용을 통해 전체 프로그램이 실행되는 구조로 개발하는 방식</a:t>
            </a:r>
            <a:endParaRPr lang="en-US" altLang="ko-KR" smtClean="0"/>
          </a:p>
          <a:p>
            <a:pPr lvl="1"/>
            <a:r>
              <a:rPr lang="ko-KR" altLang="ko-KR" smtClean="0"/>
              <a:t>대표적인 설계</a:t>
            </a:r>
            <a:r>
              <a:rPr lang="en-US" altLang="ko-KR" smtClean="0"/>
              <a:t>/</a:t>
            </a:r>
            <a:r>
              <a:rPr lang="ko-KR" altLang="ko-KR" smtClean="0"/>
              <a:t>아키텍처 패턴 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1-5] </a:t>
            </a:r>
            <a:r>
              <a:rPr lang="ko-KR" altLang="ko-KR" smtClean="0"/>
              <a:t>웹 브라우저의</a:t>
            </a:r>
            <a:r>
              <a:rPr lang="en-US" altLang="ko-KR" smtClean="0"/>
              <a:t> MVC </a:t>
            </a:r>
            <a:r>
              <a:rPr lang="ko-KR" altLang="ko-KR" smtClean="0"/>
              <a:t>구조</a:t>
            </a:r>
          </a:p>
          <a:p>
            <a:pPr lvl="1"/>
            <a:r>
              <a:rPr lang="ko-KR" altLang="ko-KR" smtClean="0"/>
              <a:t>하나의</a:t>
            </a:r>
            <a:r>
              <a:rPr lang="en-US" altLang="ko-KR" smtClean="0"/>
              <a:t> HTML </a:t>
            </a:r>
            <a:r>
              <a:rPr lang="ko-KR" altLang="ko-KR" smtClean="0"/>
              <a:t>문서 안에는</a:t>
            </a:r>
            <a:r>
              <a:rPr lang="en-US" altLang="ko-KR" smtClean="0"/>
              <a:t> MVC </a:t>
            </a:r>
            <a:r>
              <a:rPr lang="ko-KR" altLang="ko-KR" smtClean="0"/>
              <a:t>각 요소가 코드로 포함</a:t>
            </a:r>
            <a:r>
              <a:rPr lang="ko-KR" altLang="en-US" smtClean="0"/>
              <a:t>됨</a:t>
            </a:r>
            <a:endParaRPr lang="en-US" altLang="ko-KR" smtClean="0"/>
          </a:p>
          <a:p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3861049"/>
          <a:ext cx="8424936" cy="2425282"/>
        </p:xfrm>
        <a:graphic>
          <a:graphicData uri="http://schemas.openxmlformats.org/drawingml/2006/table">
            <a:tbl>
              <a:tblPr/>
              <a:tblGrid>
                <a:gridCol w="2427524"/>
                <a:gridCol w="2427524"/>
                <a:gridCol w="1356558"/>
                <a:gridCol w="2213330"/>
              </a:tblGrid>
              <a:tr h="360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MVC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패턴요소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처리 대상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브라우저 구성요소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71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(Model)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(&lt;html&gt; . . . &lt;/html&gt;)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15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(View)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(&lt;style&gt; . . . &lt;/style&gt;)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레이아웃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렌더 엔진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9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 제어기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(Controller)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JavaScript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코드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(&lt;script&gt; . . . &lt;/script&gt;)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동적 처리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자바스크립트 엔진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0406" y="0"/>
            <a:ext cx="1927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플랫폼이 된 웹브라우저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</a:t>
            </a:r>
            <a:r>
              <a:rPr lang="ko-KR" altLang="ko-KR" b="1" smtClean="0"/>
              <a:t>데스크톱 웹과 모바일 웹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데스크톱 웹</a:t>
            </a:r>
            <a:r>
              <a:rPr lang="en-US" altLang="ko-KR" smtClean="0"/>
              <a:t>(desktop web)</a:t>
            </a:r>
          </a:p>
          <a:p>
            <a:pPr lvl="1"/>
            <a:r>
              <a:rPr lang="ko-KR" altLang="ko-KR" smtClean="0"/>
              <a:t>웹 환경을 이야기할 때 </a:t>
            </a:r>
            <a:r>
              <a:rPr lang="ko-KR" altLang="en-US" smtClean="0"/>
              <a:t>말하는 보통의 </a:t>
            </a:r>
            <a:r>
              <a:rPr lang="ko-KR" altLang="ko-KR" smtClean="0"/>
              <a:t>웹</a:t>
            </a:r>
            <a:endParaRPr lang="en-US" altLang="ko-KR" smtClean="0"/>
          </a:p>
          <a:p>
            <a:r>
              <a:rPr lang="ko-KR" altLang="ko-KR" smtClean="0"/>
              <a:t>모바일 웹</a:t>
            </a:r>
            <a:r>
              <a:rPr lang="en-US" altLang="ko-KR" smtClean="0"/>
              <a:t>(mobile web)</a:t>
            </a:r>
          </a:p>
          <a:p>
            <a:pPr lvl="1"/>
            <a:r>
              <a:rPr lang="ko-KR" altLang="ko-KR" smtClean="0"/>
              <a:t>태블릿</a:t>
            </a:r>
            <a:r>
              <a:rPr lang="en-US" altLang="ko-KR" smtClean="0"/>
              <a:t>, </a:t>
            </a:r>
            <a:r>
              <a:rPr lang="ko-KR" altLang="ko-KR" smtClean="0"/>
              <a:t>스마트폰 등의 모바일 브라우저로 접속하도록 만들어진 웹 페이지</a:t>
            </a:r>
            <a:endParaRPr lang="en-US" altLang="ko-KR" smtClean="0"/>
          </a:p>
          <a:p>
            <a:pPr lvl="1"/>
            <a:r>
              <a:rPr lang="ko-KR" altLang="ko-KR" smtClean="0"/>
              <a:t>일반적인 웹사이트를 모바일 환경으로 그대로 옮긴 형태</a:t>
            </a:r>
            <a:endParaRPr lang="en-US" altLang="ko-KR" smtClean="0"/>
          </a:p>
          <a:p>
            <a:r>
              <a:rPr lang="ko-KR" altLang="ko-KR" smtClean="0"/>
              <a:t>데스크톱 웹과 모바일 웹은 구분되고 각기 다른 관점에서 개발되어야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ko-KR" smtClean="0"/>
              <a:t>모바일 장치에서 데스크톱 웹을 실행시키면 화면 해상도가 달라서 제대로 보기가 어</a:t>
            </a:r>
            <a:r>
              <a:rPr lang="ko-KR" altLang="en-US" smtClean="0"/>
              <a:t>려움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웹 페이지를 작성할 때 모바일 장치의 환경에 맞춰 화면을 구성해야 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592" y="3861048"/>
            <a:ext cx="5506799" cy="26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ko-KR" b="1" smtClean="0"/>
              <a:t>모바일 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앱</a:t>
            </a:r>
            <a:r>
              <a:rPr lang="en-US" altLang="ko-KR" smtClean="0"/>
              <a:t>(app)</a:t>
            </a:r>
          </a:p>
          <a:p>
            <a:pPr lvl="1"/>
            <a:r>
              <a:rPr lang="ko-KR" altLang="ko-KR" smtClean="0"/>
              <a:t>애플리케이션</a:t>
            </a:r>
            <a:r>
              <a:rPr lang="en-US" altLang="ko-KR" smtClean="0"/>
              <a:t>(application)</a:t>
            </a:r>
            <a:r>
              <a:rPr lang="ko-KR" altLang="ko-KR" smtClean="0"/>
              <a:t>의 줄임말</a:t>
            </a:r>
            <a:endParaRPr lang="en-US" altLang="ko-KR" smtClean="0"/>
          </a:p>
          <a:p>
            <a:pPr lvl="1"/>
            <a:r>
              <a:rPr lang="ko-KR" altLang="ko-KR" smtClean="0"/>
              <a:t>모바일 기기에서 실행되는 응용 프로그램</a:t>
            </a:r>
            <a:endParaRPr lang="en-US" altLang="ko-KR" smtClean="0"/>
          </a:p>
          <a:p>
            <a:pPr lvl="1"/>
            <a:r>
              <a:rPr lang="ko-KR" altLang="ko-KR" smtClean="0"/>
              <a:t>데스크톱 환경의 응용 프로그램</a:t>
            </a:r>
            <a:r>
              <a:rPr lang="en-US" altLang="ko-KR" smtClean="0"/>
              <a:t>(</a:t>
            </a:r>
            <a:r>
              <a:rPr lang="ko-KR" altLang="ko-KR" smtClean="0"/>
              <a:t>애플리케이션</a:t>
            </a:r>
            <a:r>
              <a:rPr lang="en-US" altLang="ko-KR" smtClean="0"/>
              <a:t>)</a:t>
            </a:r>
            <a:r>
              <a:rPr lang="ko-KR" altLang="ko-KR" smtClean="0"/>
              <a:t>과 구분하기 위한 용어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모바일 프로그래밍 방식</a:t>
            </a:r>
            <a:r>
              <a:rPr lang="ko-KR" altLang="en-US" smtClean="0"/>
              <a:t>의 변화</a:t>
            </a:r>
            <a:endParaRPr lang="en-US" altLang="ko-KR" smtClean="0"/>
          </a:p>
          <a:p>
            <a:pPr lvl="1"/>
            <a:r>
              <a:rPr lang="ko-KR" altLang="en-US" smtClean="0"/>
              <a:t>초기</a:t>
            </a:r>
            <a:r>
              <a:rPr lang="ko-KR" altLang="ko-KR" smtClean="0"/>
              <a:t> 모바일 프로그래밍</a:t>
            </a:r>
            <a:r>
              <a:rPr lang="en-US" altLang="ko-KR" smtClean="0"/>
              <a:t>(</a:t>
            </a:r>
            <a:r>
              <a:rPr lang="ko-KR" altLang="ko-KR" smtClean="0"/>
              <a:t>네이티브앱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</a:p>
          <a:p>
            <a:pPr lvl="2"/>
            <a:r>
              <a:rPr lang="ko-KR" altLang="ko-KR" smtClean="0"/>
              <a:t>기존 서버 중심의 웹 프로그래밍 </a:t>
            </a:r>
            <a:r>
              <a:rPr lang="en-US" altLang="ko-KR" smtClean="0"/>
              <a:t> -&gt; </a:t>
            </a:r>
            <a:r>
              <a:rPr lang="ko-KR" altLang="ko-KR" smtClean="0"/>
              <a:t>새롭게 안드로이드나 아이폰 프로그래밍 기술을 습득해야 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 smtClean="0"/>
              <a:t>ASP, JSP, PHP -&gt; Object-C</a:t>
            </a:r>
            <a:r>
              <a:rPr lang="ko-KR" altLang="ko-KR" smtClean="0"/>
              <a:t>나</a:t>
            </a:r>
            <a:r>
              <a:rPr lang="en-US" altLang="ko-KR" smtClean="0"/>
              <a:t> Java</a:t>
            </a:r>
            <a:r>
              <a:rPr lang="ko-KR" altLang="ko-KR" smtClean="0"/>
              <a:t>를 새로 익혀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최근 </a:t>
            </a:r>
            <a:r>
              <a:rPr lang="en-US" altLang="ko-KR" smtClean="0"/>
              <a:t>'</a:t>
            </a:r>
            <a:r>
              <a:rPr lang="ko-KR" altLang="ko-KR" smtClean="0"/>
              <a:t>웹의 반격</a:t>
            </a:r>
            <a:r>
              <a:rPr lang="en-US" altLang="ko-KR" smtClean="0"/>
              <a:t>'</a:t>
            </a:r>
            <a:r>
              <a:rPr lang="ko-KR" altLang="ko-KR" smtClean="0"/>
              <a:t>이 시작</a:t>
            </a:r>
            <a:r>
              <a:rPr lang="ko-KR" altLang="en-US" smtClean="0"/>
              <a:t>됨</a:t>
            </a:r>
            <a:r>
              <a:rPr lang="en-US" altLang="ko-KR" smtClean="0"/>
              <a:t>(</a:t>
            </a:r>
            <a:r>
              <a:rPr lang="ko-KR" altLang="ko-KR" smtClean="0"/>
              <a:t>웹앱</a:t>
            </a:r>
            <a:r>
              <a:rPr lang="en-US" altLang="ko-KR" smtClean="0"/>
              <a:t>, </a:t>
            </a:r>
            <a:r>
              <a:rPr lang="ko-KR" altLang="ko-KR" smtClean="0"/>
              <a:t>하이브리드앱</a:t>
            </a:r>
            <a:r>
              <a:rPr lang="en-US" altLang="ko-KR" smtClean="0"/>
              <a:t>)</a:t>
            </a:r>
          </a:p>
          <a:p>
            <a:pPr lvl="2"/>
            <a:r>
              <a:rPr lang="ko-KR" altLang="ko-KR" smtClean="0"/>
              <a:t>기존 웹 기술을 가지고 모바일 장치의 애플리케이션과 유사한 특성을 갖는 프로그램의 개발이 가능해</a:t>
            </a:r>
            <a:r>
              <a:rPr lang="ko-KR" altLang="en-US" smtClean="0"/>
              <a:t>짐</a:t>
            </a:r>
            <a:endParaRPr lang="en-US" altLang="ko-KR" smtClean="0"/>
          </a:p>
          <a:p>
            <a:pPr lvl="2"/>
            <a:r>
              <a:rPr lang="ko-KR" altLang="ko-KR" smtClean="0"/>
              <a:t>전통적인 웹 기술</a:t>
            </a:r>
            <a:r>
              <a:rPr lang="en-US" altLang="ko-KR" smtClean="0"/>
              <a:t>(HTML5</a:t>
            </a:r>
            <a:r>
              <a:rPr lang="ko-KR" altLang="ko-KR" smtClean="0"/>
              <a:t>와</a:t>
            </a:r>
            <a:r>
              <a:rPr lang="en-US" altLang="ko-KR" smtClean="0"/>
              <a:t> CSS3 )</a:t>
            </a:r>
            <a:r>
              <a:rPr lang="ko-KR" altLang="ko-KR" smtClean="0"/>
              <a:t>의 발전</a:t>
            </a:r>
            <a:r>
              <a:rPr lang="en-US" altLang="ko-KR" smtClean="0"/>
              <a:t> +</a:t>
            </a:r>
            <a:r>
              <a:rPr lang="ko-KR" altLang="ko-KR" smtClean="0"/>
              <a:t> </a:t>
            </a:r>
            <a:r>
              <a:rPr lang="ko-KR" altLang="en-US" smtClean="0"/>
              <a:t>새로운 </a:t>
            </a:r>
            <a:r>
              <a:rPr lang="ko-KR" altLang="ko-KR" smtClean="0"/>
              <a:t>프레임워크 기술</a:t>
            </a:r>
            <a:r>
              <a:rPr lang="en-US" altLang="ko-KR" smtClean="0"/>
              <a:t>(</a:t>
            </a:r>
            <a:r>
              <a:rPr lang="ko-KR" altLang="ko-KR" smtClean="0"/>
              <a:t>제이쿼리 모바일</a:t>
            </a:r>
            <a:r>
              <a:rPr lang="en-US" altLang="ko-KR" smtClean="0"/>
              <a:t>, </a:t>
            </a:r>
            <a:r>
              <a:rPr lang="ko-KR" altLang="ko-KR" smtClean="0"/>
              <a:t>폰갭</a:t>
            </a:r>
            <a:r>
              <a:rPr lang="en-US" altLang="ko-KR" smtClean="0"/>
              <a:t>)</a:t>
            </a:r>
            <a:r>
              <a:rPr lang="ko-KR" altLang="en-US" smtClean="0"/>
              <a:t>의</a:t>
            </a:r>
            <a:r>
              <a:rPr lang="ko-KR" altLang="ko-KR" smtClean="0"/>
              <a:t> 등장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모바일 앱의 개발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네이티브앱</a:t>
            </a:r>
            <a:r>
              <a:rPr lang="en-US" altLang="ko-KR" smtClean="0"/>
              <a:t> (native app)</a:t>
            </a:r>
          </a:p>
          <a:p>
            <a:pPr lvl="1"/>
            <a:r>
              <a:rPr lang="ko-KR" altLang="ko-KR" smtClean="0"/>
              <a:t>네이티브 언어를 사용하여 개발된 모바일 장치에 최적화된 애플리케이션</a:t>
            </a:r>
            <a:endParaRPr lang="en-US" altLang="ko-KR" smtClean="0"/>
          </a:p>
          <a:p>
            <a:pPr lvl="1"/>
            <a:r>
              <a:rPr lang="ko-KR" altLang="ko-KR" smtClean="0"/>
              <a:t>각 플랫폼 전용의 개발 도구</a:t>
            </a:r>
            <a:r>
              <a:rPr lang="en-US" altLang="ko-KR" smtClean="0"/>
              <a:t>(</a:t>
            </a:r>
            <a:r>
              <a:rPr lang="ko-KR" altLang="ko-KR" smtClean="0"/>
              <a:t>언어</a:t>
            </a:r>
            <a:r>
              <a:rPr lang="en-US" altLang="ko-KR" smtClean="0"/>
              <a:t>)</a:t>
            </a:r>
            <a:r>
              <a:rPr lang="ko-KR" altLang="ko-KR" smtClean="0"/>
              <a:t>와 </a:t>
            </a:r>
            <a:r>
              <a:rPr lang="en-US" altLang="ko-KR" smtClean="0"/>
              <a:t>SDK(Software Development Kit)</a:t>
            </a:r>
            <a:r>
              <a:rPr lang="ko-KR" altLang="ko-KR" smtClean="0"/>
              <a:t>를  이용하여 개발</a:t>
            </a:r>
            <a:endParaRPr lang="en-US" altLang="ko-KR" smtClean="0"/>
          </a:p>
          <a:p>
            <a:pPr lvl="1"/>
            <a:r>
              <a:rPr lang="ko-KR" altLang="ko-KR" smtClean="0"/>
              <a:t>아이폰</a:t>
            </a:r>
            <a:r>
              <a:rPr lang="en-US" altLang="ko-KR" smtClean="0"/>
              <a:t>(XCode</a:t>
            </a:r>
            <a:r>
              <a:rPr lang="ko-KR" altLang="ko-KR" smtClean="0"/>
              <a:t>와</a:t>
            </a:r>
            <a:r>
              <a:rPr lang="en-US" altLang="ko-KR" smtClean="0"/>
              <a:t> Object-C), </a:t>
            </a:r>
            <a:r>
              <a:rPr lang="ko-KR" altLang="ko-KR" smtClean="0"/>
              <a:t>안드로이드폰</a:t>
            </a:r>
            <a:r>
              <a:rPr lang="en-US" altLang="ko-KR" smtClean="0"/>
              <a:t>(</a:t>
            </a:r>
            <a:r>
              <a:rPr lang="ko-KR" altLang="ko-KR" smtClean="0"/>
              <a:t>자바 </a:t>
            </a:r>
            <a:r>
              <a:rPr lang="en-US" altLang="ko-KR" smtClean="0"/>
              <a:t>), </a:t>
            </a:r>
            <a:r>
              <a:rPr lang="ko-KR" altLang="ko-KR" smtClean="0"/>
              <a:t>윈도폰</a:t>
            </a:r>
            <a:r>
              <a:rPr lang="en-US" altLang="ko-KR" smtClean="0"/>
              <a:t>(C# )</a:t>
            </a:r>
          </a:p>
          <a:p>
            <a:endParaRPr lang="en-US" altLang="ko-KR" smtClean="0"/>
          </a:p>
          <a:p>
            <a:r>
              <a:rPr lang="ko-KR" altLang="en-US" smtClean="0"/>
              <a:t>웹앱</a:t>
            </a:r>
            <a:r>
              <a:rPr lang="en-US" altLang="ko-KR" smtClean="0"/>
              <a:t> (web app)</a:t>
            </a:r>
          </a:p>
          <a:p>
            <a:pPr lvl="1"/>
            <a:r>
              <a:rPr lang="ko-KR" altLang="ko-KR" smtClean="0"/>
              <a:t>웹 기술로 개발하지만 겉모양은 네이티브앱처럼 보이는 애플리케이션</a:t>
            </a:r>
            <a:endParaRPr lang="en-US" altLang="ko-KR" smtClean="0"/>
          </a:p>
          <a:p>
            <a:pPr lvl="1"/>
            <a:r>
              <a:rPr lang="ko-KR" altLang="ko-KR" smtClean="0"/>
              <a:t>모바일 브라우저를 통해서 동작하면서도 네이티브앱과 비슷한 화면과 터치 관련 사용자 경험</a:t>
            </a:r>
            <a:r>
              <a:rPr lang="en-US" altLang="ko-KR" smtClean="0"/>
              <a:t>(UX)</a:t>
            </a:r>
            <a:r>
              <a:rPr lang="ko-KR" altLang="ko-KR" smtClean="0"/>
              <a:t>을 제공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하이브리드앱</a:t>
            </a:r>
            <a:r>
              <a:rPr lang="en-US" altLang="ko-KR" smtClean="0"/>
              <a:t> (hybrid app)</a:t>
            </a:r>
          </a:p>
          <a:p>
            <a:pPr lvl="1"/>
            <a:r>
              <a:rPr lang="ko-KR" altLang="ko-KR" smtClean="0"/>
              <a:t>네이티브앱과 웹앱의 장점을 결합한 애플리케이션</a:t>
            </a:r>
            <a:endParaRPr lang="en-US" altLang="ko-KR" smtClean="0"/>
          </a:p>
          <a:p>
            <a:pPr lvl="1"/>
            <a:r>
              <a:rPr lang="ko-KR" altLang="ko-KR" smtClean="0"/>
              <a:t>대부분의 기능은 웹 기술로 개발하고 최소한의 기능만 네이티브 기술로 구현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1) </a:t>
            </a:r>
            <a:r>
              <a:rPr lang="ko-KR" altLang="ko-KR" b="1" smtClean="0"/>
              <a:t>네이티브앱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카메라</a:t>
            </a:r>
            <a:r>
              <a:rPr lang="en-US" altLang="ko-KR" smtClean="0"/>
              <a:t>, </a:t>
            </a:r>
            <a:r>
              <a:rPr lang="ko-KR" altLang="ko-KR" smtClean="0"/>
              <a:t>스피커</a:t>
            </a:r>
            <a:r>
              <a:rPr lang="en-US" altLang="ko-KR" smtClean="0"/>
              <a:t>, GPS </a:t>
            </a:r>
            <a:r>
              <a:rPr lang="ko-KR" altLang="ko-KR" smtClean="0"/>
              <a:t>등의 장치들을 직접 제어할 수 있고 효율성이 높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각 플랫폼 별로 다른 프로그래밍 언어를 익혀서 앱을 개발해야 </a:t>
            </a:r>
            <a:r>
              <a:rPr lang="ko-KR" altLang="en-US" smtClean="0"/>
              <a:t>함</a:t>
            </a:r>
            <a:endParaRPr lang="ko-KR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각 플랫폼에 최적화되어 실행 속도가 빠르다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스마트폰 안의 모든 장치</a:t>
            </a:r>
            <a:r>
              <a:rPr lang="en-US" altLang="ko-KR" smtClean="0"/>
              <a:t>(</a:t>
            </a:r>
            <a:r>
              <a:rPr lang="ko-KR" altLang="ko-KR" smtClean="0"/>
              <a:t>하드웨어</a:t>
            </a:r>
            <a:r>
              <a:rPr lang="en-US" altLang="ko-KR" smtClean="0"/>
              <a:t>, </a:t>
            </a:r>
            <a:r>
              <a:rPr lang="ko-KR" altLang="ko-KR" smtClean="0"/>
              <a:t>소프트웨어</a:t>
            </a:r>
            <a:r>
              <a:rPr lang="en-US" altLang="ko-KR" smtClean="0"/>
              <a:t>) </a:t>
            </a:r>
            <a:r>
              <a:rPr lang="ko-KR" altLang="ko-KR" smtClean="0"/>
              <a:t>접근이 가능하며 정교한</a:t>
            </a:r>
            <a:r>
              <a:rPr lang="en-US" altLang="ko-KR" smtClean="0"/>
              <a:t> UI </a:t>
            </a:r>
            <a:r>
              <a:rPr lang="ko-KR" altLang="ko-KR" smtClean="0"/>
              <a:t>개발이 가능하다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앱 마켓을 통해 등록함으로써 수익 얻기가 쉽다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개발 기간이 길고 많은 비용이 소요된다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각 플랫폼 별로 별도의 버전을 다른 언어로 매번 개발해야 한다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앱 마켓을 통해 배포되므로 갱신이나 유지보수가 복잡하고 어렵다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2) </a:t>
            </a:r>
            <a:r>
              <a:rPr lang="ko-KR" altLang="ko-KR" b="1" smtClean="0"/>
              <a:t>웹앱 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기존의 웹 개발 기술을 그대로 활용할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 latinLnBrk="0"/>
            <a:r>
              <a:rPr lang="ko-KR" altLang="ko-KR" smtClean="0"/>
              <a:t>기기에 상관없이 한 번 개발하면 어떤 환경에도 적용할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0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기존의 표준 웹 기술을 사용하므로 단기간에 빠르고 쉽게 개발할 수 있다</a:t>
            </a:r>
            <a:r>
              <a:rPr lang="en-US" altLang="ko-KR" smtClean="0"/>
              <a:t>.	</a:t>
            </a:r>
            <a:endParaRPr lang="ko-KR" altLang="ko-KR" smtClean="0"/>
          </a:p>
          <a:p>
            <a:pPr lvl="1" latinLnBrk="0"/>
            <a:r>
              <a:rPr lang="ko-KR" altLang="ko-KR" smtClean="0"/>
              <a:t>웹 브라우저만 있으면 다양한 장치와 플랫폼에서 동일하게 실행 가능하다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웹 브라우저를 통해 배포되므로 갱신이나 유지보수가 쉽다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웹 페이지 내용이 많을 경우</a:t>
            </a:r>
            <a:r>
              <a:rPr lang="en-US" altLang="ko-KR" smtClean="0"/>
              <a:t>, </a:t>
            </a:r>
            <a:r>
              <a:rPr lang="ko-KR" altLang="ko-KR" smtClean="0"/>
              <a:t>성능 문제가 발생할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모바일 장치에 대한 제어가 제한적이며 코드 효율성이 낮다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적용할 수 있는 </a:t>
            </a:r>
            <a:r>
              <a:rPr lang="en-US" altLang="ko-KR" smtClean="0"/>
              <a:t>UI</a:t>
            </a:r>
            <a:r>
              <a:rPr lang="ko-KR" altLang="ko-KR" smtClean="0"/>
              <a:t>에 한계가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3) </a:t>
            </a:r>
            <a:r>
              <a:rPr lang="ko-KR" altLang="ko-KR" b="1" smtClean="0"/>
              <a:t>하이브리드앱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en-US" smtClean="0"/>
              <a:t>특징</a:t>
            </a:r>
            <a:endParaRPr lang="en-US" altLang="ko-KR" smtClean="0"/>
          </a:p>
          <a:p>
            <a:pPr lvl="1" latinLnBrk="0"/>
            <a:r>
              <a:rPr lang="ko-KR" altLang="ko-KR" smtClean="0"/>
              <a:t>표준 웹 기술로 웹앱을 개발하고 이를 다시 네이티브앱으로 변환한 다음 배포하는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 latinLnBrk="0"/>
            <a:r>
              <a:rPr lang="ko-KR" altLang="ko-KR" smtClean="0"/>
              <a:t>크로스 프레임워크</a:t>
            </a:r>
            <a:r>
              <a:rPr lang="en-US" altLang="ko-KR" smtClean="0"/>
              <a:t>(cross framework)</a:t>
            </a:r>
            <a:r>
              <a:rPr lang="ko-KR" altLang="ko-KR" smtClean="0"/>
              <a:t>를 사용</a:t>
            </a:r>
            <a:r>
              <a:rPr lang="ko-KR" altLang="en-US" smtClean="0"/>
              <a:t>하여</a:t>
            </a:r>
            <a:r>
              <a:rPr lang="ko-KR" altLang="ko-KR" smtClean="0"/>
              <a:t> 웹 페이지를 애플리케이션으로 </a:t>
            </a:r>
            <a:r>
              <a:rPr lang="ko-KR" altLang="en-US" smtClean="0"/>
              <a:t>변</a:t>
            </a:r>
            <a:r>
              <a:rPr lang="ko-KR" altLang="ko-KR" smtClean="0"/>
              <a:t>환하거나 애플리케이션처럼 독립적으로 실행</a:t>
            </a:r>
            <a:r>
              <a:rPr lang="ko-KR" altLang="en-US" smtClean="0"/>
              <a:t>할 수 있음</a:t>
            </a:r>
            <a:endParaRPr lang="ko-KR" altLang="ko-KR" smtClean="0"/>
          </a:p>
          <a:p>
            <a:pPr lvl="1" latinLnBrk="0"/>
            <a:endParaRPr lang="en-US" altLang="ko-KR" smtClean="0"/>
          </a:p>
          <a:p>
            <a:pPr lvl="0" latinLnBrk="0"/>
            <a:r>
              <a:rPr lang="ko-KR" altLang="ko-KR" smtClean="0"/>
              <a:t>장점</a:t>
            </a:r>
          </a:p>
          <a:p>
            <a:pPr lvl="1" latinLnBrk="0"/>
            <a:r>
              <a:rPr lang="ko-KR" altLang="ko-KR" smtClean="0"/>
              <a:t>다양한 플랫폼을 위한 앱 개발 및 유지보수 비용이 낮다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장치 접근도 가능하고 앱 마켓을 통해 등록</a:t>
            </a:r>
            <a:r>
              <a:rPr lang="en-US" altLang="ko-KR" smtClean="0"/>
              <a:t>, </a:t>
            </a:r>
            <a:r>
              <a:rPr lang="ko-KR" altLang="ko-KR" smtClean="0"/>
              <a:t>배포할 수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atinLnBrk="0"/>
            <a:endParaRPr lang="ko-KR" altLang="ko-KR" smtClean="0"/>
          </a:p>
          <a:p>
            <a:pPr lvl="0" latinLnBrk="0"/>
            <a:r>
              <a:rPr lang="ko-KR" altLang="ko-KR" smtClean="0"/>
              <a:t>단점</a:t>
            </a:r>
          </a:p>
          <a:p>
            <a:pPr lvl="1" latinLnBrk="0"/>
            <a:r>
              <a:rPr lang="ko-KR" altLang="ko-KR" smtClean="0"/>
              <a:t>네이티브앱에 비해 실행 속도가 느리다</a:t>
            </a:r>
            <a:r>
              <a:rPr lang="en-US" altLang="ko-KR" smtClean="0"/>
              <a:t>.</a:t>
            </a:r>
            <a:endParaRPr lang="ko-KR" altLang="ko-KR" smtClean="0"/>
          </a:p>
          <a:p>
            <a:pPr lvl="1" latinLnBrk="0"/>
            <a:r>
              <a:rPr lang="ko-KR" altLang="ko-KR" smtClean="0"/>
              <a:t>자유로운 </a:t>
            </a:r>
            <a:r>
              <a:rPr lang="en-US" altLang="ko-KR" smtClean="0"/>
              <a:t>UI </a:t>
            </a:r>
            <a:r>
              <a:rPr lang="ko-KR" altLang="ko-KR" smtClean="0"/>
              <a:t>구현에 한계가 있다</a:t>
            </a:r>
            <a:r>
              <a:rPr lang="en-US" altLang="ko-KR" smtClean="0"/>
              <a:t>.</a:t>
            </a:r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모바일 앱 개발 방식의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상호 보완 관계 속에 각 방식마다 특성을 갖고 함께 발전</a:t>
            </a:r>
            <a:r>
              <a:rPr lang="ko-KR" altLang="en-US" smtClean="0"/>
              <a:t>할 전망</a:t>
            </a:r>
            <a:r>
              <a:rPr lang="en-US" altLang="ko-KR" smtClean="0"/>
              <a:t>	</a:t>
            </a:r>
          </a:p>
          <a:p>
            <a:pPr lvl="1"/>
            <a:r>
              <a:rPr lang="ko-KR" altLang="ko-KR" smtClean="0"/>
              <a:t>네이티브앱</a:t>
            </a:r>
            <a:endParaRPr lang="en-US" altLang="ko-KR" smtClean="0"/>
          </a:p>
          <a:p>
            <a:pPr lvl="2"/>
            <a:r>
              <a:rPr lang="ko-KR" altLang="ko-KR" smtClean="0"/>
              <a:t>각 모바일 장치와 플랫폼의 특성을 최대한 이용하는 방향</a:t>
            </a:r>
            <a:endParaRPr lang="en-US" altLang="ko-KR" smtClean="0"/>
          </a:p>
          <a:p>
            <a:pPr lvl="2"/>
            <a:r>
              <a:rPr lang="en-US" altLang="ko-KR" smtClean="0"/>
              <a:t>'</a:t>
            </a:r>
            <a:r>
              <a:rPr lang="ko-KR" altLang="ko-KR" smtClean="0"/>
              <a:t>기능</a:t>
            </a:r>
            <a:r>
              <a:rPr lang="en-US" altLang="ko-KR" smtClean="0"/>
              <a:t>' </a:t>
            </a:r>
            <a:r>
              <a:rPr lang="ko-KR" altLang="ko-KR" smtClean="0"/>
              <a:t>중심의 영역</a:t>
            </a:r>
            <a:r>
              <a:rPr lang="ko-KR" altLang="en-US" smtClean="0"/>
              <a:t>에 강점</a:t>
            </a:r>
            <a:endParaRPr lang="en-US" altLang="ko-KR" smtClean="0"/>
          </a:p>
          <a:p>
            <a:pPr lvl="1"/>
            <a:r>
              <a:rPr lang="ko-KR" altLang="ko-KR" smtClean="0"/>
              <a:t>웹앱</a:t>
            </a:r>
            <a:r>
              <a:rPr lang="en-US" altLang="ko-KR" smtClean="0"/>
              <a:t>, </a:t>
            </a:r>
            <a:r>
              <a:rPr lang="ko-KR" altLang="ko-KR" smtClean="0"/>
              <a:t>하이브리드앱</a:t>
            </a:r>
            <a:endParaRPr lang="en-US" altLang="ko-KR" smtClean="0"/>
          </a:p>
          <a:p>
            <a:pPr lvl="2"/>
            <a:r>
              <a:rPr lang="ko-KR" altLang="ko-KR" smtClean="0"/>
              <a:t>개발 생산성과 비용</a:t>
            </a:r>
            <a:r>
              <a:rPr lang="en-US" altLang="ko-KR" smtClean="0"/>
              <a:t> </a:t>
            </a:r>
            <a:r>
              <a:rPr lang="ko-KR" altLang="en-US" smtClean="0"/>
              <a:t>측면을 강화하는 방향</a:t>
            </a:r>
            <a:endParaRPr lang="en-US" altLang="ko-KR" smtClean="0"/>
          </a:p>
          <a:p>
            <a:pPr lvl="2"/>
            <a:r>
              <a:rPr lang="ko-KR" altLang="ko-KR" smtClean="0"/>
              <a:t>동적인 콘텐츠가 핵심인 </a:t>
            </a:r>
            <a:r>
              <a:rPr lang="en-US" altLang="ko-KR" smtClean="0"/>
              <a:t>'</a:t>
            </a:r>
            <a:r>
              <a:rPr lang="ko-KR" altLang="ko-KR" smtClean="0"/>
              <a:t>정보</a:t>
            </a:r>
            <a:r>
              <a:rPr lang="en-US" altLang="ko-KR" smtClean="0"/>
              <a:t>' </a:t>
            </a:r>
            <a:r>
              <a:rPr lang="ko-KR" altLang="ko-KR" smtClean="0"/>
              <a:t>중심의 영역</a:t>
            </a:r>
            <a:r>
              <a:rPr lang="ko-KR" altLang="en-US" smtClean="0"/>
              <a:t>에 강점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3573017"/>
          <a:ext cx="7200799" cy="2232247"/>
        </p:xfrm>
        <a:graphic>
          <a:graphicData uri="http://schemas.openxmlformats.org/drawingml/2006/table">
            <a:tbl>
              <a:tblPr/>
              <a:tblGrid>
                <a:gridCol w="1753709"/>
                <a:gridCol w="1668181"/>
                <a:gridCol w="2001661"/>
                <a:gridCol w="1777248"/>
              </a:tblGrid>
              <a:tr h="34554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네이티브앱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하이브리드앱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실행 속도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 제어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마켓 등록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불가능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가능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개발 비용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접근성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낮음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1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플랫폼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02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갱신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느림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버전업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빠름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실시간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보통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버전업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ko-KR" b="1" smtClean="0"/>
              <a:t>모바일 앱 프레임워크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프레임워크</a:t>
            </a:r>
            <a:r>
              <a:rPr lang="en-US" altLang="ko-KR" smtClean="0"/>
              <a:t>(framework)</a:t>
            </a:r>
          </a:p>
          <a:p>
            <a:pPr lvl="1"/>
            <a:r>
              <a:rPr lang="ko-KR" altLang="ko-KR" smtClean="0"/>
              <a:t>애플리케이션의 기본 골격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</a:t>
            </a:r>
            <a:r>
              <a:rPr lang="ko-KR" altLang="en-US" smtClean="0"/>
              <a:t>건축물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표준화된 방식으로 앱 개발을 쉽게 할 수 있도록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en-US" altLang="ko-KR" smtClean="0"/>
              <a:t>CSS</a:t>
            </a:r>
            <a:r>
              <a:rPr lang="ko-KR" altLang="ko-KR" smtClean="0"/>
              <a:t>와 자바스크립트 기술</a:t>
            </a:r>
            <a:r>
              <a:rPr lang="ko-KR" altLang="en-US" smtClean="0"/>
              <a:t>의</a:t>
            </a:r>
            <a:r>
              <a:rPr lang="ko-KR" altLang="ko-KR" smtClean="0"/>
              <a:t> 많은 부분들을 자동화하여 보이지 않게 처리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1) </a:t>
            </a:r>
            <a:r>
              <a:rPr lang="ko-KR" altLang="ko-KR" smtClean="0"/>
              <a:t>웹</a:t>
            </a:r>
            <a:r>
              <a:rPr lang="en-US" altLang="ko-KR" smtClean="0"/>
              <a:t> UI </a:t>
            </a:r>
            <a:r>
              <a:rPr lang="ko-KR" altLang="ko-KR" smtClean="0"/>
              <a:t>프레임워크</a:t>
            </a:r>
            <a:endParaRPr lang="ko-KR" altLang="ko-KR" sz="1600" smtClean="0"/>
          </a:p>
          <a:p>
            <a:pPr lvl="1" latinLnBrk="0"/>
            <a:r>
              <a:rPr lang="ko-KR" altLang="ko-KR" smtClean="0"/>
              <a:t>웹</a:t>
            </a:r>
            <a:r>
              <a:rPr lang="en-US" altLang="ko-KR" smtClean="0"/>
              <a:t> UI</a:t>
            </a:r>
            <a:r>
              <a:rPr lang="ko-KR" altLang="ko-KR" smtClean="0"/>
              <a:t>를 쉽고 빠르게 만들 수 있도록 웹앱 개발을 지원하는 프레임워크</a:t>
            </a:r>
            <a:endParaRPr lang="en-US" altLang="ko-KR" smtClean="0"/>
          </a:p>
          <a:p>
            <a:pPr lvl="1" latinLnBrk="0"/>
            <a:r>
              <a:rPr lang="ko-KR" altLang="ko-KR" smtClean="0"/>
              <a:t>모바일 환경에서 앱은 기존 웹과는 다른 화면 요소와 레이아웃</a:t>
            </a:r>
            <a:r>
              <a:rPr lang="en-US" altLang="ko-KR" smtClean="0"/>
              <a:t>, </a:t>
            </a:r>
            <a:r>
              <a:rPr lang="ko-KR" altLang="ko-KR" smtClean="0"/>
              <a:t>화면 전환 효과를 갖기 때문에 이를 효과적으로 지원해주는 웹</a:t>
            </a:r>
            <a:r>
              <a:rPr lang="en-US" altLang="ko-KR" smtClean="0"/>
              <a:t> UI </a:t>
            </a:r>
            <a:r>
              <a:rPr lang="ko-KR" altLang="ko-KR" smtClean="0"/>
              <a:t>프레임워크들이 매우 중요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제이쿼리 모바일</a:t>
            </a:r>
            <a:r>
              <a:rPr lang="en-US" altLang="ko-KR" smtClean="0"/>
              <a:t>(jQuery Mobile)</a:t>
            </a:r>
          </a:p>
          <a:p>
            <a:pPr latinLnBrk="0"/>
            <a:endParaRPr lang="en-US" altLang="ko-KR" smtClean="0"/>
          </a:p>
          <a:p>
            <a:pPr latinLnBrk="0">
              <a:buNone/>
            </a:pPr>
            <a:r>
              <a:rPr lang="en-US" altLang="ko-KR" smtClean="0"/>
              <a:t>2) </a:t>
            </a:r>
            <a:r>
              <a:rPr lang="ko-KR" altLang="ko-KR" smtClean="0"/>
              <a:t>크로스 플랫폼 프레임워크</a:t>
            </a:r>
            <a:endParaRPr lang="ko-KR" altLang="ko-KR" sz="1600" smtClean="0"/>
          </a:p>
          <a:p>
            <a:pPr lvl="1" latinLnBrk="0"/>
            <a:r>
              <a:rPr lang="ko-KR" altLang="ko-KR" smtClean="0"/>
              <a:t>하이브리드앱 개발을 지원하는 프레임워크</a:t>
            </a:r>
            <a:endParaRPr lang="en-US" altLang="ko-KR" smtClean="0"/>
          </a:p>
          <a:p>
            <a:pPr lvl="1" latinLnBrk="0"/>
            <a:r>
              <a:rPr lang="ko-KR" altLang="ko-KR" smtClean="0"/>
              <a:t>하나의 원본 코드를 다양한 플랫폼에서 동작하는 네이티브 </a:t>
            </a:r>
            <a:r>
              <a:rPr lang="ko-KR" altLang="en-US" smtClean="0"/>
              <a:t>애</a:t>
            </a:r>
            <a:r>
              <a:rPr lang="ko-KR" altLang="ko-KR" smtClean="0"/>
              <a:t>플리케이션들로 변환</a:t>
            </a:r>
            <a:endParaRPr lang="en-US" altLang="ko-KR" smtClean="0"/>
          </a:p>
          <a:p>
            <a:pPr lvl="1" latinLnBrk="0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폰갭</a:t>
            </a:r>
            <a:r>
              <a:rPr lang="en-US" altLang="ko-KR" smtClean="0"/>
              <a:t>(PhoneGap)</a:t>
            </a:r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17494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모바일 웹 환경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웹 환경의 변화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633520" cy="5688632"/>
          </a:xfrm>
        </p:spPr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(web)</a:t>
            </a:r>
          </a:p>
          <a:p>
            <a:pPr lvl="1"/>
            <a:r>
              <a:rPr lang="ko-KR" altLang="ko-KR" smtClean="0"/>
              <a:t>월드 와이드 웹</a:t>
            </a:r>
            <a:r>
              <a:rPr lang="en-US" altLang="ko-KR" smtClean="0"/>
              <a:t>(WWW </a:t>
            </a:r>
            <a:r>
              <a:rPr lang="ko-KR" altLang="ko-KR" smtClean="0"/>
              <a:t>또는</a:t>
            </a:r>
            <a:r>
              <a:rPr lang="en-US" altLang="ko-KR" smtClean="0"/>
              <a:t> W3; World Wide Web)</a:t>
            </a:r>
            <a:r>
              <a:rPr lang="ko-KR" altLang="ko-KR" smtClean="0"/>
              <a:t>의 줄임말</a:t>
            </a:r>
            <a:endParaRPr lang="en-US" altLang="ko-KR" smtClean="0"/>
          </a:p>
          <a:p>
            <a:pPr lvl="1"/>
            <a:r>
              <a:rPr lang="ko-KR" altLang="ko-KR" smtClean="0"/>
              <a:t>전 세계를 연결하는 인터넷 망을 통해 서로 정보를 공유하는 정보 서비스 공간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웹 정보의 작성과 표현</a:t>
            </a:r>
            <a:endParaRPr lang="en-US" altLang="ko-KR" smtClean="0"/>
          </a:p>
          <a:p>
            <a:pPr lvl="1"/>
            <a:r>
              <a:rPr lang="ko-KR" altLang="ko-KR" smtClean="0"/>
              <a:t>웹의 모든 정보는</a:t>
            </a:r>
            <a:r>
              <a:rPr lang="en-US" altLang="ko-KR" smtClean="0"/>
              <a:t> HTML(Hyper Text Markup Language) </a:t>
            </a:r>
            <a:r>
              <a:rPr lang="ko-KR" altLang="ko-KR" smtClean="0"/>
              <a:t>언어로 표현되는 웹 문서로 작성</a:t>
            </a:r>
            <a:endParaRPr lang="en-US" altLang="ko-KR" smtClean="0"/>
          </a:p>
          <a:p>
            <a:pPr lvl="1"/>
            <a:r>
              <a:rPr lang="en-US" altLang="ko-KR" smtClean="0"/>
              <a:t>HTTP(Hyper Text Transfer Protocol) </a:t>
            </a:r>
            <a:r>
              <a:rPr lang="ko-KR" altLang="ko-KR" smtClean="0"/>
              <a:t>통신 규약을 통해 전달</a:t>
            </a:r>
            <a:endParaRPr lang="en-US" altLang="ko-KR" smtClean="0"/>
          </a:p>
          <a:p>
            <a:pPr lvl="1"/>
            <a:r>
              <a:rPr lang="ko-KR" altLang="ko-KR" smtClean="0"/>
              <a:t>전달된 웹 문서는 웹 브라우저에 의해 해석되어 사용자에게 제공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팀 버너스 리</a:t>
            </a:r>
            <a:r>
              <a:rPr lang="en-US" altLang="ko-KR" smtClean="0"/>
              <a:t>(Tim Berners-Lee, </a:t>
            </a:r>
            <a:r>
              <a:rPr lang="ko-KR" altLang="ko-KR" smtClean="0"/>
              <a:t>스위스 </a:t>
            </a:r>
            <a:r>
              <a:rPr lang="en-US" altLang="ko-KR" smtClean="0"/>
              <a:t>CERN </a:t>
            </a:r>
            <a:r>
              <a:rPr lang="ko-KR" altLang="ko-KR" smtClean="0"/>
              <a:t>입자물리학연구소</a:t>
            </a:r>
            <a:r>
              <a:rPr lang="en-US" altLang="ko-KR" smtClean="0"/>
              <a:t>) </a:t>
            </a:r>
          </a:p>
          <a:p>
            <a:pPr lvl="1"/>
            <a:r>
              <a:rPr lang="ko-KR" altLang="en-US" smtClean="0"/>
              <a:t>웹의 선구자</a:t>
            </a:r>
            <a:r>
              <a:rPr lang="en-US" altLang="ko-KR" smtClean="0"/>
              <a:t>(</a:t>
            </a:r>
            <a:r>
              <a:rPr lang="ko-KR" altLang="ko-KR" smtClean="0"/>
              <a:t>웹 개념의 제안자</a:t>
            </a:r>
            <a:r>
              <a:rPr lang="en-US" altLang="ko-KR" smtClean="0"/>
              <a:t>, HTML</a:t>
            </a:r>
            <a:r>
              <a:rPr lang="ko-KR" altLang="ko-KR" smtClean="0"/>
              <a:t>의 최초 개발자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웹 관련 모든 코드를 공개</a:t>
            </a:r>
            <a:r>
              <a:rPr lang="en-US" altLang="ko-KR" smtClean="0"/>
              <a:t>, W3C</a:t>
            </a:r>
            <a:r>
              <a:rPr lang="ko-KR" altLang="ko-KR" smtClean="0"/>
              <a:t>를 통해 </a:t>
            </a:r>
            <a:r>
              <a:rPr lang="en-US" altLang="ko-KR" smtClean="0"/>
              <a:t>HTTP, HTML </a:t>
            </a:r>
            <a:r>
              <a:rPr lang="ko-KR" altLang="ko-KR" smtClean="0"/>
              <a:t>표준 등을 제안</a:t>
            </a:r>
            <a:endParaRPr lang="en-US" altLang="ko-KR" smtClean="0"/>
          </a:p>
          <a:p>
            <a:pPr lvl="1"/>
            <a:r>
              <a:rPr lang="ko-KR" altLang="ko-KR" smtClean="0"/>
              <a:t>최초의 웹 브라우저</a:t>
            </a:r>
            <a:r>
              <a:rPr lang="en-US" altLang="ko-KR" smtClean="0"/>
              <a:t> 'World Wide Web'</a:t>
            </a:r>
            <a:r>
              <a:rPr lang="ko-KR" altLang="ko-KR" smtClean="0"/>
              <a:t>도 제공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663256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'</a:t>
            </a:r>
            <a:r>
              <a:rPr lang="ko-KR" altLang="ko-KR" smtClean="0"/>
              <a:t>모바일</a:t>
            </a:r>
            <a:r>
              <a:rPr lang="en-US" altLang="ko-KR" smtClean="0"/>
              <a:t>'</a:t>
            </a:r>
            <a:r>
              <a:rPr lang="ko-KR" altLang="ko-KR" smtClean="0"/>
              <a:t>이라는 새로운 웹 접근 환경</a:t>
            </a:r>
            <a:r>
              <a:rPr lang="ko-KR" altLang="en-US" smtClean="0"/>
              <a:t>의</a:t>
            </a:r>
            <a:r>
              <a:rPr lang="ko-KR" altLang="ko-KR" smtClean="0"/>
              <a:t> 등장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데스크톱 환경에서 모바일 환경으로의 이동과 변화가 진행중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1-1] </a:t>
            </a:r>
            <a:r>
              <a:rPr lang="ko-KR" altLang="ko-KR" smtClean="0"/>
              <a:t>데스크톱</a:t>
            </a:r>
            <a:r>
              <a:rPr lang="en-US" altLang="ko-KR" smtClean="0"/>
              <a:t> &amp; </a:t>
            </a:r>
            <a:r>
              <a:rPr lang="ko-KR" altLang="ko-KR" smtClean="0"/>
              <a:t>모바일 사용자 수의 변화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새로운 모바일 웹 환경이</a:t>
            </a:r>
            <a:r>
              <a:rPr lang="en-US" altLang="ko-KR" smtClean="0"/>
              <a:t> PC</a:t>
            </a:r>
            <a:r>
              <a:rPr lang="ko-KR" altLang="ko-KR" smtClean="0"/>
              <a:t>를 기반으로 한 데스크톱 웹 환경을 빠르게 대체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주요 변화</a:t>
            </a:r>
            <a:endParaRPr lang="en-US" altLang="ko-KR" smtClean="0"/>
          </a:p>
          <a:p>
            <a:pPr lvl="1"/>
            <a:r>
              <a:rPr lang="ko-KR" altLang="en-US" smtClean="0"/>
              <a:t>사용자 </a:t>
            </a:r>
            <a:r>
              <a:rPr lang="en-US" altLang="ko-KR" smtClean="0"/>
              <a:t>: </a:t>
            </a:r>
            <a:r>
              <a:rPr lang="ko-KR" altLang="ko-KR" smtClean="0"/>
              <a:t>이동 중에도 웹을 접근할 수 있게 됨으로써 자주</a:t>
            </a:r>
            <a:r>
              <a:rPr lang="en-US" altLang="ko-KR" smtClean="0"/>
              <a:t>, </a:t>
            </a:r>
            <a:r>
              <a:rPr lang="ko-KR" altLang="ko-KR" smtClean="0"/>
              <a:t>더 빠르게</a:t>
            </a:r>
            <a:r>
              <a:rPr lang="en-US" altLang="ko-KR" smtClean="0"/>
              <a:t>, </a:t>
            </a:r>
            <a:r>
              <a:rPr lang="ko-KR" altLang="ko-KR" smtClean="0"/>
              <a:t>더 다양한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           </a:t>
            </a:r>
            <a:r>
              <a:rPr lang="ko-KR" altLang="ko-KR" smtClean="0"/>
              <a:t>웹 정보를 요구</a:t>
            </a:r>
            <a:endParaRPr lang="en-US" altLang="ko-KR" smtClean="0"/>
          </a:p>
          <a:p>
            <a:pPr lvl="1"/>
            <a:r>
              <a:rPr lang="ko-KR" altLang="ko-KR" smtClean="0"/>
              <a:t>개발자</a:t>
            </a:r>
            <a:r>
              <a:rPr lang="en-US" altLang="ko-KR" smtClean="0"/>
              <a:t> :</a:t>
            </a:r>
            <a:r>
              <a:rPr lang="ko-KR" altLang="ko-KR" smtClean="0"/>
              <a:t> 다양한 모바일 장치와 모바일</a:t>
            </a:r>
            <a:r>
              <a:rPr lang="en-US" altLang="ko-KR" smtClean="0"/>
              <a:t> OS, </a:t>
            </a:r>
            <a:r>
              <a:rPr lang="ko-KR" altLang="ko-KR" smtClean="0"/>
              <a:t>모바일 웹 브라우저를 지원해야 하는 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           </a:t>
            </a:r>
            <a:r>
              <a:rPr lang="ko-KR" altLang="ko-KR" smtClean="0"/>
              <a:t>부담</a:t>
            </a:r>
            <a:r>
              <a:rPr lang="en-US" altLang="ko-KR" smtClean="0"/>
              <a:t> </a:t>
            </a:r>
            <a:r>
              <a:rPr lang="ko-KR" altLang="en-US" smtClean="0"/>
              <a:t>증가</a:t>
            </a:r>
            <a:endParaRPr lang="ko-KR" altLang="ko-KR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700808"/>
            <a:ext cx="4576613" cy="257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663256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웹 기술의 발전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 </a:t>
            </a:r>
            <a:r>
              <a:rPr lang="ko-KR" altLang="ko-KR" smtClean="0"/>
              <a:t>서비스</a:t>
            </a:r>
            <a:r>
              <a:rPr lang="en-US" altLang="ko-KR" smtClean="0"/>
              <a:t> </a:t>
            </a:r>
            <a:r>
              <a:rPr lang="ko-KR" altLang="ko-KR" smtClean="0"/>
              <a:t>제공 방식</a:t>
            </a:r>
            <a:r>
              <a:rPr lang="ko-KR" altLang="en-US" smtClean="0"/>
              <a:t>의 변화</a:t>
            </a:r>
            <a:endParaRPr lang="en-US" altLang="ko-KR" smtClean="0"/>
          </a:p>
          <a:p>
            <a:pPr lvl="1"/>
            <a:r>
              <a:rPr lang="ko-KR" altLang="ko-KR" smtClean="0"/>
              <a:t>초기</a:t>
            </a:r>
            <a:r>
              <a:rPr lang="en-US" altLang="ko-KR" smtClean="0"/>
              <a:t> '</a:t>
            </a:r>
            <a:r>
              <a:rPr lang="ko-KR" altLang="ko-KR" smtClean="0"/>
              <a:t>데이터 중심의 웹</a:t>
            </a:r>
            <a:r>
              <a:rPr lang="en-US" altLang="ko-KR" smtClean="0"/>
              <a:t>'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2"/>
            <a:r>
              <a:rPr lang="ko-KR" altLang="ko-KR" smtClean="0"/>
              <a:t>일방적으로 정보를 제공하던 정적인 형태</a:t>
            </a:r>
            <a:endParaRPr lang="en-US" altLang="ko-KR" smtClean="0"/>
          </a:p>
          <a:p>
            <a:pPr lvl="1"/>
            <a:r>
              <a:rPr lang="ko-KR" altLang="en-US" smtClean="0"/>
              <a:t>점차 </a:t>
            </a:r>
            <a:r>
              <a:rPr lang="en-US" altLang="ko-KR" smtClean="0"/>
              <a:t>'</a:t>
            </a:r>
            <a:r>
              <a:rPr lang="ko-KR" altLang="ko-KR" smtClean="0"/>
              <a:t>서비스 중심의 웹</a:t>
            </a:r>
            <a:r>
              <a:rPr lang="en-US" altLang="ko-KR" smtClean="0"/>
              <a:t>' </a:t>
            </a:r>
            <a:r>
              <a:rPr lang="ko-KR" altLang="ko-KR" smtClean="0"/>
              <a:t>방식으로 발전</a:t>
            </a:r>
            <a:endParaRPr lang="en-US" altLang="ko-KR" smtClean="0"/>
          </a:p>
          <a:p>
            <a:pPr lvl="2"/>
            <a:r>
              <a:rPr lang="ko-KR" altLang="ko-KR" smtClean="0"/>
              <a:t>상호 교류하며 양방향의 정보 이동이 가능한 동적인 형태</a:t>
            </a:r>
            <a:r>
              <a:rPr lang="en-US" altLang="ko-KR" smtClean="0"/>
              <a:t> </a:t>
            </a:r>
          </a:p>
          <a:p>
            <a:endParaRPr lang="en-US" altLang="ko-KR" smtClean="0"/>
          </a:p>
          <a:p>
            <a:pPr marL="180000" lvl="1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웹 패러다임</a:t>
            </a:r>
            <a:r>
              <a:rPr lang="ko-KR" altLang="en-US" smtClean="0"/>
              <a:t>의 진화</a:t>
            </a:r>
            <a:r>
              <a:rPr lang="en-US" altLang="ko-KR" smtClean="0"/>
              <a:t>(</a:t>
            </a:r>
            <a:r>
              <a:rPr lang="ko-KR" altLang="ko-KR" smtClean="0"/>
              <a:t>웹</a:t>
            </a:r>
            <a:r>
              <a:rPr lang="en-US" altLang="ko-KR" smtClean="0"/>
              <a:t> 1.0</a:t>
            </a:r>
            <a:r>
              <a:rPr lang="ko-KR" altLang="ko-KR" smtClean="0"/>
              <a:t>에서 웹 </a:t>
            </a:r>
            <a:r>
              <a:rPr lang="en-US" altLang="ko-KR" smtClean="0"/>
              <a:t>3.0</a:t>
            </a:r>
            <a:r>
              <a:rPr lang="ko-KR" altLang="ko-KR" smtClean="0"/>
              <a:t>으로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1.0 </a:t>
            </a:r>
          </a:p>
          <a:p>
            <a:pPr lvl="2"/>
            <a:r>
              <a:rPr lang="ko-KR" altLang="ko-KR" smtClean="0"/>
              <a:t>포털</a:t>
            </a:r>
            <a:r>
              <a:rPr lang="en-US" altLang="ko-KR" smtClean="0"/>
              <a:t>(portal) </a:t>
            </a:r>
            <a:r>
              <a:rPr lang="ko-KR" altLang="ko-KR" smtClean="0"/>
              <a:t>중심의 웹의 시대</a:t>
            </a:r>
            <a:endParaRPr lang="en-US" altLang="ko-KR" smtClean="0"/>
          </a:p>
          <a:p>
            <a:pPr lvl="2"/>
            <a:r>
              <a:rPr lang="ko-KR" altLang="ko-KR" smtClean="0"/>
              <a:t>일방적으로 정보를 제공</a:t>
            </a:r>
            <a:endParaRPr lang="en-US" altLang="ko-KR" smtClean="0"/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2.0 </a:t>
            </a:r>
          </a:p>
          <a:p>
            <a:pPr lvl="2"/>
            <a:r>
              <a:rPr lang="ko-KR" altLang="ko-KR" smtClean="0"/>
              <a:t>플랫폼 중심의 웹 시대</a:t>
            </a:r>
            <a:endParaRPr lang="en-US" altLang="ko-KR" smtClean="0"/>
          </a:p>
          <a:p>
            <a:pPr lvl="2"/>
            <a:r>
              <a:rPr lang="ko-KR" altLang="ko-KR" smtClean="0"/>
              <a:t>정보의 생성</a:t>
            </a:r>
            <a:r>
              <a:rPr lang="en-US" altLang="ko-KR" smtClean="0"/>
              <a:t>, </a:t>
            </a:r>
            <a:r>
              <a:rPr lang="ko-KR" altLang="ko-KR" smtClean="0"/>
              <a:t>공유</a:t>
            </a:r>
            <a:r>
              <a:rPr lang="en-US" altLang="ko-KR" smtClean="0"/>
              <a:t>, </a:t>
            </a:r>
            <a:r>
              <a:rPr lang="ko-KR" altLang="ko-KR" smtClean="0"/>
              <a:t>참여가 가능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ko-KR" smtClean="0"/>
              <a:t>유튜브나 위키피디아</a:t>
            </a:r>
            <a:r>
              <a:rPr lang="en-US" altLang="ko-KR" smtClean="0"/>
              <a:t>(</a:t>
            </a:r>
            <a:r>
              <a:rPr lang="ko-KR" altLang="ko-KR" smtClean="0"/>
              <a:t>사용자끼리 뭉쳐 새로운 콘텐츠를 개발할 수 있는 공간</a:t>
            </a:r>
            <a:r>
              <a:rPr lang="en-US" altLang="ko-KR" smtClean="0"/>
              <a:t>)</a:t>
            </a:r>
            <a:r>
              <a:rPr lang="ko-KR" altLang="ko-KR" smtClean="0"/>
              <a:t> </a:t>
            </a:r>
            <a:endParaRPr lang="en-US" altLang="ko-KR" smtClean="0"/>
          </a:p>
          <a:p>
            <a:pPr lvl="1"/>
            <a:r>
              <a:rPr lang="ko-KR" altLang="ko-KR" smtClean="0"/>
              <a:t>웹</a:t>
            </a:r>
            <a:r>
              <a:rPr lang="en-US" altLang="ko-KR" smtClean="0"/>
              <a:t> 3.0 </a:t>
            </a:r>
          </a:p>
          <a:p>
            <a:pPr lvl="2"/>
            <a:r>
              <a:rPr lang="ko-KR" altLang="ko-KR" smtClean="0"/>
              <a:t>웹이 모든 환경의 플랫폼이 되는 시대</a:t>
            </a:r>
            <a:endParaRPr lang="en-US" altLang="ko-KR" smtClean="0"/>
          </a:p>
          <a:p>
            <a:pPr lvl="2"/>
            <a:r>
              <a:rPr lang="ko-KR" altLang="ko-KR" smtClean="0"/>
              <a:t>원하는 정보를 찾아 개인별 맞춤 서비스가 가능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63257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웹 패러다임의 변화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1-1] </a:t>
            </a:r>
            <a:r>
              <a:rPr lang="ko-KR" altLang="ko-KR" smtClean="0"/>
              <a:t>웹 패러다임의 변화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700808"/>
          <a:ext cx="8352928" cy="3341170"/>
        </p:xfrm>
        <a:graphic>
          <a:graphicData uri="http://schemas.openxmlformats.org/drawingml/2006/table">
            <a:tbl>
              <a:tblPr/>
              <a:tblGrid>
                <a:gridCol w="1379200"/>
                <a:gridCol w="1997400"/>
                <a:gridCol w="2743036"/>
                <a:gridCol w="2233292"/>
              </a:tblGrid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1.0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2.0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3.0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2000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 이전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2000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~ 2010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2010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년 이후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포탈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(portal)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로서의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사이트의 집합체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플랫폼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(platform)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으로서의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애플리케이션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시맨틱 웹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중심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인간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지능화된 개인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콘텐츠 특성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폐쇄성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개방성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참여와 공유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맞춤형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실행 환경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독립성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융합·개방형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 교류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단방향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양방향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자유로운 소통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HTML, ActiveX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Ajax, HTML5, CSS3, RSS, XML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RDF,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시맨틱웹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RFID, USN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역할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정보소비자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정보생산자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소비자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참여자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의사결정자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46425" y="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 언어</a:t>
            </a:r>
            <a:r>
              <a:rPr lang="ko-KR" altLang="en-US" smtClean="0"/>
              <a:t>의</a:t>
            </a:r>
            <a:r>
              <a:rPr lang="ko-KR" altLang="ko-KR" smtClean="0"/>
              <a:t> 발전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ko-KR" smtClean="0"/>
              <a:t>마크업 언어</a:t>
            </a:r>
            <a:r>
              <a:rPr lang="ko-KR" altLang="en-US" smtClean="0"/>
              <a:t>의 발전</a:t>
            </a:r>
            <a:endParaRPr lang="en-US" altLang="ko-KR" smtClean="0"/>
          </a:p>
          <a:p>
            <a:pPr lvl="1"/>
            <a:r>
              <a:rPr lang="ko-KR" altLang="ko-KR" smtClean="0"/>
              <a:t>마크업</a:t>
            </a:r>
            <a:r>
              <a:rPr lang="en-US" altLang="ko-KR" smtClean="0"/>
              <a:t>(markup) </a:t>
            </a:r>
          </a:p>
          <a:p>
            <a:pPr lvl="2"/>
            <a:r>
              <a:rPr lang="ko-KR" altLang="ko-KR" smtClean="0"/>
              <a:t>문서 내용 자체가 아닌 내용에 관한 크기와 모양</a:t>
            </a:r>
            <a:r>
              <a:rPr lang="en-US" altLang="ko-KR" smtClean="0"/>
              <a:t>, </a:t>
            </a:r>
            <a:r>
              <a:rPr lang="ko-KR" altLang="ko-KR" smtClean="0"/>
              <a:t>표시 위치와 같은 부가적인 정보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1-2] </a:t>
            </a:r>
            <a:r>
              <a:rPr lang="ko-KR" altLang="ko-KR" smtClean="0"/>
              <a:t>웹 마크업 언어의 종류</a:t>
            </a:r>
          </a:p>
          <a:p>
            <a:pPr lvl="1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20888"/>
          <a:ext cx="7776864" cy="3888432"/>
        </p:xfrm>
        <a:graphic>
          <a:graphicData uri="http://schemas.openxmlformats.org/drawingml/2006/table">
            <a:tbl>
              <a:tblPr/>
              <a:tblGrid>
                <a:gridCol w="1413051"/>
                <a:gridCol w="6363813"/>
              </a:tblGrid>
              <a:tr h="2430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SGML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Standard Generalized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 모든 마크업 언어의 기반이 된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다양한 전자 문서들의 구조와 내용을 명세하기 위한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Hyper Text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쉽고 편리한 웹 페이지 작성용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기술의 출발점이 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eXtensible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 형식과 의미를 표현하는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문서나 정보의 교환을 위한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eXtensible Hyper Text Markup Language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XML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의 장점을 접목한 마크업 언어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현재 진행이 중단된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0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HTML5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HTML 4.01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XHTML 1.1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을 계승한 차세대 웹 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웹 페이지에서 웹 애플리케이션까지 지원하는 마크업 언어이자 플랫폼 기술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현재 진행 중인 차세대 웹 문서 표준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63257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웹 표준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웹 표준</a:t>
            </a:r>
            <a:endParaRPr lang="en-US" altLang="ko-KR" smtClean="0"/>
          </a:p>
          <a:p>
            <a:pPr lvl="1"/>
            <a:r>
              <a:rPr lang="ko-KR" altLang="ko-KR" smtClean="0"/>
              <a:t>나이나 장애 유무에 상관없이 누구나 어떤 환경에서도 자유롭게 웹을 접근하고 서비스를 받기 위해서는 반드시 필요</a:t>
            </a:r>
            <a:r>
              <a:rPr lang="ko-KR" altLang="en-US" smtClean="0"/>
              <a:t>함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W3C</a:t>
            </a:r>
            <a:r>
              <a:rPr lang="ko-KR" altLang="ko-KR" smtClean="0"/>
              <a:t>가 정한 표준 기술만을 사용하여 웹 문서의 구조와 표현</a:t>
            </a:r>
            <a:r>
              <a:rPr lang="en-US" altLang="ko-KR" smtClean="0"/>
              <a:t>, </a:t>
            </a:r>
            <a:r>
              <a:rPr lang="ko-KR" altLang="ko-KR" smtClean="0"/>
              <a:t>기능을 제공하는 것</a:t>
            </a:r>
            <a:endParaRPr lang="en-US" altLang="ko-KR" smtClean="0"/>
          </a:p>
          <a:p>
            <a:pPr lvl="1"/>
            <a:r>
              <a:rPr lang="ko-KR" altLang="ko-KR" smtClean="0"/>
              <a:t>사용자뿐만 아니라 개발자에게도 많은 이점을 제공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웹 표준을 따라야 하는 이유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장치의 접근성을 지원</a:t>
            </a:r>
          </a:p>
          <a:p>
            <a:pPr lvl="1" latinLnBrk="0"/>
            <a:r>
              <a:rPr lang="ko-KR" altLang="ko-KR" smtClean="0"/>
              <a:t>구조와 표현이 분리됨으로써 디자인</a:t>
            </a:r>
            <a:r>
              <a:rPr lang="en-US" altLang="ko-KR" smtClean="0"/>
              <a:t>, </a:t>
            </a:r>
            <a:r>
              <a:rPr lang="ko-KR" altLang="ko-KR" smtClean="0"/>
              <a:t>기획</a:t>
            </a:r>
            <a:r>
              <a:rPr lang="en-US" altLang="ko-KR" smtClean="0"/>
              <a:t>, </a:t>
            </a:r>
            <a:r>
              <a:rPr lang="ko-KR" altLang="ko-KR" smtClean="0"/>
              <a:t>개발 업무가 단순화</a:t>
            </a:r>
          </a:p>
          <a:p>
            <a:pPr lvl="1" latinLnBrk="0"/>
            <a:r>
              <a:rPr lang="ko-KR" altLang="ko-KR" smtClean="0"/>
              <a:t>개발을 위해 배워야 하는 내용이 제한되어 개발 부담이 감소</a:t>
            </a:r>
          </a:p>
          <a:p>
            <a:pPr lvl="1" latinLnBrk="0"/>
            <a:r>
              <a:rPr lang="ko-KR" altLang="ko-KR" smtClean="0"/>
              <a:t>웹 브라우저 상·하위 버전간의 호환성이 유지</a:t>
            </a:r>
          </a:p>
          <a:p>
            <a:pPr lvl="1" latinLnBrk="0"/>
            <a:r>
              <a:rPr lang="ko-KR" altLang="ko-KR" smtClean="0"/>
              <a:t>다양한 플랫폼에서 실행 가능한 단일 프로그램 개발로 개발 및 유지 비용이 감소</a:t>
            </a:r>
          </a:p>
          <a:p>
            <a:pPr lvl="1" latinLnBrk="0"/>
            <a:r>
              <a:rPr lang="ko-KR" altLang="ko-KR" smtClean="0"/>
              <a:t>장애인</a:t>
            </a:r>
            <a:r>
              <a:rPr lang="en-US" altLang="ko-KR" smtClean="0"/>
              <a:t>, </a:t>
            </a:r>
            <a:r>
              <a:rPr lang="ko-KR" altLang="ko-KR" smtClean="0"/>
              <a:t>노약자 등에 대한 보편적인 웹 접근성이 지원</a:t>
            </a:r>
          </a:p>
          <a:p>
            <a:pPr lvl="1" latinLnBrk="0"/>
            <a:r>
              <a:rPr lang="ko-KR" altLang="ko-KR" smtClean="0"/>
              <a:t>유효성 검사 서비스</a:t>
            </a:r>
            <a:r>
              <a:rPr lang="en-US" altLang="ko-KR" smtClean="0"/>
              <a:t>(W3C </a:t>
            </a:r>
            <a:r>
              <a:rPr lang="ko-KR" altLang="ko-KR" smtClean="0"/>
              <a:t>제공</a:t>
            </a:r>
            <a:r>
              <a:rPr lang="en-US" altLang="ko-KR" smtClean="0"/>
              <a:t>)</a:t>
            </a:r>
            <a:r>
              <a:rPr lang="ko-KR" altLang="ko-KR" smtClean="0"/>
              <a:t>를 통해 웹 표준 준수 여부를 쉽고 빠르게 검증</a:t>
            </a:r>
            <a:r>
              <a:rPr lang="en-US" altLang="ko-KR" smtClean="0"/>
              <a:t> </a:t>
            </a:r>
            <a:endParaRPr lang="ko-KR" altLang="ko-KR" smtClean="0"/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663257" y="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웹의 </a:t>
            </a:r>
            <a:r>
              <a:rPr lang="ko-KR" altLang="en-US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진화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2.1 HTML5</a:t>
            </a:r>
            <a:r>
              <a:rPr lang="ko-KR" altLang="ko-KR" b="1" smtClean="0"/>
              <a:t>의 등장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HTML5</a:t>
            </a:r>
            <a:r>
              <a:rPr lang="ko-KR" altLang="ko-KR" smtClean="0"/>
              <a:t>의 주요 발전 과정</a:t>
            </a:r>
            <a:endParaRPr lang="en-US" altLang="ko-KR" smtClean="0"/>
          </a:p>
          <a:p>
            <a:pPr lvl="1"/>
            <a:r>
              <a:rPr lang="ko-KR" altLang="ko-KR" smtClean="0"/>
              <a:t>초기</a:t>
            </a:r>
            <a:r>
              <a:rPr lang="en-US" altLang="ko-KR" smtClean="0"/>
              <a:t> HTML -</a:t>
            </a:r>
            <a:r>
              <a:rPr lang="ko-KR" altLang="ko-KR" smtClean="0"/>
              <a:t> 정보 전달을 위한 간단한 웹 문서를 만들기 위한 언어</a:t>
            </a:r>
            <a:r>
              <a:rPr lang="en-US" altLang="ko-KR" smtClean="0"/>
              <a:t>,</a:t>
            </a:r>
            <a:r>
              <a:rPr lang="ko-KR" altLang="ko-KR" smtClean="0"/>
              <a:t> 기술로 한정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1"/>
            <a:r>
              <a:rPr lang="en-US" altLang="ko-KR" smtClean="0"/>
              <a:t>HTML5 -</a:t>
            </a:r>
            <a:r>
              <a:rPr lang="ko-KR" altLang="ko-KR" smtClean="0"/>
              <a:t> 웹 애플리케이션을 만들기 위한 웹 플랫폼 기술로 확장되고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en-US" altLang="ko-KR" smtClean="0"/>
              <a:t>HTML </a:t>
            </a:r>
            <a:r>
              <a:rPr lang="ko-KR" altLang="ko-KR" smtClean="0"/>
              <a:t>표준화 그룹</a:t>
            </a:r>
            <a:endParaRPr lang="en-US" altLang="ko-KR" smtClean="0"/>
          </a:p>
          <a:p>
            <a:pPr lvl="2"/>
            <a:r>
              <a:rPr lang="en-US" altLang="ko-KR" smtClean="0"/>
              <a:t>W3C(World Wide Web Consortium)</a:t>
            </a:r>
          </a:p>
          <a:p>
            <a:pPr lvl="2"/>
            <a:r>
              <a:rPr lang="en-US" altLang="ko-KR" smtClean="0"/>
              <a:t>WHATWG(Web Hypertext Application Technology Working Group)</a:t>
            </a:r>
            <a:endParaRPr lang="ko-KR" altLang="ko-KR" smtClean="0"/>
          </a:p>
          <a:p>
            <a:pPr lvl="2"/>
            <a:endParaRPr lang="ko-KR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2600" y="3212976"/>
            <a:ext cx="5544616" cy="3456384"/>
          </a:xfrm>
          <a:prstGeom prst="rect">
            <a:avLst/>
          </a:prstGeom>
          <a:noFill/>
        </p:spPr>
      </p:pic>
      <p:pic>
        <p:nvPicPr>
          <p:cNvPr id="5" name="그림 4" descr="whatwg로고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352" y="2564904"/>
            <a:ext cx="667605" cy="662473"/>
          </a:xfrm>
          <a:prstGeom prst="rect">
            <a:avLst/>
          </a:prstGeom>
        </p:spPr>
      </p:pic>
      <p:pic>
        <p:nvPicPr>
          <p:cNvPr id="6" name="그림 5" descr="1.3.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2060848"/>
            <a:ext cx="854218" cy="634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7414" y="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2.HTML5 p.22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2565</Words>
  <Application>Microsoft Office PowerPoint</Application>
  <PresentationFormat>A4 용지(210x297mm)</PresentationFormat>
  <Paragraphs>483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HY동녘M</vt:lpstr>
      <vt:lpstr>HY얕은샘물M</vt:lpstr>
      <vt:lpstr>HY헤드라인M</vt:lpstr>
      <vt:lpstr>굴림</vt:lpstr>
      <vt:lpstr>맑은 고딕</vt:lpstr>
      <vt:lpstr>Arial</vt:lpstr>
      <vt:lpstr>Times New Roman</vt:lpstr>
      <vt:lpstr>Wingdings</vt:lpstr>
      <vt:lpstr>TrendMicroTemplate_ext</vt:lpstr>
      <vt:lpstr>비트맵 이미지</vt:lpstr>
      <vt:lpstr>PowerPoint 프레젠테이션</vt:lpstr>
      <vt:lpstr>PowerPoint 프레젠테이션</vt:lpstr>
      <vt:lpstr>1.1 웹 환경의 변화</vt:lpstr>
      <vt:lpstr>'모바일'이라는 새로운 웹 접근 환경의 등장 </vt:lpstr>
      <vt:lpstr>1.2 웹 기술의 발전</vt:lpstr>
      <vt:lpstr>웹 패러다임의 변화</vt:lpstr>
      <vt:lpstr>웹 언어의 발전</vt:lpstr>
      <vt:lpstr>웹 표준</vt:lpstr>
      <vt:lpstr>2.1 HTML5의 등장</vt:lpstr>
      <vt:lpstr>HTML5 등장의 의미</vt:lpstr>
      <vt:lpstr>HTML5의 사양</vt:lpstr>
      <vt:lpstr>2.2 HTML5의 특징</vt:lpstr>
      <vt:lpstr>HTML5의 특징</vt:lpstr>
      <vt:lpstr>3.1 웹 브라우저 </vt:lpstr>
      <vt:lpstr>웹 브라우저 시장의 변화</vt:lpstr>
      <vt:lpstr>주요 웹 브라우저의 종류</vt:lpstr>
      <vt:lpstr>3.2 웹 브라우저 엔진</vt:lpstr>
      <vt:lpstr>웹 브라우저의 내부 엔진에 의해 HTML 문서가 처리되는 과정</vt:lpstr>
      <vt:lpstr>웹 브라우저 엔진의 종류</vt:lpstr>
      <vt:lpstr>웹 브라우저의 처리 과정</vt:lpstr>
      <vt:lpstr>4.1 데스크톱 웹과 모바일 웹</vt:lpstr>
      <vt:lpstr>4.2 모바일 앱</vt:lpstr>
      <vt:lpstr>모바일 앱의 개발 방식</vt:lpstr>
      <vt:lpstr>1) 네이티브앱</vt:lpstr>
      <vt:lpstr>2) 웹앱 </vt:lpstr>
      <vt:lpstr>3) 하이브리드앱</vt:lpstr>
      <vt:lpstr>모바일 앱 개발 방식의 비교</vt:lpstr>
      <vt:lpstr>4.3 모바일 앱 프레임워크</vt:lpstr>
    </vt:vector>
  </TitlesOfParts>
  <Manager>syhong</Manager>
  <Company>한빛미디어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user2</cp:lastModifiedBy>
  <cp:revision>260</cp:revision>
  <dcterms:created xsi:type="dcterms:W3CDTF">2003-11-10T10:03:08Z</dcterms:created>
  <dcterms:modified xsi:type="dcterms:W3CDTF">2017-11-01T09:54:33Z</dcterms:modified>
</cp:coreProperties>
</file>