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7"/>
  </p:notesMasterIdLst>
  <p:handoutMasterIdLst>
    <p:handoutMasterId r:id="rId118"/>
  </p:handoutMasterIdLst>
  <p:sldIdLst>
    <p:sldId id="302" r:id="rId2"/>
    <p:sldId id="333" r:id="rId3"/>
    <p:sldId id="2533" r:id="rId4"/>
    <p:sldId id="2542" r:id="rId5"/>
    <p:sldId id="2543" r:id="rId6"/>
    <p:sldId id="370" r:id="rId7"/>
    <p:sldId id="2541" r:id="rId8"/>
    <p:sldId id="2544" r:id="rId9"/>
    <p:sldId id="2545" r:id="rId10"/>
    <p:sldId id="2546" r:id="rId11"/>
    <p:sldId id="2547" r:id="rId12"/>
    <p:sldId id="376" r:id="rId13"/>
    <p:sldId id="399" r:id="rId14"/>
    <p:sldId id="2548" r:id="rId15"/>
    <p:sldId id="2550" r:id="rId16"/>
    <p:sldId id="2549" r:id="rId17"/>
    <p:sldId id="2556" r:id="rId18"/>
    <p:sldId id="2551" r:id="rId19"/>
    <p:sldId id="385" r:id="rId20"/>
    <p:sldId id="2552" r:id="rId21"/>
    <p:sldId id="2553" r:id="rId22"/>
    <p:sldId id="2554" r:id="rId23"/>
    <p:sldId id="2555" r:id="rId24"/>
    <p:sldId id="402" r:id="rId25"/>
    <p:sldId id="405" r:id="rId26"/>
    <p:sldId id="406" r:id="rId27"/>
    <p:sldId id="408" r:id="rId28"/>
    <p:sldId id="2558" r:id="rId29"/>
    <p:sldId id="2560" r:id="rId30"/>
    <p:sldId id="2561" r:id="rId31"/>
    <p:sldId id="2562" r:id="rId32"/>
    <p:sldId id="2563" r:id="rId33"/>
    <p:sldId id="2564" r:id="rId34"/>
    <p:sldId id="2565" r:id="rId35"/>
    <p:sldId id="2566" r:id="rId36"/>
    <p:sldId id="2567" r:id="rId37"/>
    <p:sldId id="2568" r:id="rId38"/>
    <p:sldId id="2569" r:id="rId39"/>
    <p:sldId id="2570" r:id="rId40"/>
    <p:sldId id="2571" r:id="rId41"/>
    <p:sldId id="2572" r:id="rId42"/>
    <p:sldId id="2573" r:id="rId43"/>
    <p:sldId id="437" r:id="rId44"/>
    <p:sldId id="435" r:id="rId45"/>
    <p:sldId id="445" r:id="rId46"/>
    <p:sldId id="436" r:id="rId47"/>
    <p:sldId id="444" r:id="rId48"/>
    <p:sldId id="446" r:id="rId49"/>
    <p:sldId id="448" r:id="rId50"/>
    <p:sldId id="449" r:id="rId51"/>
    <p:sldId id="450" r:id="rId52"/>
    <p:sldId id="451" r:id="rId53"/>
    <p:sldId id="438" r:id="rId54"/>
    <p:sldId id="439" r:id="rId55"/>
    <p:sldId id="440" r:id="rId56"/>
    <p:sldId id="2574" r:id="rId57"/>
    <p:sldId id="2576" r:id="rId58"/>
    <p:sldId id="2575" r:id="rId59"/>
    <p:sldId id="457" r:id="rId60"/>
    <p:sldId id="2577" r:id="rId61"/>
    <p:sldId id="2578" r:id="rId62"/>
    <p:sldId id="2579" r:id="rId63"/>
    <p:sldId id="2580" r:id="rId64"/>
    <p:sldId id="458" r:id="rId65"/>
    <p:sldId id="459" r:id="rId66"/>
    <p:sldId id="460" r:id="rId67"/>
    <p:sldId id="2581" r:id="rId68"/>
    <p:sldId id="2582" r:id="rId69"/>
    <p:sldId id="2583" r:id="rId70"/>
    <p:sldId id="2584" r:id="rId71"/>
    <p:sldId id="2585" r:id="rId72"/>
    <p:sldId id="2586" r:id="rId73"/>
    <p:sldId id="2587" r:id="rId74"/>
    <p:sldId id="2588" r:id="rId75"/>
    <p:sldId id="2589" r:id="rId76"/>
    <p:sldId id="2590" r:id="rId77"/>
    <p:sldId id="2591" r:id="rId78"/>
    <p:sldId id="2592" r:id="rId79"/>
    <p:sldId id="2593" r:id="rId80"/>
    <p:sldId id="2594" r:id="rId81"/>
    <p:sldId id="2595" r:id="rId82"/>
    <p:sldId id="2596" r:id="rId83"/>
    <p:sldId id="2597" r:id="rId84"/>
    <p:sldId id="2598" r:id="rId85"/>
    <p:sldId id="484" r:id="rId86"/>
    <p:sldId id="485" r:id="rId87"/>
    <p:sldId id="491" r:id="rId88"/>
    <p:sldId id="492" r:id="rId89"/>
    <p:sldId id="493" r:id="rId90"/>
    <p:sldId id="494" r:id="rId91"/>
    <p:sldId id="487" r:id="rId92"/>
    <p:sldId id="2599" r:id="rId93"/>
    <p:sldId id="2600" r:id="rId94"/>
    <p:sldId id="2611" r:id="rId95"/>
    <p:sldId id="2601" r:id="rId96"/>
    <p:sldId id="2602" r:id="rId97"/>
    <p:sldId id="2612" r:id="rId98"/>
    <p:sldId id="2603" r:id="rId99"/>
    <p:sldId id="2604" r:id="rId100"/>
    <p:sldId id="2605" r:id="rId101"/>
    <p:sldId id="2606" r:id="rId102"/>
    <p:sldId id="2608" r:id="rId103"/>
    <p:sldId id="2609" r:id="rId104"/>
    <p:sldId id="2607" r:id="rId105"/>
    <p:sldId id="2610" r:id="rId106"/>
    <p:sldId id="2613" r:id="rId107"/>
    <p:sldId id="2614" r:id="rId108"/>
    <p:sldId id="2615" r:id="rId109"/>
    <p:sldId id="2616" r:id="rId110"/>
    <p:sldId id="2617" r:id="rId111"/>
    <p:sldId id="2619" r:id="rId112"/>
    <p:sldId id="2618" r:id="rId113"/>
    <p:sldId id="2620" r:id="rId114"/>
    <p:sldId id="2621" r:id="rId115"/>
    <p:sldId id="2504" r:id="rId116"/>
  </p:sldIdLst>
  <p:sldSz cx="9144000" cy="6858000" type="screen4x3"/>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9" userDrawn="1">
          <p15:clr>
            <a:srgbClr val="A4A3A4"/>
          </p15:clr>
        </p15:guide>
        <p15:guide id="2" pos="28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739" y="72"/>
      </p:cViewPr>
      <p:guideLst>
        <p:guide orient="horz" pos="2039"/>
        <p:guide pos="285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2025/3/19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2025/3/19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59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64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65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66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85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86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87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88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89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47394-7740-9FEA-DB14-11A8A19E5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7D68DD-BF3C-AC85-8B69-4D7753D93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D6D63-23B6-A02A-5DA3-A84ED099C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3826E6-4BA3-2C10-3DB0-A901D5BE5757}"/>
              </a:ext>
            </a:extLst>
          </p:cNvPr>
          <p:cNvSpPr>
            <a:spLocks noGrp="1"/>
          </p:cNvSpPr>
          <p:nvPr>
            <p:ph type="sldNum" sz="quarter" idx="10"/>
          </p:nvPr>
        </p:nvSpPr>
        <p:spPr/>
        <p:txBody>
          <a:bodyPr/>
          <a:lstStyle/>
          <a:p>
            <a:fld id="{3D985FA7-9A21-4F92-A827-786028AD0C7F}" type="slidenum">
              <a:rPr lang="en-US" smtClean="0"/>
              <a:t>19</a:t>
            </a:fld>
            <a:endParaRPr lang="en-US"/>
          </a:p>
        </p:txBody>
      </p:sp>
    </p:spTree>
    <p:extLst>
      <p:ext uri="{BB962C8B-B14F-4D97-AF65-F5344CB8AC3E}">
        <p14:creationId xmlns:p14="http://schemas.microsoft.com/office/powerpoint/2010/main" val="1219780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90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91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978029"/>
            <a:ext cx="3100508" cy="2517131"/>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6" name="图片占位符 5"/>
          <p:cNvSpPr>
            <a:spLocks noGrp="1"/>
          </p:cNvSpPr>
          <p:nvPr>
            <p:ph type="pic" sz="quarter" idx="11"/>
          </p:nvPr>
        </p:nvSpPr>
        <p:spPr>
          <a:xfrm>
            <a:off x="1" y="1978029"/>
            <a:ext cx="3100508" cy="2517131"/>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2062711"/>
            <a:ext cx="2230292" cy="2120792"/>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2062711"/>
            <a:ext cx="2230292" cy="2120792"/>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7" name="图片占位符 6"/>
          <p:cNvSpPr>
            <a:spLocks noGrp="1"/>
          </p:cNvSpPr>
          <p:nvPr>
            <p:ph type="pic" sz="quarter" idx="11"/>
          </p:nvPr>
        </p:nvSpPr>
        <p:spPr>
          <a:xfrm>
            <a:off x="942255" y="2062711"/>
            <a:ext cx="2230292" cy="2120792"/>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6_自定义版式">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2470417"/>
            <a:ext cx="2791470" cy="4387583"/>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2470417"/>
            <a:ext cx="2791470" cy="4387583"/>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4387583"/>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4387583"/>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2412961"/>
            <a:ext cx="923314" cy="2565048"/>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944532"/>
            <a:ext cx="1503255" cy="3522287"/>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2412961"/>
            <a:ext cx="923312" cy="2565048"/>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2135">
                <a:solidFill>
                  <a:schemeClr val="bg1"/>
                </a:solidFill>
              </a:defRPr>
            </a:lvl1p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normAutofit/>
          </a:bodyPr>
          <a:lstStyle>
            <a:lvl1pPr>
              <a:defRPr sz="2700"/>
            </a:lvl1pPr>
          </a:lstStyle>
          <a:p>
            <a:r>
              <a:rPr lang="en-US" dirty="0"/>
              <a:t>Click to edit Master title style</a:t>
            </a:r>
          </a:p>
        </p:txBody>
      </p:sp>
      <p:sp>
        <p:nvSpPr>
          <p:cNvPr id="3" name="Content Placeholder 2"/>
          <p:cNvSpPr>
            <a:spLocks noGrp="1"/>
          </p:cNvSpPr>
          <p:nvPr>
            <p:ph idx="1"/>
          </p:nvPr>
        </p:nvSpPr>
        <p:spPr>
          <a:xfrm>
            <a:off x="508001" y="2160589"/>
            <a:ext cx="6447501"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6041362"/>
            <a:ext cx="683954" cy="365125"/>
          </a:xfrm>
        </p:spPr>
        <p:txBody>
          <a:bodyPr/>
          <a:lstStyle/>
          <a:p>
            <a:fld id="{B61BEF0D-F0BB-DE4B-95CE-6DB70DBA9567}" type="datetimeFigureOut">
              <a:rPr lang="en-US" smtClean="0"/>
              <a:t>3/19/2025</a:t>
            </a:fld>
            <a:endParaRPr lang="en-US" dirty="0"/>
          </a:p>
        </p:txBody>
      </p:sp>
      <p:sp>
        <p:nvSpPr>
          <p:cNvPr id="5" name="Footer Placeholder 4"/>
          <p:cNvSpPr>
            <a:spLocks noGrp="1"/>
          </p:cNvSpPr>
          <p:nvPr>
            <p:ph type="ftr" sz="quarter" idx="11"/>
          </p:nvPr>
        </p:nvSpPr>
        <p:spPr>
          <a:xfrm>
            <a:off x="508001" y="6041362"/>
            <a:ext cx="4723209" cy="365125"/>
          </a:xfrm>
        </p:spPr>
        <p:txBody>
          <a:bodyPr/>
          <a:lstStyle>
            <a:lvl1pPr>
              <a:defRPr sz="1050"/>
            </a:lvl1pPr>
          </a:lstStyle>
          <a:p>
            <a:endParaRPr lang="en-US" dirty="0"/>
          </a:p>
        </p:txBody>
      </p:sp>
      <p:sp>
        <p:nvSpPr>
          <p:cNvPr id="6" name="Slide Number Placeholder 5"/>
          <p:cNvSpPr>
            <a:spLocks noGrp="1"/>
          </p:cNvSpPr>
          <p:nvPr>
            <p:ph type="sldNum" sz="quarter" idx="12"/>
          </p:nvPr>
        </p:nvSpPr>
        <p:spPr>
          <a:xfrm>
            <a:off x="6442997" y="6041362"/>
            <a:ext cx="512504"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1"/>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30356" y="3005704"/>
            <a:ext cx="2696845" cy="570865"/>
          </a:xfrm>
          <a:prstGeom prst="rect">
            <a:avLst/>
          </a:prstGeom>
          <a:noFill/>
        </p:spPr>
        <p:txBody>
          <a:bodyPr wrap="none" rtlCol="0">
            <a:spAutoFit/>
          </a:bodyPr>
          <a:lstStyle/>
          <a:p>
            <a:pPr algn="l">
              <a:lnSpc>
                <a:spcPct val="130000"/>
              </a:lnSpc>
            </a:pPr>
            <a:r>
              <a:rPr lang="en-IN" sz="2400" b="1">
                <a:solidFill>
                  <a:schemeClr val="tx2"/>
                </a:solidFill>
                <a:ea typeface="Calibri" panose="020F0502020204030204" pitchFamily="34" charset="0"/>
                <a:cs typeface="Calibri" panose="020F0502020204030204" pitchFamily="34" charset="0"/>
                <a:sym typeface="+mn-lt"/>
              </a:rPr>
              <a:t>Debapriya Basu Roy</a:t>
            </a:r>
          </a:p>
        </p:txBody>
      </p:sp>
      <p:sp>
        <p:nvSpPr>
          <p:cNvPr id="8" name="文本框 7"/>
          <p:cNvSpPr txBox="1"/>
          <p:nvPr/>
        </p:nvSpPr>
        <p:spPr>
          <a:xfrm>
            <a:off x="125095" y="1669415"/>
            <a:ext cx="8858885" cy="650875"/>
          </a:xfrm>
          <a:prstGeom prst="rect">
            <a:avLst/>
          </a:prstGeom>
          <a:noFill/>
        </p:spPr>
        <p:txBody>
          <a:bodyPr wrap="square" rtlCol="0">
            <a:spAutoFit/>
          </a:bodyPr>
          <a:lstStyle/>
          <a:p>
            <a:pPr algn="l">
              <a:lnSpc>
                <a:spcPct val="130000"/>
              </a:lnSpc>
            </a:pPr>
            <a:endParaRPr lang="en-IN" altLang="zh-CN" sz="2800" b="1" spc="-150" dirty="0">
              <a:solidFill>
                <a:schemeClr val="accent1"/>
              </a:solidFill>
              <a:ea typeface="Calibri" panose="020F0502020204030204" pitchFamily="34" charset="0"/>
              <a:cs typeface="Calibri" panose="020F0502020204030204" pitchFamily="34" charset="0"/>
              <a:sym typeface="+mn-lt"/>
            </a:endParaRPr>
          </a:p>
        </p:txBody>
      </p:sp>
      <p:sp>
        <p:nvSpPr>
          <p:cNvPr id="13" name="矩形 12"/>
          <p:cNvSpPr/>
          <p:nvPr/>
        </p:nvSpPr>
        <p:spPr>
          <a:xfrm>
            <a:off x="276348" y="3581282"/>
            <a:ext cx="4586433" cy="1383665"/>
          </a:xfrm>
          <a:prstGeom prst="rect">
            <a:avLst/>
          </a:prstGeom>
        </p:spPr>
        <p:txBody>
          <a:bodyPr wrap="square">
            <a:spAutoFit/>
          </a:bodyPr>
          <a:lstStyle/>
          <a:p>
            <a:pPr algn="l">
              <a:lnSpc>
                <a:spcPct val="150000"/>
              </a:lnSpc>
            </a:pPr>
            <a:r>
              <a:rPr lang="en-IN" sz="1400" dirty="0">
                <a:ea typeface="Calibri" panose="020F0502020204030204" pitchFamily="34" charset="0"/>
                <a:cs typeface="Calibri" panose="020F0502020204030204" pitchFamily="34" charset="0"/>
                <a:sym typeface="+mn-lt"/>
              </a:rPr>
              <a:t>Department of Computer Science &amp; Engineering</a:t>
            </a:r>
          </a:p>
          <a:p>
            <a:pPr algn="l">
              <a:lnSpc>
                <a:spcPct val="150000"/>
              </a:lnSpc>
            </a:pPr>
            <a:r>
              <a:rPr lang="en-IN" sz="1400" dirty="0">
                <a:ea typeface="Calibri" panose="020F0502020204030204" pitchFamily="34" charset="0"/>
                <a:cs typeface="Calibri" panose="020F0502020204030204" pitchFamily="34" charset="0"/>
                <a:sym typeface="+mn-lt"/>
              </a:rPr>
              <a:t>Indian Institute of Technology Kanpur</a:t>
            </a:r>
          </a:p>
          <a:p>
            <a:pPr algn="l">
              <a:lnSpc>
                <a:spcPct val="150000"/>
              </a:lnSpc>
            </a:pPr>
            <a:r>
              <a:rPr lang="en-IN" sz="1400" dirty="0">
                <a:ea typeface="Calibri" panose="020F0502020204030204" pitchFamily="34" charset="0"/>
                <a:cs typeface="Calibri" panose="020F0502020204030204" pitchFamily="34" charset="0"/>
                <a:sym typeface="+mn-lt"/>
              </a:rPr>
              <a:t>dbroy@cse.iitk.ac.in</a:t>
            </a:r>
          </a:p>
          <a:p>
            <a:pPr algn="l">
              <a:lnSpc>
                <a:spcPct val="150000"/>
              </a:lnSpc>
            </a:pPr>
            <a:r>
              <a:rPr lang="en-IN" sz="1400" dirty="0">
                <a:ea typeface="Calibri" panose="020F0502020204030204" pitchFamily="34" charset="0"/>
                <a:cs typeface="Calibri" panose="020F0502020204030204" pitchFamily="34" charset="0"/>
                <a:sym typeface="+mn-lt"/>
              </a:rPr>
              <a:t>dbroy24@gmail.com</a:t>
            </a:r>
          </a:p>
        </p:txBody>
      </p:sp>
      <p:pic>
        <p:nvPicPr>
          <p:cNvPr id="2" name="Picture Placeholder 1" descr="redlogo"/>
          <p:cNvPicPr>
            <a:picLocks noGrp="1" noChangeAspect="1"/>
          </p:cNvPicPr>
          <p:nvPr>
            <p:ph type="pic" sz="quarter" idx="12"/>
          </p:nvPr>
        </p:nvPicPr>
        <p:blipFill>
          <a:blip r:embed="rId2"/>
          <a:stretch>
            <a:fillRect/>
          </a:stretch>
        </p:blipFill>
        <p:spPr>
          <a:xfrm>
            <a:off x="6153150" y="3329305"/>
            <a:ext cx="1982470" cy="1887855"/>
          </a:xfrm>
          <a:prstGeom prst="rect">
            <a:avLst/>
          </a:prstGeom>
        </p:spPr>
      </p:pic>
      <p:sp>
        <p:nvSpPr>
          <p:cNvPr id="3" name="文本框 7"/>
          <p:cNvSpPr txBox="1"/>
          <p:nvPr/>
        </p:nvSpPr>
        <p:spPr>
          <a:xfrm>
            <a:off x="230505" y="2320290"/>
            <a:ext cx="8858885" cy="533672"/>
          </a:xfrm>
          <a:prstGeom prst="rect">
            <a:avLst/>
          </a:prstGeom>
          <a:noFill/>
        </p:spPr>
        <p:txBody>
          <a:bodyPr wrap="square" rtlCol="0">
            <a:spAutoFit/>
          </a:bodyPr>
          <a:lstStyle/>
          <a:p>
            <a:pPr algn="l">
              <a:lnSpc>
                <a:spcPct val="130000"/>
              </a:lnSpc>
            </a:pPr>
            <a:r>
              <a:rPr lang="en-IN" altLang="zh-CN" sz="2400" b="1" spc="-150" dirty="0">
                <a:solidFill>
                  <a:schemeClr val="accent1"/>
                </a:solidFill>
                <a:ea typeface="Calibri" panose="020F0502020204030204" pitchFamily="34" charset="0"/>
                <a:cs typeface="Calibri" panose="020F0502020204030204" pitchFamily="34" charset="0"/>
                <a:sym typeface="+mn-lt"/>
              </a:rPr>
              <a:t>Computer Organization: Instruction Set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60F4-BF55-211B-FBC5-0A59D3395199}"/>
              </a:ext>
            </a:extLst>
          </p:cNvPr>
          <p:cNvSpPr>
            <a:spLocks noGrp="1"/>
          </p:cNvSpPr>
          <p:nvPr>
            <p:ph type="title"/>
          </p:nvPr>
        </p:nvSpPr>
        <p:spPr>
          <a:xfrm>
            <a:off x="340050" y="220202"/>
            <a:ext cx="6447501" cy="622040"/>
          </a:xfrm>
        </p:spPr>
        <p:txBody>
          <a:bodyPr/>
          <a:lstStyle/>
          <a:p>
            <a:r>
              <a:rPr lang="en-IN" dirty="0"/>
              <a:t>Register Design</a:t>
            </a:r>
            <a:endParaRPr lang="de-DE" dirty="0"/>
          </a:p>
        </p:txBody>
      </p:sp>
      <p:sp>
        <p:nvSpPr>
          <p:cNvPr id="3" name="Content Placeholder 2">
            <a:extLst>
              <a:ext uri="{FF2B5EF4-FFF2-40B4-BE49-F238E27FC236}">
                <a16:creationId xmlns:a16="http://schemas.microsoft.com/office/drawing/2014/main" id="{6FF259AD-B268-0E1A-A9C7-326EF68DAD84}"/>
              </a:ext>
            </a:extLst>
          </p:cNvPr>
          <p:cNvSpPr>
            <a:spLocks noGrp="1"/>
          </p:cNvSpPr>
          <p:nvPr>
            <p:ph idx="1"/>
          </p:nvPr>
        </p:nvSpPr>
        <p:spPr>
          <a:xfrm>
            <a:off x="340050" y="842242"/>
            <a:ext cx="8113485" cy="3880773"/>
          </a:xfrm>
        </p:spPr>
        <p:txBody>
          <a:bodyPr/>
          <a:lstStyle/>
          <a:p>
            <a:r>
              <a:rPr lang="en-US" sz="2000" dirty="0"/>
              <a:t>Since each variable is given a unique memory location to store its value, it must be copied to a register if an instruction wants to use it as a register operand</a:t>
            </a:r>
          </a:p>
          <a:p>
            <a:r>
              <a:rPr lang="en-US" sz="2000" dirty="0"/>
              <a:t>Not all variables of a program can be allocated in registers at the same time due to restricted number of registers</a:t>
            </a:r>
          </a:p>
          <a:p>
            <a:pPr lvl="1"/>
            <a:r>
              <a:rPr lang="en-US" sz="2000" dirty="0"/>
              <a:t>Variables are allocated in and de-allocated from registers as the program progresses (filled from and spilled into memory)</a:t>
            </a:r>
          </a:p>
          <a:p>
            <a:r>
              <a:rPr lang="en-US" sz="2000" dirty="0"/>
              <a:t>Large number of registers not only increase the access time of register operands, but also can increase the clock cycle time</a:t>
            </a:r>
          </a:p>
          <a:p>
            <a:r>
              <a:rPr lang="en-US" sz="2000" dirty="0"/>
              <a:t>Cycle time is decided by the setup time analysis</a:t>
            </a:r>
          </a:p>
          <a:p>
            <a:r>
              <a:rPr lang="en-US" sz="2000" dirty="0"/>
              <a:t>Register read, computation of the operation, and register write can be split into three consecutive cycles</a:t>
            </a:r>
          </a:p>
          <a:p>
            <a:r>
              <a:rPr lang="en-US" sz="2000" dirty="0"/>
              <a:t>The cycle time will decrease compared to the previous one, but will remain limited by max(read latency, op latency, write latency)</a:t>
            </a:r>
          </a:p>
          <a:p>
            <a:endParaRPr lang="en-US" sz="2000" dirty="0"/>
          </a:p>
          <a:p>
            <a:endParaRPr lang="en-US" sz="2000" dirty="0"/>
          </a:p>
          <a:p>
            <a:endParaRPr lang="de-DE" sz="2000" dirty="0"/>
          </a:p>
        </p:txBody>
      </p:sp>
    </p:spTree>
    <p:extLst>
      <p:ext uri="{BB962C8B-B14F-4D97-AF65-F5344CB8AC3E}">
        <p14:creationId xmlns:p14="http://schemas.microsoft.com/office/powerpoint/2010/main" val="18662866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3886-9C91-9554-0006-F69D3F456AD2}"/>
              </a:ext>
            </a:extLst>
          </p:cNvPr>
          <p:cNvSpPr>
            <a:spLocks noGrp="1"/>
          </p:cNvSpPr>
          <p:nvPr>
            <p:ph type="title"/>
          </p:nvPr>
        </p:nvSpPr>
        <p:spPr>
          <a:xfrm>
            <a:off x="381876" y="223346"/>
            <a:ext cx="6447501" cy="470338"/>
          </a:xfrm>
        </p:spPr>
        <p:txBody>
          <a:bodyPr/>
          <a:lstStyle/>
          <a:p>
            <a:r>
              <a:rPr lang="en-IN" dirty="0"/>
              <a:t>The actual machine code</a:t>
            </a:r>
            <a:endParaRPr lang="de-DE" dirty="0"/>
          </a:p>
        </p:txBody>
      </p:sp>
      <p:pic>
        <p:nvPicPr>
          <p:cNvPr id="5" name="Picture 4">
            <a:extLst>
              <a:ext uri="{FF2B5EF4-FFF2-40B4-BE49-F238E27FC236}">
                <a16:creationId xmlns:a16="http://schemas.microsoft.com/office/drawing/2014/main" id="{B1901E80-FF4F-A4AB-8B7C-42DE9FC4723A}"/>
              </a:ext>
            </a:extLst>
          </p:cNvPr>
          <p:cNvPicPr>
            <a:picLocks noChangeAspect="1"/>
          </p:cNvPicPr>
          <p:nvPr/>
        </p:nvPicPr>
        <p:blipFill>
          <a:blip r:embed="rId2"/>
          <a:stretch>
            <a:fillRect/>
          </a:stretch>
        </p:blipFill>
        <p:spPr>
          <a:xfrm>
            <a:off x="99388" y="875896"/>
            <a:ext cx="8945223" cy="1086002"/>
          </a:xfrm>
          <a:prstGeom prst="rect">
            <a:avLst/>
          </a:prstGeom>
        </p:spPr>
      </p:pic>
      <p:pic>
        <p:nvPicPr>
          <p:cNvPr id="7" name="Picture 6">
            <a:extLst>
              <a:ext uri="{FF2B5EF4-FFF2-40B4-BE49-F238E27FC236}">
                <a16:creationId xmlns:a16="http://schemas.microsoft.com/office/drawing/2014/main" id="{A54F99AB-C46D-A4E6-8B49-4ADDB4CD6EC6}"/>
              </a:ext>
            </a:extLst>
          </p:cNvPr>
          <p:cNvPicPr>
            <a:picLocks noChangeAspect="1"/>
          </p:cNvPicPr>
          <p:nvPr/>
        </p:nvPicPr>
        <p:blipFill>
          <a:blip r:embed="rId3"/>
          <a:stretch>
            <a:fillRect/>
          </a:stretch>
        </p:blipFill>
        <p:spPr>
          <a:xfrm>
            <a:off x="190938" y="2984588"/>
            <a:ext cx="8762124" cy="2165620"/>
          </a:xfrm>
          <a:prstGeom prst="rect">
            <a:avLst/>
          </a:prstGeom>
        </p:spPr>
      </p:pic>
      <p:sp>
        <p:nvSpPr>
          <p:cNvPr id="8" name="TextBox 7">
            <a:extLst>
              <a:ext uri="{FF2B5EF4-FFF2-40B4-BE49-F238E27FC236}">
                <a16:creationId xmlns:a16="http://schemas.microsoft.com/office/drawing/2014/main" id="{22142035-3259-564E-CE00-438DD60C6282}"/>
              </a:ext>
            </a:extLst>
          </p:cNvPr>
          <p:cNvSpPr txBox="1"/>
          <p:nvPr/>
        </p:nvSpPr>
        <p:spPr>
          <a:xfrm>
            <a:off x="99388" y="2369574"/>
            <a:ext cx="6961239" cy="461665"/>
          </a:xfrm>
          <a:prstGeom prst="rect">
            <a:avLst/>
          </a:prstGeom>
          <a:noFill/>
        </p:spPr>
        <p:txBody>
          <a:bodyPr wrap="square" rtlCol="0">
            <a:spAutoFit/>
          </a:bodyPr>
          <a:lstStyle/>
          <a:p>
            <a:r>
              <a:rPr lang="en-IN" sz="2400" dirty="0"/>
              <a:t>Summarizing R-type and I-type Instruction</a:t>
            </a:r>
            <a:endParaRPr lang="de-DE" sz="2400" dirty="0"/>
          </a:p>
        </p:txBody>
      </p:sp>
    </p:spTree>
    <p:extLst>
      <p:ext uri="{BB962C8B-B14F-4D97-AF65-F5344CB8AC3E}">
        <p14:creationId xmlns:p14="http://schemas.microsoft.com/office/powerpoint/2010/main" val="11306967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442F-7140-83EF-A2C4-E71B79D733D8}"/>
              </a:ext>
            </a:extLst>
          </p:cNvPr>
          <p:cNvSpPr>
            <a:spLocks noGrp="1"/>
          </p:cNvSpPr>
          <p:nvPr>
            <p:ph type="title"/>
          </p:nvPr>
        </p:nvSpPr>
        <p:spPr>
          <a:xfrm>
            <a:off x="255639" y="0"/>
            <a:ext cx="6447501" cy="491613"/>
          </a:xfrm>
        </p:spPr>
        <p:txBody>
          <a:bodyPr>
            <a:normAutofit/>
          </a:bodyPr>
          <a:lstStyle/>
          <a:p>
            <a:r>
              <a:rPr lang="en-IN" dirty="0"/>
              <a:t>Stored Program Concept</a:t>
            </a:r>
            <a:endParaRPr lang="de-DE" dirty="0"/>
          </a:p>
        </p:txBody>
      </p:sp>
      <p:sp>
        <p:nvSpPr>
          <p:cNvPr id="3" name="Content Placeholder 2">
            <a:extLst>
              <a:ext uri="{FF2B5EF4-FFF2-40B4-BE49-F238E27FC236}">
                <a16:creationId xmlns:a16="http://schemas.microsoft.com/office/drawing/2014/main" id="{D358EE8E-EAF4-C52E-9265-1C98448D0BC2}"/>
              </a:ext>
            </a:extLst>
          </p:cNvPr>
          <p:cNvSpPr>
            <a:spLocks noGrp="1"/>
          </p:cNvSpPr>
          <p:nvPr>
            <p:ph idx="1"/>
          </p:nvPr>
        </p:nvSpPr>
        <p:spPr>
          <a:xfrm>
            <a:off x="154039" y="393291"/>
            <a:ext cx="8734322" cy="3880773"/>
          </a:xfrm>
        </p:spPr>
        <p:txBody>
          <a:bodyPr/>
          <a:lstStyle/>
          <a:p>
            <a:r>
              <a:rPr lang="en-US" sz="2000" dirty="0"/>
              <a:t>Instructions are represented as numbers. </a:t>
            </a:r>
          </a:p>
          <a:p>
            <a:r>
              <a:rPr lang="en-US" sz="2000" dirty="0"/>
              <a:t>Programs are stored in memory to be read or written, just like data. </a:t>
            </a:r>
          </a:p>
          <a:p>
            <a:r>
              <a:rPr lang="en-US" sz="2000" dirty="0"/>
              <a:t>Specifically, memory can contain the source code for an editor program, the corresponding compiled machine code, the text that the compiled program is using, and even the compiler that generated the machine code. </a:t>
            </a:r>
          </a:p>
          <a:p>
            <a:r>
              <a:rPr lang="en-US" sz="2000" dirty="0"/>
              <a:t>Computers can inherit ready-made software provided they are compatible with an existing instruction set. Such “binary compatibility” often leads industry to align around a small number of instruction set architectures.</a:t>
            </a:r>
            <a:endParaRPr lang="de-DE" sz="2000" dirty="0"/>
          </a:p>
        </p:txBody>
      </p:sp>
      <p:pic>
        <p:nvPicPr>
          <p:cNvPr id="5" name="Picture 4">
            <a:extLst>
              <a:ext uri="{FF2B5EF4-FFF2-40B4-BE49-F238E27FC236}">
                <a16:creationId xmlns:a16="http://schemas.microsoft.com/office/drawing/2014/main" id="{F0726143-EAB2-60EA-E317-FD5F1D978D40}"/>
              </a:ext>
            </a:extLst>
          </p:cNvPr>
          <p:cNvPicPr>
            <a:picLocks noChangeAspect="1"/>
          </p:cNvPicPr>
          <p:nvPr/>
        </p:nvPicPr>
        <p:blipFill>
          <a:blip r:embed="rId2"/>
          <a:stretch>
            <a:fillRect/>
          </a:stretch>
        </p:blipFill>
        <p:spPr>
          <a:xfrm>
            <a:off x="154039" y="3126658"/>
            <a:ext cx="3090606" cy="3641232"/>
          </a:xfrm>
          <a:prstGeom prst="rect">
            <a:avLst/>
          </a:prstGeom>
        </p:spPr>
      </p:pic>
      <p:sp>
        <p:nvSpPr>
          <p:cNvPr id="6" name="TextBox 5">
            <a:extLst>
              <a:ext uri="{FF2B5EF4-FFF2-40B4-BE49-F238E27FC236}">
                <a16:creationId xmlns:a16="http://schemas.microsoft.com/office/drawing/2014/main" id="{39F26CF1-1225-F647-AD05-EBBD116AD72F}"/>
              </a:ext>
            </a:extLst>
          </p:cNvPr>
          <p:cNvSpPr txBox="1"/>
          <p:nvPr/>
        </p:nvSpPr>
        <p:spPr>
          <a:xfrm>
            <a:off x="3913238" y="3516113"/>
            <a:ext cx="479814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Treating instructions in the same way as data greatly simplifies both the memory hardware and the software of computer systems.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switch happens simply by loading memory with programs and data and then telling the computer to begin executing at a given location in memory</a:t>
            </a:r>
          </a:p>
        </p:txBody>
      </p:sp>
    </p:spTree>
    <p:extLst>
      <p:ext uri="{BB962C8B-B14F-4D97-AF65-F5344CB8AC3E}">
        <p14:creationId xmlns:p14="http://schemas.microsoft.com/office/powerpoint/2010/main" val="14945770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CCAD-38F2-AD17-14F4-94791EEE2975}"/>
              </a:ext>
            </a:extLst>
          </p:cNvPr>
          <p:cNvSpPr>
            <a:spLocks noGrp="1"/>
          </p:cNvSpPr>
          <p:nvPr>
            <p:ph type="title"/>
          </p:nvPr>
        </p:nvSpPr>
        <p:spPr>
          <a:xfrm>
            <a:off x="262195" y="235974"/>
            <a:ext cx="6447501" cy="363794"/>
          </a:xfrm>
        </p:spPr>
        <p:txBody>
          <a:bodyPr>
            <a:normAutofit fontScale="90000"/>
          </a:bodyPr>
          <a:lstStyle/>
          <a:p>
            <a:r>
              <a:rPr lang="en-IN" dirty="0"/>
              <a:t>Arithmetic and Logic Instructions</a:t>
            </a:r>
            <a:endParaRPr lang="de-DE" dirty="0"/>
          </a:p>
        </p:txBody>
      </p:sp>
      <p:sp>
        <p:nvSpPr>
          <p:cNvPr id="3" name="Content Placeholder 2">
            <a:extLst>
              <a:ext uri="{FF2B5EF4-FFF2-40B4-BE49-F238E27FC236}">
                <a16:creationId xmlns:a16="http://schemas.microsoft.com/office/drawing/2014/main" id="{B68A387F-638F-B161-B30A-E54B8DD984A4}"/>
              </a:ext>
            </a:extLst>
          </p:cNvPr>
          <p:cNvSpPr>
            <a:spLocks noGrp="1"/>
          </p:cNvSpPr>
          <p:nvPr>
            <p:ph idx="1"/>
          </p:nvPr>
        </p:nvSpPr>
        <p:spPr>
          <a:xfrm>
            <a:off x="124543" y="823402"/>
            <a:ext cx="9019457" cy="3880773"/>
          </a:xfrm>
        </p:spPr>
        <p:txBody>
          <a:bodyPr/>
          <a:lstStyle/>
          <a:p>
            <a:r>
              <a:rPr lang="en-IN" sz="2400" dirty="0"/>
              <a:t>6 bits preserved for opcode: 64 different instructions</a:t>
            </a:r>
          </a:p>
          <a:p>
            <a:r>
              <a:rPr lang="en-IN" sz="2400" dirty="0"/>
              <a:t>6 bits for </a:t>
            </a:r>
            <a:r>
              <a:rPr lang="en-IN" sz="2400" dirty="0" err="1"/>
              <a:t>func</a:t>
            </a:r>
            <a:r>
              <a:rPr lang="en-IN" sz="2400" dirty="0"/>
              <a:t>: 64 different subtypes for each instruction</a:t>
            </a:r>
          </a:p>
          <a:p>
            <a:r>
              <a:rPr lang="de-DE" sz="2400" dirty="0"/>
              <a:t>ArrA subset of instructions that have opcode zero (the function value is shown in parentheses)</a:t>
            </a:r>
          </a:p>
          <a:p>
            <a:r>
              <a:rPr lang="de-DE" sz="2400" dirty="0"/>
              <a:t>sll (0x0), srl (0x2), sra (0x3), sllv (0x4), srlv (0x6), srav (0x7), jr (0x8), jalr (0x9), mfhi (0x10), mthi (0x11), mflo (0x12), mtlo (0x13), mult (0x18), multu (0x19), div (0x1a), divu(0x1b), add (0x20), addu (0x21), sub (0x22), subu (0x23), and (0x24), xor (0x26), nor (0x27), or (0x25), slt (0x2a), sltu (0x2b)</a:t>
            </a:r>
          </a:p>
          <a:p>
            <a:r>
              <a:rPr lang="de-DE" sz="2400" dirty="0"/>
              <a:t>These are ALU instructions that do not have any immediate operands (R-type)</a:t>
            </a:r>
          </a:p>
          <a:p>
            <a:r>
              <a:rPr lang="de-DE" sz="2400" dirty="0"/>
              <a:t>Difference between add and addu instructions: addu instruction does not catch any overflow, but add does</a:t>
            </a:r>
          </a:p>
        </p:txBody>
      </p:sp>
    </p:spTree>
    <p:extLst>
      <p:ext uri="{BB962C8B-B14F-4D97-AF65-F5344CB8AC3E}">
        <p14:creationId xmlns:p14="http://schemas.microsoft.com/office/powerpoint/2010/main" val="4174602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6493-A99B-CA9D-C3E8-F0A92DD3FE83}"/>
              </a:ext>
            </a:extLst>
          </p:cNvPr>
          <p:cNvSpPr>
            <a:spLocks noGrp="1"/>
          </p:cNvSpPr>
          <p:nvPr>
            <p:ph type="title"/>
          </p:nvPr>
        </p:nvSpPr>
        <p:spPr>
          <a:xfrm>
            <a:off x="262194" y="156238"/>
            <a:ext cx="6447501" cy="581181"/>
          </a:xfrm>
        </p:spPr>
        <p:txBody>
          <a:bodyPr/>
          <a:lstStyle/>
          <a:p>
            <a:r>
              <a:rPr lang="en-IN" dirty="0"/>
              <a:t>Arithmetic and Logical Instruction</a:t>
            </a:r>
            <a:endParaRPr lang="de-DE" dirty="0"/>
          </a:p>
        </p:txBody>
      </p:sp>
      <p:sp>
        <p:nvSpPr>
          <p:cNvPr id="3" name="Content Placeholder 2">
            <a:extLst>
              <a:ext uri="{FF2B5EF4-FFF2-40B4-BE49-F238E27FC236}">
                <a16:creationId xmlns:a16="http://schemas.microsoft.com/office/drawing/2014/main" id="{D0858E33-32D4-3419-6FD9-24187D4E619B}"/>
              </a:ext>
            </a:extLst>
          </p:cNvPr>
          <p:cNvSpPr>
            <a:spLocks noGrp="1"/>
          </p:cNvSpPr>
          <p:nvPr>
            <p:ph idx="1"/>
          </p:nvPr>
        </p:nvSpPr>
        <p:spPr>
          <a:xfrm>
            <a:off x="262192" y="833234"/>
            <a:ext cx="8714659" cy="3880773"/>
          </a:xfrm>
        </p:spPr>
        <p:txBody>
          <a:bodyPr/>
          <a:lstStyle/>
          <a:p>
            <a:r>
              <a:rPr lang="en-US" sz="2000" dirty="0"/>
              <a:t>Multiplications are done through </a:t>
            </a:r>
            <a:r>
              <a:rPr lang="en-US" sz="2000" dirty="0" err="1"/>
              <a:t>mult</a:t>
            </a:r>
            <a:r>
              <a:rPr lang="en-US" sz="2000" dirty="0"/>
              <a:t> and </a:t>
            </a:r>
            <a:r>
              <a:rPr lang="en-US" sz="2000" dirty="0" err="1"/>
              <a:t>multu</a:t>
            </a:r>
            <a:r>
              <a:rPr lang="en-US" sz="2000" dirty="0"/>
              <a:t> instructions</a:t>
            </a:r>
          </a:p>
          <a:p>
            <a:r>
              <a:rPr lang="en-US" sz="2000" dirty="0"/>
              <a:t>Difference between </a:t>
            </a:r>
            <a:r>
              <a:rPr lang="en-US" sz="2000" dirty="0" err="1"/>
              <a:t>mult</a:t>
            </a:r>
            <a:r>
              <a:rPr lang="en-US" sz="2000" dirty="0"/>
              <a:t> and </a:t>
            </a:r>
            <a:r>
              <a:rPr lang="en-US" sz="2000" dirty="0" err="1"/>
              <a:t>multu</a:t>
            </a:r>
            <a:r>
              <a:rPr lang="en-US" sz="2000" dirty="0"/>
              <a:t> is that </a:t>
            </a:r>
            <a:r>
              <a:rPr lang="en-US" sz="2000" dirty="0" err="1"/>
              <a:t>multu</a:t>
            </a:r>
            <a:r>
              <a:rPr lang="en-US" sz="2000" dirty="0"/>
              <a:t> treats operands as unsigned; none detects overflow</a:t>
            </a:r>
          </a:p>
          <a:p>
            <a:r>
              <a:rPr lang="en-US" sz="2000" dirty="0"/>
              <a:t>These instructions do not have any explicit destination register and accepts only two source register operands</a:t>
            </a:r>
          </a:p>
          <a:p>
            <a:r>
              <a:rPr lang="en-US" sz="2000" dirty="0"/>
              <a:t>Two special registers called Hi and Lo store the most significant and the least significant words of the 64-bit result in 32-bit MIPS</a:t>
            </a:r>
          </a:p>
          <a:p>
            <a:r>
              <a:rPr lang="en-US" sz="2000" dirty="0" err="1"/>
              <a:t>mult</a:t>
            </a:r>
            <a:r>
              <a:rPr lang="en-US" sz="2000" dirty="0"/>
              <a:t> $10, $20  // Multiplies $10 by $20 and sends result to Hi and Lo registers</a:t>
            </a:r>
          </a:p>
          <a:p>
            <a:r>
              <a:rPr lang="en-US" sz="2000" dirty="0"/>
              <a:t>The Hi and Lo registers cannot be used as operands of any ALU instructions</a:t>
            </a:r>
          </a:p>
          <a:p>
            <a:r>
              <a:rPr lang="en-US" sz="2000" dirty="0"/>
              <a:t>To further process the results of multiplication (division), the Hi and Lo register contents must be moved to general purpose registers</a:t>
            </a:r>
          </a:p>
          <a:p>
            <a:r>
              <a:rPr lang="en-US" sz="2000" dirty="0"/>
              <a:t>MIPS ISA offers two instructions to achieve this:</a:t>
            </a:r>
          </a:p>
          <a:p>
            <a:r>
              <a:rPr lang="en-US" sz="2000" dirty="0" err="1"/>
              <a:t>mfhi</a:t>
            </a:r>
            <a:r>
              <a:rPr lang="en-US" sz="2000" dirty="0"/>
              <a:t> moves the contents of Hi to a specified register: </a:t>
            </a:r>
            <a:r>
              <a:rPr lang="en-US" sz="2000" i="1" dirty="0" err="1"/>
              <a:t>mfhi</a:t>
            </a:r>
            <a:r>
              <a:rPr lang="en-US" sz="2000" i="1" dirty="0"/>
              <a:t> $t0</a:t>
            </a:r>
          </a:p>
          <a:p>
            <a:r>
              <a:rPr lang="en-US" sz="2000" dirty="0" err="1"/>
              <a:t>mflo</a:t>
            </a:r>
            <a:r>
              <a:rPr lang="en-US" sz="2000" dirty="0"/>
              <a:t> moves the contents of Lo to a specified register: </a:t>
            </a:r>
            <a:r>
              <a:rPr lang="en-US" sz="2000" i="1" dirty="0" err="1"/>
              <a:t>mflo</a:t>
            </a:r>
            <a:r>
              <a:rPr lang="en-US" sz="2000" i="1" dirty="0"/>
              <a:t> $t6</a:t>
            </a:r>
          </a:p>
          <a:p>
            <a:r>
              <a:rPr lang="en-US" sz="2000" dirty="0"/>
              <a:t>There are matching instructions to move to Hi and Lo also: </a:t>
            </a:r>
            <a:r>
              <a:rPr lang="en-US" sz="2000" i="1" dirty="0" err="1"/>
              <a:t>mthi</a:t>
            </a:r>
            <a:r>
              <a:rPr lang="en-US" sz="2000" i="1" dirty="0"/>
              <a:t> $X and </a:t>
            </a:r>
            <a:r>
              <a:rPr lang="en-US" sz="2000" i="1" dirty="0" err="1"/>
              <a:t>mtlo</a:t>
            </a:r>
            <a:r>
              <a:rPr lang="en-US" sz="2000" i="1" dirty="0"/>
              <a:t> $Y </a:t>
            </a:r>
            <a:r>
              <a:rPr lang="en-US" sz="2000" dirty="0"/>
              <a:t>(rarely used)</a:t>
            </a:r>
          </a:p>
          <a:p>
            <a:endParaRPr lang="en-US" sz="2000" dirty="0"/>
          </a:p>
          <a:p>
            <a:endParaRPr lang="de-DE" sz="2000" dirty="0"/>
          </a:p>
        </p:txBody>
      </p:sp>
    </p:spTree>
    <p:extLst>
      <p:ext uri="{BB962C8B-B14F-4D97-AF65-F5344CB8AC3E}">
        <p14:creationId xmlns:p14="http://schemas.microsoft.com/office/powerpoint/2010/main" val="19708423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88515-FDAB-B43C-450C-BA01B19B5093}"/>
              </a:ext>
            </a:extLst>
          </p:cNvPr>
          <p:cNvSpPr>
            <a:spLocks noGrp="1"/>
          </p:cNvSpPr>
          <p:nvPr>
            <p:ph type="title"/>
          </p:nvPr>
        </p:nvSpPr>
        <p:spPr>
          <a:xfrm>
            <a:off x="429343" y="156238"/>
            <a:ext cx="6447501" cy="482859"/>
          </a:xfrm>
        </p:spPr>
        <p:txBody>
          <a:bodyPr/>
          <a:lstStyle/>
          <a:p>
            <a:r>
              <a:rPr lang="en-IN" dirty="0"/>
              <a:t>Arithmetic and Logical Instruction</a:t>
            </a:r>
            <a:endParaRPr lang="de-DE" dirty="0"/>
          </a:p>
        </p:txBody>
      </p:sp>
      <p:sp>
        <p:nvSpPr>
          <p:cNvPr id="3" name="Content Placeholder 2">
            <a:extLst>
              <a:ext uri="{FF2B5EF4-FFF2-40B4-BE49-F238E27FC236}">
                <a16:creationId xmlns:a16="http://schemas.microsoft.com/office/drawing/2014/main" id="{6CAADC0C-6AAA-5700-0BA1-DF55FA9C80D1}"/>
              </a:ext>
            </a:extLst>
          </p:cNvPr>
          <p:cNvSpPr>
            <a:spLocks noGrp="1"/>
          </p:cNvSpPr>
          <p:nvPr>
            <p:ph idx="1"/>
          </p:nvPr>
        </p:nvSpPr>
        <p:spPr>
          <a:xfrm>
            <a:off x="263833" y="1042220"/>
            <a:ext cx="8616334" cy="3880773"/>
          </a:xfrm>
        </p:spPr>
        <p:txBody>
          <a:bodyPr/>
          <a:lstStyle/>
          <a:p>
            <a:r>
              <a:rPr lang="en-US" sz="2000" dirty="0"/>
              <a:t>Integer divisions are done through div and </a:t>
            </a:r>
            <a:r>
              <a:rPr lang="en-US" sz="2000" dirty="0" err="1"/>
              <a:t>divu</a:t>
            </a:r>
            <a:r>
              <a:rPr lang="en-US" sz="2000" dirty="0"/>
              <a:t> instructions</a:t>
            </a:r>
          </a:p>
          <a:p>
            <a:r>
              <a:rPr lang="en-US" sz="2000" dirty="0"/>
              <a:t>Difference between div and </a:t>
            </a:r>
            <a:r>
              <a:rPr lang="en-US" sz="2000" dirty="0" err="1"/>
              <a:t>divu</a:t>
            </a:r>
            <a:r>
              <a:rPr lang="en-US" sz="2000" dirty="0"/>
              <a:t> is that </a:t>
            </a:r>
            <a:r>
              <a:rPr lang="en-US" sz="2000" dirty="0" err="1"/>
              <a:t>divu</a:t>
            </a:r>
            <a:r>
              <a:rPr lang="en-US" sz="2000" dirty="0"/>
              <a:t> treats the operands as unsigned; no overflow in division</a:t>
            </a:r>
          </a:p>
          <a:p>
            <a:r>
              <a:rPr lang="en-US" sz="2000" dirty="0"/>
              <a:t>These instructions do not have any explicit destination register and accepts only two source register operands</a:t>
            </a:r>
          </a:p>
          <a:p>
            <a:r>
              <a:rPr lang="en-US" sz="2000" dirty="0"/>
              <a:t>Two special registers called Hi and Lo store remainder and quotient respectively</a:t>
            </a:r>
          </a:p>
          <a:p>
            <a:r>
              <a:rPr lang="en-US" sz="2000" dirty="0"/>
              <a:t>div $10, $20  // Divides $10 by $20 and stores remainder in Hi quotient in Lo</a:t>
            </a:r>
          </a:p>
          <a:p>
            <a:r>
              <a:rPr lang="en-US" sz="2000" dirty="0"/>
              <a:t>C language disables overflow detection: MIPS C compiler always generates </a:t>
            </a:r>
            <a:r>
              <a:rPr lang="en-US" sz="2000" dirty="0" err="1"/>
              <a:t>addu</a:t>
            </a:r>
            <a:r>
              <a:rPr lang="en-US" sz="2000" dirty="0"/>
              <a:t>, </a:t>
            </a:r>
            <a:r>
              <a:rPr lang="en-US" sz="2000" dirty="0" err="1"/>
              <a:t>subu</a:t>
            </a:r>
            <a:r>
              <a:rPr lang="en-US" sz="2000" dirty="0"/>
              <a:t>-&gt; results are same as add, sub except that nothing additional happens on overflow</a:t>
            </a:r>
          </a:p>
          <a:p>
            <a:r>
              <a:rPr lang="en-US" sz="2000" dirty="0"/>
              <a:t>For multiplication involving signed operand types, </a:t>
            </a:r>
            <a:r>
              <a:rPr lang="en-US" sz="2000" dirty="0" err="1"/>
              <a:t>mult</a:t>
            </a:r>
            <a:r>
              <a:rPr lang="en-US" sz="2000" dirty="0"/>
              <a:t> is generated; otherwise </a:t>
            </a:r>
            <a:r>
              <a:rPr lang="en-US" sz="2000" dirty="0" err="1"/>
              <a:t>multu</a:t>
            </a:r>
            <a:r>
              <a:rPr lang="en-US" sz="2000" dirty="0"/>
              <a:t> is generated (same for division)</a:t>
            </a:r>
          </a:p>
          <a:p>
            <a:r>
              <a:rPr lang="en-US" sz="2000" dirty="0"/>
              <a:t>MIPS doesn’t have any hardware support for detecting multiplication overflow</a:t>
            </a:r>
          </a:p>
          <a:p>
            <a:endParaRPr lang="de-DE" sz="2000" dirty="0"/>
          </a:p>
        </p:txBody>
      </p:sp>
    </p:spTree>
    <p:extLst>
      <p:ext uri="{BB962C8B-B14F-4D97-AF65-F5344CB8AC3E}">
        <p14:creationId xmlns:p14="http://schemas.microsoft.com/office/powerpoint/2010/main" val="27852574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67E9-8CDF-D0A4-29CD-6C35D81951AA}"/>
              </a:ext>
            </a:extLst>
          </p:cNvPr>
          <p:cNvSpPr>
            <a:spLocks noGrp="1"/>
          </p:cNvSpPr>
          <p:nvPr>
            <p:ph type="title"/>
          </p:nvPr>
        </p:nvSpPr>
        <p:spPr>
          <a:xfrm>
            <a:off x="370350" y="304800"/>
            <a:ext cx="8675327" cy="511838"/>
          </a:xfrm>
        </p:spPr>
        <p:txBody>
          <a:bodyPr/>
          <a:lstStyle/>
          <a:p>
            <a:r>
              <a:rPr lang="en-IN" dirty="0"/>
              <a:t>Some Example: Loading a constant bigger than 16 bits</a:t>
            </a:r>
            <a:endParaRPr lang="de-DE" dirty="0"/>
          </a:p>
        </p:txBody>
      </p:sp>
      <p:sp>
        <p:nvSpPr>
          <p:cNvPr id="3" name="Content Placeholder 2">
            <a:extLst>
              <a:ext uri="{FF2B5EF4-FFF2-40B4-BE49-F238E27FC236}">
                <a16:creationId xmlns:a16="http://schemas.microsoft.com/office/drawing/2014/main" id="{5F990847-1CFB-0A01-1A56-C196A851A9A5}"/>
              </a:ext>
            </a:extLst>
          </p:cNvPr>
          <p:cNvSpPr>
            <a:spLocks noGrp="1"/>
          </p:cNvSpPr>
          <p:nvPr>
            <p:ph idx="1"/>
          </p:nvPr>
        </p:nvSpPr>
        <p:spPr>
          <a:xfrm>
            <a:off x="203201" y="990550"/>
            <a:ext cx="8488515" cy="3880773"/>
          </a:xfrm>
        </p:spPr>
        <p:txBody>
          <a:bodyPr/>
          <a:lstStyle/>
          <a:p>
            <a:r>
              <a:rPr lang="en-US" sz="2000" dirty="0"/>
              <a:t>Suppose we would like to load the value 0x123456 into $10</a:t>
            </a:r>
          </a:p>
          <a:p>
            <a:r>
              <a:rPr lang="en-US" sz="2000" dirty="0"/>
              <a:t>Make use of the </a:t>
            </a:r>
            <a:r>
              <a:rPr lang="en-US" sz="2000" dirty="0" err="1"/>
              <a:t>lui</a:t>
            </a:r>
            <a:r>
              <a:rPr lang="en-US" sz="2000" dirty="0"/>
              <a:t> instruction (load upper immediate)</a:t>
            </a:r>
          </a:p>
          <a:p>
            <a:r>
              <a:rPr lang="en-US" sz="2000" i="1" dirty="0" err="1"/>
              <a:t>lui</a:t>
            </a:r>
            <a:r>
              <a:rPr lang="en-US" sz="2000" i="1" dirty="0"/>
              <a:t> $10, 0x12</a:t>
            </a:r>
            <a:br>
              <a:rPr lang="en-US" sz="2000" i="1" dirty="0"/>
            </a:br>
            <a:r>
              <a:rPr lang="en-US" sz="2000" i="1" dirty="0" err="1"/>
              <a:t>ori</a:t>
            </a:r>
            <a:r>
              <a:rPr lang="en-US" sz="2000" i="1" dirty="0"/>
              <a:t> $10, $10, 0x3456</a:t>
            </a:r>
          </a:p>
          <a:p>
            <a:r>
              <a:rPr lang="en-US" sz="2000" dirty="0"/>
              <a:t>Another use of </a:t>
            </a:r>
            <a:r>
              <a:rPr lang="en-US" sz="2000" dirty="0" err="1"/>
              <a:t>lui</a:t>
            </a:r>
            <a:r>
              <a:rPr lang="en-US" sz="2000" dirty="0"/>
              <a:t>: synthesizing addresses</a:t>
            </a:r>
          </a:p>
          <a:p>
            <a:r>
              <a:rPr lang="en-US" sz="2000" dirty="0"/>
              <a:t>Suppose the compiler wants to generate instructions to load the word starting at address 0x789abc into register $10</a:t>
            </a:r>
          </a:p>
          <a:p>
            <a:r>
              <a:rPr lang="en-US" sz="2000" i="1" dirty="0" err="1"/>
              <a:t>lui</a:t>
            </a:r>
            <a:r>
              <a:rPr lang="en-US" sz="2000" i="1" dirty="0"/>
              <a:t> $1, 0x78          // $1 is also referred to as $at</a:t>
            </a:r>
            <a:br>
              <a:rPr lang="en-US" sz="2000" i="1" dirty="0"/>
            </a:br>
            <a:r>
              <a:rPr lang="en-US" sz="2000" i="1" dirty="0" err="1"/>
              <a:t>ori</a:t>
            </a:r>
            <a:r>
              <a:rPr lang="en-US" sz="2000" i="1" dirty="0"/>
              <a:t> $1, $1, 0x9abc // $at is a register used by assembler</a:t>
            </a:r>
            <a:br>
              <a:rPr lang="en-US" sz="2000" i="1" dirty="0"/>
            </a:br>
            <a:r>
              <a:rPr lang="en-US" sz="2000" i="1" dirty="0" err="1"/>
              <a:t>lw</a:t>
            </a:r>
            <a:r>
              <a:rPr lang="en-US" sz="2000" i="1" dirty="0"/>
              <a:t> $10, 0($1)</a:t>
            </a:r>
          </a:p>
          <a:p>
            <a:r>
              <a:rPr lang="en-US" sz="2000" dirty="0"/>
              <a:t>Note that the last two instructions cannot be replaced by </a:t>
            </a:r>
            <a:r>
              <a:rPr lang="en-US" sz="2000" dirty="0" err="1"/>
              <a:t>lw</a:t>
            </a:r>
            <a:r>
              <a:rPr lang="en-US" sz="2000" dirty="0"/>
              <a:t> $10, 0x9abc($1)</a:t>
            </a:r>
          </a:p>
          <a:p>
            <a:r>
              <a:rPr lang="en-US" sz="2000" dirty="0"/>
              <a:t>If the address was 0x345678, the following would work</a:t>
            </a:r>
            <a:br>
              <a:rPr lang="en-US" sz="2000" dirty="0"/>
            </a:br>
            <a:r>
              <a:rPr lang="en-US" sz="2000" i="1" dirty="0" err="1"/>
              <a:t>lui</a:t>
            </a:r>
            <a:r>
              <a:rPr lang="en-US" sz="2000" i="1" dirty="0"/>
              <a:t> $1, 0x34</a:t>
            </a:r>
            <a:br>
              <a:rPr lang="en-US" sz="2000" i="1" dirty="0"/>
            </a:br>
            <a:r>
              <a:rPr lang="en-US" sz="2000" i="1" dirty="0" err="1"/>
              <a:t>lw</a:t>
            </a:r>
            <a:r>
              <a:rPr lang="en-US" sz="2000" i="1" dirty="0"/>
              <a:t> $10, 0x5678($1)</a:t>
            </a:r>
          </a:p>
          <a:p>
            <a:endParaRPr lang="en-US" sz="2000" i="1" dirty="0"/>
          </a:p>
          <a:p>
            <a:endParaRPr lang="de-DE" dirty="0"/>
          </a:p>
        </p:txBody>
      </p:sp>
    </p:spTree>
    <p:extLst>
      <p:ext uri="{BB962C8B-B14F-4D97-AF65-F5344CB8AC3E}">
        <p14:creationId xmlns:p14="http://schemas.microsoft.com/office/powerpoint/2010/main" val="379372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EA1F-84C6-D411-0BD8-EB1A0101EAC4}"/>
              </a:ext>
            </a:extLst>
          </p:cNvPr>
          <p:cNvSpPr>
            <a:spLocks noGrp="1"/>
          </p:cNvSpPr>
          <p:nvPr>
            <p:ph type="title"/>
          </p:nvPr>
        </p:nvSpPr>
        <p:spPr>
          <a:xfrm>
            <a:off x="340853" y="403123"/>
            <a:ext cx="6447501" cy="658761"/>
          </a:xfrm>
        </p:spPr>
        <p:txBody>
          <a:bodyPr/>
          <a:lstStyle/>
          <a:p>
            <a:r>
              <a:rPr lang="en-IN" dirty="0"/>
              <a:t>Logical Instruction</a:t>
            </a:r>
            <a:endParaRPr lang="de-DE" dirty="0"/>
          </a:p>
        </p:txBody>
      </p:sp>
      <p:pic>
        <p:nvPicPr>
          <p:cNvPr id="5" name="Picture 4">
            <a:extLst>
              <a:ext uri="{FF2B5EF4-FFF2-40B4-BE49-F238E27FC236}">
                <a16:creationId xmlns:a16="http://schemas.microsoft.com/office/drawing/2014/main" id="{AA78C677-4DE2-FC32-14CC-DAF2516A992A}"/>
              </a:ext>
            </a:extLst>
          </p:cNvPr>
          <p:cNvPicPr>
            <a:picLocks noChangeAspect="1"/>
          </p:cNvPicPr>
          <p:nvPr/>
        </p:nvPicPr>
        <p:blipFill>
          <a:blip r:embed="rId2"/>
          <a:stretch>
            <a:fillRect/>
          </a:stretch>
        </p:blipFill>
        <p:spPr>
          <a:xfrm>
            <a:off x="0" y="1181342"/>
            <a:ext cx="9144000" cy="995032"/>
          </a:xfrm>
          <a:prstGeom prst="rect">
            <a:avLst/>
          </a:prstGeom>
        </p:spPr>
      </p:pic>
      <p:sp>
        <p:nvSpPr>
          <p:cNvPr id="6" name="TextBox 5">
            <a:extLst>
              <a:ext uri="{FF2B5EF4-FFF2-40B4-BE49-F238E27FC236}">
                <a16:creationId xmlns:a16="http://schemas.microsoft.com/office/drawing/2014/main" id="{C7CFBC9D-3A9E-592D-5A6D-56D80B9778BB}"/>
              </a:ext>
            </a:extLst>
          </p:cNvPr>
          <p:cNvSpPr txBox="1"/>
          <p:nvPr/>
        </p:nvSpPr>
        <p:spPr>
          <a:xfrm>
            <a:off x="235974" y="2267842"/>
            <a:ext cx="7787148" cy="1938992"/>
          </a:xfrm>
          <a:prstGeom prst="rect">
            <a:avLst/>
          </a:prstGeom>
          <a:noFill/>
        </p:spPr>
        <p:txBody>
          <a:bodyPr wrap="square" rtlCol="0">
            <a:spAutoFit/>
          </a:bodyPr>
          <a:lstStyle/>
          <a:p>
            <a:r>
              <a:rPr lang="de-DE" sz="2400" i="1" dirty="0"/>
              <a:t>sll $t2,$s0,4 # reg $t2 = reg $s0 &lt;&lt; 4 bits</a:t>
            </a:r>
          </a:p>
          <a:p>
            <a:endParaRPr lang="de-DE" sz="2400" i="1" dirty="0"/>
          </a:p>
          <a:p>
            <a:r>
              <a:rPr lang="en-US" sz="2400" dirty="0"/>
              <a:t>The encoding of </a:t>
            </a:r>
            <a:r>
              <a:rPr lang="en-US" sz="2400" dirty="0" err="1"/>
              <a:t>sll</a:t>
            </a:r>
            <a:r>
              <a:rPr lang="en-US" sz="2400" dirty="0"/>
              <a:t> is 0 in both the op and </a:t>
            </a:r>
            <a:r>
              <a:rPr lang="en-US" sz="2400" dirty="0" err="1"/>
              <a:t>funct</a:t>
            </a:r>
            <a:r>
              <a:rPr lang="en-US" sz="2400" dirty="0"/>
              <a:t> fields, </a:t>
            </a:r>
            <a:r>
              <a:rPr lang="en-US" sz="2400" dirty="0" err="1"/>
              <a:t>rd</a:t>
            </a:r>
            <a:r>
              <a:rPr lang="en-US" sz="2400" dirty="0"/>
              <a:t> contains 10 (register $t2), rt contains 16 (register $s0), and </a:t>
            </a:r>
            <a:r>
              <a:rPr lang="en-US" sz="2400" dirty="0" err="1"/>
              <a:t>shamt</a:t>
            </a:r>
            <a:r>
              <a:rPr lang="en-US" sz="2400" dirty="0"/>
              <a:t> contains 4. The </a:t>
            </a:r>
            <a:r>
              <a:rPr lang="en-US" sz="2400" dirty="0" err="1"/>
              <a:t>rs</a:t>
            </a:r>
            <a:r>
              <a:rPr lang="en-US" sz="2400" dirty="0"/>
              <a:t> field is unused and thus is set to 0.</a:t>
            </a:r>
            <a:endParaRPr lang="de-DE" sz="2400" dirty="0"/>
          </a:p>
        </p:txBody>
      </p:sp>
    </p:spTree>
    <p:extLst>
      <p:ext uri="{BB962C8B-B14F-4D97-AF65-F5344CB8AC3E}">
        <p14:creationId xmlns:p14="http://schemas.microsoft.com/office/powerpoint/2010/main" val="12048614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5309-C8E6-46D9-8C62-871EBDEF46F8}"/>
              </a:ext>
            </a:extLst>
          </p:cNvPr>
          <p:cNvSpPr>
            <a:spLocks noGrp="1"/>
          </p:cNvSpPr>
          <p:nvPr>
            <p:ph type="title"/>
          </p:nvPr>
        </p:nvSpPr>
        <p:spPr>
          <a:xfrm>
            <a:off x="360517" y="442451"/>
            <a:ext cx="6447501" cy="580103"/>
          </a:xfrm>
        </p:spPr>
        <p:txBody>
          <a:bodyPr/>
          <a:lstStyle/>
          <a:p>
            <a:r>
              <a:rPr lang="en-IN" dirty="0"/>
              <a:t>Jump Instruction: J-Type</a:t>
            </a:r>
            <a:endParaRPr lang="de-DE" dirty="0"/>
          </a:p>
        </p:txBody>
      </p:sp>
      <p:sp>
        <p:nvSpPr>
          <p:cNvPr id="3" name="Content Placeholder 2">
            <a:extLst>
              <a:ext uri="{FF2B5EF4-FFF2-40B4-BE49-F238E27FC236}">
                <a16:creationId xmlns:a16="http://schemas.microsoft.com/office/drawing/2014/main" id="{3ADA0CAC-97CC-02CC-4329-630EE02F5F50}"/>
              </a:ext>
            </a:extLst>
          </p:cNvPr>
          <p:cNvSpPr>
            <a:spLocks noGrp="1"/>
          </p:cNvSpPr>
          <p:nvPr>
            <p:ph idx="1"/>
          </p:nvPr>
        </p:nvSpPr>
        <p:spPr>
          <a:xfrm>
            <a:off x="183536" y="1108538"/>
            <a:ext cx="8478683" cy="5115281"/>
          </a:xfrm>
        </p:spPr>
        <p:txBody>
          <a:bodyPr/>
          <a:lstStyle/>
          <a:p>
            <a:r>
              <a:rPr lang="en-US" sz="2000" dirty="0"/>
              <a:t>The MIPS jump instructions have the simplest addressing. </a:t>
            </a:r>
          </a:p>
          <a:p>
            <a:r>
              <a:rPr lang="en-US" sz="2000" dirty="0"/>
              <a:t>It uses J-Type instruction format, which consists of 6 bits for the operation field and the rest of the bits for the address field. </a:t>
            </a:r>
          </a:p>
          <a:p>
            <a:r>
              <a:rPr lang="en-US" sz="2000" dirty="0"/>
              <a:t>Thus, </a:t>
            </a:r>
            <a:r>
              <a:rPr lang="en-US" sz="2000" i="1" dirty="0"/>
              <a:t>j 10000 # go to location 10000</a:t>
            </a:r>
          </a:p>
          <a:p>
            <a:endParaRPr lang="en-US" sz="2000" i="1" dirty="0"/>
          </a:p>
          <a:p>
            <a:endParaRPr lang="en-US" sz="2000" i="1" dirty="0"/>
          </a:p>
          <a:p>
            <a:endParaRPr lang="en-US" sz="2000" i="1" dirty="0"/>
          </a:p>
          <a:p>
            <a:r>
              <a:rPr lang="en-US" sz="2000" dirty="0"/>
              <a:t>Unlike the jump instruction, the conditional branch instruction must specify two operands in addition to the branch address (I-type)</a:t>
            </a:r>
          </a:p>
          <a:p>
            <a:r>
              <a:rPr lang="en-US" sz="2000" i="1" dirty="0" err="1"/>
              <a:t>bne</a:t>
            </a:r>
            <a:r>
              <a:rPr lang="en-US" sz="2000" i="1" dirty="0"/>
              <a:t> $s0,$s1,Exit # go to Exit if $s0 ≠ $s1</a:t>
            </a:r>
          </a:p>
          <a:p>
            <a:endParaRPr lang="en-US" sz="2000" dirty="0"/>
          </a:p>
          <a:p>
            <a:endParaRPr lang="de-DE" sz="2000" i="1" dirty="0"/>
          </a:p>
        </p:txBody>
      </p:sp>
      <p:pic>
        <p:nvPicPr>
          <p:cNvPr id="5" name="Picture 4">
            <a:extLst>
              <a:ext uri="{FF2B5EF4-FFF2-40B4-BE49-F238E27FC236}">
                <a16:creationId xmlns:a16="http://schemas.microsoft.com/office/drawing/2014/main" id="{B4772A95-807A-56A3-1E76-A278C584B9AD}"/>
              </a:ext>
            </a:extLst>
          </p:cNvPr>
          <p:cNvPicPr>
            <a:picLocks noChangeAspect="1"/>
          </p:cNvPicPr>
          <p:nvPr/>
        </p:nvPicPr>
        <p:blipFill>
          <a:blip r:embed="rId2"/>
          <a:stretch>
            <a:fillRect/>
          </a:stretch>
        </p:blipFill>
        <p:spPr>
          <a:xfrm>
            <a:off x="345569" y="2644878"/>
            <a:ext cx="8452861" cy="1022590"/>
          </a:xfrm>
          <a:prstGeom prst="rect">
            <a:avLst/>
          </a:prstGeom>
        </p:spPr>
      </p:pic>
      <p:pic>
        <p:nvPicPr>
          <p:cNvPr id="7" name="Picture 6">
            <a:extLst>
              <a:ext uri="{FF2B5EF4-FFF2-40B4-BE49-F238E27FC236}">
                <a16:creationId xmlns:a16="http://schemas.microsoft.com/office/drawing/2014/main" id="{11D62793-4F3F-B9BC-85BB-2F467EF7FFC3}"/>
              </a:ext>
            </a:extLst>
          </p:cNvPr>
          <p:cNvPicPr>
            <a:picLocks noChangeAspect="1"/>
          </p:cNvPicPr>
          <p:nvPr/>
        </p:nvPicPr>
        <p:blipFill>
          <a:blip r:embed="rId3"/>
          <a:stretch>
            <a:fillRect/>
          </a:stretch>
        </p:blipFill>
        <p:spPr>
          <a:xfrm>
            <a:off x="219586" y="5103016"/>
            <a:ext cx="8704825" cy="939918"/>
          </a:xfrm>
          <a:prstGeom prst="rect">
            <a:avLst/>
          </a:prstGeom>
        </p:spPr>
      </p:pic>
    </p:spTree>
    <p:extLst>
      <p:ext uri="{BB962C8B-B14F-4D97-AF65-F5344CB8AC3E}">
        <p14:creationId xmlns:p14="http://schemas.microsoft.com/office/powerpoint/2010/main" val="21917085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A77B-FED5-A273-2056-9B26360E546D}"/>
              </a:ext>
            </a:extLst>
          </p:cNvPr>
          <p:cNvSpPr>
            <a:spLocks noGrp="1"/>
          </p:cNvSpPr>
          <p:nvPr>
            <p:ph type="title"/>
          </p:nvPr>
        </p:nvSpPr>
        <p:spPr>
          <a:xfrm>
            <a:off x="331020" y="226703"/>
            <a:ext cx="6447501" cy="589935"/>
          </a:xfrm>
        </p:spPr>
        <p:txBody>
          <a:bodyPr/>
          <a:lstStyle/>
          <a:p>
            <a:r>
              <a:rPr lang="en-IN" dirty="0"/>
              <a:t>Addressing in Branching Instruction</a:t>
            </a:r>
            <a:endParaRPr lang="de-DE" dirty="0"/>
          </a:p>
        </p:txBody>
      </p:sp>
      <p:sp>
        <p:nvSpPr>
          <p:cNvPr id="3" name="Content Placeholder 2">
            <a:extLst>
              <a:ext uri="{FF2B5EF4-FFF2-40B4-BE49-F238E27FC236}">
                <a16:creationId xmlns:a16="http://schemas.microsoft.com/office/drawing/2014/main" id="{0AB82834-CF31-6877-1B72-A09E753F0D8C}"/>
              </a:ext>
            </a:extLst>
          </p:cNvPr>
          <p:cNvSpPr>
            <a:spLocks noGrp="1"/>
          </p:cNvSpPr>
          <p:nvPr>
            <p:ph idx="1"/>
          </p:nvPr>
        </p:nvSpPr>
        <p:spPr>
          <a:xfrm>
            <a:off x="331019" y="980718"/>
            <a:ext cx="7810091" cy="4731824"/>
          </a:xfrm>
        </p:spPr>
        <p:txBody>
          <a:bodyPr/>
          <a:lstStyle/>
          <a:p>
            <a:r>
              <a:rPr lang="en-US" sz="2000" dirty="0"/>
              <a:t>If addresses of the program had to fit in this 16-bit field, it would mean that no program could be bigger than 2</a:t>
            </a:r>
            <a:r>
              <a:rPr lang="en-US" sz="2000" baseline="30000" dirty="0"/>
              <a:t>16</a:t>
            </a:r>
            <a:r>
              <a:rPr lang="en-US" sz="2000" dirty="0"/>
              <a:t> (not realistic)</a:t>
            </a:r>
          </a:p>
          <a:p>
            <a:r>
              <a:rPr lang="en-US" sz="2000" dirty="0"/>
              <a:t>An alternative would be to specify a register that would always be added to the branch address, so that a branch instruction would calculate the following: </a:t>
            </a:r>
          </a:p>
          <a:p>
            <a:r>
              <a:rPr lang="en-US" sz="2000" dirty="0"/>
              <a:t>Program counter=Register + Branch address </a:t>
            </a:r>
          </a:p>
          <a:p>
            <a:r>
              <a:rPr lang="en-US" sz="2000" dirty="0"/>
              <a:t>This sum allows the program to be as large as 2</a:t>
            </a:r>
            <a:r>
              <a:rPr lang="en-US" sz="2000" baseline="30000" dirty="0"/>
              <a:t>32</a:t>
            </a:r>
            <a:r>
              <a:rPr lang="en-US" sz="2000" dirty="0"/>
              <a:t> and still be able to use conditional branches, solving the branch address size problem. </a:t>
            </a:r>
          </a:p>
          <a:p>
            <a:r>
              <a:rPr lang="en-US" sz="2000" dirty="0"/>
              <a:t>Since the program counter (PC) contains the address of the current instruction, we can branch within ±2</a:t>
            </a:r>
            <a:r>
              <a:rPr lang="en-US" sz="2000" baseline="30000" dirty="0"/>
              <a:t>15</a:t>
            </a:r>
            <a:r>
              <a:rPr lang="en-US" sz="2000" dirty="0"/>
              <a:t> words of the current instruction if we use the PC as the register to be added to the address. Almost all loops and if statements are much smaller than 2</a:t>
            </a:r>
            <a:r>
              <a:rPr lang="en-US" sz="2000" baseline="30000" dirty="0"/>
              <a:t>16</a:t>
            </a:r>
            <a:r>
              <a:rPr lang="en-US" sz="2000" dirty="0"/>
              <a:t> words, so the PC is the ideal choice.</a:t>
            </a:r>
          </a:p>
          <a:p>
            <a:r>
              <a:rPr lang="en-US" sz="2000" dirty="0"/>
              <a:t>PC-relative addressing:  An addressing regime in which the address is the sum of the program counter (PC) and a constant in the instruction.</a:t>
            </a:r>
          </a:p>
          <a:p>
            <a:endParaRPr lang="de-DE" sz="2000" dirty="0"/>
          </a:p>
        </p:txBody>
      </p:sp>
    </p:spTree>
    <p:extLst>
      <p:ext uri="{BB962C8B-B14F-4D97-AF65-F5344CB8AC3E}">
        <p14:creationId xmlns:p14="http://schemas.microsoft.com/office/powerpoint/2010/main" val="40679072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6D45-7C60-2145-2586-616B11F1B316}"/>
              </a:ext>
            </a:extLst>
          </p:cNvPr>
          <p:cNvSpPr>
            <a:spLocks noGrp="1"/>
          </p:cNvSpPr>
          <p:nvPr>
            <p:ph type="title"/>
          </p:nvPr>
        </p:nvSpPr>
        <p:spPr>
          <a:xfrm>
            <a:off x="340853" y="226142"/>
            <a:ext cx="6447501" cy="501445"/>
          </a:xfrm>
        </p:spPr>
        <p:txBody>
          <a:bodyPr/>
          <a:lstStyle/>
          <a:p>
            <a:r>
              <a:rPr lang="en-IN" dirty="0"/>
              <a:t>Addressing in Branching Instruction</a:t>
            </a:r>
            <a:endParaRPr lang="de-DE" dirty="0"/>
          </a:p>
        </p:txBody>
      </p:sp>
      <p:sp>
        <p:nvSpPr>
          <p:cNvPr id="3" name="Content Placeholder 2">
            <a:extLst>
              <a:ext uri="{FF2B5EF4-FFF2-40B4-BE49-F238E27FC236}">
                <a16:creationId xmlns:a16="http://schemas.microsoft.com/office/drawing/2014/main" id="{7DD143E6-18BC-DAD6-C27E-1542D4ED47AE}"/>
              </a:ext>
            </a:extLst>
          </p:cNvPr>
          <p:cNvSpPr>
            <a:spLocks noGrp="1"/>
          </p:cNvSpPr>
          <p:nvPr>
            <p:ph idx="1"/>
          </p:nvPr>
        </p:nvSpPr>
        <p:spPr>
          <a:xfrm>
            <a:off x="193369" y="872563"/>
            <a:ext cx="8753986" cy="5528237"/>
          </a:xfrm>
        </p:spPr>
        <p:txBody>
          <a:bodyPr/>
          <a:lstStyle/>
          <a:p>
            <a:r>
              <a:rPr lang="en-US" sz="2000" dirty="0"/>
              <a:t>jump-and-link instructions invoke procedures that have no reason to be near the call, so they normally use other forms of addressing. </a:t>
            </a:r>
          </a:p>
          <a:p>
            <a:r>
              <a:rPr lang="en-US" sz="2000" dirty="0"/>
              <a:t>Hence, the MIPS architecture offers long addresses for procedure calls by using the J-type format for both jump and jump-and-link instructions</a:t>
            </a:r>
          </a:p>
          <a:p>
            <a:r>
              <a:rPr lang="en-US" sz="2000" dirty="0"/>
              <a:t>Since all MIPS instructions are 4 bytes long, MIPS’s PC-relative addressing refer to the number of words to the next instruction instead of the number of bytes.</a:t>
            </a:r>
          </a:p>
          <a:p>
            <a:r>
              <a:rPr lang="en-US" sz="2000" dirty="0"/>
              <a:t>Thus, the 16-bit field can branch four times as far by interpreting the field as a relative word address rather than as a relative byte address. </a:t>
            </a:r>
          </a:p>
          <a:p>
            <a:r>
              <a:rPr lang="en-US" sz="2000" dirty="0"/>
              <a:t>Similarly, the 26-bit field in jump instructions is also a word address, meaning that it represents a 28-bit byte address.</a:t>
            </a:r>
            <a:endParaRPr lang="de-DE" sz="2000" dirty="0"/>
          </a:p>
        </p:txBody>
      </p:sp>
    </p:spTree>
    <p:extLst>
      <p:ext uri="{BB962C8B-B14F-4D97-AF65-F5344CB8AC3E}">
        <p14:creationId xmlns:p14="http://schemas.microsoft.com/office/powerpoint/2010/main" val="375871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1B87-6D56-3C52-DA71-F33FD65D2FB6}"/>
              </a:ext>
            </a:extLst>
          </p:cNvPr>
          <p:cNvSpPr>
            <a:spLocks noGrp="1"/>
          </p:cNvSpPr>
          <p:nvPr>
            <p:ph type="title"/>
          </p:nvPr>
        </p:nvSpPr>
        <p:spPr>
          <a:xfrm>
            <a:off x="293397" y="264368"/>
            <a:ext cx="6447501" cy="388776"/>
          </a:xfrm>
        </p:spPr>
        <p:txBody>
          <a:bodyPr>
            <a:normAutofit fontScale="90000"/>
          </a:bodyPr>
          <a:lstStyle/>
          <a:p>
            <a:r>
              <a:rPr lang="en-IN" dirty="0"/>
              <a:t>Register File Design</a:t>
            </a:r>
            <a:endParaRPr lang="de-DE" dirty="0"/>
          </a:p>
        </p:txBody>
      </p:sp>
      <p:sp>
        <p:nvSpPr>
          <p:cNvPr id="3" name="Content Placeholder 2">
            <a:extLst>
              <a:ext uri="{FF2B5EF4-FFF2-40B4-BE49-F238E27FC236}">
                <a16:creationId xmlns:a16="http://schemas.microsoft.com/office/drawing/2014/main" id="{025132A1-ED5B-4A21-C72D-D0131D3C1DDD}"/>
              </a:ext>
            </a:extLst>
          </p:cNvPr>
          <p:cNvSpPr>
            <a:spLocks noGrp="1"/>
          </p:cNvSpPr>
          <p:nvPr>
            <p:ph idx="1"/>
          </p:nvPr>
        </p:nvSpPr>
        <p:spPr>
          <a:xfrm>
            <a:off x="293395" y="844972"/>
            <a:ext cx="8524033" cy="5462522"/>
          </a:xfrm>
        </p:spPr>
        <p:txBody>
          <a:bodyPr/>
          <a:lstStyle/>
          <a:p>
            <a:r>
              <a:rPr lang="en-US" sz="2000" dirty="0"/>
              <a:t>For instructions that have two register sources and one register destination, the best performance is achieved if the register file has two read ports and one write port</a:t>
            </a:r>
          </a:p>
          <a:p>
            <a:r>
              <a:rPr lang="en-US" sz="2000" dirty="0"/>
              <a:t>If the register file had a single read port, this would have required two sequential accesses doubling the overall time to read the source operands</a:t>
            </a:r>
          </a:p>
          <a:p>
            <a:r>
              <a:rPr lang="en-US" sz="2000" dirty="0"/>
              <a:t>If we assume that one instruction executes at a time, the write port can share the decoder, </a:t>
            </a:r>
            <a:r>
              <a:rPr lang="en-US" sz="2000" dirty="0" err="1"/>
              <a:t>wordline</a:t>
            </a:r>
            <a:r>
              <a:rPr lang="en-US" sz="2000" dirty="0"/>
              <a:t> and the </a:t>
            </a:r>
            <a:r>
              <a:rPr lang="en-US" sz="2000" dirty="0" err="1"/>
              <a:t>bitline</a:t>
            </a:r>
            <a:r>
              <a:rPr lang="en-US" sz="2000" dirty="0"/>
              <a:t> with one of the read ports</a:t>
            </a:r>
          </a:p>
          <a:p>
            <a:r>
              <a:rPr lang="en-US" sz="2000" dirty="0"/>
              <a:t>Register allocation of variables is the compiler’s responsibility</a:t>
            </a:r>
          </a:p>
          <a:p>
            <a:r>
              <a:rPr lang="en-US" sz="2000" dirty="0"/>
              <a:t>Goal is to minimize the number of fills and spills because memory access is inefficient</a:t>
            </a:r>
          </a:p>
          <a:p>
            <a:r>
              <a:rPr lang="en-US" sz="2000" dirty="0"/>
              <a:t>Example: assume four registers r1, r2, r3, r4</a:t>
            </a:r>
          </a:p>
          <a:p>
            <a:r>
              <a:rPr lang="en-US" sz="2000" dirty="0"/>
              <a:t>Consider the C statements:</a:t>
            </a:r>
          </a:p>
          <a:p>
            <a:r>
              <a:rPr lang="en-US" sz="2000" dirty="0"/>
              <a:t>a=b + c; // Allocate a, b, c to r1, r2, r3</a:t>
            </a:r>
          </a:p>
          <a:p>
            <a:r>
              <a:rPr lang="en-US" sz="2000" dirty="0"/>
              <a:t>d=e + f; // Allocate d to r4, how to allocate e and f?</a:t>
            </a:r>
          </a:p>
          <a:p>
            <a:r>
              <a:rPr lang="en-US" sz="2000" dirty="0"/>
              <a:t>a=a + d;</a:t>
            </a:r>
          </a:p>
          <a:p>
            <a:r>
              <a:rPr lang="en-US" sz="2000" dirty="0"/>
              <a:t>b=a + e;</a:t>
            </a:r>
          </a:p>
          <a:p>
            <a:endParaRPr lang="en-US" sz="2000" dirty="0"/>
          </a:p>
          <a:p>
            <a:pPr marL="0" indent="0">
              <a:buNone/>
            </a:pPr>
            <a:endParaRPr lang="de-DE" sz="2000" dirty="0"/>
          </a:p>
        </p:txBody>
      </p:sp>
    </p:spTree>
    <p:extLst>
      <p:ext uri="{BB962C8B-B14F-4D97-AF65-F5344CB8AC3E}">
        <p14:creationId xmlns:p14="http://schemas.microsoft.com/office/powerpoint/2010/main" val="14622139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9455-1AE7-6CF0-C855-F95B9CB10084}"/>
              </a:ext>
            </a:extLst>
          </p:cNvPr>
          <p:cNvSpPr>
            <a:spLocks noGrp="1"/>
          </p:cNvSpPr>
          <p:nvPr>
            <p:ph type="title"/>
          </p:nvPr>
        </p:nvSpPr>
        <p:spPr>
          <a:xfrm>
            <a:off x="350684" y="344130"/>
            <a:ext cx="6447501" cy="619431"/>
          </a:xfrm>
        </p:spPr>
        <p:txBody>
          <a:bodyPr/>
          <a:lstStyle/>
          <a:p>
            <a:r>
              <a:rPr lang="en-IN" dirty="0"/>
              <a:t>Example</a:t>
            </a:r>
            <a:endParaRPr lang="de-DE" dirty="0"/>
          </a:p>
        </p:txBody>
      </p:sp>
      <p:sp>
        <p:nvSpPr>
          <p:cNvPr id="3" name="Content Placeholder 2">
            <a:extLst>
              <a:ext uri="{FF2B5EF4-FFF2-40B4-BE49-F238E27FC236}">
                <a16:creationId xmlns:a16="http://schemas.microsoft.com/office/drawing/2014/main" id="{41871DCE-FFBC-1ED4-7741-06BDE61B8770}"/>
              </a:ext>
            </a:extLst>
          </p:cNvPr>
          <p:cNvSpPr>
            <a:spLocks noGrp="1"/>
          </p:cNvSpPr>
          <p:nvPr>
            <p:ph idx="1"/>
          </p:nvPr>
        </p:nvSpPr>
        <p:spPr>
          <a:xfrm>
            <a:off x="154039" y="916807"/>
            <a:ext cx="8527845" cy="5597063"/>
          </a:xfrm>
        </p:spPr>
        <p:txBody>
          <a:bodyPr/>
          <a:lstStyle/>
          <a:p>
            <a:r>
              <a:rPr lang="de-DE" sz="2000" i="1" dirty="0"/>
              <a:t>Loop:sll $t1,$s3,2 # Temp reg $t1 = 4 * i </a:t>
            </a:r>
            <a:br>
              <a:rPr lang="de-DE" sz="2000" i="1" dirty="0"/>
            </a:br>
            <a:r>
              <a:rPr lang="de-DE" sz="2000" i="1" dirty="0"/>
              <a:t>add $t1,$t1,$s6 # $t1 = address of save[i] </a:t>
            </a:r>
            <a:br>
              <a:rPr lang="de-DE" sz="2000" i="1" dirty="0"/>
            </a:br>
            <a:r>
              <a:rPr lang="de-DE" sz="2000" i="1" dirty="0"/>
              <a:t>lw $t0,0($t1) # Temp reg $t0 = save[i] </a:t>
            </a:r>
            <a:br>
              <a:rPr lang="de-DE" sz="2000" i="1" dirty="0"/>
            </a:br>
            <a:r>
              <a:rPr lang="de-DE" sz="2000" i="1" dirty="0"/>
              <a:t>bne $t0,$s5, Exit # go to Exit if save[i] ≠ k </a:t>
            </a:r>
            <a:br>
              <a:rPr lang="de-DE" sz="2000" i="1" dirty="0"/>
            </a:br>
            <a:r>
              <a:rPr lang="de-DE" sz="2000" i="1" dirty="0"/>
              <a:t>addi $s3,$s3,1 # i = i + 1 </a:t>
            </a:r>
            <a:br>
              <a:rPr lang="de-DE" sz="2000" i="1" dirty="0"/>
            </a:br>
            <a:r>
              <a:rPr lang="de-DE" sz="2000" i="1" dirty="0"/>
              <a:t>j Loop # go to Loop</a:t>
            </a:r>
            <a:br>
              <a:rPr lang="de-DE" sz="2000" i="1" dirty="0"/>
            </a:br>
            <a:r>
              <a:rPr lang="de-DE" sz="2000" i="1" dirty="0"/>
              <a:t> Exit:</a:t>
            </a:r>
            <a:br>
              <a:rPr lang="de-DE" sz="2000" i="1" dirty="0"/>
            </a:br>
            <a:r>
              <a:rPr lang="en-US" sz="2000" dirty="0"/>
              <a:t>we assume that we place the loop starting at location 80000 in memory, what is the MIPS machine code for this loop?</a:t>
            </a:r>
          </a:p>
          <a:p>
            <a:endParaRPr lang="de-DE" sz="2000" i="1" dirty="0"/>
          </a:p>
        </p:txBody>
      </p:sp>
    </p:spTree>
    <p:extLst>
      <p:ext uri="{BB962C8B-B14F-4D97-AF65-F5344CB8AC3E}">
        <p14:creationId xmlns:p14="http://schemas.microsoft.com/office/powerpoint/2010/main" val="12269886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C97C-7F80-2A3E-953B-C39183628619}"/>
              </a:ext>
            </a:extLst>
          </p:cNvPr>
          <p:cNvSpPr>
            <a:spLocks noGrp="1"/>
          </p:cNvSpPr>
          <p:nvPr>
            <p:ph type="title"/>
          </p:nvPr>
        </p:nvSpPr>
        <p:spPr>
          <a:xfrm>
            <a:off x="350685" y="314633"/>
            <a:ext cx="6447501" cy="1320800"/>
          </a:xfrm>
        </p:spPr>
        <p:txBody>
          <a:bodyPr/>
          <a:lstStyle/>
          <a:p>
            <a:r>
              <a:rPr lang="en-IN" dirty="0"/>
              <a:t>Answer</a:t>
            </a:r>
            <a:endParaRPr lang="de-DE" dirty="0"/>
          </a:p>
        </p:txBody>
      </p:sp>
      <p:sp>
        <p:nvSpPr>
          <p:cNvPr id="3" name="Content Placeholder 2">
            <a:extLst>
              <a:ext uri="{FF2B5EF4-FFF2-40B4-BE49-F238E27FC236}">
                <a16:creationId xmlns:a16="http://schemas.microsoft.com/office/drawing/2014/main" id="{6EC13AC5-2FE1-A1F6-5A03-556B3ABD5653}"/>
              </a:ext>
            </a:extLst>
          </p:cNvPr>
          <p:cNvSpPr>
            <a:spLocks noGrp="1"/>
          </p:cNvSpPr>
          <p:nvPr>
            <p:ph idx="1"/>
          </p:nvPr>
        </p:nvSpPr>
        <p:spPr>
          <a:xfrm>
            <a:off x="507999" y="3990112"/>
            <a:ext cx="8095225" cy="2460573"/>
          </a:xfrm>
        </p:spPr>
        <p:txBody>
          <a:bodyPr/>
          <a:lstStyle/>
          <a:p>
            <a:r>
              <a:rPr lang="en-US" sz="2000" dirty="0"/>
              <a:t>The </a:t>
            </a:r>
            <a:r>
              <a:rPr lang="en-US" sz="2000" i="1" dirty="0" err="1"/>
              <a:t>bne</a:t>
            </a:r>
            <a:r>
              <a:rPr lang="en-US" sz="2000" dirty="0"/>
              <a:t> instruction on the fourth line adds 2 words or 8 bytes to the address of the following instruction (80016), specifying the branch destination relative to that following instruction (8+80016) instead of relative to the branch instruction (12 +80012) or using the full destination address (80024). </a:t>
            </a:r>
          </a:p>
          <a:p>
            <a:r>
              <a:rPr lang="en-US" sz="2000" dirty="0"/>
              <a:t>The jump instruction on the last line does use the full address (20000x4</a:t>
            </a:r>
            <a:r>
              <a:rPr lang="en-IN" sz="2000" dirty="0"/>
              <a:t>=</a:t>
            </a:r>
            <a:r>
              <a:rPr lang="en-US" sz="2000" dirty="0"/>
              <a:t> 80000), corresponding to the label Loop.</a:t>
            </a:r>
            <a:endParaRPr lang="de-DE" sz="2000" dirty="0"/>
          </a:p>
        </p:txBody>
      </p:sp>
      <p:pic>
        <p:nvPicPr>
          <p:cNvPr id="5" name="Picture 4">
            <a:extLst>
              <a:ext uri="{FF2B5EF4-FFF2-40B4-BE49-F238E27FC236}">
                <a16:creationId xmlns:a16="http://schemas.microsoft.com/office/drawing/2014/main" id="{583B512D-7725-3F80-7587-2EC9B46F16F2}"/>
              </a:ext>
            </a:extLst>
          </p:cNvPr>
          <p:cNvPicPr>
            <a:picLocks noChangeAspect="1"/>
          </p:cNvPicPr>
          <p:nvPr/>
        </p:nvPicPr>
        <p:blipFill>
          <a:blip r:embed="rId2"/>
          <a:stretch>
            <a:fillRect/>
          </a:stretch>
        </p:blipFill>
        <p:spPr>
          <a:xfrm>
            <a:off x="325922" y="1096847"/>
            <a:ext cx="8459381" cy="2686425"/>
          </a:xfrm>
          <a:prstGeom prst="rect">
            <a:avLst/>
          </a:prstGeom>
        </p:spPr>
      </p:pic>
    </p:spTree>
    <p:extLst>
      <p:ext uri="{BB962C8B-B14F-4D97-AF65-F5344CB8AC3E}">
        <p14:creationId xmlns:p14="http://schemas.microsoft.com/office/powerpoint/2010/main" val="17061975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BCD8-669C-CEC8-E537-4039663E1928}"/>
              </a:ext>
            </a:extLst>
          </p:cNvPr>
          <p:cNvSpPr>
            <a:spLocks noGrp="1"/>
          </p:cNvSpPr>
          <p:nvPr>
            <p:ph type="title"/>
          </p:nvPr>
        </p:nvSpPr>
        <p:spPr>
          <a:xfrm>
            <a:off x="331020" y="383458"/>
            <a:ext cx="6447501" cy="609600"/>
          </a:xfrm>
        </p:spPr>
        <p:txBody>
          <a:bodyPr/>
          <a:lstStyle/>
          <a:p>
            <a:r>
              <a:rPr lang="en-IN" dirty="0"/>
              <a:t>Example</a:t>
            </a:r>
            <a:endParaRPr lang="de-DE" dirty="0"/>
          </a:p>
        </p:txBody>
      </p:sp>
      <p:sp>
        <p:nvSpPr>
          <p:cNvPr id="3" name="Content Placeholder 2">
            <a:extLst>
              <a:ext uri="{FF2B5EF4-FFF2-40B4-BE49-F238E27FC236}">
                <a16:creationId xmlns:a16="http://schemas.microsoft.com/office/drawing/2014/main" id="{ABDF9B02-B378-2168-BEBA-1CBC4B16E4A3}"/>
              </a:ext>
            </a:extLst>
          </p:cNvPr>
          <p:cNvSpPr>
            <a:spLocks noGrp="1"/>
          </p:cNvSpPr>
          <p:nvPr>
            <p:ph idx="1"/>
          </p:nvPr>
        </p:nvSpPr>
        <p:spPr>
          <a:xfrm>
            <a:off x="331020" y="1213310"/>
            <a:ext cx="7859251" cy="4759787"/>
          </a:xfrm>
        </p:spPr>
        <p:txBody>
          <a:bodyPr/>
          <a:lstStyle/>
          <a:p>
            <a:r>
              <a:rPr lang="en-US" sz="2400" dirty="0"/>
              <a:t>Given a branch on register $s0 being equal to register $s1, </a:t>
            </a:r>
          </a:p>
          <a:p>
            <a:pPr marL="0" indent="0">
              <a:buNone/>
            </a:pPr>
            <a:r>
              <a:rPr lang="en-US" sz="2400" i="1" dirty="0"/>
              <a:t>     </a:t>
            </a:r>
            <a:r>
              <a:rPr lang="en-US" sz="2400" i="1" dirty="0" err="1"/>
              <a:t>beq</a:t>
            </a:r>
            <a:r>
              <a:rPr lang="en-US" sz="2400" i="1" dirty="0"/>
              <a:t> $s0, $s1, L1</a:t>
            </a:r>
            <a:r>
              <a:rPr lang="en-US" sz="2400" dirty="0"/>
              <a:t> </a:t>
            </a:r>
          </a:p>
          <a:p>
            <a:pPr marL="0" indent="0">
              <a:buNone/>
            </a:pPr>
            <a:r>
              <a:rPr lang="en-US" sz="2400" dirty="0"/>
              <a:t>replace it by a pair of instructions that off </a:t>
            </a:r>
            <a:r>
              <a:rPr lang="en-US" sz="2400" dirty="0" err="1"/>
              <a:t>ers</a:t>
            </a:r>
            <a:r>
              <a:rPr lang="en-US" sz="2400" dirty="0"/>
              <a:t> a much greater branching distance.</a:t>
            </a:r>
          </a:p>
          <a:p>
            <a:pPr marL="0" indent="0">
              <a:buNone/>
            </a:pPr>
            <a:endParaRPr lang="en-US" sz="2400" dirty="0"/>
          </a:p>
          <a:p>
            <a:pPr marL="0" indent="0">
              <a:buNone/>
            </a:pPr>
            <a:r>
              <a:rPr lang="en-US" sz="2400" dirty="0"/>
              <a:t>Solution: </a:t>
            </a:r>
          </a:p>
          <a:p>
            <a:pPr marL="0" indent="0">
              <a:buNone/>
            </a:pPr>
            <a:r>
              <a:rPr lang="pl-PL" sz="2400" i="1" dirty="0"/>
              <a:t>bne $s0, $s1, L2 </a:t>
            </a:r>
            <a:br>
              <a:rPr lang="en-IN" sz="2400" i="1" dirty="0"/>
            </a:br>
            <a:r>
              <a:rPr lang="pl-PL" sz="2400" i="1" dirty="0"/>
              <a:t>j</a:t>
            </a:r>
            <a:r>
              <a:rPr lang="en-IN" sz="2400" i="1" dirty="0"/>
              <a:t> </a:t>
            </a:r>
            <a:r>
              <a:rPr lang="pl-PL" sz="2400" i="1" dirty="0"/>
              <a:t>L1 </a:t>
            </a:r>
            <a:br>
              <a:rPr lang="en-IN" sz="2400" i="1" dirty="0"/>
            </a:br>
            <a:r>
              <a:rPr lang="pl-PL" sz="2400" i="1" dirty="0"/>
              <a:t>L2: </a:t>
            </a:r>
            <a:endParaRPr lang="de-DE" sz="2400" i="1" dirty="0"/>
          </a:p>
        </p:txBody>
      </p:sp>
    </p:spTree>
    <p:extLst>
      <p:ext uri="{BB962C8B-B14F-4D97-AF65-F5344CB8AC3E}">
        <p14:creationId xmlns:p14="http://schemas.microsoft.com/office/powerpoint/2010/main" val="6580344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5623-A503-B491-8859-6ECD839CCAC9}"/>
              </a:ext>
            </a:extLst>
          </p:cNvPr>
          <p:cNvSpPr>
            <a:spLocks noGrp="1"/>
          </p:cNvSpPr>
          <p:nvPr>
            <p:ph type="title"/>
          </p:nvPr>
        </p:nvSpPr>
        <p:spPr>
          <a:xfrm>
            <a:off x="429343" y="304800"/>
            <a:ext cx="6447501" cy="383458"/>
          </a:xfrm>
        </p:spPr>
        <p:txBody>
          <a:bodyPr>
            <a:normAutofit fontScale="90000"/>
          </a:bodyPr>
          <a:lstStyle/>
          <a:p>
            <a:r>
              <a:rPr lang="en-IN" dirty="0"/>
              <a:t>MIPS Addressing Modes</a:t>
            </a:r>
            <a:endParaRPr lang="de-DE" dirty="0"/>
          </a:p>
        </p:txBody>
      </p:sp>
      <p:sp>
        <p:nvSpPr>
          <p:cNvPr id="3" name="Content Placeholder 2">
            <a:extLst>
              <a:ext uri="{FF2B5EF4-FFF2-40B4-BE49-F238E27FC236}">
                <a16:creationId xmlns:a16="http://schemas.microsoft.com/office/drawing/2014/main" id="{849C0E1A-D881-481B-75D0-8DCFD7FAFC91}"/>
              </a:ext>
            </a:extLst>
          </p:cNvPr>
          <p:cNvSpPr>
            <a:spLocks noGrp="1"/>
          </p:cNvSpPr>
          <p:nvPr>
            <p:ph idx="1"/>
          </p:nvPr>
        </p:nvSpPr>
        <p:spPr>
          <a:xfrm>
            <a:off x="429343" y="932426"/>
            <a:ext cx="7757652" cy="4993148"/>
          </a:xfrm>
        </p:spPr>
        <p:txBody>
          <a:bodyPr/>
          <a:lstStyle/>
          <a:p>
            <a:r>
              <a:rPr lang="en-US" sz="2000" dirty="0"/>
              <a:t>Multiple forms of addressing are generically called addressing modes. The MIPS addressing modes are the following: </a:t>
            </a:r>
          </a:p>
          <a:p>
            <a:r>
              <a:rPr lang="en-US" sz="2000" dirty="0"/>
              <a:t>Immediate addressing: where the operand is a constant within the instruction itself </a:t>
            </a:r>
          </a:p>
          <a:p>
            <a:r>
              <a:rPr lang="en-US" sz="2000" dirty="0"/>
              <a:t>Register addressing: where the operand is a register </a:t>
            </a:r>
          </a:p>
          <a:p>
            <a:r>
              <a:rPr lang="en-US" sz="2000" dirty="0"/>
              <a:t>Base or displacement addressing: where the operand is at the memory location whose address is the sum of a register and a constant in the instruction </a:t>
            </a:r>
          </a:p>
          <a:p>
            <a:r>
              <a:rPr lang="en-US" sz="2000" dirty="0"/>
              <a:t>PC-relative addressing, where the branch address is the sum of the PC and a constant in the instruction</a:t>
            </a:r>
          </a:p>
          <a:p>
            <a:r>
              <a:rPr lang="en-US" sz="2000" dirty="0"/>
              <a:t> </a:t>
            </a:r>
            <a:r>
              <a:rPr lang="en-US" sz="2000" dirty="0" err="1"/>
              <a:t>Pseudodirect</a:t>
            </a:r>
            <a:r>
              <a:rPr lang="en-US" sz="2000" dirty="0"/>
              <a:t> addressing, where the jump address is the 26 bits of the instruction concatenated with the upper bits of the PC</a:t>
            </a:r>
            <a:endParaRPr lang="de-DE" sz="2000" dirty="0"/>
          </a:p>
        </p:txBody>
      </p:sp>
    </p:spTree>
    <p:extLst>
      <p:ext uri="{BB962C8B-B14F-4D97-AF65-F5344CB8AC3E}">
        <p14:creationId xmlns:p14="http://schemas.microsoft.com/office/powerpoint/2010/main" val="32574312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5651-4B22-BB23-62C4-884D97B481FB}"/>
              </a:ext>
            </a:extLst>
          </p:cNvPr>
          <p:cNvSpPr>
            <a:spLocks noGrp="1"/>
          </p:cNvSpPr>
          <p:nvPr>
            <p:ph type="title"/>
          </p:nvPr>
        </p:nvSpPr>
        <p:spPr>
          <a:xfrm>
            <a:off x="507667" y="227396"/>
            <a:ext cx="6447501" cy="629265"/>
          </a:xfrm>
        </p:spPr>
        <p:txBody>
          <a:bodyPr/>
          <a:lstStyle/>
          <a:p>
            <a:r>
              <a:rPr lang="en-IN" dirty="0"/>
              <a:t>MIPS Addressing Modes</a:t>
            </a:r>
            <a:endParaRPr lang="de-DE" dirty="0"/>
          </a:p>
        </p:txBody>
      </p:sp>
      <p:pic>
        <p:nvPicPr>
          <p:cNvPr id="5" name="Content Placeholder 4">
            <a:extLst>
              <a:ext uri="{FF2B5EF4-FFF2-40B4-BE49-F238E27FC236}">
                <a16:creationId xmlns:a16="http://schemas.microsoft.com/office/drawing/2014/main" id="{37455F89-AE26-37D1-AAE5-99BA61B9E7C3}"/>
              </a:ext>
            </a:extLst>
          </p:cNvPr>
          <p:cNvPicPr>
            <a:picLocks noGrp="1" noChangeAspect="1"/>
          </p:cNvPicPr>
          <p:nvPr>
            <p:ph idx="1"/>
          </p:nvPr>
        </p:nvPicPr>
        <p:blipFill>
          <a:blip r:embed="rId2"/>
          <a:stretch>
            <a:fillRect/>
          </a:stretch>
        </p:blipFill>
        <p:spPr>
          <a:xfrm>
            <a:off x="1910568" y="2160588"/>
            <a:ext cx="3641701" cy="3881437"/>
          </a:xfrm>
        </p:spPr>
      </p:pic>
      <p:pic>
        <p:nvPicPr>
          <p:cNvPr id="7" name="Picture 6">
            <a:extLst>
              <a:ext uri="{FF2B5EF4-FFF2-40B4-BE49-F238E27FC236}">
                <a16:creationId xmlns:a16="http://schemas.microsoft.com/office/drawing/2014/main" id="{018D9F66-426E-AEC2-3481-997D6E779B94}"/>
              </a:ext>
            </a:extLst>
          </p:cNvPr>
          <p:cNvPicPr>
            <a:picLocks noChangeAspect="1"/>
          </p:cNvPicPr>
          <p:nvPr/>
        </p:nvPicPr>
        <p:blipFill>
          <a:blip r:embed="rId2"/>
          <a:stretch>
            <a:fillRect/>
          </a:stretch>
        </p:blipFill>
        <p:spPr>
          <a:xfrm>
            <a:off x="1638377" y="815975"/>
            <a:ext cx="5195043" cy="5537037"/>
          </a:xfrm>
          <a:prstGeom prst="rect">
            <a:avLst/>
          </a:prstGeom>
        </p:spPr>
      </p:pic>
    </p:spTree>
    <p:extLst>
      <p:ext uri="{BB962C8B-B14F-4D97-AF65-F5344CB8AC3E}">
        <p14:creationId xmlns:p14="http://schemas.microsoft.com/office/powerpoint/2010/main" val="28169792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8150-EF3B-6181-7483-4F8CCF57DFB0}"/>
              </a:ext>
            </a:extLst>
          </p:cNvPr>
          <p:cNvSpPr>
            <a:spLocks noGrp="1"/>
          </p:cNvSpPr>
          <p:nvPr>
            <p:ph type="title"/>
          </p:nvPr>
        </p:nvSpPr>
        <p:spPr>
          <a:xfrm>
            <a:off x="508001" y="609600"/>
            <a:ext cx="6447501" cy="622041"/>
          </a:xfrm>
        </p:spPr>
        <p:txBody>
          <a:bodyPr/>
          <a:lstStyle/>
          <a:p>
            <a:r>
              <a:rPr lang="en-IN" dirty="0"/>
              <a:t>Acknowledgement</a:t>
            </a:r>
            <a:endParaRPr lang="de-DE" dirty="0"/>
          </a:p>
        </p:txBody>
      </p:sp>
      <p:sp>
        <p:nvSpPr>
          <p:cNvPr id="3" name="Content Placeholder 2">
            <a:extLst>
              <a:ext uri="{FF2B5EF4-FFF2-40B4-BE49-F238E27FC236}">
                <a16:creationId xmlns:a16="http://schemas.microsoft.com/office/drawing/2014/main" id="{1A4BA199-1FB4-42F4-058E-61EFCDF67458}"/>
              </a:ext>
            </a:extLst>
          </p:cNvPr>
          <p:cNvSpPr>
            <a:spLocks noGrp="1"/>
          </p:cNvSpPr>
          <p:nvPr>
            <p:ph idx="1"/>
          </p:nvPr>
        </p:nvSpPr>
        <p:spPr/>
        <p:txBody>
          <a:bodyPr/>
          <a:lstStyle/>
          <a:p>
            <a:r>
              <a:rPr lang="en-IN" dirty="0" err="1"/>
              <a:t>Dr.</a:t>
            </a:r>
            <a:r>
              <a:rPr lang="en-IN" dirty="0"/>
              <a:t> Mainak </a:t>
            </a:r>
            <a:r>
              <a:rPr lang="en-IN" dirty="0" err="1"/>
              <a:t>Chauduri</a:t>
            </a:r>
            <a:endParaRPr lang="en-IN" dirty="0"/>
          </a:p>
          <a:p>
            <a:r>
              <a:rPr lang="en-IN" dirty="0" err="1"/>
              <a:t>Dr.</a:t>
            </a:r>
            <a:r>
              <a:rPr lang="en-IN" dirty="0"/>
              <a:t> </a:t>
            </a:r>
            <a:r>
              <a:rPr lang="en-IN" dirty="0" err="1"/>
              <a:t>Urbi</a:t>
            </a:r>
            <a:r>
              <a:rPr lang="en-IN" dirty="0"/>
              <a:t> Chatterjee</a:t>
            </a:r>
            <a:endParaRPr lang="de-DE" dirty="0"/>
          </a:p>
        </p:txBody>
      </p:sp>
    </p:spTree>
    <p:extLst>
      <p:ext uri="{BB962C8B-B14F-4D97-AF65-F5344CB8AC3E}">
        <p14:creationId xmlns:p14="http://schemas.microsoft.com/office/powerpoint/2010/main" val="104257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Operands</a:t>
            </a:r>
            <a:endParaRPr lang="en-US" b="1" dirty="0"/>
          </a:p>
        </p:txBody>
      </p:sp>
      <p:sp>
        <p:nvSpPr>
          <p:cNvPr id="3" name="Content Placeholder 2"/>
          <p:cNvSpPr>
            <a:spLocks noGrp="1"/>
          </p:cNvSpPr>
          <p:nvPr>
            <p:ph idx="1"/>
          </p:nvPr>
        </p:nvSpPr>
        <p:spPr>
          <a:xfrm>
            <a:off x="457200" y="533400"/>
            <a:ext cx="8686800" cy="6324600"/>
          </a:xfrm>
        </p:spPr>
        <p:txBody>
          <a:bodyPr>
            <a:normAutofit/>
          </a:bodyPr>
          <a:lstStyle/>
          <a:p>
            <a:r>
              <a:rPr lang="en-US" dirty="0"/>
              <a:t>Mapping variables to operands</a:t>
            </a:r>
          </a:p>
          <a:p>
            <a:pPr marL="914400" lvl="2" indent="0">
              <a:buNone/>
            </a:pPr>
            <a:r>
              <a:rPr lang="en-US" dirty="0"/>
              <a:t>Consider the C statements:</a:t>
            </a:r>
          </a:p>
          <a:p>
            <a:pPr marL="1371600" lvl="3" indent="0">
              <a:buNone/>
            </a:pPr>
            <a:r>
              <a:rPr lang="en-US" sz="1700" dirty="0"/>
              <a:t>a=b + c; // Allocate a, b, c to r1, r2, r3</a:t>
            </a:r>
          </a:p>
          <a:p>
            <a:pPr marL="1371600" lvl="3" indent="0">
              <a:buNone/>
            </a:pPr>
            <a:r>
              <a:rPr lang="en-US" sz="1700" dirty="0"/>
              <a:t>d=e + f; // Allocate d to r4, how to allocate e and f?</a:t>
            </a:r>
          </a:p>
          <a:p>
            <a:pPr marL="1371600" lvl="3" indent="0">
              <a:buNone/>
            </a:pPr>
            <a:r>
              <a:rPr lang="en-US" sz="1700" dirty="0"/>
              <a:t>a=a + d;</a:t>
            </a:r>
          </a:p>
          <a:p>
            <a:pPr marL="1371600" lvl="3" indent="0">
              <a:buNone/>
            </a:pPr>
            <a:r>
              <a:rPr lang="en-US" sz="1700" dirty="0"/>
              <a:t>b=a + e;</a:t>
            </a:r>
          </a:p>
          <a:p>
            <a:pPr lvl="2"/>
            <a:r>
              <a:rPr lang="en-US" dirty="0"/>
              <a:t>Assembly language translation (not exactly MIPS)</a:t>
            </a:r>
          </a:p>
          <a:p>
            <a:pPr marL="1371600" lvl="3" indent="0">
              <a:buNone/>
            </a:pPr>
            <a:r>
              <a:rPr lang="en-US" sz="1800" dirty="0"/>
              <a:t>load r2, </a:t>
            </a:r>
            <a:r>
              <a:rPr lang="en-US" sz="1800" dirty="0" err="1"/>
              <a:t>addr_b</a:t>
            </a:r>
            <a:r>
              <a:rPr lang="en-US" sz="1800" dirty="0"/>
              <a:t>     #fill b</a:t>
            </a:r>
          </a:p>
          <a:p>
            <a:pPr marL="1371600" lvl="3" indent="0">
              <a:buNone/>
            </a:pPr>
            <a:r>
              <a:rPr lang="en-US" sz="1800" dirty="0"/>
              <a:t>load r3, </a:t>
            </a:r>
            <a:r>
              <a:rPr lang="en-US" sz="1800" dirty="0" err="1"/>
              <a:t>addr_c</a:t>
            </a:r>
            <a:r>
              <a:rPr lang="en-US" sz="1800" dirty="0"/>
              <a:t>     #fill c</a:t>
            </a:r>
          </a:p>
          <a:p>
            <a:pPr marL="1371600" lvl="3" indent="0">
              <a:buNone/>
            </a:pPr>
            <a:r>
              <a:rPr lang="en-US" sz="1800" dirty="0"/>
              <a:t>add r1, r2, r3       #a = b + c</a:t>
            </a:r>
          </a:p>
          <a:p>
            <a:pPr marL="1371600" lvl="3" indent="0">
              <a:buNone/>
            </a:pPr>
            <a:r>
              <a:rPr lang="en-US" sz="1800" dirty="0"/>
              <a:t>load r2, </a:t>
            </a:r>
            <a:r>
              <a:rPr lang="en-US" sz="1800" dirty="0" err="1"/>
              <a:t>addr_e</a:t>
            </a:r>
            <a:r>
              <a:rPr lang="en-US" sz="1800" dirty="0"/>
              <a:t>    #fill e</a:t>
            </a:r>
          </a:p>
          <a:p>
            <a:pPr marL="1371600" lvl="3" indent="0">
              <a:buNone/>
            </a:pPr>
            <a:r>
              <a:rPr lang="en-US" sz="1800" dirty="0"/>
              <a:t>load r3, </a:t>
            </a:r>
            <a:r>
              <a:rPr lang="en-US" sz="1800" dirty="0" err="1"/>
              <a:t>addr_f</a:t>
            </a:r>
            <a:r>
              <a:rPr lang="en-US" sz="1800" dirty="0"/>
              <a:t>     #fill f</a:t>
            </a:r>
          </a:p>
          <a:p>
            <a:pPr marL="1371600" lvl="3" indent="0">
              <a:buNone/>
            </a:pPr>
            <a:r>
              <a:rPr lang="en-US" sz="1800" dirty="0"/>
              <a:t>add r4, r2, r3       #d = e + f</a:t>
            </a:r>
          </a:p>
          <a:p>
            <a:pPr marL="1371600" lvl="3" indent="0">
              <a:buNone/>
            </a:pPr>
            <a:r>
              <a:rPr lang="en-US" sz="1800" dirty="0"/>
              <a:t>add r1, r1, r4       #a= a + d</a:t>
            </a:r>
          </a:p>
          <a:p>
            <a:pPr marL="1371600" lvl="3" indent="0">
              <a:buNone/>
            </a:pPr>
            <a:r>
              <a:rPr lang="en-US" sz="1800" dirty="0"/>
              <a:t>add r3, r1, r2       #b=a + e</a:t>
            </a:r>
          </a:p>
          <a:p>
            <a:pPr marL="1371600" lvl="3" indent="0">
              <a:buNone/>
            </a:pPr>
            <a:r>
              <a:rPr lang="en-US" sz="1800" dirty="0"/>
              <a:t>store r1, </a:t>
            </a:r>
            <a:r>
              <a:rPr lang="en-US" sz="1800" dirty="0" err="1"/>
              <a:t>addr_a</a:t>
            </a:r>
            <a:r>
              <a:rPr lang="en-US" sz="1800" dirty="0"/>
              <a:t>   #spill a (note changed syntax)</a:t>
            </a:r>
          </a:p>
          <a:p>
            <a:pPr marL="1371600" lvl="3" indent="0">
              <a:buNone/>
            </a:pPr>
            <a:r>
              <a:rPr lang="en-US" sz="1800" dirty="0"/>
              <a:t>store r3, </a:t>
            </a:r>
            <a:r>
              <a:rPr lang="en-US" sz="1800" dirty="0" err="1"/>
              <a:t>addr_b</a:t>
            </a:r>
            <a:r>
              <a:rPr lang="en-US" sz="1800" dirty="0"/>
              <a:t>   #spill b</a:t>
            </a:r>
          </a:p>
          <a:p>
            <a:pPr marL="1371600" lvl="3" indent="0">
              <a:buNone/>
            </a:pPr>
            <a:r>
              <a:rPr lang="en-US" sz="1800" dirty="0"/>
              <a:t>store r4, </a:t>
            </a:r>
            <a:r>
              <a:rPr lang="en-US" sz="1800" dirty="0" err="1"/>
              <a:t>addr_d</a:t>
            </a:r>
            <a:r>
              <a:rPr lang="en-US" sz="1800" dirty="0"/>
              <a:t>   #spill d</a:t>
            </a:r>
          </a:p>
          <a:p>
            <a:pPr marL="1371600" lvl="3" indent="0">
              <a:buNone/>
            </a:pPr>
            <a:endParaRPr lang="en-US" dirty="0"/>
          </a:p>
          <a:p>
            <a:pPr lvl="2"/>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left)">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left)">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wipe(left)">
                                      <p:cBhvr>
                                        <p:cTn id="27" dur="5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wipe(left)">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wipe(left)">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wipe(left)">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wipe(left)">
                                      <p:cBhvr>
                                        <p:cTn id="47" dur="500"/>
                                        <p:tgtEl>
                                          <p:spTgt spid="3">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wipe(left)">
                                      <p:cBhvr>
                                        <p:cTn id="52" dur="500"/>
                                        <p:tgtEl>
                                          <p:spTgt spid="3">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wipe(left)">
                                      <p:cBhvr>
                                        <p:cTn id="57"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91613"/>
          </a:xfrm>
        </p:spPr>
        <p:txBody>
          <a:bodyPr>
            <a:normAutofit/>
          </a:bodyPr>
          <a:lstStyle/>
          <a:p>
            <a:r>
              <a:rPr lang="en-US" dirty="0"/>
              <a:t>Memory Operands</a:t>
            </a:r>
            <a:endParaRPr lang="en-US" b="1" dirty="0"/>
          </a:p>
        </p:txBody>
      </p:sp>
      <p:sp>
        <p:nvSpPr>
          <p:cNvPr id="3" name="TextBox 2">
            <a:extLst>
              <a:ext uri="{FF2B5EF4-FFF2-40B4-BE49-F238E27FC236}">
                <a16:creationId xmlns:a16="http://schemas.microsoft.com/office/drawing/2014/main" id="{0EA9B2FF-A936-0A5D-4D84-579F3A9D62A4}"/>
              </a:ext>
            </a:extLst>
          </p:cNvPr>
          <p:cNvSpPr txBox="1"/>
          <p:nvPr/>
        </p:nvSpPr>
        <p:spPr>
          <a:xfrm>
            <a:off x="107302" y="671804"/>
            <a:ext cx="8556172"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Programming have usage of complex data structures like arrays and structures. These complex data structures can contain many more data elements than there are registers in a computer.  These are kept in the memory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Arithmetic operations occur only on registers in MIPS instructions; thus, MIPS must include instructions that transfer data between memory and registers. Such instructions are called data transfer instructions.</a:t>
            </a:r>
          </a:p>
          <a:p>
            <a:r>
              <a:rPr lang="en-US" sz="2000" dirty="0"/>
              <a:t> </a:t>
            </a:r>
          </a:p>
          <a:p>
            <a:pPr marL="342900" indent="-342900">
              <a:buFont typeface="Arial" panose="020B0604020202020204" pitchFamily="34" charset="0"/>
              <a:buChar char="•"/>
            </a:pPr>
            <a:r>
              <a:rPr lang="en-US" sz="2000" dirty="0"/>
              <a:t>To access a word in memory, the instruction must supply the memory address. Memory is just a large, single-dimensional array, with the address acting as the index to that array, starting at 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data transfer instruction that copies data from memory to a register is traditionally called </a:t>
            </a:r>
            <a:r>
              <a:rPr lang="en-US" sz="2000" i="1" dirty="0"/>
              <a:t>load</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de-DE"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043B-62FA-4D66-6A07-92104EED8128}"/>
              </a:ext>
            </a:extLst>
          </p:cNvPr>
          <p:cNvSpPr>
            <a:spLocks noGrp="1"/>
          </p:cNvSpPr>
          <p:nvPr>
            <p:ph type="title"/>
          </p:nvPr>
        </p:nvSpPr>
        <p:spPr>
          <a:xfrm>
            <a:off x="153438" y="166605"/>
            <a:ext cx="6447501" cy="416767"/>
          </a:xfrm>
        </p:spPr>
        <p:txBody>
          <a:bodyPr>
            <a:normAutofit fontScale="90000"/>
          </a:bodyPr>
          <a:lstStyle/>
          <a:p>
            <a:r>
              <a:rPr lang="en-IN" dirty="0"/>
              <a:t>Memory Operands</a:t>
            </a:r>
            <a:endParaRPr lang="de-DE" dirty="0"/>
          </a:p>
        </p:txBody>
      </p:sp>
      <p:sp>
        <p:nvSpPr>
          <p:cNvPr id="3" name="Content Placeholder 2">
            <a:extLst>
              <a:ext uri="{FF2B5EF4-FFF2-40B4-BE49-F238E27FC236}">
                <a16:creationId xmlns:a16="http://schemas.microsoft.com/office/drawing/2014/main" id="{9146A9A9-1579-F0CC-7D14-E9310EF8DD48}"/>
              </a:ext>
            </a:extLst>
          </p:cNvPr>
          <p:cNvSpPr>
            <a:spLocks noGrp="1"/>
          </p:cNvSpPr>
          <p:nvPr>
            <p:ph idx="1"/>
          </p:nvPr>
        </p:nvSpPr>
        <p:spPr>
          <a:xfrm>
            <a:off x="153438" y="714345"/>
            <a:ext cx="8813280" cy="3880773"/>
          </a:xfrm>
        </p:spPr>
        <p:txBody>
          <a:bodyPr/>
          <a:lstStyle/>
          <a:p>
            <a:pPr marL="342900" indent="-342900">
              <a:buFont typeface="Arial" panose="020B0604020202020204" pitchFamily="34" charset="0"/>
              <a:buChar char="•"/>
            </a:pPr>
            <a:r>
              <a:rPr lang="en-US" sz="2000" dirty="0"/>
              <a:t>The format of the load instruction is the name of the operation followed by the register to be loaded, then a constant and register used to access memory. The sum of the constant portion of the instruction and the contents of the second register forms the memory address. The actual MIPS name for this instruction is </a:t>
            </a:r>
            <a:r>
              <a:rPr lang="en-US" sz="2000" dirty="0" err="1"/>
              <a:t>lw</a:t>
            </a:r>
            <a:r>
              <a:rPr lang="en-US" sz="2000" dirty="0"/>
              <a:t>, standing for load word.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Let’s assume that A is an array of 100 words and that the compiler has associated the variables g and h with the registers $s1 and $s2 as before. Let’s also assume that the starting address, or base address, of the array is in $s3</a:t>
            </a:r>
          </a:p>
          <a:p>
            <a:pPr marL="342900" indent="-342900">
              <a:buFont typeface="Arial" panose="020B0604020202020204" pitchFamily="34" charset="0"/>
              <a:buChar char="•"/>
            </a:pPr>
            <a:r>
              <a:rPr lang="en-US" sz="2000" dirty="0"/>
              <a:t>g = h + A[8];</a:t>
            </a:r>
          </a:p>
          <a:p>
            <a:pPr marL="342900" indent="-342900">
              <a:buFont typeface="Arial" panose="020B0604020202020204" pitchFamily="34" charset="0"/>
              <a:buChar char="•"/>
            </a:pPr>
            <a:r>
              <a:rPr lang="en-US" sz="2000" dirty="0"/>
              <a:t>In MIPS:</a:t>
            </a:r>
          </a:p>
          <a:p>
            <a:pPr marL="800100" lvl="1" indent="-342900"/>
            <a:r>
              <a:rPr lang="en-US" sz="2000" i="1" dirty="0" err="1"/>
              <a:t>lw</a:t>
            </a:r>
            <a:r>
              <a:rPr lang="en-US" sz="2000" i="1" dirty="0"/>
              <a:t> $t0,8($s3) # Temporary reg $t0 gets A[8]</a:t>
            </a:r>
          </a:p>
          <a:p>
            <a:pPr marL="800100" lvl="1" indent="-342900"/>
            <a:r>
              <a:rPr lang="pt-BR" sz="2000" i="1" dirty="0"/>
              <a:t>add $s1,$s2,$t0 # g = h + A[8]</a:t>
            </a:r>
            <a:endParaRPr lang="en-US" sz="2000" i="1" dirty="0"/>
          </a:p>
          <a:p>
            <a:r>
              <a:rPr lang="en-US" sz="2000" dirty="0"/>
              <a:t>The constant in a data transfer instruction (8) is called the off set, and the register added to form the address ($s3) is called the base register.</a:t>
            </a:r>
            <a:endParaRPr lang="de-DE" sz="2000" dirty="0"/>
          </a:p>
        </p:txBody>
      </p:sp>
    </p:spTree>
    <p:extLst>
      <p:ext uri="{BB962C8B-B14F-4D97-AF65-F5344CB8AC3E}">
        <p14:creationId xmlns:p14="http://schemas.microsoft.com/office/powerpoint/2010/main" val="1343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922B-D3F5-FE63-3B40-3FB898559042}"/>
              </a:ext>
            </a:extLst>
          </p:cNvPr>
          <p:cNvSpPr>
            <a:spLocks noGrp="1"/>
          </p:cNvSpPr>
          <p:nvPr>
            <p:ph type="title"/>
          </p:nvPr>
        </p:nvSpPr>
        <p:spPr>
          <a:xfrm>
            <a:off x="311356" y="285135"/>
            <a:ext cx="6447501" cy="452284"/>
          </a:xfrm>
        </p:spPr>
        <p:txBody>
          <a:bodyPr>
            <a:normAutofit fontScale="90000"/>
          </a:bodyPr>
          <a:lstStyle/>
          <a:p>
            <a:r>
              <a:rPr lang="en-IN" dirty="0"/>
              <a:t>Store Instruction</a:t>
            </a:r>
            <a:endParaRPr lang="de-DE" dirty="0"/>
          </a:p>
        </p:txBody>
      </p:sp>
      <p:sp>
        <p:nvSpPr>
          <p:cNvPr id="3" name="Content Placeholder 2">
            <a:extLst>
              <a:ext uri="{FF2B5EF4-FFF2-40B4-BE49-F238E27FC236}">
                <a16:creationId xmlns:a16="http://schemas.microsoft.com/office/drawing/2014/main" id="{68B83FE3-7548-86B5-BC6D-9DB9B1B1A787}"/>
              </a:ext>
            </a:extLst>
          </p:cNvPr>
          <p:cNvSpPr>
            <a:spLocks noGrp="1"/>
          </p:cNvSpPr>
          <p:nvPr>
            <p:ph idx="1"/>
          </p:nvPr>
        </p:nvSpPr>
        <p:spPr>
          <a:xfrm>
            <a:off x="124543" y="813569"/>
            <a:ext cx="8921134" cy="5911696"/>
          </a:xfrm>
        </p:spPr>
        <p:txBody>
          <a:bodyPr/>
          <a:lstStyle/>
          <a:p>
            <a:r>
              <a:rPr lang="en-US" sz="2000" dirty="0"/>
              <a:t>The instruction complementary to load is traditionally called store; it copies data from a register to memory. The format is: the name of the operation, followed by the register to be stored, then off set to select the array element, and finally the base register.</a:t>
            </a:r>
          </a:p>
          <a:p>
            <a:pPr marL="0" indent="0">
              <a:buNone/>
            </a:pPr>
            <a:endParaRPr lang="en-US" sz="2000" dirty="0"/>
          </a:p>
          <a:p>
            <a:r>
              <a:rPr lang="en-US" sz="2000" dirty="0"/>
              <a:t>Assume variable h is associated with register $s2 and the base address of the array A is in $s3. What is the MIPS assembly code for the C assignment statement  A[12] = h + A[8]?</a:t>
            </a:r>
          </a:p>
          <a:p>
            <a:pPr marL="0" indent="0">
              <a:buNone/>
            </a:pPr>
            <a:endParaRPr lang="en-US" sz="2000" dirty="0"/>
          </a:p>
          <a:p>
            <a:r>
              <a:rPr lang="en-US" sz="2000" i="1" dirty="0" err="1"/>
              <a:t>lw</a:t>
            </a:r>
            <a:r>
              <a:rPr lang="en-US" sz="2000" i="1" dirty="0"/>
              <a:t> $t0,32($s3) </a:t>
            </a:r>
            <a:r>
              <a:rPr lang="en-US" sz="2000" dirty="0"/>
              <a:t># Temporary reg $t0 gets A[8] </a:t>
            </a:r>
            <a:br>
              <a:rPr lang="en-US" sz="2000" dirty="0"/>
            </a:br>
            <a:r>
              <a:rPr lang="en-US" sz="2000" dirty="0"/>
              <a:t>add </a:t>
            </a:r>
            <a:r>
              <a:rPr lang="en-US" sz="2000" i="1" dirty="0"/>
              <a:t>$t0,$s2,$t0 </a:t>
            </a:r>
            <a:r>
              <a:rPr lang="en-US" sz="2000" dirty="0"/>
              <a:t># Temporary reg $t0 gets h + A[8]</a:t>
            </a:r>
            <a:br>
              <a:rPr lang="de-DE" sz="2000" dirty="0"/>
            </a:br>
            <a:r>
              <a:rPr lang="en-US" sz="2000" i="1" dirty="0" err="1"/>
              <a:t>sw</a:t>
            </a:r>
            <a:r>
              <a:rPr lang="en-US" sz="2000" i="1" dirty="0"/>
              <a:t> $t0,48($s3) </a:t>
            </a:r>
            <a:r>
              <a:rPr lang="en-US" sz="2000" dirty="0"/>
              <a:t># Stores h + A[8] back into A[12]</a:t>
            </a:r>
          </a:p>
          <a:p>
            <a:pPr marL="0" indent="0">
              <a:buNone/>
            </a:pPr>
            <a:endParaRPr lang="en-US" sz="2000" dirty="0"/>
          </a:p>
          <a:p>
            <a:r>
              <a:rPr lang="en-US" sz="2000" dirty="0"/>
              <a:t>Note the usage of proper offset</a:t>
            </a:r>
          </a:p>
        </p:txBody>
      </p:sp>
    </p:spTree>
    <p:extLst>
      <p:ext uri="{BB962C8B-B14F-4D97-AF65-F5344CB8AC3E}">
        <p14:creationId xmlns:p14="http://schemas.microsoft.com/office/powerpoint/2010/main" val="97624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058E-8E2A-AA6E-433D-D2E29AEDE2D6}"/>
              </a:ext>
            </a:extLst>
          </p:cNvPr>
          <p:cNvSpPr>
            <a:spLocks noGrp="1"/>
          </p:cNvSpPr>
          <p:nvPr>
            <p:ph type="title"/>
          </p:nvPr>
        </p:nvSpPr>
        <p:spPr>
          <a:xfrm>
            <a:off x="232698" y="156238"/>
            <a:ext cx="6447501" cy="561517"/>
          </a:xfrm>
        </p:spPr>
        <p:txBody>
          <a:bodyPr/>
          <a:lstStyle/>
          <a:p>
            <a:r>
              <a:rPr lang="en-IN" dirty="0"/>
              <a:t>Memory Operands: Addressing</a:t>
            </a:r>
            <a:endParaRPr lang="de-DE" dirty="0"/>
          </a:p>
        </p:txBody>
      </p:sp>
      <p:sp>
        <p:nvSpPr>
          <p:cNvPr id="3" name="Content Placeholder 2">
            <a:extLst>
              <a:ext uri="{FF2B5EF4-FFF2-40B4-BE49-F238E27FC236}">
                <a16:creationId xmlns:a16="http://schemas.microsoft.com/office/drawing/2014/main" id="{FA347F48-4762-789F-2E42-EE588F6A09DB}"/>
              </a:ext>
            </a:extLst>
          </p:cNvPr>
          <p:cNvSpPr>
            <a:spLocks noGrp="1"/>
          </p:cNvSpPr>
          <p:nvPr>
            <p:ph idx="1"/>
          </p:nvPr>
        </p:nvSpPr>
        <p:spPr>
          <a:xfrm>
            <a:off x="124543" y="717755"/>
            <a:ext cx="8478683" cy="5633884"/>
          </a:xfrm>
        </p:spPr>
        <p:txBody>
          <a:bodyPr/>
          <a:lstStyle/>
          <a:p>
            <a:r>
              <a:rPr lang="en-US" sz="2000" dirty="0"/>
              <a:t>Virtually all architectures today address individual bytes. Therefore, the address of a word matches the address of one of the 4 bytes within the word, and addresses of sequential words differ by 4</a:t>
            </a:r>
          </a:p>
          <a:p>
            <a:r>
              <a:rPr lang="en-US" sz="2000" dirty="0"/>
              <a:t>In MIPS, words must start at addresses that are multiples of 4. This requirement is called an alignment restriction, and many architectures have it. </a:t>
            </a:r>
          </a:p>
          <a:p>
            <a:r>
              <a:rPr lang="en-US" sz="2000" b="1" i="0" dirty="0">
                <a:solidFill>
                  <a:srgbClr val="273239"/>
                </a:solidFill>
                <a:effectLst/>
              </a:rPr>
              <a:t>Big-endian (BE)</a:t>
            </a:r>
            <a:r>
              <a:rPr lang="en-US" sz="2000" b="0" i="0" dirty="0">
                <a:solidFill>
                  <a:srgbClr val="273239"/>
                </a:solidFill>
                <a:effectLst/>
              </a:rPr>
              <a:t>: Stores the most significant byte (the “big end”) first</a:t>
            </a:r>
            <a:r>
              <a:rPr lang="en-IN" sz="2000" b="0" i="0" dirty="0">
                <a:solidFill>
                  <a:srgbClr val="273239"/>
                </a:solidFill>
                <a:effectLst/>
              </a:rPr>
              <a:t>-&gt;</a:t>
            </a:r>
            <a:r>
              <a:rPr lang="en-US" sz="2000" dirty="0"/>
              <a:t>use the address of the left most or “big end” byte as the word address. MIPS follows this</a:t>
            </a:r>
          </a:p>
          <a:p>
            <a:r>
              <a:rPr lang="en-US" sz="2000" b="1" i="0" dirty="0">
                <a:solidFill>
                  <a:srgbClr val="273239"/>
                </a:solidFill>
                <a:effectLst/>
                <a:latin typeface="+mj-lt"/>
              </a:rPr>
              <a:t>Little-endian (LE)</a:t>
            </a:r>
            <a:r>
              <a:rPr lang="en-US" sz="2000" b="0" i="0" dirty="0">
                <a:solidFill>
                  <a:srgbClr val="273239"/>
                </a:solidFill>
                <a:effectLst/>
                <a:latin typeface="+mj-lt"/>
              </a:rPr>
              <a:t>: Stores the least significant byte (the “little end”) first-&gt;</a:t>
            </a:r>
            <a:r>
              <a:rPr lang="en-US" sz="2000" dirty="0"/>
              <a:t>use the address of the right most or “little end” byte as the word address. x86 follows little endian ordering</a:t>
            </a:r>
          </a:p>
          <a:p>
            <a:r>
              <a:rPr lang="en-US" sz="2000" dirty="0"/>
              <a:t>Byte addressing also affects the array index. To get the proper byte address in the code shown in the previous slides, the offset to be added to the base register $s3 must be 4*8, or 32, so that the load address will select A[8] and not A[8/4]</a:t>
            </a:r>
            <a:endParaRPr lang="de-DE" sz="2000" dirty="0"/>
          </a:p>
        </p:txBody>
      </p:sp>
    </p:spTree>
    <p:extLst>
      <p:ext uri="{BB962C8B-B14F-4D97-AF65-F5344CB8AC3E}">
        <p14:creationId xmlns:p14="http://schemas.microsoft.com/office/powerpoint/2010/main" val="423852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B26C-F50F-2A2E-4CA7-F01D16A81B0C}"/>
              </a:ext>
            </a:extLst>
          </p:cNvPr>
          <p:cNvSpPr>
            <a:spLocks noGrp="1"/>
          </p:cNvSpPr>
          <p:nvPr>
            <p:ph type="title"/>
          </p:nvPr>
        </p:nvSpPr>
        <p:spPr>
          <a:xfrm>
            <a:off x="262195" y="156238"/>
            <a:ext cx="6447501" cy="1320800"/>
          </a:xfrm>
        </p:spPr>
        <p:txBody>
          <a:bodyPr/>
          <a:lstStyle/>
          <a:p>
            <a:r>
              <a:rPr lang="en-IN" dirty="0"/>
              <a:t>Alignment</a:t>
            </a:r>
            <a:endParaRPr lang="de-DE" dirty="0"/>
          </a:p>
        </p:txBody>
      </p:sp>
      <p:sp>
        <p:nvSpPr>
          <p:cNvPr id="3" name="Content Placeholder 2">
            <a:extLst>
              <a:ext uri="{FF2B5EF4-FFF2-40B4-BE49-F238E27FC236}">
                <a16:creationId xmlns:a16="http://schemas.microsoft.com/office/drawing/2014/main" id="{971C6189-80B0-9910-E130-2CCF245058B6}"/>
              </a:ext>
            </a:extLst>
          </p:cNvPr>
          <p:cNvSpPr>
            <a:spLocks noGrp="1"/>
          </p:cNvSpPr>
          <p:nvPr>
            <p:ph idx="1"/>
          </p:nvPr>
        </p:nvSpPr>
        <p:spPr>
          <a:xfrm>
            <a:off x="131097" y="728147"/>
            <a:ext cx="8881806" cy="3155595"/>
          </a:xfrm>
        </p:spPr>
        <p:txBody>
          <a:bodyPr/>
          <a:lstStyle/>
          <a:p>
            <a:r>
              <a:rPr lang="en-US" sz="2000" dirty="0"/>
              <a:t>MIPS requires that a memory operand of size n bytes must start at an address that is divisible by n</a:t>
            </a:r>
          </a:p>
          <a:p>
            <a:r>
              <a:rPr lang="en-US" sz="2000" dirty="0"/>
              <a:t>The least significant log(n) bits of the memory operand address must be zero</a:t>
            </a:r>
          </a:p>
          <a:p>
            <a:r>
              <a:rPr lang="en-US" sz="2000" dirty="0"/>
              <a:t>Observe that byte operands (n==1) can start at any address. This is a property of byte-addressable memory. Each memory address corresponds to a distinct byte</a:t>
            </a:r>
          </a:p>
          <a:p>
            <a:r>
              <a:rPr lang="en-US" sz="2000" dirty="0"/>
              <a:t>Observe that n can take only a few values: 1, 2, 4, 8</a:t>
            </a:r>
          </a:p>
          <a:p>
            <a:r>
              <a:rPr lang="en-US" sz="2000" dirty="0"/>
              <a:t>x86 ISA allows unaligned memory operands</a:t>
            </a:r>
          </a:p>
          <a:p>
            <a:endParaRPr lang="de-DE" sz="2000" dirty="0"/>
          </a:p>
        </p:txBody>
      </p:sp>
    </p:spTree>
    <p:extLst>
      <p:ext uri="{BB962C8B-B14F-4D97-AF65-F5344CB8AC3E}">
        <p14:creationId xmlns:p14="http://schemas.microsoft.com/office/powerpoint/2010/main" val="158138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A122-51B7-B979-B3F5-C62E00529CC4}"/>
              </a:ext>
            </a:extLst>
          </p:cNvPr>
          <p:cNvSpPr>
            <a:spLocks noGrp="1"/>
          </p:cNvSpPr>
          <p:nvPr>
            <p:ph type="title"/>
          </p:nvPr>
        </p:nvSpPr>
        <p:spPr>
          <a:xfrm>
            <a:off x="203201" y="226142"/>
            <a:ext cx="6447501" cy="1320800"/>
          </a:xfrm>
        </p:spPr>
        <p:txBody>
          <a:bodyPr/>
          <a:lstStyle/>
          <a:p>
            <a:r>
              <a:rPr lang="en-IN" dirty="0"/>
              <a:t>Memory Operands: Why we need offset</a:t>
            </a:r>
            <a:endParaRPr lang="de-DE" dirty="0"/>
          </a:p>
        </p:txBody>
      </p:sp>
      <p:sp>
        <p:nvSpPr>
          <p:cNvPr id="3" name="Content Placeholder 2">
            <a:extLst>
              <a:ext uri="{FF2B5EF4-FFF2-40B4-BE49-F238E27FC236}">
                <a16:creationId xmlns:a16="http://schemas.microsoft.com/office/drawing/2014/main" id="{4CA2FE29-0629-9FA9-3641-6F843FF79B78}"/>
              </a:ext>
            </a:extLst>
          </p:cNvPr>
          <p:cNvSpPr>
            <a:spLocks noGrp="1"/>
          </p:cNvSpPr>
          <p:nvPr>
            <p:ph idx="1"/>
          </p:nvPr>
        </p:nvSpPr>
        <p:spPr>
          <a:xfrm>
            <a:off x="203201" y="1014361"/>
            <a:ext cx="8832644" cy="5474929"/>
          </a:xfrm>
        </p:spPr>
        <p:txBody>
          <a:bodyPr/>
          <a:lstStyle/>
          <a:p>
            <a:r>
              <a:rPr lang="en-US" sz="2000" dirty="0"/>
              <a:t>Since instructions need to be stored in memory, it is important to be economical in specifying operands</a:t>
            </a:r>
          </a:p>
          <a:p>
            <a:r>
              <a:rPr lang="en-US" sz="2000" dirty="0"/>
              <a:t>Having 4 GB memory would require 32 bits of address to specify a memory operand-&gt; direct memory addressing mode</a:t>
            </a:r>
          </a:p>
          <a:p>
            <a:r>
              <a:rPr lang="en-US" sz="2000" dirty="0"/>
              <a:t>Recall that instructions are generated by the compiler and the compiler does not always know the addresses of all variables of a program</a:t>
            </a:r>
          </a:p>
          <a:p>
            <a:r>
              <a:rPr lang="en-US" sz="2000" dirty="0"/>
              <a:t>Example: return pointer of a malloc call (resolved only when the program runs)</a:t>
            </a:r>
          </a:p>
          <a:p>
            <a:r>
              <a:rPr lang="en-US" sz="2000" dirty="0"/>
              <a:t>Memory operands are represented by a memory address which refers to a byte and a register is typically bigger than a byte</a:t>
            </a:r>
          </a:p>
          <a:p>
            <a:pPr lvl="1"/>
            <a:r>
              <a:rPr lang="en-US" sz="2000" dirty="0"/>
              <a:t>Four- or eight-byte registers in most ISAs</a:t>
            </a:r>
          </a:p>
          <a:p>
            <a:pPr lvl="1"/>
            <a:r>
              <a:rPr lang="en-US" sz="2000" dirty="0"/>
              <a:t>Need to disambiguate this size mismatch</a:t>
            </a:r>
          </a:p>
          <a:p>
            <a:r>
              <a:rPr lang="en-US" sz="2000" dirty="0"/>
              <a:t>To resolve this, data transfer instructions also specify the number of bytes to be transferred between register and memory</a:t>
            </a:r>
          </a:p>
          <a:p>
            <a:pPr marL="0" indent="0">
              <a:buNone/>
            </a:pPr>
            <a:endParaRPr lang="de-DE" sz="2000" dirty="0"/>
          </a:p>
        </p:txBody>
      </p:sp>
    </p:spTree>
    <p:extLst>
      <p:ext uri="{BB962C8B-B14F-4D97-AF65-F5344CB8AC3E}">
        <p14:creationId xmlns:p14="http://schemas.microsoft.com/office/powerpoint/2010/main" val="345645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D0745-4459-5BD3-6D22-959D8CF85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B3F8D-2D0B-DD20-CF4B-ABDAC13B5B19}"/>
              </a:ext>
            </a:extLst>
          </p:cNvPr>
          <p:cNvSpPr>
            <a:spLocks noGrp="1"/>
          </p:cNvSpPr>
          <p:nvPr>
            <p:ph type="title"/>
          </p:nvPr>
        </p:nvSpPr>
        <p:spPr>
          <a:xfrm>
            <a:off x="0" y="0"/>
            <a:ext cx="9144000" cy="838200"/>
          </a:xfrm>
        </p:spPr>
        <p:txBody>
          <a:bodyPr>
            <a:normAutofit/>
          </a:bodyPr>
          <a:lstStyle/>
          <a:p>
            <a:r>
              <a:rPr lang="en-US" b="1" dirty="0"/>
              <a:t>MIPS LOAD and STORE</a:t>
            </a:r>
          </a:p>
        </p:txBody>
      </p:sp>
      <p:sp>
        <p:nvSpPr>
          <p:cNvPr id="3" name="Content Placeholder 2">
            <a:extLst>
              <a:ext uri="{FF2B5EF4-FFF2-40B4-BE49-F238E27FC236}">
                <a16:creationId xmlns:a16="http://schemas.microsoft.com/office/drawing/2014/main" id="{1CB67120-DEE8-3690-713A-30D81D4B96B1}"/>
              </a:ext>
            </a:extLst>
          </p:cNvPr>
          <p:cNvSpPr>
            <a:spLocks noGrp="1"/>
          </p:cNvSpPr>
          <p:nvPr>
            <p:ph idx="1"/>
          </p:nvPr>
        </p:nvSpPr>
        <p:spPr>
          <a:xfrm>
            <a:off x="142568" y="548148"/>
            <a:ext cx="8858864" cy="6172200"/>
          </a:xfrm>
        </p:spPr>
        <p:txBody>
          <a:bodyPr>
            <a:normAutofit lnSpcReduction="10000"/>
          </a:bodyPr>
          <a:lstStyle/>
          <a:p>
            <a:r>
              <a:rPr lang="en-US" sz="2000" dirty="0"/>
              <a:t>MIPS has four different load and four different store instructions corresponding to four different size</a:t>
            </a:r>
          </a:p>
          <a:p>
            <a:pPr lvl="2"/>
            <a:r>
              <a:rPr lang="en-US" dirty="0"/>
              <a:t>Load byte: </a:t>
            </a:r>
            <a:r>
              <a:rPr lang="en-US" dirty="0" err="1"/>
              <a:t>lb</a:t>
            </a:r>
            <a:endParaRPr lang="en-US" dirty="0"/>
          </a:p>
          <a:p>
            <a:pPr lvl="2"/>
            <a:r>
              <a:rPr lang="en-US" dirty="0"/>
              <a:t>Load half word: </a:t>
            </a:r>
            <a:r>
              <a:rPr lang="en-US" dirty="0" err="1"/>
              <a:t>lh</a:t>
            </a:r>
            <a:r>
              <a:rPr lang="en-US" dirty="0"/>
              <a:t> (loads two bytes)</a:t>
            </a:r>
          </a:p>
          <a:p>
            <a:pPr lvl="2"/>
            <a:r>
              <a:rPr lang="en-US" dirty="0"/>
              <a:t>Load word: </a:t>
            </a:r>
            <a:r>
              <a:rPr lang="en-US" dirty="0" err="1"/>
              <a:t>lw</a:t>
            </a:r>
            <a:r>
              <a:rPr lang="en-US" dirty="0"/>
              <a:t> (loads four bytes)</a:t>
            </a:r>
          </a:p>
          <a:p>
            <a:pPr lvl="2"/>
            <a:r>
              <a:rPr lang="en-US" dirty="0"/>
              <a:t>Load double word: </a:t>
            </a:r>
            <a:r>
              <a:rPr lang="en-US" dirty="0" err="1"/>
              <a:t>ld</a:t>
            </a:r>
            <a:r>
              <a:rPr lang="en-US" dirty="0"/>
              <a:t> (supported in 64-bit MIPS)</a:t>
            </a:r>
          </a:p>
          <a:p>
            <a:pPr lvl="2"/>
            <a:r>
              <a:rPr lang="en-US" dirty="0"/>
              <a:t>Store byte: </a:t>
            </a:r>
            <a:r>
              <a:rPr lang="en-US" dirty="0" err="1"/>
              <a:t>sb</a:t>
            </a:r>
            <a:endParaRPr lang="en-US" dirty="0"/>
          </a:p>
          <a:p>
            <a:pPr lvl="2"/>
            <a:r>
              <a:rPr lang="en-US" dirty="0"/>
              <a:t>Store half word: </a:t>
            </a:r>
            <a:r>
              <a:rPr lang="en-US" dirty="0" err="1"/>
              <a:t>sh</a:t>
            </a:r>
            <a:endParaRPr lang="en-US" dirty="0"/>
          </a:p>
          <a:p>
            <a:pPr lvl="2"/>
            <a:r>
              <a:rPr lang="en-US" dirty="0"/>
              <a:t>Store word: </a:t>
            </a:r>
            <a:r>
              <a:rPr lang="en-US" dirty="0" err="1"/>
              <a:t>sw</a:t>
            </a:r>
            <a:endParaRPr lang="en-US" dirty="0"/>
          </a:p>
          <a:p>
            <a:pPr lvl="2"/>
            <a:r>
              <a:rPr lang="en-US" dirty="0"/>
              <a:t>Store double word: </a:t>
            </a:r>
            <a:r>
              <a:rPr lang="en-US" dirty="0" err="1"/>
              <a:t>sd</a:t>
            </a:r>
            <a:r>
              <a:rPr lang="en-US" dirty="0"/>
              <a:t> (supported in 64-bit MIPS) </a:t>
            </a:r>
          </a:p>
          <a:p>
            <a:r>
              <a:rPr lang="en-US" sz="2000" dirty="0"/>
              <a:t>In x86 ISA, an instruction may have multiple memory operands</a:t>
            </a:r>
          </a:p>
          <a:p>
            <a:pPr lvl="2"/>
            <a:r>
              <a:rPr lang="en-US" dirty="0"/>
              <a:t>Not possible to encode memory operand size in instruction name because different memory operands may have different sizes</a:t>
            </a:r>
          </a:p>
          <a:p>
            <a:pPr lvl="3"/>
            <a:r>
              <a:rPr lang="en-US" sz="2000" dirty="0"/>
              <a:t>Load a byte from address A, load a word from address B, add them, and store the result in a register</a:t>
            </a:r>
          </a:p>
          <a:p>
            <a:pPr lvl="2"/>
            <a:r>
              <a:rPr lang="en-US" dirty="0"/>
              <a:t>Each memory operand needs to specify its size separately within the instruction</a:t>
            </a:r>
          </a:p>
          <a:p>
            <a:pPr lvl="3"/>
            <a:r>
              <a:rPr lang="en-US" sz="2000" dirty="0"/>
              <a:t>Requires more bits in the instruction (e.g., could be two bits per memory operand)</a:t>
            </a:r>
          </a:p>
          <a:p>
            <a:endParaRPr lang="en-US" dirty="0"/>
          </a:p>
          <a:p>
            <a:endParaRPr lang="en-US" dirty="0"/>
          </a:p>
        </p:txBody>
      </p:sp>
    </p:spTree>
    <p:extLst>
      <p:ext uri="{BB962C8B-B14F-4D97-AF65-F5344CB8AC3E}">
        <p14:creationId xmlns:p14="http://schemas.microsoft.com/office/powerpoint/2010/main" val="5533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99768"/>
          </a:xfrm>
        </p:spPr>
        <p:txBody>
          <a:bodyPr>
            <a:normAutofit/>
          </a:bodyPr>
          <a:lstStyle/>
          <a:p>
            <a:r>
              <a:rPr lang="en-US" b="1" dirty="0"/>
              <a:t>Instruction and Instruction Set</a:t>
            </a:r>
          </a:p>
        </p:txBody>
      </p:sp>
      <p:sp>
        <p:nvSpPr>
          <p:cNvPr id="3" name="TextBox 2">
            <a:extLst>
              <a:ext uri="{FF2B5EF4-FFF2-40B4-BE49-F238E27FC236}">
                <a16:creationId xmlns:a16="http://schemas.microsoft.com/office/drawing/2014/main" id="{F85C5515-979A-A57A-6838-E5408FD023C9}"/>
              </a:ext>
            </a:extLst>
          </p:cNvPr>
          <p:cNvSpPr txBox="1"/>
          <p:nvPr/>
        </p:nvSpPr>
        <p:spPr>
          <a:xfrm>
            <a:off x="235977" y="668597"/>
            <a:ext cx="8563896"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words of a computer’s language are called instructions, and its vocabulary is called an instruction set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will focus on the MIPS instruction set, an example of the instruction sets designed during the 1980s.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Other Instruction Sets:</a:t>
            </a:r>
          </a:p>
          <a:p>
            <a:pPr marL="685800" lvl="1" indent="-342900">
              <a:buFont typeface="Arial" panose="020B0604020202020204" pitchFamily="34" charset="0"/>
              <a:buChar char="•"/>
            </a:pPr>
            <a:r>
              <a:rPr lang="en-US" sz="2000" dirty="0"/>
              <a:t>ARMv7 is similar to MIPS.</a:t>
            </a:r>
          </a:p>
          <a:p>
            <a:pPr marL="685800" lvl="1" indent="-342900">
              <a:buFont typeface="Arial" panose="020B0604020202020204" pitchFamily="34" charset="0"/>
              <a:buChar char="•"/>
            </a:pPr>
            <a:r>
              <a:rPr lang="en-US" sz="2000" dirty="0"/>
              <a:t> Intel x86,  </a:t>
            </a:r>
          </a:p>
          <a:p>
            <a:pPr marL="685800" lvl="1" indent="-342900">
              <a:buFont typeface="Arial" panose="020B0604020202020204" pitchFamily="34" charset="0"/>
              <a:buChar char="•"/>
            </a:pPr>
            <a:r>
              <a:rPr lang="en-US" sz="2000" dirty="0"/>
              <a:t>ARMv8:which extends the address size of the ARMv7 from 32 bits to 64 bits. This instruction set is closer to MIPS than it is to ARMv7</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similarity of instruction sets occurs because all computers are constructed from hardware technologies based on similar underlying principles and because there are a few basic operations that all computers must provide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stored-program concept: The idea that instructions and data of many types can be stored in memory as numbers, leading to the stored program computer.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de-DE"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FC8B-EC90-A736-12EA-8959AC91A55C}"/>
              </a:ext>
            </a:extLst>
          </p:cNvPr>
          <p:cNvSpPr>
            <a:spLocks noGrp="1"/>
          </p:cNvSpPr>
          <p:nvPr>
            <p:ph type="title"/>
          </p:nvPr>
        </p:nvSpPr>
        <p:spPr>
          <a:xfrm>
            <a:off x="242530" y="156238"/>
            <a:ext cx="6447501" cy="453362"/>
          </a:xfrm>
        </p:spPr>
        <p:txBody>
          <a:bodyPr>
            <a:normAutofit fontScale="90000"/>
          </a:bodyPr>
          <a:lstStyle/>
          <a:p>
            <a:r>
              <a:rPr lang="en-IN" dirty="0"/>
              <a:t>Sub-Word Memory Location</a:t>
            </a:r>
            <a:endParaRPr lang="de-DE" dirty="0"/>
          </a:p>
        </p:txBody>
      </p:sp>
      <p:sp>
        <p:nvSpPr>
          <p:cNvPr id="10" name="TextBox 9">
            <a:extLst>
              <a:ext uri="{FF2B5EF4-FFF2-40B4-BE49-F238E27FC236}">
                <a16:creationId xmlns:a16="http://schemas.microsoft.com/office/drawing/2014/main" id="{D7951564-681C-E72B-37E8-1DDAE0449241}"/>
              </a:ext>
            </a:extLst>
          </p:cNvPr>
          <p:cNvSpPr txBox="1"/>
          <p:nvPr/>
        </p:nvSpPr>
        <p:spPr>
          <a:xfrm>
            <a:off x="403123" y="639096"/>
            <a:ext cx="8878529"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Consider the load byte or load half word instruction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These instructions load a byte or two bytes into the least significant side of the destination register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Remaining bits can be either zero filled (for unsigned) or sign extended (for signed)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Sign-extension fills the remaining bits with the sign bit of the loaded byte or the loaded half word. In two’s complement representation, extending a number’s sign bit by arbitrary number of bits does not change the equivalent decimal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More variations: Load byte unsigned (</a:t>
            </a:r>
            <a:r>
              <a:rPr lang="en-US" sz="2000" dirty="0" err="1"/>
              <a:t>lbu</a:t>
            </a:r>
            <a:r>
              <a:rPr lang="en-US" sz="2000" dirty="0"/>
              <a:t>) and load byte (</a:t>
            </a:r>
            <a:r>
              <a:rPr lang="en-US" sz="2000" dirty="0" err="1"/>
              <a:t>lb</a:t>
            </a:r>
            <a:r>
              <a:rPr lang="en-US" sz="2000" dirty="0"/>
              <a:t>); load half unsigned (</a:t>
            </a:r>
            <a:r>
              <a:rPr lang="en-US" sz="2000" dirty="0" err="1"/>
              <a:t>lhu</a:t>
            </a:r>
            <a:r>
              <a:rPr lang="en-US" sz="2000" dirty="0"/>
              <a:t>) and load half (</a:t>
            </a:r>
            <a:r>
              <a:rPr lang="en-US" sz="2000" dirty="0" err="1"/>
              <a:t>lh</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Unsigned variant fills the remaining bits of the destination register with zeros; the other one sign-extends</a:t>
            </a:r>
          </a:p>
          <a:p>
            <a:pPr marL="342900" indent="-342900">
              <a:buFont typeface="Arial" panose="020B0604020202020204" pitchFamily="34" charset="0"/>
              <a:buChar char="•"/>
            </a:pPr>
            <a:endParaRPr lang="de-DE" sz="2000" dirty="0"/>
          </a:p>
        </p:txBody>
      </p:sp>
    </p:spTree>
    <p:extLst>
      <p:ext uri="{BB962C8B-B14F-4D97-AF65-F5344CB8AC3E}">
        <p14:creationId xmlns:p14="http://schemas.microsoft.com/office/powerpoint/2010/main" val="108460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EA28-F67B-27F8-C646-64C9A3B9E8B6}"/>
              </a:ext>
            </a:extLst>
          </p:cNvPr>
          <p:cNvSpPr>
            <a:spLocks noGrp="1"/>
          </p:cNvSpPr>
          <p:nvPr>
            <p:ph type="title"/>
          </p:nvPr>
        </p:nvSpPr>
        <p:spPr>
          <a:xfrm>
            <a:off x="262195" y="245807"/>
            <a:ext cx="6447501" cy="570832"/>
          </a:xfrm>
        </p:spPr>
        <p:txBody>
          <a:bodyPr/>
          <a:lstStyle/>
          <a:p>
            <a:r>
              <a:rPr lang="en-IN" dirty="0"/>
              <a:t>Example:  </a:t>
            </a:r>
            <a:endParaRPr lang="de-DE" dirty="0"/>
          </a:p>
        </p:txBody>
      </p:sp>
      <p:sp>
        <p:nvSpPr>
          <p:cNvPr id="3" name="Content Placeholder 2">
            <a:extLst>
              <a:ext uri="{FF2B5EF4-FFF2-40B4-BE49-F238E27FC236}">
                <a16:creationId xmlns:a16="http://schemas.microsoft.com/office/drawing/2014/main" id="{A10BDDDD-4042-16BB-0E4B-E21718E8D715}"/>
              </a:ext>
            </a:extLst>
          </p:cNvPr>
          <p:cNvSpPr>
            <a:spLocks noGrp="1"/>
          </p:cNvSpPr>
          <p:nvPr>
            <p:ph idx="1"/>
          </p:nvPr>
        </p:nvSpPr>
        <p:spPr>
          <a:xfrm>
            <a:off x="370349" y="902060"/>
            <a:ext cx="8390193" cy="5842869"/>
          </a:xfrm>
        </p:spPr>
        <p:txBody>
          <a:bodyPr/>
          <a:lstStyle/>
          <a:p>
            <a:r>
              <a:rPr lang="en-US" sz="2000" dirty="0"/>
              <a:t>long </a:t>
            </a:r>
            <a:r>
              <a:rPr lang="en-US" sz="2000" dirty="0" err="1"/>
              <a:t>long</a:t>
            </a:r>
            <a:r>
              <a:rPr lang="en-US" sz="2000" dirty="0"/>
              <a:t> x[10];</a:t>
            </a:r>
            <a:br>
              <a:rPr lang="en-US" sz="2000" dirty="0"/>
            </a:br>
            <a:r>
              <a:rPr lang="en-US" sz="2000" dirty="0"/>
              <a:t>long </a:t>
            </a:r>
            <a:r>
              <a:rPr lang="en-US" sz="2000" dirty="0" err="1"/>
              <a:t>long</a:t>
            </a:r>
            <a:r>
              <a:rPr lang="en-US" sz="2000" dirty="0"/>
              <a:t> y = x[2];</a:t>
            </a:r>
          </a:p>
          <a:p>
            <a:r>
              <a:rPr lang="en-US" sz="2000" dirty="0"/>
              <a:t>For 64 bit MIPS: Assuming y is allocated to $1 and the starting address of x is in $29, MIPS code is </a:t>
            </a:r>
            <a:r>
              <a:rPr lang="en-US" sz="2000" i="1" dirty="0" err="1"/>
              <a:t>ld</a:t>
            </a:r>
            <a:r>
              <a:rPr lang="en-US" sz="2000" i="1" dirty="0"/>
              <a:t> $1, 16($29)</a:t>
            </a:r>
          </a:p>
          <a:p>
            <a:r>
              <a:rPr lang="en-US" sz="2000" dirty="0"/>
              <a:t>For 32 bits MIPS: Assume y is split between $1 and $2</a:t>
            </a:r>
          </a:p>
          <a:p>
            <a:r>
              <a:rPr lang="pl-PL" sz="2000" i="1" dirty="0"/>
              <a:t>lw $1, 16($29)</a:t>
            </a:r>
            <a:br>
              <a:rPr lang="en-IN" sz="2000" i="1" dirty="0"/>
            </a:br>
            <a:r>
              <a:rPr lang="pl-PL" sz="2000" i="1" dirty="0"/>
              <a:t>lw $2, 20($29)</a:t>
            </a:r>
            <a:endParaRPr lang="en-IN" sz="2000" i="1" dirty="0"/>
          </a:p>
          <a:p>
            <a:r>
              <a:rPr lang="fr-FR" sz="2000" dirty="0" err="1"/>
              <a:t>int</a:t>
            </a:r>
            <a:r>
              <a:rPr lang="fr-FR" sz="2000" dirty="0"/>
              <a:t> x[10]; </a:t>
            </a:r>
            <a:r>
              <a:rPr lang="fr-FR" sz="2000" dirty="0" err="1"/>
              <a:t>int</a:t>
            </a:r>
            <a:r>
              <a:rPr lang="fr-FR" sz="2000" dirty="0"/>
              <a:t> y = x[2];</a:t>
            </a:r>
          </a:p>
          <a:p>
            <a:r>
              <a:rPr lang="en-US" sz="2000" dirty="0"/>
              <a:t>y is allocated to $1 and the starting address of x is in $29-&gt; </a:t>
            </a:r>
            <a:r>
              <a:rPr lang="en-US" sz="2000" i="1" dirty="0" err="1"/>
              <a:t>lw</a:t>
            </a:r>
            <a:r>
              <a:rPr lang="en-US" sz="2000" i="1" dirty="0"/>
              <a:t> $1, 8($29)</a:t>
            </a:r>
          </a:p>
          <a:p>
            <a:r>
              <a:rPr lang="en-US" sz="2000" dirty="0"/>
              <a:t>short x[10]; short y = x[2];</a:t>
            </a:r>
          </a:p>
          <a:p>
            <a:r>
              <a:rPr lang="en-US" sz="2000" dirty="0"/>
              <a:t>MIPS  code-&gt;</a:t>
            </a:r>
            <a:r>
              <a:rPr lang="en-US" sz="2000" i="1" dirty="0" err="1"/>
              <a:t>lh</a:t>
            </a:r>
            <a:r>
              <a:rPr lang="en-US" sz="2000" i="1" dirty="0"/>
              <a:t> $1,4($29)</a:t>
            </a:r>
          </a:p>
          <a:p>
            <a:r>
              <a:rPr lang="en-US" sz="2000" dirty="0"/>
              <a:t>unsigned short x[10]; unsigned short y = x[2];</a:t>
            </a:r>
          </a:p>
          <a:p>
            <a:r>
              <a:rPr lang="en-US" sz="2000" dirty="0"/>
              <a:t>MIPS  code-&gt;</a:t>
            </a:r>
            <a:r>
              <a:rPr lang="en-US" sz="2000" i="1" dirty="0" err="1"/>
              <a:t>lhu</a:t>
            </a:r>
            <a:r>
              <a:rPr lang="en-US" sz="2000" i="1" dirty="0"/>
              <a:t> $1,4($29)</a:t>
            </a:r>
          </a:p>
          <a:p>
            <a:r>
              <a:rPr lang="es-ES" sz="2000" dirty="0" err="1"/>
              <a:t>char</a:t>
            </a:r>
            <a:r>
              <a:rPr lang="es-ES" sz="2000" dirty="0"/>
              <a:t> x[10]; </a:t>
            </a:r>
            <a:r>
              <a:rPr lang="es-ES" sz="2000" dirty="0" err="1"/>
              <a:t>char</a:t>
            </a:r>
            <a:r>
              <a:rPr lang="es-ES" sz="2000" dirty="0"/>
              <a:t> y = x[2];</a:t>
            </a:r>
          </a:p>
          <a:p>
            <a:r>
              <a:rPr lang="en-US" sz="2000" dirty="0"/>
              <a:t>MIPS  code-&gt;</a:t>
            </a:r>
            <a:r>
              <a:rPr lang="en-US" sz="2000" i="1" dirty="0" err="1"/>
              <a:t>lb</a:t>
            </a:r>
            <a:r>
              <a:rPr lang="en-US" sz="2000" i="1" dirty="0"/>
              <a:t> $1,2($29)</a:t>
            </a:r>
          </a:p>
          <a:p>
            <a:pPr marL="0" indent="0">
              <a:buNone/>
            </a:pPr>
            <a:endParaRPr lang="en-US" sz="2000" i="1" dirty="0"/>
          </a:p>
          <a:p>
            <a:endParaRPr lang="en-US" sz="1800" dirty="0"/>
          </a:p>
          <a:p>
            <a:endParaRPr lang="en-US" sz="1800" i="1" dirty="0"/>
          </a:p>
          <a:p>
            <a:endParaRPr lang="en-US" sz="1800" i="1" dirty="0"/>
          </a:p>
          <a:p>
            <a:endParaRPr lang="pl-PL" sz="2000" dirty="0"/>
          </a:p>
          <a:p>
            <a:endParaRPr lang="en-US" sz="2000" dirty="0"/>
          </a:p>
          <a:p>
            <a:endParaRPr lang="en-US" sz="2000" dirty="0"/>
          </a:p>
          <a:p>
            <a:endParaRPr lang="de-DE" sz="2000" dirty="0"/>
          </a:p>
        </p:txBody>
      </p:sp>
    </p:spTree>
    <p:extLst>
      <p:ext uri="{BB962C8B-B14F-4D97-AF65-F5344CB8AC3E}">
        <p14:creationId xmlns:p14="http://schemas.microsoft.com/office/powerpoint/2010/main" val="285755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67B5-5794-C6F9-D0EE-452242482225}"/>
              </a:ext>
            </a:extLst>
          </p:cNvPr>
          <p:cNvSpPr>
            <a:spLocks noGrp="1"/>
          </p:cNvSpPr>
          <p:nvPr>
            <p:ph type="title"/>
          </p:nvPr>
        </p:nvSpPr>
        <p:spPr>
          <a:xfrm>
            <a:off x="350685" y="156238"/>
            <a:ext cx="6447501" cy="1320800"/>
          </a:xfrm>
        </p:spPr>
        <p:txBody>
          <a:bodyPr/>
          <a:lstStyle/>
          <a:p>
            <a:r>
              <a:rPr lang="en-IN" dirty="0"/>
              <a:t>Example</a:t>
            </a:r>
            <a:endParaRPr lang="de-DE" dirty="0"/>
          </a:p>
        </p:txBody>
      </p:sp>
      <p:sp>
        <p:nvSpPr>
          <p:cNvPr id="3" name="Content Placeholder 2">
            <a:extLst>
              <a:ext uri="{FF2B5EF4-FFF2-40B4-BE49-F238E27FC236}">
                <a16:creationId xmlns:a16="http://schemas.microsoft.com/office/drawing/2014/main" id="{CDA4B3F9-2D90-B223-21B3-8C3B95B4211F}"/>
              </a:ext>
            </a:extLst>
          </p:cNvPr>
          <p:cNvSpPr>
            <a:spLocks noGrp="1"/>
          </p:cNvSpPr>
          <p:nvPr>
            <p:ph idx="1"/>
          </p:nvPr>
        </p:nvSpPr>
        <p:spPr>
          <a:xfrm>
            <a:off x="350685" y="816638"/>
            <a:ext cx="8586838" cy="3880773"/>
          </a:xfrm>
        </p:spPr>
        <p:txBody>
          <a:bodyPr/>
          <a:lstStyle/>
          <a:p>
            <a:r>
              <a:rPr lang="en-US" sz="2000" dirty="0"/>
              <a:t>unsigned char x[10];unsigned char y = x[2];</a:t>
            </a:r>
          </a:p>
          <a:p>
            <a:r>
              <a:rPr lang="en-US" sz="2000" dirty="0"/>
              <a:t>MIPS Code-&gt;  </a:t>
            </a:r>
            <a:r>
              <a:rPr lang="en-US" sz="2000" i="1" dirty="0" err="1"/>
              <a:t>lbu</a:t>
            </a:r>
            <a:r>
              <a:rPr lang="en-US" sz="2000" i="1" dirty="0"/>
              <a:t> $1, 2($29)</a:t>
            </a:r>
          </a:p>
          <a:p>
            <a:r>
              <a:rPr lang="en-US" sz="2000" dirty="0"/>
              <a:t>Store byte instruction takes the least significant byte from the source register (left operand) and stores the byte at the address of the memory operand -&gt; sb $2, 0($1)</a:t>
            </a:r>
          </a:p>
          <a:p>
            <a:r>
              <a:rPr lang="en-US" sz="2000" dirty="0"/>
              <a:t>Store half word instruction takes the least significant two bytes from the source register (left operand) and stores the bytes starting at the address of the memory operand</a:t>
            </a:r>
          </a:p>
          <a:p>
            <a:r>
              <a:rPr lang="en-US" sz="2000" dirty="0" err="1"/>
              <a:t>sh</a:t>
            </a:r>
            <a:r>
              <a:rPr lang="en-US" sz="2000" dirty="0"/>
              <a:t> $2, 0($1)</a:t>
            </a:r>
          </a:p>
          <a:p>
            <a:r>
              <a:rPr lang="en-US" sz="2000" dirty="0"/>
              <a:t>There is no scope of zero-fill or sign-extension</a:t>
            </a:r>
          </a:p>
          <a:p>
            <a:r>
              <a:rPr lang="en-US" sz="2000" dirty="0"/>
              <a:t>unsigned char x[10];unsigned char y; x[2] = y;</a:t>
            </a:r>
          </a:p>
          <a:p>
            <a:r>
              <a:rPr lang="en-US" sz="2000" dirty="0"/>
              <a:t>MIPS Code-&gt; Assuming y is allocated to $1 and the starting address of x is in $29, </a:t>
            </a:r>
            <a:r>
              <a:rPr lang="en-US" sz="2000" i="1" dirty="0"/>
              <a:t>sb $1, 2($29)</a:t>
            </a:r>
          </a:p>
          <a:p>
            <a:r>
              <a:rPr lang="en-US" sz="2000" dirty="0"/>
              <a:t>Changing type to “char” does not change the instruction</a:t>
            </a:r>
          </a:p>
          <a:p>
            <a:r>
              <a:rPr lang="en-US" sz="2000" dirty="0"/>
              <a:t>Bit no. 7 of y already encodes the sign (LSB is bit no. 0) </a:t>
            </a:r>
          </a:p>
          <a:p>
            <a:endParaRPr lang="en-US" sz="2000" i="1" dirty="0"/>
          </a:p>
          <a:p>
            <a:endParaRPr lang="en-US" sz="2000" dirty="0"/>
          </a:p>
          <a:p>
            <a:endParaRPr lang="en-US" sz="2000" i="1" dirty="0"/>
          </a:p>
          <a:p>
            <a:endParaRPr lang="en-US" sz="2000" dirty="0"/>
          </a:p>
          <a:p>
            <a:endParaRPr lang="de-DE" sz="2000" dirty="0"/>
          </a:p>
        </p:txBody>
      </p:sp>
    </p:spTree>
    <p:extLst>
      <p:ext uri="{BB962C8B-B14F-4D97-AF65-F5344CB8AC3E}">
        <p14:creationId xmlns:p14="http://schemas.microsoft.com/office/powerpoint/2010/main" val="101190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31B0-A6F0-F7AC-7773-DEA5EC71EA04}"/>
              </a:ext>
            </a:extLst>
          </p:cNvPr>
          <p:cNvSpPr>
            <a:spLocks noGrp="1"/>
          </p:cNvSpPr>
          <p:nvPr>
            <p:ph type="title"/>
          </p:nvPr>
        </p:nvSpPr>
        <p:spPr>
          <a:xfrm>
            <a:off x="75381" y="226142"/>
            <a:ext cx="6447501" cy="412955"/>
          </a:xfrm>
        </p:spPr>
        <p:txBody>
          <a:bodyPr>
            <a:normAutofit fontScale="90000"/>
          </a:bodyPr>
          <a:lstStyle/>
          <a:p>
            <a:r>
              <a:rPr lang="en-IN" dirty="0"/>
              <a:t>Example:</a:t>
            </a:r>
            <a:endParaRPr lang="de-DE" dirty="0"/>
          </a:p>
        </p:txBody>
      </p:sp>
      <p:sp>
        <p:nvSpPr>
          <p:cNvPr id="3" name="Content Placeholder 2">
            <a:extLst>
              <a:ext uri="{FF2B5EF4-FFF2-40B4-BE49-F238E27FC236}">
                <a16:creationId xmlns:a16="http://schemas.microsoft.com/office/drawing/2014/main" id="{A2A2B90D-75DB-F55F-540D-44F4ABA3FC8E}"/>
              </a:ext>
            </a:extLst>
          </p:cNvPr>
          <p:cNvSpPr>
            <a:spLocks noGrp="1"/>
          </p:cNvSpPr>
          <p:nvPr>
            <p:ph idx="1"/>
          </p:nvPr>
        </p:nvSpPr>
        <p:spPr>
          <a:xfrm>
            <a:off x="242530" y="639097"/>
            <a:ext cx="8360696" cy="3880773"/>
          </a:xfrm>
        </p:spPr>
        <p:txBody>
          <a:bodyPr/>
          <a:lstStyle/>
          <a:p>
            <a:r>
              <a:rPr lang="en-US" sz="2000" dirty="0"/>
              <a:t>unsigned short x[10]; unsigned short y; x[2] = y;</a:t>
            </a:r>
          </a:p>
          <a:p>
            <a:r>
              <a:rPr lang="en-US" sz="2000" dirty="0"/>
              <a:t>MIPS Code-&gt; </a:t>
            </a:r>
            <a:r>
              <a:rPr lang="en-US" sz="2000" i="1" dirty="0" err="1"/>
              <a:t>sh</a:t>
            </a:r>
            <a:r>
              <a:rPr lang="en-US" sz="2000" i="1" dirty="0"/>
              <a:t> $1, 4($29) </a:t>
            </a:r>
            <a:r>
              <a:rPr lang="en-US" sz="2000" dirty="0"/>
              <a:t>(Bit no. 15 of y encodes the sign (LSB is bit no. 0)</a:t>
            </a:r>
          </a:p>
          <a:p>
            <a:pPr marL="0" indent="0">
              <a:buNone/>
            </a:pPr>
            <a:r>
              <a:rPr lang="en-US" sz="2000" dirty="0"/>
              <a:t> </a:t>
            </a:r>
          </a:p>
          <a:p>
            <a:r>
              <a:rPr lang="en-US" sz="2000" dirty="0"/>
              <a:t>unsigned int x[10]; unsigned int y; x[2] = y;</a:t>
            </a:r>
          </a:p>
          <a:p>
            <a:r>
              <a:rPr lang="en-US" sz="2000" dirty="0"/>
              <a:t>MIPS Code-&gt; </a:t>
            </a:r>
            <a:r>
              <a:rPr lang="en-US" sz="2000" i="1" dirty="0" err="1"/>
              <a:t>sw</a:t>
            </a:r>
            <a:r>
              <a:rPr lang="en-US" sz="2000" i="1" dirty="0"/>
              <a:t> $1, 8($29) </a:t>
            </a:r>
            <a:r>
              <a:rPr lang="en-US" sz="2000" dirty="0"/>
              <a:t>(Bit no. 31 of y encodes the sign (LSB is bit no. 0) </a:t>
            </a:r>
          </a:p>
          <a:p>
            <a:endParaRPr lang="en-US" sz="2000" dirty="0"/>
          </a:p>
          <a:p>
            <a:r>
              <a:rPr lang="en-US" sz="2000" dirty="0"/>
              <a:t>unsigned long </a:t>
            </a:r>
            <a:r>
              <a:rPr lang="en-US" sz="2000" dirty="0" err="1"/>
              <a:t>long</a:t>
            </a:r>
            <a:r>
              <a:rPr lang="en-US" sz="2000" dirty="0"/>
              <a:t> x[10];unsigned long </a:t>
            </a:r>
            <a:r>
              <a:rPr lang="en-US" sz="2000" dirty="0" err="1"/>
              <a:t>long</a:t>
            </a:r>
            <a:r>
              <a:rPr lang="en-US" sz="2000" dirty="0"/>
              <a:t> y; x[2] = y;</a:t>
            </a:r>
          </a:p>
          <a:p>
            <a:r>
              <a:rPr lang="en-US" sz="2000" dirty="0"/>
              <a:t>64 bit MIPS code-&gt; </a:t>
            </a:r>
            <a:r>
              <a:rPr lang="en-US" sz="2000" i="1" dirty="0" err="1"/>
              <a:t>sd</a:t>
            </a:r>
            <a:r>
              <a:rPr lang="en-US" sz="2000" i="1" dirty="0"/>
              <a:t> $1,16($29)</a:t>
            </a:r>
          </a:p>
          <a:p>
            <a:r>
              <a:rPr lang="en-US" sz="2000" dirty="0"/>
              <a:t>32 bit MIPS code -&gt; </a:t>
            </a:r>
            <a:r>
              <a:rPr lang="en-US" sz="2000" i="1" dirty="0" err="1"/>
              <a:t>sw</a:t>
            </a:r>
            <a:r>
              <a:rPr lang="en-US" sz="2000" i="1" dirty="0"/>
              <a:t> $1, 16($29); </a:t>
            </a:r>
            <a:r>
              <a:rPr lang="en-US" sz="2000" i="1" dirty="0" err="1"/>
              <a:t>sw</a:t>
            </a:r>
            <a:r>
              <a:rPr lang="en-US" sz="2000" i="1" dirty="0"/>
              <a:t> $2, 20($29) </a:t>
            </a:r>
          </a:p>
          <a:p>
            <a:endParaRPr lang="en-US" sz="2000" i="1" dirty="0"/>
          </a:p>
          <a:p>
            <a:endParaRPr lang="en-US" sz="2000" dirty="0"/>
          </a:p>
          <a:p>
            <a:endParaRPr lang="de-DE" sz="2000" dirty="0"/>
          </a:p>
        </p:txBody>
      </p:sp>
    </p:spTree>
    <p:extLst>
      <p:ext uri="{BB962C8B-B14F-4D97-AF65-F5344CB8AC3E}">
        <p14:creationId xmlns:p14="http://schemas.microsoft.com/office/powerpoint/2010/main" val="146650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US" dirty="0"/>
              <a:t>Byte ordering within a memory word: Big Endian and Little Endian</a:t>
            </a:r>
            <a:br>
              <a:rPr lang="en-US" dirty="0"/>
            </a:br>
            <a:endParaRPr lang="en-US" b="1" dirty="0"/>
          </a:p>
        </p:txBody>
      </p:sp>
      <p:sp>
        <p:nvSpPr>
          <p:cNvPr id="3" name="Content Placeholder 2"/>
          <p:cNvSpPr>
            <a:spLocks noGrp="1"/>
          </p:cNvSpPr>
          <p:nvPr>
            <p:ph idx="1"/>
          </p:nvPr>
        </p:nvSpPr>
        <p:spPr>
          <a:xfrm>
            <a:off x="457200" y="685800"/>
            <a:ext cx="8686800" cy="6172200"/>
          </a:xfrm>
        </p:spPr>
        <p:txBody>
          <a:bodyPr>
            <a:normAutofit fontScale="92500" lnSpcReduction="10000"/>
          </a:bodyPr>
          <a:lstStyle/>
          <a:p>
            <a:r>
              <a:rPr lang="en-US" sz="2000" dirty="0"/>
              <a:t>Suppose we are loading a half word from address zero</a:t>
            </a:r>
          </a:p>
          <a:p>
            <a:pPr lvl="1"/>
            <a:r>
              <a:rPr lang="en-US" sz="2000" dirty="0"/>
              <a:t>We need to load two bytes from addresses 0 and 1</a:t>
            </a:r>
          </a:p>
          <a:p>
            <a:pPr lvl="2"/>
            <a:r>
              <a:rPr lang="en-US" dirty="0"/>
              <a:t>Which of these is the least significant byte?</a:t>
            </a:r>
          </a:p>
          <a:p>
            <a:pPr lvl="3"/>
            <a:r>
              <a:rPr lang="en-US" sz="2000" dirty="0"/>
              <a:t>Decided by how the bytes are ordered within a word i.e., how you assign addresses to bytes within a word</a:t>
            </a:r>
          </a:p>
          <a:p>
            <a:pPr lvl="3"/>
            <a:r>
              <a:rPr lang="en-US" sz="2000" dirty="0"/>
              <a:t>The word containing the half word to be loaded starts at address zero and ends at address 3; need to assign these four addresses (0, 1, 2, 3) to the bytes in a word</a:t>
            </a:r>
          </a:p>
          <a:p>
            <a:pPr lvl="3"/>
            <a:r>
              <a:rPr lang="en-US" sz="2000" dirty="0"/>
              <a:t>It is possible to do this assignment in 4! ways</a:t>
            </a:r>
          </a:p>
          <a:p>
            <a:pPr lvl="3"/>
            <a:r>
              <a:rPr lang="en-US" sz="2000" dirty="0"/>
              <a:t>Out of these 24 different orders, only two are sequential in nature; in one case, the most significant byte has address 0 and the address increases linearly till the least significant byte gets address 3 (big endian ordering); in the other case, the least significant byte gets address 0 and the address increases linearly till the most significant byte gets address 3 (called little endian ordering)</a:t>
            </a:r>
          </a:p>
          <a:p>
            <a:r>
              <a:rPr lang="en-US" sz="2200" dirty="0"/>
              <a:t>Word ordering within a double word</a:t>
            </a:r>
          </a:p>
          <a:p>
            <a:pPr lvl="1"/>
            <a:r>
              <a:rPr lang="en-US" sz="2200" dirty="0"/>
              <a:t>Two words in a double word</a:t>
            </a:r>
          </a:p>
          <a:p>
            <a:pPr lvl="2"/>
            <a:r>
              <a:rPr lang="en-US" sz="2200" dirty="0"/>
              <a:t>Let the addresses of the words be zero and one</a:t>
            </a:r>
          </a:p>
          <a:p>
            <a:pPr lvl="1"/>
            <a:r>
              <a:rPr lang="en-US" sz="2200" dirty="0"/>
              <a:t>Big endian machines have word#0 as the most significant word and word#1 as the least significant word</a:t>
            </a:r>
          </a:p>
          <a:p>
            <a:pPr lvl="1"/>
            <a:r>
              <a:rPr lang="en-US" sz="2200" dirty="0"/>
              <a:t>Little endian machines have word#0 as the least significant word and word#1 as the most significant word</a:t>
            </a:r>
          </a:p>
          <a:p>
            <a:endParaRPr lang="en-US"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Operands</a:t>
            </a:r>
            <a:endParaRPr lang="en-US" b="1" dirty="0"/>
          </a:p>
        </p:txBody>
      </p:sp>
      <p:sp>
        <p:nvSpPr>
          <p:cNvPr id="3" name="Content Placeholder 2"/>
          <p:cNvSpPr>
            <a:spLocks noGrp="1"/>
          </p:cNvSpPr>
          <p:nvPr>
            <p:ph idx="1"/>
          </p:nvPr>
        </p:nvSpPr>
        <p:spPr>
          <a:xfrm>
            <a:off x="457200" y="838200"/>
            <a:ext cx="8686800" cy="6019800"/>
          </a:xfrm>
        </p:spPr>
        <p:txBody>
          <a:bodyPr>
            <a:normAutofit/>
          </a:bodyPr>
          <a:lstStyle/>
          <a:p>
            <a:r>
              <a:rPr lang="en-US" sz="2000" dirty="0"/>
              <a:t>Example C code to distinguish between big endian and little endian ISAs</a:t>
            </a:r>
          </a:p>
          <a:p>
            <a:pPr marL="914400" lvl="2" indent="0">
              <a:buNone/>
            </a:pPr>
            <a:r>
              <a:rPr lang="en-US" dirty="0"/>
              <a:t>unsigned </a:t>
            </a:r>
            <a:r>
              <a:rPr lang="en-US" dirty="0" err="1"/>
              <a:t>int</a:t>
            </a:r>
            <a:r>
              <a:rPr lang="en-US" dirty="0"/>
              <a:t> x = 0x12345678;</a:t>
            </a:r>
          </a:p>
          <a:p>
            <a:pPr marL="914400" lvl="2" indent="0">
              <a:buNone/>
            </a:pPr>
            <a:r>
              <a:rPr lang="en-US" dirty="0"/>
              <a:t>unsigned char y = *(char*)&amp;x;  // byte at start address</a:t>
            </a:r>
          </a:p>
          <a:p>
            <a:pPr marL="914400" lvl="2" indent="0">
              <a:buNone/>
            </a:pPr>
            <a:r>
              <a:rPr lang="en-US" dirty="0" err="1"/>
              <a:t>printf</a:t>
            </a:r>
            <a:r>
              <a:rPr lang="en-US" dirty="0"/>
              <a:t>(“%#x\n”, y); </a:t>
            </a:r>
          </a:p>
          <a:p>
            <a:pPr lvl="1"/>
            <a:r>
              <a:rPr lang="en-US" sz="2000" dirty="0"/>
              <a:t>A big endian machine would print 0x12</a:t>
            </a:r>
          </a:p>
          <a:p>
            <a:pPr lvl="1"/>
            <a:r>
              <a:rPr lang="en-US" sz="2000" dirty="0"/>
              <a:t>A little endian machine would print 0x78</a:t>
            </a:r>
          </a:p>
          <a:p>
            <a:pPr marL="457200" lvl="1" indent="0">
              <a:buNone/>
            </a:pPr>
            <a:endParaRPr lang="en-US" dirty="0"/>
          </a:p>
        </p:txBody>
      </p:sp>
      <p:sp>
        <p:nvSpPr>
          <p:cNvPr id="4" name="Rectangle 3"/>
          <p:cNvSpPr/>
          <p:nvPr/>
        </p:nvSpPr>
        <p:spPr>
          <a:xfrm>
            <a:off x="12192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12</a:t>
            </a:r>
          </a:p>
        </p:txBody>
      </p:sp>
      <p:sp>
        <p:nvSpPr>
          <p:cNvPr id="5" name="Rectangle 4"/>
          <p:cNvSpPr/>
          <p:nvPr/>
        </p:nvSpPr>
        <p:spPr>
          <a:xfrm>
            <a:off x="20574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34</a:t>
            </a:r>
          </a:p>
        </p:txBody>
      </p:sp>
      <p:sp>
        <p:nvSpPr>
          <p:cNvPr id="6" name="Rectangle 5"/>
          <p:cNvSpPr/>
          <p:nvPr/>
        </p:nvSpPr>
        <p:spPr>
          <a:xfrm>
            <a:off x="28956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56</a:t>
            </a:r>
          </a:p>
        </p:txBody>
      </p:sp>
      <p:sp>
        <p:nvSpPr>
          <p:cNvPr id="7" name="Rectangle 6"/>
          <p:cNvSpPr/>
          <p:nvPr/>
        </p:nvSpPr>
        <p:spPr>
          <a:xfrm>
            <a:off x="37338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78</a:t>
            </a:r>
          </a:p>
        </p:txBody>
      </p:sp>
      <p:sp>
        <p:nvSpPr>
          <p:cNvPr id="9" name="TextBox 8"/>
          <p:cNvSpPr txBox="1"/>
          <p:nvPr/>
        </p:nvSpPr>
        <p:spPr>
          <a:xfrm>
            <a:off x="1451030" y="4507468"/>
            <a:ext cx="453970" cy="369332"/>
          </a:xfrm>
          <a:prstGeom prst="rect">
            <a:avLst/>
          </a:prstGeom>
          <a:noFill/>
        </p:spPr>
        <p:txBody>
          <a:bodyPr wrap="none" rtlCol="0">
            <a:spAutoFit/>
          </a:bodyPr>
          <a:lstStyle/>
          <a:p>
            <a:r>
              <a:rPr lang="en-US" sz="1800" dirty="0">
                <a:latin typeface="+mj-lt"/>
              </a:rPr>
              <a:t>&amp;x</a:t>
            </a:r>
          </a:p>
        </p:txBody>
      </p:sp>
      <p:sp>
        <p:nvSpPr>
          <p:cNvPr id="10" name="TextBox 9"/>
          <p:cNvSpPr txBox="1"/>
          <p:nvPr/>
        </p:nvSpPr>
        <p:spPr>
          <a:xfrm>
            <a:off x="2057400" y="4507468"/>
            <a:ext cx="779381" cy="369332"/>
          </a:xfrm>
          <a:prstGeom prst="rect">
            <a:avLst/>
          </a:prstGeom>
          <a:noFill/>
        </p:spPr>
        <p:txBody>
          <a:bodyPr wrap="none" rtlCol="0">
            <a:spAutoFit/>
          </a:bodyPr>
          <a:lstStyle/>
          <a:p>
            <a:r>
              <a:rPr lang="en-US" sz="1800" dirty="0">
                <a:latin typeface="+mj-lt"/>
              </a:rPr>
              <a:t>&amp;x + 1</a:t>
            </a:r>
          </a:p>
        </p:txBody>
      </p:sp>
      <p:sp>
        <p:nvSpPr>
          <p:cNvPr id="11" name="TextBox 10"/>
          <p:cNvSpPr txBox="1"/>
          <p:nvPr/>
        </p:nvSpPr>
        <p:spPr>
          <a:xfrm>
            <a:off x="2888697" y="4495800"/>
            <a:ext cx="779381" cy="369332"/>
          </a:xfrm>
          <a:prstGeom prst="rect">
            <a:avLst/>
          </a:prstGeom>
          <a:noFill/>
        </p:spPr>
        <p:txBody>
          <a:bodyPr wrap="none" rtlCol="0">
            <a:spAutoFit/>
          </a:bodyPr>
          <a:lstStyle/>
          <a:p>
            <a:r>
              <a:rPr lang="en-US" sz="1800" dirty="0">
                <a:latin typeface="+mj-lt"/>
              </a:rPr>
              <a:t>&amp;x + 2</a:t>
            </a:r>
          </a:p>
        </p:txBody>
      </p:sp>
      <p:sp>
        <p:nvSpPr>
          <p:cNvPr id="12" name="TextBox 11"/>
          <p:cNvSpPr txBox="1"/>
          <p:nvPr/>
        </p:nvSpPr>
        <p:spPr>
          <a:xfrm>
            <a:off x="3726897" y="4495800"/>
            <a:ext cx="779381" cy="369332"/>
          </a:xfrm>
          <a:prstGeom prst="rect">
            <a:avLst/>
          </a:prstGeom>
          <a:noFill/>
        </p:spPr>
        <p:txBody>
          <a:bodyPr wrap="none" rtlCol="0">
            <a:spAutoFit/>
          </a:bodyPr>
          <a:lstStyle/>
          <a:p>
            <a:r>
              <a:rPr lang="en-US" sz="1800" dirty="0">
                <a:latin typeface="+mj-lt"/>
              </a:rPr>
              <a:t>&amp;x + 3</a:t>
            </a:r>
          </a:p>
        </p:txBody>
      </p:sp>
      <p:sp>
        <p:nvSpPr>
          <p:cNvPr id="13" name="TextBox 12"/>
          <p:cNvSpPr txBox="1"/>
          <p:nvPr/>
        </p:nvSpPr>
        <p:spPr>
          <a:xfrm>
            <a:off x="0" y="4419600"/>
            <a:ext cx="1314784" cy="461665"/>
          </a:xfrm>
          <a:prstGeom prst="rect">
            <a:avLst/>
          </a:prstGeom>
          <a:noFill/>
        </p:spPr>
        <p:txBody>
          <a:bodyPr wrap="none" rtlCol="0">
            <a:spAutoFit/>
          </a:bodyPr>
          <a:lstStyle/>
          <a:p>
            <a:r>
              <a:rPr lang="en-US" sz="2400" dirty="0">
                <a:latin typeface="+mj-lt"/>
              </a:rPr>
              <a:t>Address</a:t>
            </a:r>
          </a:p>
        </p:txBody>
      </p:sp>
      <p:sp>
        <p:nvSpPr>
          <p:cNvPr id="14" name="TextBox 13"/>
          <p:cNvSpPr txBox="1"/>
          <p:nvPr/>
        </p:nvSpPr>
        <p:spPr>
          <a:xfrm>
            <a:off x="0" y="4948535"/>
            <a:ext cx="950517" cy="461665"/>
          </a:xfrm>
          <a:prstGeom prst="rect">
            <a:avLst/>
          </a:prstGeom>
          <a:noFill/>
        </p:spPr>
        <p:txBody>
          <a:bodyPr wrap="none" rtlCol="0">
            <a:spAutoFit/>
          </a:bodyPr>
          <a:lstStyle/>
          <a:p>
            <a:r>
              <a:rPr lang="en-US" sz="2400" dirty="0">
                <a:latin typeface="+mj-lt"/>
              </a:rPr>
              <a:t>Value</a:t>
            </a:r>
          </a:p>
        </p:txBody>
      </p:sp>
      <p:sp>
        <p:nvSpPr>
          <p:cNvPr id="15" name="TextBox 14"/>
          <p:cNvSpPr txBox="1"/>
          <p:nvPr/>
        </p:nvSpPr>
        <p:spPr>
          <a:xfrm>
            <a:off x="2057400" y="5634335"/>
            <a:ext cx="1641796" cy="461665"/>
          </a:xfrm>
          <a:prstGeom prst="rect">
            <a:avLst/>
          </a:prstGeom>
          <a:noFill/>
        </p:spPr>
        <p:txBody>
          <a:bodyPr wrap="none" rtlCol="0">
            <a:spAutoFit/>
          </a:bodyPr>
          <a:lstStyle/>
          <a:p>
            <a:r>
              <a:rPr lang="en-US" sz="2400" dirty="0">
                <a:latin typeface="+mj-lt"/>
              </a:rPr>
              <a:t>Big endian</a:t>
            </a:r>
          </a:p>
        </p:txBody>
      </p:sp>
      <p:sp>
        <p:nvSpPr>
          <p:cNvPr id="16" name="Rectangle 15"/>
          <p:cNvSpPr/>
          <p:nvPr/>
        </p:nvSpPr>
        <p:spPr>
          <a:xfrm>
            <a:off x="57912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12</a:t>
            </a:r>
          </a:p>
        </p:txBody>
      </p:sp>
      <p:sp>
        <p:nvSpPr>
          <p:cNvPr id="17" name="Rectangle 16"/>
          <p:cNvSpPr/>
          <p:nvPr/>
        </p:nvSpPr>
        <p:spPr>
          <a:xfrm>
            <a:off x="66294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34</a:t>
            </a:r>
          </a:p>
        </p:txBody>
      </p:sp>
      <p:sp>
        <p:nvSpPr>
          <p:cNvPr id="18" name="Rectangle 17"/>
          <p:cNvSpPr/>
          <p:nvPr/>
        </p:nvSpPr>
        <p:spPr>
          <a:xfrm>
            <a:off x="74676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56</a:t>
            </a:r>
          </a:p>
        </p:txBody>
      </p:sp>
      <p:sp>
        <p:nvSpPr>
          <p:cNvPr id="19" name="Rectangle 18"/>
          <p:cNvSpPr/>
          <p:nvPr/>
        </p:nvSpPr>
        <p:spPr>
          <a:xfrm>
            <a:off x="8305800" y="4876800"/>
            <a:ext cx="838200" cy="6096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mj-lt"/>
              </a:rPr>
              <a:t>78</a:t>
            </a:r>
          </a:p>
        </p:txBody>
      </p:sp>
      <p:sp>
        <p:nvSpPr>
          <p:cNvPr id="20" name="TextBox 19"/>
          <p:cNvSpPr txBox="1"/>
          <p:nvPr/>
        </p:nvSpPr>
        <p:spPr>
          <a:xfrm>
            <a:off x="5791200" y="4507468"/>
            <a:ext cx="712054" cy="338554"/>
          </a:xfrm>
          <a:prstGeom prst="rect">
            <a:avLst/>
          </a:prstGeom>
          <a:noFill/>
        </p:spPr>
        <p:txBody>
          <a:bodyPr wrap="none" rtlCol="0">
            <a:spAutoFit/>
          </a:bodyPr>
          <a:lstStyle/>
          <a:p>
            <a:r>
              <a:rPr lang="en-US" sz="1600" dirty="0">
                <a:latin typeface="+mj-lt"/>
              </a:rPr>
              <a:t>&amp;x + 3</a:t>
            </a:r>
          </a:p>
        </p:txBody>
      </p:sp>
      <p:sp>
        <p:nvSpPr>
          <p:cNvPr id="21" name="TextBox 20"/>
          <p:cNvSpPr txBox="1"/>
          <p:nvPr/>
        </p:nvSpPr>
        <p:spPr>
          <a:xfrm>
            <a:off x="6629400" y="4507468"/>
            <a:ext cx="712054" cy="338554"/>
          </a:xfrm>
          <a:prstGeom prst="rect">
            <a:avLst/>
          </a:prstGeom>
          <a:noFill/>
        </p:spPr>
        <p:txBody>
          <a:bodyPr wrap="none" rtlCol="0">
            <a:spAutoFit/>
          </a:bodyPr>
          <a:lstStyle/>
          <a:p>
            <a:r>
              <a:rPr lang="en-US" sz="1600" dirty="0">
                <a:latin typeface="+mj-lt"/>
              </a:rPr>
              <a:t>&amp;x + 2</a:t>
            </a:r>
          </a:p>
        </p:txBody>
      </p:sp>
      <p:sp>
        <p:nvSpPr>
          <p:cNvPr id="22" name="TextBox 21"/>
          <p:cNvSpPr txBox="1"/>
          <p:nvPr/>
        </p:nvSpPr>
        <p:spPr>
          <a:xfrm>
            <a:off x="7460697" y="4495800"/>
            <a:ext cx="712054" cy="338554"/>
          </a:xfrm>
          <a:prstGeom prst="rect">
            <a:avLst/>
          </a:prstGeom>
          <a:noFill/>
        </p:spPr>
        <p:txBody>
          <a:bodyPr wrap="none" rtlCol="0">
            <a:spAutoFit/>
          </a:bodyPr>
          <a:lstStyle/>
          <a:p>
            <a:r>
              <a:rPr lang="en-US" sz="1600" dirty="0">
                <a:latin typeface="+mj-lt"/>
              </a:rPr>
              <a:t>&amp;x + 1</a:t>
            </a:r>
          </a:p>
        </p:txBody>
      </p:sp>
      <p:sp>
        <p:nvSpPr>
          <p:cNvPr id="23" name="TextBox 22"/>
          <p:cNvSpPr txBox="1"/>
          <p:nvPr/>
        </p:nvSpPr>
        <p:spPr>
          <a:xfrm>
            <a:off x="8461430" y="4495800"/>
            <a:ext cx="412292" cy="338554"/>
          </a:xfrm>
          <a:prstGeom prst="rect">
            <a:avLst/>
          </a:prstGeom>
          <a:noFill/>
        </p:spPr>
        <p:txBody>
          <a:bodyPr wrap="none" rtlCol="0">
            <a:spAutoFit/>
          </a:bodyPr>
          <a:lstStyle/>
          <a:p>
            <a:r>
              <a:rPr lang="en-US" sz="1600" dirty="0">
                <a:latin typeface="+mj-lt"/>
              </a:rPr>
              <a:t>&amp;x</a:t>
            </a:r>
          </a:p>
        </p:txBody>
      </p:sp>
      <p:sp>
        <p:nvSpPr>
          <p:cNvPr id="26" name="TextBox 25"/>
          <p:cNvSpPr txBox="1"/>
          <p:nvPr/>
        </p:nvSpPr>
        <p:spPr>
          <a:xfrm>
            <a:off x="6629400" y="5634335"/>
            <a:ext cx="1846980" cy="461665"/>
          </a:xfrm>
          <a:prstGeom prst="rect">
            <a:avLst/>
          </a:prstGeom>
          <a:noFill/>
        </p:spPr>
        <p:txBody>
          <a:bodyPr wrap="none" rtlCol="0">
            <a:spAutoFit/>
          </a:bodyPr>
          <a:lstStyle/>
          <a:p>
            <a:r>
              <a:rPr lang="en-US" sz="2400" dirty="0">
                <a:latin typeface="+mj-lt"/>
              </a:rPr>
              <a:t>Little endian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How to do unaligned memory operand accesses in MIPS?</a:t>
            </a:r>
            <a:br>
              <a:rPr lang="en-US" dirty="0"/>
            </a:b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sz="2000" dirty="0"/>
              <a:t>Suppose I would like to extract four consecutive characters starting from any arbitrary location of a string, say, “</a:t>
            </a:r>
            <a:r>
              <a:rPr lang="en-US" sz="2000" dirty="0" err="1"/>
              <a:t>abcdefghij</a:t>
            </a:r>
            <a:r>
              <a:rPr lang="en-US" sz="2000" dirty="0"/>
              <a:t>”</a:t>
            </a:r>
          </a:p>
          <a:p>
            <a:pPr lvl="2"/>
            <a:r>
              <a:rPr lang="en-US" dirty="0"/>
              <a:t>For example, I may want to extract “</a:t>
            </a:r>
            <a:r>
              <a:rPr lang="en-US" dirty="0" err="1"/>
              <a:t>defg</a:t>
            </a:r>
            <a:r>
              <a:rPr lang="en-US" dirty="0"/>
              <a:t>”, which starts at an unaligned word address</a:t>
            </a:r>
          </a:p>
          <a:p>
            <a:pPr lvl="3"/>
            <a:r>
              <a:rPr lang="en-US" sz="2000" dirty="0"/>
              <a:t>One option is to do four load byte operations and then somehow put them together properly in a 32-bit register</a:t>
            </a:r>
          </a:p>
          <a:p>
            <a:pPr lvl="4"/>
            <a:r>
              <a:rPr lang="en-US" sz="2000" dirty="0"/>
              <a:t>A lot of instructions needed</a:t>
            </a:r>
          </a:p>
          <a:p>
            <a:pPr lvl="3"/>
            <a:r>
              <a:rPr lang="en-US" sz="2000" dirty="0"/>
              <a:t>Slightly better option is to do two load bytes (for ‘d’ and ‘g’) and one load half word (for “</a:t>
            </a:r>
            <a:r>
              <a:rPr lang="en-US" sz="2000" dirty="0" err="1"/>
              <a:t>ef</a:t>
            </a:r>
            <a:r>
              <a:rPr lang="en-US" sz="2000" dirty="0"/>
              <a:t>”)</a:t>
            </a:r>
          </a:p>
          <a:p>
            <a:pPr lvl="4"/>
            <a:r>
              <a:rPr lang="en-US" sz="2000" dirty="0"/>
              <a:t>Still a lot of instructions needed</a:t>
            </a:r>
          </a:p>
          <a:p>
            <a:pPr lvl="1"/>
            <a:r>
              <a:rPr lang="en-US" sz="2000" dirty="0"/>
              <a:t>Supporting unaligned access is important for reducing the number of instructions in a program</a:t>
            </a:r>
          </a:p>
          <a:p>
            <a:r>
              <a:rPr lang="en-US" sz="2000" dirty="0"/>
              <a:t>MIPS supports two unaligned load word instructions and two unaligned store word instructions</a:t>
            </a:r>
          </a:p>
          <a:p>
            <a:pPr lvl="1"/>
            <a:r>
              <a:rPr lang="en-US" sz="2000" dirty="0" err="1"/>
              <a:t>lwl</a:t>
            </a:r>
            <a:r>
              <a:rPr lang="en-US" sz="2000" dirty="0"/>
              <a:t> (load word left)</a:t>
            </a:r>
          </a:p>
          <a:p>
            <a:pPr lvl="1"/>
            <a:r>
              <a:rPr lang="en-US" sz="2000" dirty="0" err="1"/>
              <a:t>lwr</a:t>
            </a:r>
            <a:r>
              <a:rPr lang="en-US" sz="2000" dirty="0"/>
              <a:t> (load word right)</a:t>
            </a:r>
          </a:p>
          <a:p>
            <a:pPr lvl="1"/>
            <a:r>
              <a:rPr lang="en-US" sz="2000" dirty="0" err="1"/>
              <a:t>swl</a:t>
            </a:r>
            <a:r>
              <a:rPr lang="en-US" sz="2000" dirty="0"/>
              <a:t> (store word left)</a:t>
            </a:r>
          </a:p>
          <a:p>
            <a:pPr lvl="1"/>
            <a:r>
              <a:rPr lang="en-US" sz="2000" dirty="0" err="1"/>
              <a:t>swr</a:t>
            </a:r>
            <a:r>
              <a:rPr lang="en-US" sz="2000" dirty="0"/>
              <a:t> (store word right)</a:t>
            </a:r>
          </a:p>
          <a:p>
            <a:endParaRPr lang="en-US" sz="2400" dirty="0"/>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Operands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sz="2000" dirty="0"/>
              <a:t>Understanding </a:t>
            </a:r>
            <a:r>
              <a:rPr lang="en-US" sz="2000" dirty="0" err="1"/>
              <a:t>lwl</a:t>
            </a:r>
            <a:r>
              <a:rPr lang="en-US" sz="2000" dirty="0"/>
              <a:t> and </a:t>
            </a:r>
            <a:r>
              <a:rPr lang="en-US" sz="2000" dirty="0" err="1"/>
              <a:t>lwr</a:t>
            </a:r>
            <a:endParaRPr lang="en-US" sz="2000" dirty="0"/>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Example: </a:t>
            </a:r>
            <a:r>
              <a:rPr lang="en-GB" altLang="en-US" sz="2000" dirty="0" err="1"/>
              <a:t>lwl</a:t>
            </a:r>
            <a:r>
              <a:rPr lang="en-GB" altLang="en-US" sz="2000" dirty="0"/>
              <a:t> $4, 0($10); let $10 contain 0x57</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Let the word containing this byte address be w</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Extract the bytes contained by w that </a:t>
            </a:r>
            <a:r>
              <a:rPr lang="en-GB" altLang="en-US" i="1" dirty="0"/>
              <a:t>start</a:t>
            </a:r>
            <a:r>
              <a:rPr lang="en-GB" altLang="en-US" dirty="0"/>
              <a:t> from this address (remember this is big endian)</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Put these bytes (in this case one byte) in the </a:t>
            </a:r>
            <a:r>
              <a:rPr lang="en-GB" altLang="en-US" i="1" dirty="0"/>
              <a:t>upper</a:t>
            </a:r>
            <a:r>
              <a:rPr lang="en-GB" altLang="en-US" dirty="0"/>
              <a:t> portion of $4 and leave the remaining bytes (in this case 3 lower bytes) unchanged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Example: </a:t>
            </a:r>
            <a:r>
              <a:rPr lang="en-GB" altLang="en-US" sz="2000" dirty="0" err="1"/>
              <a:t>lwr</a:t>
            </a:r>
            <a:r>
              <a:rPr lang="en-GB" altLang="en-US" sz="2000" dirty="0"/>
              <a:t> $4, 0($10); let $10 contain 0x5a</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Extract the bytes contained by w that </a:t>
            </a:r>
            <a:r>
              <a:rPr lang="en-GB" altLang="en-US" i="1" dirty="0"/>
              <a:t>end</a:t>
            </a:r>
            <a:r>
              <a:rPr lang="en-GB" altLang="en-US" dirty="0"/>
              <a:t> at this address</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Put these bytes (in this case three bytes) in the </a:t>
            </a:r>
            <a:r>
              <a:rPr lang="en-GB" altLang="en-US" i="1" dirty="0"/>
              <a:t>lower</a:t>
            </a:r>
            <a:r>
              <a:rPr lang="en-GB" altLang="en-US" dirty="0"/>
              <a:t> portion of $4 and leave the remaining bytes (in this case the upper byte) unchanged</a:t>
            </a:r>
          </a:p>
          <a:p>
            <a:pPr marL="914400" lvl="2"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LWL will load 4 - A % 4 bytes to the left of the register and LWR will load the remaining A % 4 bytes to the right of it</a:t>
            </a:r>
          </a:p>
          <a:p>
            <a:pPr lvl="1"/>
            <a:r>
              <a:rPr lang="en-US" sz="2000" dirty="0"/>
              <a:t>Suppose the char pointer x points to “</a:t>
            </a:r>
            <a:r>
              <a:rPr lang="en-US" sz="2000" dirty="0" err="1"/>
              <a:t>abcdefghij</a:t>
            </a:r>
            <a:r>
              <a:rPr lang="en-US" sz="2000" dirty="0"/>
              <a:t>” i.e., char x[10] = “</a:t>
            </a:r>
            <a:r>
              <a:rPr lang="en-US" sz="2000" dirty="0" err="1"/>
              <a:t>abcdefghij</a:t>
            </a:r>
            <a:r>
              <a:rPr lang="en-US" sz="2000" dirty="0"/>
              <a:t>”</a:t>
            </a:r>
          </a:p>
          <a:p>
            <a:pPr lvl="1"/>
            <a:r>
              <a:rPr lang="en-US" sz="2000" dirty="0"/>
              <a:t>If we want to extract “</a:t>
            </a:r>
            <a:r>
              <a:rPr lang="en-US" sz="2000" dirty="0" err="1"/>
              <a:t>defg</a:t>
            </a:r>
            <a:r>
              <a:rPr lang="en-US" sz="2000" dirty="0"/>
              <a:t>”, the compiler will generate a </a:t>
            </a:r>
            <a:r>
              <a:rPr lang="en-US" sz="2000" dirty="0" err="1"/>
              <a:t>lwl</a:t>
            </a:r>
            <a:r>
              <a:rPr lang="en-US" sz="2000" dirty="0"/>
              <a:t> from address x+3 and a </a:t>
            </a:r>
            <a:r>
              <a:rPr lang="en-US" sz="2000" dirty="0" err="1"/>
              <a:t>lwr</a:t>
            </a:r>
            <a:r>
              <a:rPr lang="en-US" sz="2000" dirty="0"/>
              <a:t> from address x+6</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p>
          <a:p>
            <a:pPr lvl="1"/>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3BCB8-04AF-6AE0-E2A4-7FFB52C29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0602B-DF81-9CE1-B198-F9DB8D91642B}"/>
              </a:ext>
            </a:extLst>
          </p:cNvPr>
          <p:cNvSpPr>
            <a:spLocks noGrp="1"/>
          </p:cNvSpPr>
          <p:nvPr>
            <p:ph type="title"/>
          </p:nvPr>
        </p:nvSpPr>
        <p:spPr>
          <a:xfrm>
            <a:off x="350685" y="156238"/>
            <a:ext cx="6447501" cy="1320800"/>
          </a:xfrm>
        </p:spPr>
        <p:txBody>
          <a:bodyPr/>
          <a:lstStyle/>
          <a:p>
            <a:r>
              <a:rPr lang="en-IN" dirty="0"/>
              <a:t>Constant and Immediate Operands</a:t>
            </a:r>
            <a:endParaRPr lang="de-DE" dirty="0"/>
          </a:p>
        </p:txBody>
      </p:sp>
      <p:sp>
        <p:nvSpPr>
          <p:cNvPr id="3" name="Content Placeholder 2">
            <a:extLst>
              <a:ext uri="{FF2B5EF4-FFF2-40B4-BE49-F238E27FC236}">
                <a16:creationId xmlns:a16="http://schemas.microsoft.com/office/drawing/2014/main" id="{07BCD965-31A3-053A-289A-943CF93078FC}"/>
              </a:ext>
            </a:extLst>
          </p:cNvPr>
          <p:cNvSpPr>
            <a:spLocks noGrp="1"/>
          </p:cNvSpPr>
          <p:nvPr>
            <p:ph idx="1"/>
          </p:nvPr>
        </p:nvSpPr>
        <p:spPr>
          <a:xfrm>
            <a:off x="350685" y="816638"/>
            <a:ext cx="8586838" cy="3880773"/>
          </a:xfrm>
        </p:spPr>
        <p:txBody>
          <a:bodyPr/>
          <a:lstStyle/>
          <a:p>
            <a:r>
              <a:rPr lang="en-US" sz="2000" dirty="0"/>
              <a:t>We want to compute a=b+4</a:t>
            </a:r>
          </a:p>
          <a:p>
            <a:r>
              <a:rPr lang="fr-FR" sz="1800" i="1" dirty="0" err="1"/>
              <a:t>lw</a:t>
            </a:r>
            <a:r>
              <a:rPr lang="fr-FR" sz="1800" i="1" dirty="0"/>
              <a:t> $t0, AddrConstant4($s1) # $t0 = constant 4 </a:t>
            </a:r>
            <a:br>
              <a:rPr lang="fr-FR" sz="1800" i="1" dirty="0"/>
            </a:br>
            <a:r>
              <a:rPr lang="fr-FR" sz="1800" i="1" dirty="0" err="1"/>
              <a:t>add</a:t>
            </a:r>
            <a:r>
              <a:rPr lang="fr-FR" sz="1800" i="1" dirty="0"/>
              <a:t> $s3,$s3,$t0 # $s3 = $s3 + $t0 ($t0 == 4)</a:t>
            </a:r>
          </a:p>
          <a:p>
            <a:r>
              <a:rPr lang="fr-FR" sz="1800" dirty="0"/>
              <a:t>Alternative: Use of constant </a:t>
            </a:r>
            <a:r>
              <a:rPr lang="fr-FR" sz="1800" dirty="0" err="1"/>
              <a:t>operands</a:t>
            </a:r>
            <a:endParaRPr lang="fr-FR" sz="1800" dirty="0"/>
          </a:p>
          <a:p>
            <a:r>
              <a:rPr lang="en-US" sz="1800" i="1" dirty="0" err="1"/>
              <a:t>addi</a:t>
            </a:r>
            <a:r>
              <a:rPr lang="en-US" sz="1800" i="1" dirty="0"/>
              <a:t> $s3,$s3,4 # $s3 = $s3 + 4</a:t>
            </a:r>
            <a:endParaRPr lang="fr-FR" sz="1800" i="1" dirty="0"/>
          </a:p>
          <a:p>
            <a:r>
              <a:rPr lang="en-US" sz="1800" dirty="0"/>
              <a:t>The constant zero has another role, which is to simplify the instruction set. </a:t>
            </a:r>
          </a:p>
          <a:p>
            <a:r>
              <a:rPr lang="en-US" sz="1800" dirty="0"/>
              <a:t>For example, the move operation is just an add instruction where one operand is zero. Hence, MIPS dedicates a register $zero to be hard-wired to the value zero.</a:t>
            </a:r>
          </a:p>
          <a:p>
            <a:r>
              <a:rPr lang="en-US" sz="1800" dirty="0"/>
              <a:t>Immediate operands can be negative also-&gt; no need to have a </a:t>
            </a:r>
            <a:r>
              <a:rPr lang="en-US" sz="1800" dirty="0" err="1"/>
              <a:t>subi</a:t>
            </a:r>
            <a:r>
              <a:rPr lang="en-US" sz="1800" dirty="0"/>
              <a:t> instruction</a:t>
            </a:r>
          </a:p>
          <a:p>
            <a:r>
              <a:rPr lang="en-US" sz="1800" dirty="0"/>
              <a:t>Usage of $zero-&gt; a=3-b</a:t>
            </a:r>
          </a:p>
          <a:p>
            <a:r>
              <a:rPr lang="en-US" sz="1800" dirty="0"/>
              <a:t>Suppose a is allocated to $11, b is allocated to $12</a:t>
            </a:r>
          </a:p>
          <a:p>
            <a:r>
              <a:rPr lang="en-US" sz="1800" dirty="0"/>
              <a:t>Suppose the address of a is 0($1), address of b is 0($2)</a:t>
            </a:r>
          </a:p>
          <a:p>
            <a:r>
              <a:rPr lang="en-US" sz="1800" dirty="0" err="1"/>
              <a:t>lw</a:t>
            </a:r>
            <a:r>
              <a:rPr lang="en-US" sz="1800" dirty="0"/>
              <a:t> $12, 0($2)</a:t>
            </a:r>
            <a:br>
              <a:rPr lang="en-US" sz="1800" dirty="0"/>
            </a:br>
            <a:r>
              <a:rPr lang="en-US" sz="1800" dirty="0"/>
              <a:t>sub $12, $0, $12</a:t>
            </a:r>
            <a:br>
              <a:rPr lang="en-US" sz="1800" dirty="0"/>
            </a:br>
            <a:r>
              <a:rPr lang="en-US" sz="1800" dirty="0" err="1"/>
              <a:t>addi</a:t>
            </a:r>
            <a:r>
              <a:rPr lang="en-US" sz="1800" dirty="0"/>
              <a:t> $11, $12, 3</a:t>
            </a:r>
            <a:br>
              <a:rPr lang="en-US" sz="1800" dirty="0"/>
            </a:br>
            <a:r>
              <a:rPr lang="en-US" sz="1800" dirty="0" err="1"/>
              <a:t>sw</a:t>
            </a:r>
            <a:r>
              <a:rPr lang="en-US" sz="1800" dirty="0"/>
              <a:t> $11, 0($1)</a:t>
            </a:r>
          </a:p>
          <a:p>
            <a:endParaRPr lang="en-US" sz="1800" dirty="0"/>
          </a:p>
          <a:p>
            <a:endParaRPr lang="en-US" sz="1600" dirty="0"/>
          </a:p>
          <a:p>
            <a:endParaRPr lang="en-US" sz="2000" i="1" dirty="0"/>
          </a:p>
          <a:p>
            <a:endParaRPr lang="en-US" sz="2000" dirty="0"/>
          </a:p>
          <a:p>
            <a:endParaRPr lang="de-DE" sz="2000" dirty="0"/>
          </a:p>
        </p:txBody>
      </p:sp>
      <p:sp>
        <p:nvSpPr>
          <p:cNvPr id="4" name="TextBox 3">
            <a:extLst>
              <a:ext uri="{FF2B5EF4-FFF2-40B4-BE49-F238E27FC236}">
                <a16:creationId xmlns:a16="http://schemas.microsoft.com/office/drawing/2014/main" id="{C00EC62F-EECB-044A-4BB5-84C5610E012F}"/>
              </a:ext>
            </a:extLst>
          </p:cNvPr>
          <p:cNvSpPr txBox="1"/>
          <p:nvPr/>
        </p:nvSpPr>
        <p:spPr>
          <a:xfrm>
            <a:off x="2104103" y="5009536"/>
            <a:ext cx="4336026" cy="1477328"/>
          </a:xfrm>
          <a:prstGeom prst="rect">
            <a:avLst/>
          </a:prstGeom>
          <a:noFill/>
        </p:spPr>
        <p:txBody>
          <a:bodyPr wrap="square" rtlCol="0">
            <a:spAutoFit/>
          </a:bodyPr>
          <a:lstStyle/>
          <a:p>
            <a:pPr marL="1371600" lvl="3" indent="0">
              <a:buNone/>
            </a:pPr>
            <a:r>
              <a:rPr lang="en-US" sz="1800" dirty="0" err="1"/>
              <a:t>lw</a:t>
            </a:r>
            <a:r>
              <a:rPr lang="en-US" sz="1800" dirty="0"/>
              <a:t> $12, 0($2)</a:t>
            </a:r>
          </a:p>
          <a:p>
            <a:pPr marL="1371600" lvl="3" indent="0">
              <a:buNone/>
            </a:pPr>
            <a:r>
              <a:rPr lang="en-US" sz="1800" dirty="0" err="1"/>
              <a:t>addi</a:t>
            </a:r>
            <a:r>
              <a:rPr lang="en-US" sz="1800" dirty="0"/>
              <a:t> $13, $0, 3</a:t>
            </a:r>
          </a:p>
          <a:p>
            <a:pPr marL="1371600" lvl="3" indent="0">
              <a:buNone/>
            </a:pPr>
            <a:r>
              <a:rPr lang="en-US" sz="1800" dirty="0"/>
              <a:t>sub $11, $13, $12</a:t>
            </a:r>
          </a:p>
          <a:p>
            <a:pPr marL="1371600" lvl="3" indent="0">
              <a:buNone/>
            </a:pPr>
            <a:r>
              <a:rPr lang="en-US" sz="1800" dirty="0" err="1"/>
              <a:t>sw</a:t>
            </a:r>
            <a:r>
              <a:rPr lang="en-US" sz="1800" dirty="0"/>
              <a:t> $11, 0($1)</a:t>
            </a:r>
          </a:p>
          <a:p>
            <a:endParaRPr lang="de-DE" sz="1800" dirty="0"/>
          </a:p>
        </p:txBody>
      </p:sp>
    </p:spTree>
    <p:extLst>
      <p:ext uri="{BB962C8B-B14F-4D97-AF65-F5344CB8AC3E}">
        <p14:creationId xmlns:p14="http://schemas.microsoft.com/office/powerpoint/2010/main" val="247151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9B0A4-D709-7880-4A72-C57FBE8DC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DA0A9-CCEC-6917-D8C5-29C9770C7B63}"/>
              </a:ext>
            </a:extLst>
          </p:cNvPr>
          <p:cNvSpPr>
            <a:spLocks noGrp="1"/>
          </p:cNvSpPr>
          <p:nvPr>
            <p:ph type="title"/>
          </p:nvPr>
        </p:nvSpPr>
        <p:spPr>
          <a:xfrm>
            <a:off x="350685" y="156238"/>
            <a:ext cx="6447501" cy="1320800"/>
          </a:xfrm>
        </p:spPr>
        <p:txBody>
          <a:bodyPr/>
          <a:lstStyle/>
          <a:p>
            <a:r>
              <a:rPr lang="en-IN" dirty="0"/>
              <a:t>Summary on Operands</a:t>
            </a:r>
            <a:endParaRPr lang="de-DE" dirty="0"/>
          </a:p>
        </p:txBody>
      </p:sp>
      <p:sp>
        <p:nvSpPr>
          <p:cNvPr id="3" name="Content Placeholder 2">
            <a:extLst>
              <a:ext uri="{FF2B5EF4-FFF2-40B4-BE49-F238E27FC236}">
                <a16:creationId xmlns:a16="http://schemas.microsoft.com/office/drawing/2014/main" id="{2E569EC4-C4C6-05E3-00F0-F0ECE2062E5E}"/>
              </a:ext>
            </a:extLst>
          </p:cNvPr>
          <p:cNvSpPr>
            <a:spLocks noGrp="1"/>
          </p:cNvSpPr>
          <p:nvPr>
            <p:ph idx="1"/>
          </p:nvPr>
        </p:nvSpPr>
        <p:spPr>
          <a:xfrm>
            <a:off x="350685" y="816638"/>
            <a:ext cx="8586838" cy="3880773"/>
          </a:xfrm>
        </p:spPr>
        <p:txBody>
          <a:bodyPr/>
          <a:lstStyle/>
          <a:p>
            <a:r>
              <a:rPr lang="en-US" sz="2000" dirty="0"/>
              <a:t>Three types of operands: register operands, memory operands, immediate operands</a:t>
            </a:r>
          </a:p>
          <a:p>
            <a:r>
              <a:rPr lang="en-US" sz="2000" dirty="0"/>
              <a:t>Register operands are represented by register names and register names have one-to-one mapping to register numbers</a:t>
            </a:r>
          </a:p>
          <a:p>
            <a:r>
              <a:rPr lang="en-US" sz="2000" dirty="0"/>
              <a:t>MIPS ISA has 32 distinct registers</a:t>
            </a:r>
          </a:p>
          <a:p>
            <a:r>
              <a:rPr lang="en-US" sz="2000" dirty="0"/>
              <a:t>Out of these, one register is hardwired to store zero</a:t>
            </a:r>
          </a:p>
          <a:p>
            <a:r>
              <a:rPr lang="en-US" sz="2000" dirty="0"/>
              <a:t>Memory operands use displacement addressing mode in MIPS</a:t>
            </a:r>
          </a:p>
          <a:p>
            <a:r>
              <a:rPr lang="en-US" sz="2000" dirty="0"/>
              <a:t>A memory operand address is represented as the sum of a base register content and a displacement</a:t>
            </a:r>
          </a:p>
          <a:p>
            <a:r>
              <a:rPr lang="en-US" sz="2000" dirty="0"/>
              <a:t>Displacement can be positive or negative</a:t>
            </a:r>
          </a:p>
          <a:p>
            <a:r>
              <a:rPr lang="en-US" sz="2000" dirty="0"/>
              <a:t>Immediate operands represent constants</a:t>
            </a:r>
          </a:p>
        </p:txBody>
      </p:sp>
    </p:spTree>
    <p:extLst>
      <p:ext uri="{BB962C8B-B14F-4D97-AF65-F5344CB8AC3E}">
        <p14:creationId xmlns:p14="http://schemas.microsoft.com/office/powerpoint/2010/main" val="336242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0D52F-59D4-D5E1-B1AE-0BA589606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270453-6A3A-ACA7-D2A5-3CD40180451D}"/>
              </a:ext>
            </a:extLst>
          </p:cNvPr>
          <p:cNvSpPr>
            <a:spLocks noGrp="1"/>
          </p:cNvSpPr>
          <p:nvPr>
            <p:ph type="title"/>
          </p:nvPr>
        </p:nvSpPr>
        <p:spPr>
          <a:xfrm>
            <a:off x="0" y="0"/>
            <a:ext cx="9144000" cy="460272"/>
          </a:xfrm>
        </p:spPr>
        <p:txBody>
          <a:bodyPr>
            <a:normAutofit fontScale="90000"/>
          </a:bodyPr>
          <a:lstStyle/>
          <a:p>
            <a:r>
              <a:rPr lang="en-US" b="1" dirty="0"/>
              <a:t>Operations in Computer</a:t>
            </a:r>
          </a:p>
        </p:txBody>
      </p:sp>
      <p:sp>
        <p:nvSpPr>
          <p:cNvPr id="3" name="TextBox 2">
            <a:extLst>
              <a:ext uri="{FF2B5EF4-FFF2-40B4-BE49-F238E27FC236}">
                <a16:creationId xmlns:a16="http://schemas.microsoft.com/office/drawing/2014/main" id="{A4FF83FC-0467-4EF9-8090-9F301A8F72AC}"/>
              </a:ext>
            </a:extLst>
          </p:cNvPr>
          <p:cNvSpPr txBox="1"/>
          <p:nvPr/>
        </p:nvSpPr>
        <p:spPr>
          <a:xfrm>
            <a:off x="117987" y="460272"/>
            <a:ext cx="8849032"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computer must be able to do arithmetic operations:</a:t>
            </a:r>
          </a:p>
          <a:p>
            <a:pPr marL="685800" lvl="1" indent="-342900">
              <a:buFont typeface="Arial" panose="020B0604020202020204" pitchFamily="34" charset="0"/>
              <a:buChar char="•"/>
            </a:pPr>
            <a:r>
              <a:rPr lang="en-US" sz="2000" dirty="0"/>
              <a:t>Add, subtract, multiply, divide</a:t>
            </a:r>
          </a:p>
          <a:p>
            <a:pPr marL="342900" indent="-342900">
              <a:buFont typeface="Arial" panose="020B0604020202020204" pitchFamily="34" charset="0"/>
              <a:buChar char="•"/>
            </a:pPr>
            <a:r>
              <a:rPr lang="en-US" sz="2000" dirty="0"/>
              <a:t>The variables operated on and the result variables are called operands</a:t>
            </a:r>
          </a:p>
          <a:p>
            <a:pPr marL="342900" indent="-342900">
              <a:buFont typeface="Arial" panose="020B0604020202020204" pitchFamily="34" charset="0"/>
              <a:buChar char="•"/>
            </a:pPr>
            <a:r>
              <a:rPr lang="en-US" sz="2000" dirty="0"/>
              <a:t>The operands used in an operation are called source operands or read operands</a:t>
            </a:r>
          </a:p>
          <a:p>
            <a:pPr marL="342900" indent="-342900">
              <a:buFont typeface="Arial" panose="020B0604020202020204" pitchFamily="34" charset="0"/>
              <a:buChar char="•"/>
            </a:pPr>
            <a:r>
              <a:rPr lang="en-US" sz="2000" dirty="0"/>
              <a:t>The operands used for storing the result of an operation are called destination operands or write operands</a:t>
            </a:r>
          </a:p>
          <a:p>
            <a:pPr marL="342900" indent="-342900">
              <a:buFont typeface="Arial" panose="020B0604020202020204" pitchFamily="34" charset="0"/>
              <a:buChar char="•"/>
            </a:pPr>
            <a:r>
              <a:rPr lang="en-US" sz="2000" dirty="0"/>
              <a:t>a = b + c: c and b are source or read operands, a is the destination or write operand</a:t>
            </a:r>
          </a:p>
          <a:p>
            <a:pPr marL="342900" indent="-342900">
              <a:buFont typeface="Arial" panose="020B0604020202020204" pitchFamily="34" charset="0"/>
              <a:buChar char="•"/>
            </a:pPr>
            <a:r>
              <a:rPr lang="en-US" sz="2000" dirty="0"/>
              <a:t>MIPS Instruction to add: </a:t>
            </a:r>
            <a:r>
              <a:rPr lang="en-US" sz="2000" i="1" dirty="0"/>
              <a:t>add a, b, c </a:t>
            </a:r>
            <a:r>
              <a:rPr lang="en-US" sz="2000" dirty="0"/>
              <a:t>instructs a computer to add the two variables b and c and to put their sum in a</a:t>
            </a:r>
          </a:p>
          <a:p>
            <a:pPr marL="342900" indent="-342900">
              <a:buFont typeface="Arial" panose="020B0604020202020204" pitchFamily="34" charset="0"/>
              <a:buChar char="•"/>
            </a:pPr>
            <a:r>
              <a:rPr lang="en-US" sz="2000" dirty="0"/>
              <a:t>MIPS Instruction to add four numbers:</a:t>
            </a:r>
          </a:p>
          <a:p>
            <a:pPr marL="685800" lvl="1" indent="-342900">
              <a:buFont typeface="Arial" panose="020B0604020202020204" pitchFamily="34" charset="0"/>
              <a:buChar char="•"/>
            </a:pPr>
            <a:r>
              <a:rPr lang="en-US" sz="2000" i="1" dirty="0"/>
              <a:t>add a, b, c</a:t>
            </a:r>
            <a:r>
              <a:rPr lang="en-US" sz="2000" dirty="0"/>
              <a:t> # The sum of b and c is placed in a</a:t>
            </a:r>
          </a:p>
          <a:p>
            <a:pPr marL="685800" lvl="1" indent="-342900">
              <a:buFont typeface="Arial" panose="020B0604020202020204" pitchFamily="34" charset="0"/>
              <a:buChar char="•"/>
            </a:pPr>
            <a:r>
              <a:rPr lang="en-US" sz="2000" i="1" dirty="0"/>
              <a:t>add a, a, d</a:t>
            </a:r>
            <a:r>
              <a:rPr lang="en-US" sz="2000" dirty="0"/>
              <a:t> # The sum of b, c, and d is now in a</a:t>
            </a:r>
          </a:p>
          <a:p>
            <a:pPr marL="685800" lvl="1" indent="-342900">
              <a:buFont typeface="Arial" panose="020B0604020202020204" pitchFamily="34" charset="0"/>
              <a:buChar char="•"/>
            </a:pPr>
            <a:r>
              <a:rPr lang="en-US" sz="2000" i="1" dirty="0"/>
              <a:t>add a, a, e</a:t>
            </a:r>
            <a:r>
              <a:rPr lang="en-US" sz="2000" dirty="0"/>
              <a:t> # The sum of b, c, d, and e is now in a</a:t>
            </a:r>
          </a:p>
          <a:p>
            <a:pPr marL="342900" indent="-342900">
              <a:buFont typeface="Arial" panose="020B0604020202020204" pitchFamily="34" charset="0"/>
              <a:buChar char="•"/>
            </a:pPr>
            <a:r>
              <a:rPr lang="en-US" sz="2000" dirty="0"/>
              <a:t>Rigid: Each MIPS arithmetic instruction performs only one operation and must always have exactly three operands.</a:t>
            </a:r>
          </a:p>
        </p:txBody>
      </p:sp>
    </p:spTree>
    <p:extLst>
      <p:ext uri="{BB962C8B-B14F-4D97-AF65-F5344CB8AC3E}">
        <p14:creationId xmlns:p14="http://schemas.microsoft.com/office/powerpoint/2010/main" val="331987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DF8D-DFC4-A76F-9AE7-66B2155002A2}"/>
              </a:ext>
            </a:extLst>
          </p:cNvPr>
          <p:cNvSpPr>
            <a:spLocks noGrp="1"/>
          </p:cNvSpPr>
          <p:nvPr>
            <p:ph type="title"/>
          </p:nvPr>
        </p:nvSpPr>
        <p:spPr>
          <a:xfrm>
            <a:off x="104879" y="186813"/>
            <a:ext cx="6447501" cy="521110"/>
          </a:xfrm>
        </p:spPr>
        <p:txBody>
          <a:bodyPr/>
          <a:lstStyle/>
          <a:p>
            <a:r>
              <a:rPr lang="en-IN" dirty="0"/>
              <a:t>Logical Operations and Operators in MIPS</a:t>
            </a:r>
            <a:endParaRPr lang="de-DE" dirty="0"/>
          </a:p>
        </p:txBody>
      </p:sp>
      <p:pic>
        <p:nvPicPr>
          <p:cNvPr id="5" name="Picture 4">
            <a:extLst>
              <a:ext uri="{FF2B5EF4-FFF2-40B4-BE49-F238E27FC236}">
                <a16:creationId xmlns:a16="http://schemas.microsoft.com/office/drawing/2014/main" id="{A4FA5659-AD21-CD5A-151E-141A8CE75D9C}"/>
              </a:ext>
            </a:extLst>
          </p:cNvPr>
          <p:cNvPicPr>
            <a:picLocks noChangeAspect="1"/>
          </p:cNvPicPr>
          <p:nvPr/>
        </p:nvPicPr>
        <p:blipFill>
          <a:blip r:embed="rId2"/>
          <a:stretch>
            <a:fillRect/>
          </a:stretch>
        </p:blipFill>
        <p:spPr>
          <a:xfrm>
            <a:off x="104879" y="707923"/>
            <a:ext cx="8832644" cy="2122460"/>
          </a:xfrm>
          <a:prstGeom prst="rect">
            <a:avLst/>
          </a:prstGeom>
        </p:spPr>
      </p:pic>
      <p:sp>
        <p:nvSpPr>
          <p:cNvPr id="6" name="TextBox 5">
            <a:extLst>
              <a:ext uri="{FF2B5EF4-FFF2-40B4-BE49-F238E27FC236}">
                <a16:creationId xmlns:a16="http://schemas.microsoft.com/office/drawing/2014/main" id="{CE760BD7-F59B-ED6A-65C9-ABB7EA57A3F8}"/>
              </a:ext>
            </a:extLst>
          </p:cNvPr>
          <p:cNvSpPr txBox="1"/>
          <p:nvPr/>
        </p:nvSpPr>
        <p:spPr>
          <a:xfrm>
            <a:off x="294968" y="2820551"/>
            <a:ext cx="7305368" cy="646331"/>
          </a:xfrm>
          <a:prstGeom prst="rect">
            <a:avLst/>
          </a:prstGeom>
          <a:noFill/>
        </p:spPr>
        <p:txBody>
          <a:bodyPr wrap="square" rtlCol="0">
            <a:spAutoFit/>
          </a:bodyPr>
          <a:lstStyle/>
          <a:p>
            <a:pPr marL="285750" indent="-285750">
              <a:buFont typeface="Arial" panose="020B0604020202020204" pitchFamily="34" charset="0"/>
              <a:buChar char="•"/>
            </a:pPr>
            <a:r>
              <a:rPr lang="en-IN" sz="1800" dirty="0"/>
              <a:t>Suppose register $s0 contains the value 9</a:t>
            </a:r>
          </a:p>
          <a:p>
            <a:pPr marL="285750" indent="-285750">
              <a:buFont typeface="Arial" panose="020B0604020202020204" pitchFamily="34" charset="0"/>
              <a:buChar char="•"/>
            </a:pPr>
            <a:r>
              <a:rPr lang="en-IN" sz="1800" dirty="0"/>
              <a:t>What will be value of $s0 after</a:t>
            </a:r>
            <a:r>
              <a:rPr lang="de-DE" sz="1800" dirty="0"/>
              <a:t>s </a:t>
            </a:r>
            <a:r>
              <a:rPr lang="de-DE" sz="1800" i="1" dirty="0"/>
              <a:t>sll $t2,$s0,4</a:t>
            </a:r>
          </a:p>
        </p:txBody>
      </p:sp>
      <p:pic>
        <p:nvPicPr>
          <p:cNvPr id="8" name="Picture 7">
            <a:extLst>
              <a:ext uri="{FF2B5EF4-FFF2-40B4-BE49-F238E27FC236}">
                <a16:creationId xmlns:a16="http://schemas.microsoft.com/office/drawing/2014/main" id="{8D191707-A8A6-62CE-EB88-86171506C073}"/>
              </a:ext>
            </a:extLst>
          </p:cNvPr>
          <p:cNvPicPr>
            <a:picLocks noChangeAspect="1"/>
          </p:cNvPicPr>
          <p:nvPr/>
        </p:nvPicPr>
        <p:blipFill>
          <a:blip r:embed="rId3"/>
          <a:stretch>
            <a:fillRect/>
          </a:stretch>
        </p:blipFill>
        <p:spPr>
          <a:xfrm>
            <a:off x="210574" y="3552640"/>
            <a:ext cx="8201741" cy="798547"/>
          </a:xfrm>
          <a:prstGeom prst="rect">
            <a:avLst/>
          </a:prstGeom>
        </p:spPr>
      </p:pic>
      <p:sp>
        <p:nvSpPr>
          <p:cNvPr id="9" name="TextBox 8">
            <a:extLst>
              <a:ext uri="{FF2B5EF4-FFF2-40B4-BE49-F238E27FC236}">
                <a16:creationId xmlns:a16="http://schemas.microsoft.com/office/drawing/2014/main" id="{66AAF173-17D0-844E-2DCC-728B8CAB1466}"/>
              </a:ext>
            </a:extLst>
          </p:cNvPr>
          <p:cNvSpPr txBox="1"/>
          <p:nvPr/>
        </p:nvSpPr>
        <p:spPr>
          <a:xfrm>
            <a:off x="157727" y="4351187"/>
            <a:ext cx="8726948" cy="2031325"/>
          </a:xfrm>
          <a:prstGeom prst="rect">
            <a:avLst/>
          </a:prstGeom>
          <a:noFill/>
        </p:spPr>
        <p:txBody>
          <a:bodyPr wrap="square" rtlCol="0">
            <a:spAutoFit/>
          </a:bodyPr>
          <a:lstStyle/>
          <a:p>
            <a:r>
              <a:rPr lang="en-IN" sz="1800" dirty="0"/>
              <a:t>Op: Opcode, </a:t>
            </a:r>
            <a:r>
              <a:rPr lang="en-IN" sz="1800" dirty="0" err="1"/>
              <a:t>rs</a:t>
            </a:r>
            <a:r>
              <a:rPr lang="en-IN" sz="1800" dirty="0"/>
              <a:t>=source register 1, rt=source register 2, </a:t>
            </a:r>
            <a:r>
              <a:rPr lang="en-IN" sz="1800" dirty="0" err="1"/>
              <a:t>rd</a:t>
            </a:r>
            <a:r>
              <a:rPr lang="en-IN" sz="1800" dirty="0"/>
              <a:t>=destination register, </a:t>
            </a:r>
            <a:r>
              <a:rPr lang="en-IN" sz="1800" dirty="0" err="1"/>
              <a:t>shamt</a:t>
            </a:r>
            <a:r>
              <a:rPr lang="en-IN" sz="1800" dirty="0"/>
              <a:t>=shift amount, </a:t>
            </a:r>
            <a:r>
              <a:rPr lang="en-IN" sz="1800" dirty="0" err="1"/>
              <a:t>func</a:t>
            </a:r>
            <a:r>
              <a:rPr lang="en-IN" sz="1800" dirty="0"/>
              <a:t>= will be explained later</a:t>
            </a:r>
          </a:p>
          <a:p>
            <a:endParaRPr lang="en-IN" sz="1800" dirty="0"/>
          </a:p>
          <a:p>
            <a:r>
              <a:rPr lang="en-US" sz="1800" dirty="0"/>
              <a:t>The encoding of </a:t>
            </a:r>
            <a:r>
              <a:rPr lang="en-US" sz="1800" dirty="0" err="1"/>
              <a:t>sll</a:t>
            </a:r>
            <a:r>
              <a:rPr lang="en-US" sz="1800" dirty="0"/>
              <a:t> is 0 in both the op and </a:t>
            </a:r>
            <a:r>
              <a:rPr lang="en-US" sz="1800" dirty="0" err="1"/>
              <a:t>funct</a:t>
            </a:r>
            <a:r>
              <a:rPr lang="en-US" sz="1800" dirty="0"/>
              <a:t> fields, </a:t>
            </a:r>
            <a:r>
              <a:rPr lang="en-US" sz="1800" dirty="0" err="1"/>
              <a:t>rd</a:t>
            </a:r>
            <a:r>
              <a:rPr lang="en-US" sz="1800" dirty="0"/>
              <a:t> contains 10 (register $t2), rt contains 16 (register $s0), and </a:t>
            </a:r>
            <a:r>
              <a:rPr lang="en-US" sz="1800" dirty="0" err="1"/>
              <a:t>shamt</a:t>
            </a:r>
            <a:r>
              <a:rPr lang="en-US" sz="1800" dirty="0"/>
              <a:t> contains 4. The </a:t>
            </a:r>
            <a:r>
              <a:rPr lang="en-US" sz="1800" dirty="0" err="1"/>
              <a:t>rs</a:t>
            </a:r>
            <a:r>
              <a:rPr lang="en-US" sz="1800" dirty="0"/>
              <a:t> field is unused and thus is set to 0.</a:t>
            </a:r>
          </a:p>
          <a:p>
            <a:endParaRPr lang="en-US" sz="1800" dirty="0"/>
          </a:p>
          <a:p>
            <a:r>
              <a:rPr lang="en-US" sz="1800" dirty="0" err="1"/>
              <a:t>srl</a:t>
            </a:r>
            <a:r>
              <a:rPr lang="en-US" sz="1800" dirty="0"/>
              <a:t> is shift right and work similarly as </a:t>
            </a:r>
            <a:r>
              <a:rPr lang="en-US" sz="1800" dirty="0" err="1"/>
              <a:t>sll</a:t>
            </a:r>
            <a:endParaRPr lang="de-DE" sz="1800" dirty="0"/>
          </a:p>
        </p:txBody>
      </p:sp>
    </p:spTree>
    <p:extLst>
      <p:ext uri="{BB962C8B-B14F-4D97-AF65-F5344CB8AC3E}">
        <p14:creationId xmlns:p14="http://schemas.microsoft.com/office/powerpoint/2010/main" val="2324026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71C0-8AC3-7EDA-61A8-CE444B16EA56}"/>
              </a:ext>
            </a:extLst>
          </p:cNvPr>
          <p:cNvSpPr>
            <a:spLocks noGrp="1"/>
          </p:cNvSpPr>
          <p:nvPr>
            <p:ph type="title"/>
          </p:nvPr>
        </p:nvSpPr>
        <p:spPr>
          <a:xfrm>
            <a:off x="508000" y="245807"/>
            <a:ext cx="6447501" cy="501445"/>
          </a:xfrm>
        </p:spPr>
        <p:txBody>
          <a:bodyPr/>
          <a:lstStyle/>
          <a:p>
            <a:r>
              <a:rPr lang="en-IN" dirty="0"/>
              <a:t>AND operation</a:t>
            </a:r>
            <a:endParaRPr lang="de-DE" dirty="0"/>
          </a:p>
        </p:txBody>
      </p:sp>
      <p:sp>
        <p:nvSpPr>
          <p:cNvPr id="3" name="Content Placeholder 2">
            <a:extLst>
              <a:ext uri="{FF2B5EF4-FFF2-40B4-BE49-F238E27FC236}">
                <a16:creationId xmlns:a16="http://schemas.microsoft.com/office/drawing/2014/main" id="{F5D2AAA7-7301-3DFB-E2B7-105456BA3652}"/>
              </a:ext>
            </a:extLst>
          </p:cNvPr>
          <p:cNvSpPr>
            <a:spLocks noGrp="1"/>
          </p:cNvSpPr>
          <p:nvPr>
            <p:ph idx="1"/>
          </p:nvPr>
        </p:nvSpPr>
        <p:spPr>
          <a:xfrm>
            <a:off x="331021" y="862731"/>
            <a:ext cx="8459018" cy="5508572"/>
          </a:xfrm>
        </p:spPr>
        <p:txBody>
          <a:bodyPr/>
          <a:lstStyle/>
          <a:p>
            <a:r>
              <a:rPr lang="en-US" sz="1800" dirty="0"/>
              <a:t>Register $t2 contains </a:t>
            </a:r>
            <a:r>
              <a:rPr lang="en-US" sz="1800" i="1" dirty="0"/>
              <a:t>0000 0000 0000 0000 0000 1101 1100 0000</a:t>
            </a:r>
            <a:r>
              <a:rPr lang="en-US" sz="1800" baseline="-25000" dirty="0"/>
              <a:t>two</a:t>
            </a:r>
            <a:r>
              <a:rPr lang="en-US" sz="1800" dirty="0"/>
              <a:t> </a:t>
            </a:r>
          </a:p>
          <a:p>
            <a:r>
              <a:rPr lang="en-US" sz="1800" dirty="0"/>
              <a:t>Register $t1 contains </a:t>
            </a:r>
            <a:r>
              <a:rPr lang="en-US" sz="1800" i="1" dirty="0"/>
              <a:t>0000 0000 0000 0000 0011 1100 0000 0000</a:t>
            </a:r>
            <a:r>
              <a:rPr lang="en-US" sz="1800" i="1" baseline="-25000" dirty="0"/>
              <a:t>two</a:t>
            </a:r>
          </a:p>
          <a:p>
            <a:r>
              <a:rPr lang="en-US" sz="1800" i="1" dirty="0"/>
              <a:t>and $t0,$t1,$t2 # reg $t0 = reg $t1 &amp; reg $t2</a:t>
            </a:r>
          </a:p>
          <a:p>
            <a:r>
              <a:rPr lang="en-US" sz="1800" dirty="0"/>
              <a:t>What is the value of $t0?</a:t>
            </a:r>
          </a:p>
          <a:p>
            <a:r>
              <a:rPr lang="en-US" sz="1800" dirty="0"/>
              <a:t>AND can apply a bit pattern to a set of bits to force 0s where there is a 0 in the bit pattern. Such a bit pattern in conjunction with AND is traditionally called a mask, since the mask “conceals” some bits.</a:t>
            </a:r>
          </a:p>
          <a:p>
            <a:r>
              <a:rPr lang="en-US" sz="1800" dirty="0"/>
              <a:t>OR -&gt; dual of AND</a:t>
            </a:r>
          </a:p>
          <a:p>
            <a:r>
              <a:rPr lang="en-US" sz="1800" i="1" dirty="0"/>
              <a:t>or $t0,$t1,$t2 # reg $t0 = reg $t1 | reg $t2</a:t>
            </a:r>
          </a:p>
          <a:p>
            <a:r>
              <a:rPr lang="en-US" sz="1800" dirty="0"/>
              <a:t>What is the value of $t0?</a:t>
            </a:r>
          </a:p>
          <a:p>
            <a:r>
              <a:rPr lang="en-US" sz="1800" i="1" dirty="0"/>
              <a:t>nor $t0,$t1,$t2 # reg $t0 = ~(reg $t1 | reg $t2)</a:t>
            </a:r>
          </a:p>
          <a:p>
            <a:r>
              <a:rPr lang="en-US" sz="1800" dirty="0"/>
              <a:t>What is the value of $t0?</a:t>
            </a:r>
          </a:p>
          <a:p>
            <a:r>
              <a:rPr lang="en-US" sz="1800" dirty="0"/>
              <a:t>MIPS allows constant and immediate operands through </a:t>
            </a:r>
            <a:r>
              <a:rPr lang="en-US" sz="1800" i="1" dirty="0" err="1"/>
              <a:t>andi</a:t>
            </a:r>
            <a:r>
              <a:rPr lang="en-US" sz="1800" i="1" dirty="0"/>
              <a:t> </a:t>
            </a:r>
            <a:r>
              <a:rPr lang="en-US" sz="1800" dirty="0"/>
              <a:t>or </a:t>
            </a:r>
            <a:r>
              <a:rPr lang="en-US" sz="1800" i="1" dirty="0" err="1"/>
              <a:t>ori</a:t>
            </a:r>
            <a:r>
              <a:rPr lang="en-US" sz="1800" dirty="0"/>
              <a:t> operations </a:t>
            </a:r>
          </a:p>
          <a:p>
            <a:r>
              <a:rPr lang="en-US" sz="1800" dirty="0"/>
              <a:t>More logical instructions: </a:t>
            </a:r>
            <a:r>
              <a:rPr lang="en-US" sz="1800" dirty="0" err="1"/>
              <a:t>xor</a:t>
            </a:r>
            <a:r>
              <a:rPr lang="en-US" sz="1800" dirty="0"/>
              <a:t>, </a:t>
            </a:r>
            <a:r>
              <a:rPr lang="en-US" sz="1800" dirty="0" err="1"/>
              <a:t>xori</a:t>
            </a:r>
            <a:r>
              <a:rPr lang="en-US" sz="1800" dirty="0"/>
              <a:t>, </a:t>
            </a:r>
            <a:r>
              <a:rPr lang="en-US" sz="1800" dirty="0" err="1"/>
              <a:t>sra</a:t>
            </a:r>
            <a:r>
              <a:rPr lang="en-US" sz="1800" dirty="0"/>
              <a:t> (shift right arithmetic), </a:t>
            </a:r>
            <a:r>
              <a:rPr lang="en-US" sz="1800" dirty="0" err="1"/>
              <a:t>sllv</a:t>
            </a:r>
            <a:r>
              <a:rPr lang="en-US" sz="1800" dirty="0"/>
              <a:t> (shift left logical variable), </a:t>
            </a:r>
            <a:r>
              <a:rPr lang="en-US" sz="1800" dirty="0" err="1"/>
              <a:t>srlv</a:t>
            </a:r>
            <a:r>
              <a:rPr lang="en-US" sz="1800" dirty="0"/>
              <a:t>, </a:t>
            </a:r>
            <a:r>
              <a:rPr lang="en-US" sz="1800" dirty="0" err="1"/>
              <a:t>srav</a:t>
            </a:r>
            <a:endParaRPr lang="en-US" sz="1800" dirty="0"/>
          </a:p>
          <a:p>
            <a:endParaRPr lang="en-US" sz="1800" dirty="0"/>
          </a:p>
          <a:p>
            <a:endParaRPr lang="en-US" sz="1800" dirty="0"/>
          </a:p>
        </p:txBody>
      </p:sp>
    </p:spTree>
    <p:extLst>
      <p:ext uri="{BB962C8B-B14F-4D97-AF65-F5344CB8AC3E}">
        <p14:creationId xmlns:p14="http://schemas.microsoft.com/office/powerpoint/2010/main" val="211138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6230-4549-E268-4FED-22E32909E1C5}"/>
              </a:ext>
            </a:extLst>
          </p:cNvPr>
          <p:cNvSpPr>
            <a:spLocks noGrp="1"/>
          </p:cNvSpPr>
          <p:nvPr>
            <p:ph type="title"/>
          </p:nvPr>
        </p:nvSpPr>
        <p:spPr>
          <a:xfrm>
            <a:off x="340853" y="245806"/>
            <a:ext cx="6447501" cy="481781"/>
          </a:xfrm>
        </p:spPr>
        <p:txBody>
          <a:bodyPr/>
          <a:lstStyle/>
          <a:p>
            <a:r>
              <a:rPr lang="en-IN" dirty="0"/>
              <a:t>Logical Operations</a:t>
            </a:r>
            <a:endParaRPr lang="de-DE" dirty="0"/>
          </a:p>
        </p:txBody>
      </p:sp>
      <p:sp>
        <p:nvSpPr>
          <p:cNvPr id="3" name="Content Placeholder 2">
            <a:extLst>
              <a:ext uri="{FF2B5EF4-FFF2-40B4-BE49-F238E27FC236}">
                <a16:creationId xmlns:a16="http://schemas.microsoft.com/office/drawing/2014/main" id="{8A7664D0-56FA-16ED-2DB3-349C1F3BD635}"/>
              </a:ext>
            </a:extLst>
          </p:cNvPr>
          <p:cNvSpPr>
            <a:spLocks noGrp="1"/>
          </p:cNvSpPr>
          <p:nvPr>
            <p:ph idx="1"/>
          </p:nvPr>
        </p:nvSpPr>
        <p:spPr>
          <a:xfrm>
            <a:off x="124543" y="902060"/>
            <a:ext cx="8881805" cy="4889140"/>
          </a:xfrm>
        </p:spPr>
        <p:txBody>
          <a:bodyPr/>
          <a:lstStyle/>
          <a:p>
            <a:r>
              <a:rPr lang="en-IN" sz="2000" dirty="0"/>
              <a:t>For right shift, </a:t>
            </a:r>
            <a:r>
              <a:rPr lang="en-US" sz="2000" dirty="0"/>
              <a:t>If the shift amount is a constant and at most 31, the </a:t>
            </a:r>
            <a:r>
              <a:rPr lang="en-US" sz="2000" dirty="0" err="1"/>
              <a:t>srl</a:t>
            </a:r>
            <a:r>
              <a:rPr lang="en-US" sz="2000" dirty="0"/>
              <a:t> instruction is generated</a:t>
            </a:r>
          </a:p>
          <a:p>
            <a:r>
              <a:rPr lang="en-US" sz="2000" dirty="0"/>
              <a:t>If the shift amount is larger or a variable, the </a:t>
            </a:r>
            <a:r>
              <a:rPr lang="en-US" sz="2000" dirty="0" err="1"/>
              <a:t>srlv</a:t>
            </a:r>
            <a:r>
              <a:rPr lang="en-US" sz="2000" dirty="0"/>
              <a:t> instruction is generated where the shift amount is specified in a register</a:t>
            </a:r>
          </a:p>
          <a:p>
            <a:r>
              <a:rPr lang="en-US" sz="2000" dirty="0"/>
              <a:t>In both cases, shifting right by one bit position is equivalent to dividing by two (integer division)</a:t>
            </a:r>
          </a:p>
          <a:p>
            <a:r>
              <a:rPr lang="en-US" sz="2000" dirty="0"/>
              <a:t>If the operand being shifted is of signed type, the </a:t>
            </a:r>
            <a:r>
              <a:rPr lang="en-US" sz="2000" dirty="0" err="1"/>
              <a:t>sra</a:t>
            </a:r>
            <a:r>
              <a:rPr lang="en-US" sz="2000" dirty="0"/>
              <a:t> or </a:t>
            </a:r>
            <a:r>
              <a:rPr lang="en-US" sz="2000" dirty="0" err="1"/>
              <a:t>srav</a:t>
            </a:r>
            <a:r>
              <a:rPr lang="en-US" sz="2000" dirty="0"/>
              <a:t> instruction is generated</a:t>
            </a:r>
          </a:p>
          <a:p>
            <a:r>
              <a:rPr lang="en-US" sz="2000" dirty="0"/>
              <a:t>For signed shift, sign bit is shifted into the most significant side so that the shifted result retains appropriate sign of the operand</a:t>
            </a:r>
          </a:p>
          <a:p>
            <a:r>
              <a:rPr lang="en-US" sz="2000" dirty="0"/>
              <a:t>If the shift amount is a constant and at most 31, the </a:t>
            </a:r>
            <a:r>
              <a:rPr lang="en-US" sz="2000" dirty="0" err="1"/>
              <a:t>sra</a:t>
            </a:r>
            <a:r>
              <a:rPr lang="en-US" sz="2000" dirty="0"/>
              <a:t> instruction is generated.</a:t>
            </a:r>
          </a:p>
          <a:p>
            <a:r>
              <a:rPr lang="en-US" sz="2000" dirty="0"/>
              <a:t>If the shift amount is larger or a variable, the </a:t>
            </a:r>
            <a:r>
              <a:rPr lang="en-US" sz="2000" dirty="0" err="1"/>
              <a:t>srav</a:t>
            </a:r>
            <a:r>
              <a:rPr lang="en-US" sz="2000" dirty="0"/>
              <a:t> instruction is generated where the shift amount is specified in a register.</a:t>
            </a:r>
          </a:p>
          <a:p>
            <a:endParaRPr lang="en-US" sz="2000" dirty="0"/>
          </a:p>
          <a:p>
            <a:endParaRPr lang="de-DE" sz="2000" dirty="0"/>
          </a:p>
        </p:txBody>
      </p:sp>
    </p:spTree>
    <p:extLst>
      <p:ext uri="{BB962C8B-B14F-4D97-AF65-F5344CB8AC3E}">
        <p14:creationId xmlns:p14="http://schemas.microsoft.com/office/powerpoint/2010/main" val="2498042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F695-35AA-6312-341B-5C595E7A828E}"/>
              </a:ext>
            </a:extLst>
          </p:cNvPr>
          <p:cNvSpPr>
            <a:spLocks noGrp="1"/>
          </p:cNvSpPr>
          <p:nvPr>
            <p:ph type="title"/>
          </p:nvPr>
        </p:nvSpPr>
        <p:spPr>
          <a:xfrm>
            <a:off x="281859" y="176981"/>
            <a:ext cx="6447501" cy="511277"/>
          </a:xfrm>
        </p:spPr>
        <p:txBody>
          <a:bodyPr/>
          <a:lstStyle/>
          <a:p>
            <a:r>
              <a:rPr lang="en-IN" dirty="0"/>
              <a:t>Logical Operations: Examples</a:t>
            </a:r>
            <a:endParaRPr lang="de-DE" dirty="0"/>
          </a:p>
        </p:txBody>
      </p:sp>
      <p:sp>
        <p:nvSpPr>
          <p:cNvPr id="3" name="Content Placeholder 2">
            <a:extLst>
              <a:ext uri="{FF2B5EF4-FFF2-40B4-BE49-F238E27FC236}">
                <a16:creationId xmlns:a16="http://schemas.microsoft.com/office/drawing/2014/main" id="{7E3123E6-8CCF-FC74-E04E-F177E9FF2417}"/>
              </a:ext>
            </a:extLst>
          </p:cNvPr>
          <p:cNvSpPr>
            <a:spLocks noGrp="1"/>
          </p:cNvSpPr>
          <p:nvPr>
            <p:ph idx="1"/>
          </p:nvPr>
        </p:nvSpPr>
        <p:spPr>
          <a:xfrm>
            <a:off x="281857" y="1020048"/>
            <a:ext cx="8360697" cy="5518404"/>
          </a:xfrm>
        </p:spPr>
        <p:txBody>
          <a:bodyPr/>
          <a:lstStyle/>
          <a:p>
            <a:pPr lvl="1"/>
            <a:r>
              <a:rPr lang="en-US" dirty="0"/>
              <a:t>Suppose a, b, c are allocated to registers $11, $12, $13 and their memory addresses are in $1, $2, $3</a:t>
            </a:r>
          </a:p>
          <a:p>
            <a:pPr marL="914400" lvl="2" indent="0">
              <a:buNone/>
            </a:pPr>
            <a:r>
              <a:rPr lang="en-US" dirty="0"/>
              <a:t>int a, b, c;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a = b ^ c;                           </a:t>
            </a:r>
            <a:r>
              <a:rPr lang="en-US" dirty="0" err="1"/>
              <a:t>xor</a:t>
            </a:r>
            <a:r>
              <a:rPr lang="en-US" dirty="0"/>
              <a:t> $11, $12, $13</a:t>
            </a:r>
          </a:p>
          <a:p>
            <a:pPr marL="914400" lvl="2" indent="0">
              <a:buNone/>
            </a:pPr>
            <a:r>
              <a:rPr lang="en-US" dirty="0"/>
              <a:t>b = a &amp; c;                          and $12, $11, $13</a:t>
            </a:r>
          </a:p>
          <a:p>
            <a:pPr marL="914400" lvl="2" indent="0">
              <a:buNone/>
            </a:pPr>
            <a:r>
              <a:rPr lang="en-US" dirty="0"/>
              <a:t>a = c | a;                           or   $11, $13, $11</a:t>
            </a:r>
          </a:p>
          <a:p>
            <a:pPr marL="914400" lvl="2" indent="0">
              <a:buNone/>
            </a:pPr>
            <a:r>
              <a:rPr lang="en-US" dirty="0"/>
              <a:t>b = ~a;                              nor  $12, $11, $0</a:t>
            </a:r>
          </a:p>
          <a:p>
            <a:pPr marL="914400" lvl="2" indent="0">
              <a:buNone/>
            </a:pPr>
            <a:r>
              <a:rPr lang="en-US" dirty="0"/>
              <a:t>b = b ^ 0x20;                   </a:t>
            </a:r>
            <a:r>
              <a:rPr lang="en-US" dirty="0" err="1"/>
              <a:t>xori</a:t>
            </a:r>
            <a:r>
              <a:rPr lang="en-US" dirty="0"/>
              <a:t>  $12, $12, 0x20</a:t>
            </a:r>
          </a:p>
          <a:p>
            <a:pPr marL="914400" lvl="2" indent="0">
              <a:buNone/>
            </a:pPr>
            <a:r>
              <a:rPr lang="en-US" dirty="0"/>
              <a:t>a = b &amp; 0x7;                     </a:t>
            </a:r>
            <a:r>
              <a:rPr lang="en-US" dirty="0" err="1"/>
              <a:t>andi</a:t>
            </a:r>
            <a:r>
              <a:rPr lang="en-US" dirty="0"/>
              <a:t> $11, $12, 0x7</a:t>
            </a:r>
          </a:p>
          <a:p>
            <a:pPr marL="914400" lvl="2" indent="0">
              <a:buNone/>
            </a:pPr>
            <a:r>
              <a:rPr lang="en-US" dirty="0"/>
              <a:t>                                          </a:t>
            </a:r>
            <a:r>
              <a:rPr lang="en-US" dirty="0" err="1"/>
              <a:t>sw</a:t>
            </a:r>
            <a:r>
              <a:rPr lang="en-US" dirty="0"/>
              <a:t>    $11, 0($1)</a:t>
            </a:r>
          </a:p>
          <a:p>
            <a:pPr marL="914400" lvl="2" indent="0">
              <a:buNone/>
            </a:pPr>
            <a:r>
              <a:rPr lang="en-US" dirty="0"/>
              <a:t>                                          </a:t>
            </a:r>
            <a:r>
              <a:rPr lang="en-US" dirty="0" err="1"/>
              <a:t>sw</a:t>
            </a:r>
            <a:r>
              <a:rPr lang="en-US" dirty="0"/>
              <a:t>    $12, 0($2)</a:t>
            </a:r>
          </a:p>
          <a:p>
            <a:pPr marL="914400" lvl="2" indent="0">
              <a:buNone/>
            </a:pPr>
            <a:r>
              <a:rPr lang="en-US" dirty="0"/>
              <a:t>                                          </a:t>
            </a:r>
            <a:r>
              <a:rPr lang="en-US" dirty="0" err="1"/>
              <a:t>sw</a:t>
            </a:r>
            <a:r>
              <a:rPr lang="en-US" dirty="0"/>
              <a:t>    $13, 0($3)</a:t>
            </a:r>
          </a:p>
          <a:p>
            <a:endParaRPr lang="de-DE" dirty="0"/>
          </a:p>
        </p:txBody>
      </p:sp>
    </p:spTree>
    <p:extLst>
      <p:ext uri="{BB962C8B-B14F-4D97-AF65-F5344CB8AC3E}">
        <p14:creationId xmlns:p14="http://schemas.microsoft.com/office/powerpoint/2010/main" val="57345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5E953-94AC-3124-0FDB-02143FF50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6B761-A5C0-E446-4E6C-F6DA6F706789}"/>
              </a:ext>
            </a:extLst>
          </p:cNvPr>
          <p:cNvSpPr>
            <a:spLocks noGrp="1"/>
          </p:cNvSpPr>
          <p:nvPr>
            <p:ph type="title"/>
          </p:nvPr>
        </p:nvSpPr>
        <p:spPr>
          <a:xfrm>
            <a:off x="281859" y="176981"/>
            <a:ext cx="6447501" cy="511277"/>
          </a:xfrm>
        </p:spPr>
        <p:txBody>
          <a:bodyPr/>
          <a:lstStyle/>
          <a:p>
            <a:r>
              <a:rPr lang="en-IN" dirty="0"/>
              <a:t>Logical Operations: Examples</a:t>
            </a:r>
            <a:endParaRPr lang="de-DE" dirty="0"/>
          </a:p>
        </p:txBody>
      </p:sp>
      <p:sp>
        <p:nvSpPr>
          <p:cNvPr id="3" name="Content Placeholder 2">
            <a:extLst>
              <a:ext uri="{FF2B5EF4-FFF2-40B4-BE49-F238E27FC236}">
                <a16:creationId xmlns:a16="http://schemas.microsoft.com/office/drawing/2014/main" id="{78BB92B5-C9FC-B939-F355-1E9623F961D7}"/>
              </a:ext>
            </a:extLst>
          </p:cNvPr>
          <p:cNvSpPr>
            <a:spLocks noGrp="1"/>
          </p:cNvSpPr>
          <p:nvPr>
            <p:ph idx="1"/>
          </p:nvPr>
        </p:nvSpPr>
        <p:spPr>
          <a:xfrm>
            <a:off x="281857" y="1020048"/>
            <a:ext cx="8360697" cy="5518404"/>
          </a:xfrm>
        </p:spPr>
        <p:txBody>
          <a:bodyPr/>
          <a:lstStyle/>
          <a:p>
            <a:pPr lvl="1"/>
            <a:r>
              <a:rPr lang="en-US" dirty="0"/>
              <a:t>Suppose a, b, c are allocated to registers $11, $12, $13 and their memory addresses are in $1, $2, $3</a:t>
            </a:r>
          </a:p>
          <a:p>
            <a:pPr marL="914400" lvl="2" indent="0">
              <a:buNone/>
            </a:pPr>
            <a:r>
              <a:rPr lang="en-US" dirty="0"/>
              <a:t>int a, b;                          </a:t>
            </a:r>
            <a:r>
              <a:rPr lang="en-US" dirty="0" err="1"/>
              <a:t>lw</a:t>
            </a:r>
            <a:r>
              <a:rPr lang="en-US" dirty="0"/>
              <a:t> $12, 0($2)</a:t>
            </a:r>
          </a:p>
          <a:p>
            <a:pPr marL="914400" lvl="2" indent="0">
              <a:buNone/>
            </a:pPr>
            <a:r>
              <a:rPr lang="en-US" dirty="0"/>
              <a:t>unsigned int c;              </a:t>
            </a:r>
            <a:r>
              <a:rPr lang="en-US" dirty="0" err="1"/>
              <a:t>lw</a:t>
            </a:r>
            <a:r>
              <a:rPr lang="en-US" dirty="0"/>
              <a:t> $13, 0($3)</a:t>
            </a:r>
          </a:p>
          <a:p>
            <a:pPr marL="914400" lvl="2" indent="0">
              <a:buNone/>
            </a:pPr>
            <a:r>
              <a:rPr lang="en-US" dirty="0"/>
              <a:t>a = b &gt;&gt; 12;                   </a:t>
            </a:r>
            <a:r>
              <a:rPr lang="en-US" dirty="0" err="1"/>
              <a:t>sra</a:t>
            </a:r>
            <a:r>
              <a:rPr lang="en-US" dirty="0"/>
              <a:t> $11, $12, 12</a:t>
            </a:r>
          </a:p>
          <a:p>
            <a:pPr marL="914400" lvl="2" indent="0">
              <a:buNone/>
            </a:pPr>
            <a:r>
              <a:rPr lang="en-US" dirty="0"/>
              <a:t>c = c &gt;&gt; 4;                      </a:t>
            </a:r>
            <a:r>
              <a:rPr lang="en-US" dirty="0" err="1"/>
              <a:t>srl</a:t>
            </a:r>
            <a:r>
              <a:rPr lang="en-US" dirty="0"/>
              <a:t> $13, $13, 4</a:t>
            </a:r>
          </a:p>
          <a:p>
            <a:pPr marL="914400" lvl="2" indent="0">
              <a:buNone/>
            </a:pPr>
            <a:r>
              <a:rPr lang="en-US" dirty="0"/>
              <a:t>b = b &gt;&gt; c;                     </a:t>
            </a:r>
            <a:r>
              <a:rPr lang="en-US" dirty="0" err="1"/>
              <a:t>srav</a:t>
            </a:r>
            <a:r>
              <a:rPr lang="en-US" dirty="0"/>
              <a:t> $12, $12, $13</a:t>
            </a:r>
          </a:p>
          <a:p>
            <a:pPr marL="914400" lvl="2" indent="0">
              <a:buNone/>
            </a:pPr>
            <a:r>
              <a:rPr lang="en-US" dirty="0"/>
              <a:t>c = c &gt;&gt; b;                     </a:t>
            </a:r>
            <a:r>
              <a:rPr lang="en-US" dirty="0" err="1"/>
              <a:t>srlv</a:t>
            </a:r>
            <a:r>
              <a:rPr lang="en-US" dirty="0"/>
              <a:t> $13, $13, $12</a:t>
            </a:r>
          </a:p>
          <a:p>
            <a:pPr marL="914400" lvl="2" indent="0">
              <a:buNone/>
            </a:pPr>
            <a:r>
              <a:rPr lang="en-US" dirty="0"/>
              <a:t>c = c*8;                         </a:t>
            </a:r>
            <a:r>
              <a:rPr lang="en-US" dirty="0" err="1"/>
              <a:t>sll</a:t>
            </a:r>
            <a:r>
              <a:rPr lang="en-US" dirty="0"/>
              <a:t>  $13, $13, 3</a:t>
            </a:r>
          </a:p>
          <a:p>
            <a:pPr marL="914400" lvl="2" indent="0">
              <a:buNone/>
            </a:pPr>
            <a:r>
              <a:rPr lang="en-US" dirty="0"/>
              <a:t>b = a &lt;&lt; c;                    </a:t>
            </a:r>
            <a:r>
              <a:rPr lang="en-US" dirty="0" err="1"/>
              <a:t>sllv</a:t>
            </a:r>
            <a:r>
              <a:rPr lang="en-US" dirty="0"/>
              <a:t> $12, $11, $13 </a:t>
            </a:r>
          </a:p>
          <a:p>
            <a:pPr marL="914400" lvl="2" indent="0">
              <a:buNone/>
            </a:pPr>
            <a:r>
              <a:rPr lang="en-US" dirty="0"/>
              <a:t>                                      </a:t>
            </a:r>
            <a:r>
              <a:rPr lang="en-US" dirty="0" err="1"/>
              <a:t>sw</a:t>
            </a:r>
            <a:r>
              <a:rPr lang="en-US" dirty="0"/>
              <a:t>    $11, 0($1)</a:t>
            </a:r>
          </a:p>
          <a:p>
            <a:pPr marL="914400" lvl="2" indent="0">
              <a:buNone/>
            </a:pPr>
            <a:r>
              <a:rPr lang="en-US" dirty="0"/>
              <a:t>                                      </a:t>
            </a:r>
            <a:r>
              <a:rPr lang="en-US" dirty="0" err="1"/>
              <a:t>sw</a:t>
            </a:r>
            <a:r>
              <a:rPr lang="en-US" dirty="0"/>
              <a:t>    $12, 0($2)</a:t>
            </a:r>
          </a:p>
          <a:p>
            <a:pPr marL="914400" lvl="2" indent="0">
              <a:buNone/>
            </a:pPr>
            <a:r>
              <a:rPr lang="en-US" dirty="0"/>
              <a:t>                                      </a:t>
            </a:r>
            <a:r>
              <a:rPr lang="en-US" dirty="0" err="1"/>
              <a:t>sw</a:t>
            </a:r>
            <a:r>
              <a:rPr lang="en-US" dirty="0"/>
              <a:t>    $13, 0($3)</a:t>
            </a:r>
          </a:p>
          <a:p>
            <a:endParaRPr lang="de-DE" dirty="0"/>
          </a:p>
        </p:txBody>
      </p:sp>
    </p:spTree>
    <p:extLst>
      <p:ext uri="{BB962C8B-B14F-4D97-AF65-F5344CB8AC3E}">
        <p14:creationId xmlns:p14="http://schemas.microsoft.com/office/powerpoint/2010/main" val="2154663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946B-9459-28DC-439F-96AD1887538D}"/>
              </a:ext>
            </a:extLst>
          </p:cNvPr>
          <p:cNvSpPr>
            <a:spLocks noGrp="1"/>
          </p:cNvSpPr>
          <p:nvPr>
            <p:ph type="title"/>
          </p:nvPr>
        </p:nvSpPr>
        <p:spPr>
          <a:xfrm>
            <a:off x="331021" y="245806"/>
            <a:ext cx="6447501" cy="570271"/>
          </a:xfrm>
        </p:spPr>
        <p:txBody>
          <a:bodyPr/>
          <a:lstStyle/>
          <a:p>
            <a:r>
              <a:rPr lang="en-IN" dirty="0"/>
              <a:t>Decision Making in MIPS</a:t>
            </a:r>
            <a:endParaRPr lang="de-DE" dirty="0"/>
          </a:p>
        </p:txBody>
      </p:sp>
      <p:sp>
        <p:nvSpPr>
          <p:cNvPr id="3" name="Content Placeholder 2">
            <a:extLst>
              <a:ext uri="{FF2B5EF4-FFF2-40B4-BE49-F238E27FC236}">
                <a16:creationId xmlns:a16="http://schemas.microsoft.com/office/drawing/2014/main" id="{77AEBB7F-4E59-31BE-1B78-F3857A761E61}"/>
              </a:ext>
            </a:extLst>
          </p:cNvPr>
          <p:cNvSpPr>
            <a:spLocks noGrp="1"/>
          </p:cNvSpPr>
          <p:nvPr>
            <p:ph idx="1"/>
          </p:nvPr>
        </p:nvSpPr>
        <p:spPr>
          <a:xfrm>
            <a:off x="147484" y="904567"/>
            <a:ext cx="8849032" cy="5152104"/>
          </a:xfrm>
        </p:spPr>
        <p:txBody>
          <a:bodyPr/>
          <a:lstStyle/>
          <a:p>
            <a:r>
              <a:rPr lang="en-US" sz="2000" dirty="0"/>
              <a:t>Decision making is commonly represented in programming languages using the if statement, sometimes combined with go to statements and labels. MIPS assembly language includes two decision-making instructions, similar to an if statement with a go to.</a:t>
            </a:r>
          </a:p>
          <a:p>
            <a:r>
              <a:rPr lang="de-DE" sz="2000" i="1" dirty="0"/>
              <a:t>beq register1, register2, L1 (branch if equal)</a:t>
            </a:r>
          </a:p>
          <a:p>
            <a:r>
              <a:rPr lang="en-US" sz="2000" dirty="0"/>
              <a:t>Th is instruction means go to the statement labeled L1 if the value in register1 equals the value in register2</a:t>
            </a:r>
          </a:p>
          <a:p>
            <a:r>
              <a:rPr lang="en-US" sz="2000" i="1" dirty="0" err="1"/>
              <a:t>bne</a:t>
            </a:r>
            <a:r>
              <a:rPr lang="en-US" sz="2000" i="1" dirty="0"/>
              <a:t> register1, register2, L1 (branch if not equal)</a:t>
            </a:r>
          </a:p>
          <a:p>
            <a:r>
              <a:rPr lang="en-US" sz="2000" dirty="0"/>
              <a:t>It means go to the statement labeled L1 if the value in register1 does not equal the value in register2. </a:t>
            </a:r>
          </a:p>
          <a:p>
            <a:r>
              <a:rPr lang="en-US" sz="2000" dirty="0"/>
              <a:t>Both these instruction helps us to execute conditional branches (if else statements)</a:t>
            </a:r>
          </a:p>
          <a:p>
            <a:endParaRPr lang="de-DE" sz="2000" dirty="0"/>
          </a:p>
        </p:txBody>
      </p:sp>
    </p:spTree>
    <p:extLst>
      <p:ext uri="{BB962C8B-B14F-4D97-AF65-F5344CB8AC3E}">
        <p14:creationId xmlns:p14="http://schemas.microsoft.com/office/powerpoint/2010/main" val="3754806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0323-C616-4690-2D5A-AC8421BBE175}"/>
              </a:ext>
            </a:extLst>
          </p:cNvPr>
          <p:cNvSpPr>
            <a:spLocks noGrp="1"/>
          </p:cNvSpPr>
          <p:nvPr>
            <p:ph type="title"/>
          </p:nvPr>
        </p:nvSpPr>
        <p:spPr>
          <a:xfrm>
            <a:off x="508001" y="462116"/>
            <a:ext cx="6447501" cy="403123"/>
          </a:xfrm>
        </p:spPr>
        <p:txBody>
          <a:bodyPr>
            <a:normAutofit fontScale="90000"/>
          </a:bodyPr>
          <a:lstStyle/>
          <a:p>
            <a:r>
              <a:rPr lang="en-IN" dirty="0"/>
              <a:t>Example:</a:t>
            </a:r>
            <a:endParaRPr lang="de-DE" dirty="0"/>
          </a:p>
        </p:txBody>
      </p:sp>
      <p:sp>
        <p:nvSpPr>
          <p:cNvPr id="3" name="Content Placeholder 2">
            <a:extLst>
              <a:ext uri="{FF2B5EF4-FFF2-40B4-BE49-F238E27FC236}">
                <a16:creationId xmlns:a16="http://schemas.microsoft.com/office/drawing/2014/main" id="{BD9BD62F-53AD-E880-FA47-0433BD8DC8BC}"/>
              </a:ext>
            </a:extLst>
          </p:cNvPr>
          <p:cNvSpPr>
            <a:spLocks noGrp="1"/>
          </p:cNvSpPr>
          <p:nvPr>
            <p:ph idx="1"/>
          </p:nvPr>
        </p:nvSpPr>
        <p:spPr>
          <a:xfrm>
            <a:off x="409678" y="1108537"/>
            <a:ext cx="8213212" cy="3880773"/>
          </a:xfrm>
        </p:spPr>
        <p:txBody>
          <a:bodyPr/>
          <a:lstStyle/>
          <a:p>
            <a:r>
              <a:rPr lang="en-US" sz="2000" dirty="0"/>
              <a:t>if (</a:t>
            </a:r>
            <a:r>
              <a:rPr lang="en-US" sz="2000" dirty="0" err="1"/>
              <a:t>i</a:t>
            </a:r>
            <a:r>
              <a:rPr lang="en-US" sz="2000" dirty="0"/>
              <a:t> == j) f = g + h; else f = g – h;</a:t>
            </a:r>
          </a:p>
          <a:p>
            <a:r>
              <a:rPr lang="en-US" sz="2000" dirty="0"/>
              <a:t>f, g, h, </a:t>
            </a:r>
            <a:r>
              <a:rPr lang="en-US" sz="2000" dirty="0" err="1"/>
              <a:t>i</a:t>
            </a:r>
            <a:r>
              <a:rPr lang="en-US" sz="2000" dirty="0"/>
              <a:t>, and j are variables. If the five variables f through j correspond to the five registers $s0 through $s4,</a:t>
            </a:r>
          </a:p>
          <a:p>
            <a:r>
              <a:rPr lang="de-DE" sz="2000" i="1" dirty="0"/>
              <a:t>bne $s3,$s4,Else </a:t>
            </a:r>
            <a:r>
              <a:rPr lang="en-US" sz="2000" i="1" dirty="0"/>
              <a:t># go to Else if </a:t>
            </a:r>
            <a:r>
              <a:rPr lang="en-US" sz="2000" i="1" dirty="0" err="1"/>
              <a:t>i</a:t>
            </a:r>
            <a:r>
              <a:rPr lang="en-US" sz="2000" i="1" dirty="0"/>
              <a:t> ≠ j</a:t>
            </a:r>
            <a:br>
              <a:rPr lang="de-DE" sz="2000" i="1" dirty="0"/>
            </a:br>
            <a:r>
              <a:rPr lang="de-DE" sz="2000" i="1" dirty="0"/>
              <a:t>add $s0,$s1,$s2 </a:t>
            </a:r>
            <a:r>
              <a:rPr lang="en-US" sz="2000" i="1" dirty="0"/>
              <a:t># f = g + h (skipped if </a:t>
            </a:r>
            <a:r>
              <a:rPr lang="en-US" sz="2000" i="1" dirty="0" err="1"/>
              <a:t>i</a:t>
            </a:r>
            <a:r>
              <a:rPr lang="en-US" sz="2000" i="1" dirty="0"/>
              <a:t> ≠ j)</a:t>
            </a:r>
            <a:br>
              <a:rPr lang="en-US" sz="2000" i="1" dirty="0"/>
            </a:br>
            <a:r>
              <a:rPr lang="en-US" sz="2000" i="1" dirty="0"/>
              <a:t>j Exit # go to Exit</a:t>
            </a:r>
            <a:br>
              <a:rPr lang="en-US" sz="2000" i="1" dirty="0"/>
            </a:br>
            <a:r>
              <a:rPr lang="en-US" sz="2000" i="1" dirty="0" err="1"/>
              <a:t>Else:sub</a:t>
            </a:r>
            <a:r>
              <a:rPr lang="en-US" sz="2000" i="1" dirty="0"/>
              <a:t> $s0,$s1,$s2 # f = g – h (skipped if </a:t>
            </a:r>
            <a:r>
              <a:rPr lang="en-US" sz="2000" i="1" dirty="0" err="1"/>
              <a:t>i</a:t>
            </a:r>
            <a:r>
              <a:rPr lang="en-US" sz="2000" i="1" dirty="0"/>
              <a:t> = j)</a:t>
            </a:r>
            <a:br>
              <a:rPr lang="en-US" sz="2000" i="1" dirty="0"/>
            </a:br>
            <a:r>
              <a:rPr lang="en-US" sz="2000" i="1" dirty="0"/>
              <a:t>Exit:</a:t>
            </a:r>
            <a:endParaRPr lang="de-DE" sz="2000" i="1" dirty="0"/>
          </a:p>
          <a:p>
            <a:r>
              <a:rPr lang="de-DE" sz="2000" i="1" dirty="0"/>
              <a:t>j- </a:t>
            </a:r>
            <a:r>
              <a:rPr lang="de-DE" sz="2000" dirty="0"/>
              <a:t>unconditional branch. </a:t>
            </a:r>
            <a:r>
              <a:rPr lang="en-US" sz="2000" dirty="0"/>
              <a:t>This instruction says that the processor always follows the branch. To distinguish between conditional and unconditional branches, the MIPS name for this type of instruction is jump, abbreviated as j</a:t>
            </a:r>
          </a:p>
          <a:p>
            <a:r>
              <a:rPr lang="en-US" sz="2000" dirty="0"/>
              <a:t>Some other branching instructions:</a:t>
            </a:r>
          </a:p>
          <a:p>
            <a:pPr lvl="1"/>
            <a:r>
              <a:rPr lang="en-US" sz="2000" dirty="0" err="1"/>
              <a:t>bgez</a:t>
            </a:r>
            <a:r>
              <a:rPr lang="en-US" sz="2000" dirty="0"/>
              <a:t> (Branch if &gt;= 0) compares a register operand against zero</a:t>
            </a:r>
          </a:p>
          <a:p>
            <a:pPr lvl="1"/>
            <a:r>
              <a:rPr lang="en-US" sz="2000" dirty="0" err="1"/>
              <a:t>bgtz</a:t>
            </a:r>
            <a:r>
              <a:rPr lang="en-US" sz="2000" dirty="0"/>
              <a:t> (Branch if &gt; 0)</a:t>
            </a:r>
          </a:p>
          <a:p>
            <a:pPr lvl="1"/>
            <a:r>
              <a:rPr lang="en-US" sz="2000" dirty="0" err="1"/>
              <a:t>blez</a:t>
            </a:r>
            <a:r>
              <a:rPr lang="en-US" sz="2000" dirty="0"/>
              <a:t> (Branch if &lt;= 0)</a:t>
            </a:r>
          </a:p>
          <a:p>
            <a:pPr lvl="1"/>
            <a:r>
              <a:rPr lang="en-US" sz="2000" dirty="0" err="1"/>
              <a:t>bltz</a:t>
            </a:r>
            <a:r>
              <a:rPr lang="en-US" sz="2000" dirty="0"/>
              <a:t> (Branch if &lt; 0)</a:t>
            </a:r>
          </a:p>
          <a:p>
            <a:endParaRPr lang="de-DE" sz="2000" dirty="0"/>
          </a:p>
        </p:txBody>
      </p:sp>
    </p:spTree>
    <p:extLst>
      <p:ext uri="{BB962C8B-B14F-4D97-AF65-F5344CB8AC3E}">
        <p14:creationId xmlns:p14="http://schemas.microsoft.com/office/powerpoint/2010/main" val="2673308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A569-3015-796F-520D-015881044CB7}"/>
              </a:ext>
            </a:extLst>
          </p:cNvPr>
          <p:cNvSpPr>
            <a:spLocks noGrp="1"/>
          </p:cNvSpPr>
          <p:nvPr>
            <p:ph type="title"/>
          </p:nvPr>
        </p:nvSpPr>
        <p:spPr>
          <a:xfrm>
            <a:off x="291691" y="156238"/>
            <a:ext cx="6447501" cy="660400"/>
          </a:xfrm>
        </p:spPr>
        <p:txBody>
          <a:bodyPr/>
          <a:lstStyle/>
          <a:p>
            <a:r>
              <a:rPr lang="en-IN" dirty="0"/>
              <a:t>Some more example</a:t>
            </a:r>
            <a:endParaRPr lang="de-DE" dirty="0"/>
          </a:p>
        </p:txBody>
      </p:sp>
      <p:sp>
        <p:nvSpPr>
          <p:cNvPr id="3" name="Content Placeholder 2">
            <a:extLst>
              <a:ext uri="{FF2B5EF4-FFF2-40B4-BE49-F238E27FC236}">
                <a16:creationId xmlns:a16="http://schemas.microsoft.com/office/drawing/2014/main" id="{83391E16-7F78-D64C-1A82-5866B935B62C}"/>
              </a:ext>
            </a:extLst>
          </p:cNvPr>
          <p:cNvSpPr>
            <a:spLocks noGrp="1"/>
          </p:cNvSpPr>
          <p:nvPr>
            <p:ph idx="1"/>
          </p:nvPr>
        </p:nvSpPr>
        <p:spPr>
          <a:xfrm>
            <a:off x="95045" y="802533"/>
            <a:ext cx="8547509" cy="5252933"/>
          </a:xfrm>
        </p:spPr>
        <p:txBody>
          <a:bodyPr/>
          <a:lstStyle/>
          <a:p>
            <a:pPr lvl="1"/>
            <a:r>
              <a:rPr lang="en-US" dirty="0"/>
              <a:t>Suppose x, y, z are allocated to registers $11, $12, $13 and their addresses are in $1, $2, $3</a:t>
            </a:r>
          </a:p>
          <a:p>
            <a:pPr marL="914400" lvl="2" indent="0">
              <a:buNone/>
            </a:pPr>
            <a:r>
              <a:rPr lang="en-US" dirty="0"/>
              <a:t>int x, y, z;</a:t>
            </a:r>
          </a:p>
          <a:p>
            <a:pPr marL="914400" lvl="2" indent="0">
              <a:buNone/>
            </a:pPr>
            <a:r>
              <a:rPr lang="en-US" dirty="0"/>
              <a:t>if (</a:t>
            </a:r>
            <a:r>
              <a:rPr lang="en-US" dirty="0">
                <a:solidFill>
                  <a:srgbClr val="FF0000"/>
                </a:solidFill>
              </a:rPr>
              <a:t>x == y</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bne</a:t>
            </a:r>
            <a:r>
              <a:rPr lang="en-US" dirty="0">
                <a:solidFill>
                  <a:srgbClr val="FF0000"/>
                </a:solidFill>
              </a:rPr>
              <a:t> $11, $12,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a:p>
            <a:endParaRPr lang="de-DE" dirty="0"/>
          </a:p>
        </p:txBody>
      </p:sp>
    </p:spTree>
    <p:extLst>
      <p:ext uri="{BB962C8B-B14F-4D97-AF65-F5344CB8AC3E}">
        <p14:creationId xmlns:p14="http://schemas.microsoft.com/office/powerpoint/2010/main" val="1079433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CF8F-B822-5900-2EE5-8592A1F266A5}"/>
              </a:ext>
            </a:extLst>
          </p:cNvPr>
          <p:cNvSpPr>
            <a:spLocks noGrp="1"/>
          </p:cNvSpPr>
          <p:nvPr>
            <p:ph type="title"/>
          </p:nvPr>
        </p:nvSpPr>
        <p:spPr>
          <a:xfrm>
            <a:off x="429343" y="156238"/>
            <a:ext cx="6447501" cy="660400"/>
          </a:xfrm>
        </p:spPr>
        <p:txBody>
          <a:bodyPr/>
          <a:lstStyle/>
          <a:p>
            <a:r>
              <a:rPr lang="en-IN" dirty="0"/>
              <a:t>Some more example</a:t>
            </a:r>
            <a:endParaRPr lang="de-DE" dirty="0"/>
          </a:p>
        </p:txBody>
      </p:sp>
      <p:sp>
        <p:nvSpPr>
          <p:cNvPr id="3" name="Content Placeholder 2">
            <a:extLst>
              <a:ext uri="{FF2B5EF4-FFF2-40B4-BE49-F238E27FC236}">
                <a16:creationId xmlns:a16="http://schemas.microsoft.com/office/drawing/2014/main" id="{790189BB-D0A3-8332-6605-DD5023980A5C}"/>
              </a:ext>
            </a:extLst>
          </p:cNvPr>
          <p:cNvSpPr>
            <a:spLocks noGrp="1"/>
          </p:cNvSpPr>
          <p:nvPr>
            <p:ph idx="1"/>
          </p:nvPr>
        </p:nvSpPr>
        <p:spPr>
          <a:xfrm>
            <a:off x="252363" y="816638"/>
            <a:ext cx="8462294" cy="5564497"/>
          </a:xfrm>
        </p:spPr>
        <p:txBody>
          <a:bodyPr/>
          <a:lstStyle/>
          <a:p>
            <a:pPr lvl="1"/>
            <a:r>
              <a:rPr lang="en-US" dirty="0"/>
              <a:t>Suppose x, y, z are allocated to registers $11, $12, $13 and their addresses are in $1, $2, $3</a:t>
            </a:r>
          </a:p>
          <a:p>
            <a:pPr marL="914400" lvl="2" indent="0">
              <a:buNone/>
            </a:pPr>
            <a:r>
              <a:rPr lang="en-US" dirty="0"/>
              <a:t>int x, y, z;</a:t>
            </a:r>
          </a:p>
          <a:p>
            <a:pPr marL="914400" lvl="2" indent="0">
              <a:buNone/>
            </a:pPr>
            <a:r>
              <a:rPr lang="en-US" dirty="0"/>
              <a:t>if (</a:t>
            </a:r>
            <a:r>
              <a:rPr lang="en-US" dirty="0">
                <a:solidFill>
                  <a:srgbClr val="FF0000"/>
                </a:solidFill>
              </a:rPr>
              <a:t>x != y</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beq</a:t>
            </a:r>
            <a:r>
              <a:rPr lang="en-US" dirty="0">
                <a:solidFill>
                  <a:srgbClr val="FF0000"/>
                </a:solidFill>
              </a:rPr>
              <a:t> $11, $12,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a:p>
            <a:endParaRPr lang="de-DE" dirty="0"/>
          </a:p>
        </p:txBody>
      </p:sp>
    </p:spTree>
    <p:extLst>
      <p:ext uri="{BB962C8B-B14F-4D97-AF65-F5344CB8AC3E}">
        <p14:creationId xmlns:p14="http://schemas.microsoft.com/office/powerpoint/2010/main" val="4070911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81D8-C457-F815-A2C8-68DE9DB4E0E3}"/>
              </a:ext>
            </a:extLst>
          </p:cNvPr>
          <p:cNvSpPr>
            <a:spLocks noGrp="1"/>
          </p:cNvSpPr>
          <p:nvPr>
            <p:ph type="title"/>
          </p:nvPr>
        </p:nvSpPr>
        <p:spPr>
          <a:xfrm>
            <a:off x="311356" y="443011"/>
            <a:ext cx="6447501" cy="510717"/>
          </a:xfrm>
        </p:spPr>
        <p:txBody>
          <a:bodyPr>
            <a:normAutofit/>
          </a:bodyPr>
          <a:lstStyle/>
          <a:p>
            <a:r>
              <a:rPr lang="en-IN" dirty="0"/>
              <a:t>Some more example</a:t>
            </a:r>
            <a:endParaRPr lang="de-DE" dirty="0"/>
          </a:p>
        </p:txBody>
      </p:sp>
      <p:sp>
        <p:nvSpPr>
          <p:cNvPr id="3" name="Content Placeholder 2">
            <a:extLst>
              <a:ext uri="{FF2B5EF4-FFF2-40B4-BE49-F238E27FC236}">
                <a16:creationId xmlns:a16="http://schemas.microsoft.com/office/drawing/2014/main" id="{18CF4402-B77B-0BA1-AAD0-BAB808C7A333}"/>
              </a:ext>
            </a:extLst>
          </p:cNvPr>
          <p:cNvSpPr>
            <a:spLocks noGrp="1"/>
          </p:cNvSpPr>
          <p:nvPr>
            <p:ph idx="1"/>
          </p:nvPr>
        </p:nvSpPr>
        <p:spPr>
          <a:xfrm>
            <a:off x="155678" y="1088873"/>
            <a:ext cx="8832644" cy="3880773"/>
          </a:xfrm>
        </p:spPr>
        <p:txBody>
          <a:bodyPr/>
          <a:lstStyle/>
          <a:p>
            <a:pPr lvl="1"/>
            <a:r>
              <a:rPr lang="en-US" dirty="0"/>
              <a:t>Suppose x, z are allocated to registers $11, $13 and their addresses are in $1, $3</a:t>
            </a:r>
          </a:p>
          <a:p>
            <a:pPr marL="914400" lvl="2" indent="0">
              <a:buNone/>
            </a:pPr>
            <a:r>
              <a:rPr lang="en-US" dirty="0"/>
              <a:t>int x, z;</a:t>
            </a:r>
          </a:p>
          <a:p>
            <a:pPr marL="914400" lvl="2" indent="0">
              <a:buNone/>
            </a:pPr>
            <a:r>
              <a:rPr lang="en-US" dirty="0"/>
              <a:t>if (</a:t>
            </a:r>
            <a:r>
              <a:rPr lang="en-US" dirty="0">
                <a:solidFill>
                  <a:srgbClr val="FF0000"/>
                </a:solidFill>
              </a:rPr>
              <a:t>x &lt;= 0</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bgtz</a:t>
            </a:r>
            <a:r>
              <a:rPr lang="en-US" dirty="0">
                <a:solidFill>
                  <a:srgbClr val="FF0000"/>
                </a:solidFill>
              </a:rPr>
              <a:t> $11,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a:p>
            <a:endParaRPr lang="de-DE" dirty="0"/>
          </a:p>
        </p:txBody>
      </p:sp>
    </p:spTree>
    <p:extLst>
      <p:ext uri="{BB962C8B-B14F-4D97-AF65-F5344CB8AC3E}">
        <p14:creationId xmlns:p14="http://schemas.microsoft.com/office/powerpoint/2010/main" val="295864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12A2-3732-D296-4081-36E41FE5F85A}"/>
              </a:ext>
            </a:extLst>
          </p:cNvPr>
          <p:cNvSpPr>
            <a:spLocks noGrp="1"/>
          </p:cNvSpPr>
          <p:nvPr>
            <p:ph type="title"/>
          </p:nvPr>
        </p:nvSpPr>
        <p:spPr>
          <a:xfrm>
            <a:off x="173705" y="156238"/>
            <a:ext cx="6447501" cy="404201"/>
          </a:xfrm>
        </p:spPr>
        <p:txBody>
          <a:bodyPr>
            <a:normAutofit fontScale="90000"/>
          </a:bodyPr>
          <a:lstStyle/>
          <a:p>
            <a:r>
              <a:rPr lang="en-IN" dirty="0"/>
              <a:t>Compiling C code into MIPS</a:t>
            </a:r>
            <a:endParaRPr lang="de-DE" dirty="0"/>
          </a:p>
        </p:txBody>
      </p:sp>
      <p:sp>
        <p:nvSpPr>
          <p:cNvPr id="3" name="Content Placeholder 2">
            <a:extLst>
              <a:ext uri="{FF2B5EF4-FFF2-40B4-BE49-F238E27FC236}">
                <a16:creationId xmlns:a16="http://schemas.microsoft.com/office/drawing/2014/main" id="{89AC0F7F-AE01-263D-09EF-3BB5F93DEE21}"/>
              </a:ext>
            </a:extLst>
          </p:cNvPr>
          <p:cNvSpPr>
            <a:spLocks noGrp="1"/>
          </p:cNvSpPr>
          <p:nvPr>
            <p:ph idx="1"/>
          </p:nvPr>
        </p:nvSpPr>
        <p:spPr>
          <a:xfrm>
            <a:off x="173705" y="656255"/>
            <a:ext cx="8970295" cy="4810481"/>
          </a:xfrm>
        </p:spPr>
        <p:txBody>
          <a:bodyPr/>
          <a:lstStyle/>
          <a:p>
            <a:r>
              <a:rPr lang="en-IN" dirty="0"/>
              <a:t>Example 1:</a:t>
            </a:r>
          </a:p>
          <a:p>
            <a:pPr lvl="1"/>
            <a:r>
              <a:rPr lang="pt-BR" dirty="0"/>
              <a:t>a = b + c; d = a – e; </a:t>
            </a:r>
            <a:endParaRPr lang="en-IN" dirty="0"/>
          </a:p>
          <a:p>
            <a:pPr lvl="1"/>
            <a:r>
              <a:rPr lang="de-DE" dirty="0"/>
              <a:t>In MIPS:</a:t>
            </a:r>
          </a:p>
          <a:p>
            <a:pPr lvl="2"/>
            <a:r>
              <a:rPr lang="de-DE" i="1" dirty="0"/>
              <a:t>add a, b, c</a:t>
            </a:r>
          </a:p>
          <a:p>
            <a:pPr lvl="2"/>
            <a:r>
              <a:rPr lang="de-DE" i="1" dirty="0"/>
              <a:t>sub d, a, e</a:t>
            </a:r>
          </a:p>
          <a:p>
            <a:r>
              <a:rPr lang="de-DE" dirty="0"/>
              <a:t>Example 2: </a:t>
            </a:r>
          </a:p>
          <a:p>
            <a:pPr lvl="1"/>
            <a:r>
              <a:rPr lang="pt-BR" dirty="0"/>
              <a:t>f = (g + h) – (i + j); </a:t>
            </a:r>
            <a:endParaRPr lang="de-DE" dirty="0"/>
          </a:p>
          <a:p>
            <a:pPr lvl="1"/>
            <a:r>
              <a:rPr lang="de-DE" dirty="0"/>
              <a:t>In MIPS:</a:t>
            </a:r>
          </a:p>
          <a:p>
            <a:pPr lvl="2"/>
            <a:r>
              <a:rPr lang="fr-FR" i="1" dirty="0" err="1"/>
              <a:t>add</a:t>
            </a:r>
            <a:r>
              <a:rPr lang="fr-FR" i="1" dirty="0"/>
              <a:t> t0,g,h</a:t>
            </a:r>
            <a:r>
              <a:rPr lang="fr-FR" dirty="0"/>
              <a:t> # </a:t>
            </a:r>
            <a:r>
              <a:rPr lang="fr-FR" dirty="0" err="1"/>
              <a:t>temporary</a:t>
            </a:r>
            <a:r>
              <a:rPr lang="fr-FR" dirty="0"/>
              <a:t> variable t0 </a:t>
            </a:r>
            <a:r>
              <a:rPr lang="fr-FR" dirty="0" err="1"/>
              <a:t>contains</a:t>
            </a:r>
            <a:r>
              <a:rPr lang="fr-FR" dirty="0"/>
              <a:t> g + h</a:t>
            </a:r>
            <a:endParaRPr lang="de-DE" dirty="0"/>
          </a:p>
          <a:p>
            <a:pPr lvl="2"/>
            <a:r>
              <a:rPr lang="fr-FR" i="1" dirty="0" err="1"/>
              <a:t>add</a:t>
            </a:r>
            <a:r>
              <a:rPr lang="fr-FR" i="1" dirty="0"/>
              <a:t> t1,i,j </a:t>
            </a:r>
            <a:r>
              <a:rPr lang="fr-FR" dirty="0"/>
              <a:t># </a:t>
            </a:r>
            <a:r>
              <a:rPr lang="fr-FR" dirty="0" err="1"/>
              <a:t>temporary</a:t>
            </a:r>
            <a:r>
              <a:rPr lang="fr-FR" dirty="0"/>
              <a:t> variable t1 </a:t>
            </a:r>
            <a:r>
              <a:rPr lang="fr-FR" dirty="0" err="1"/>
              <a:t>contains</a:t>
            </a:r>
            <a:r>
              <a:rPr lang="fr-FR" dirty="0"/>
              <a:t> i + j</a:t>
            </a:r>
            <a:endParaRPr lang="de-DE" dirty="0"/>
          </a:p>
          <a:p>
            <a:pPr lvl="2"/>
            <a:r>
              <a:rPr lang="de-DE" i="1" dirty="0"/>
              <a:t>sub f,t0,t1</a:t>
            </a:r>
            <a:r>
              <a:rPr lang="de-DE" dirty="0"/>
              <a:t> # f gets t0 – t1, which is (g + h) – (i + j) </a:t>
            </a:r>
          </a:p>
          <a:p>
            <a:r>
              <a:rPr lang="de-DE" dirty="0"/>
              <a:t>Example 3:</a:t>
            </a:r>
          </a:p>
          <a:p>
            <a:pPr lvl="1"/>
            <a:r>
              <a:rPr lang="de-DE" dirty="0"/>
              <a:t>d=(b+c)-e</a:t>
            </a:r>
          </a:p>
          <a:p>
            <a:pPr lvl="1"/>
            <a:r>
              <a:rPr lang="de-DE" dirty="0"/>
              <a:t>In MIPS:</a:t>
            </a:r>
          </a:p>
          <a:p>
            <a:pPr marL="914400" lvl="2" indent="0">
              <a:buNone/>
            </a:pPr>
            <a:r>
              <a:rPr lang="en-US" dirty="0"/>
              <a:t>add d, b, c</a:t>
            </a:r>
          </a:p>
          <a:p>
            <a:pPr marL="914400" lvl="2" indent="0">
              <a:buNone/>
            </a:pPr>
            <a:r>
              <a:rPr lang="en-US" dirty="0"/>
              <a:t>sub d, d, e</a:t>
            </a:r>
          </a:p>
          <a:p>
            <a:pPr lvl="2"/>
            <a:endParaRPr lang="de-DE" dirty="0"/>
          </a:p>
        </p:txBody>
      </p:sp>
    </p:spTree>
    <p:extLst>
      <p:ext uri="{BB962C8B-B14F-4D97-AF65-F5344CB8AC3E}">
        <p14:creationId xmlns:p14="http://schemas.microsoft.com/office/powerpoint/2010/main" val="1517948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247F-3599-6AB8-08F8-65D968F236C1}"/>
              </a:ext>
            </a:extLst>
          </p:cNvPr>
          <p:cNvSpPr>
            <a:spLocks noGrp="1"/>
          </p:cNvSpPr>
          <p:nvPr>
            <p:ph type="title"/>
          </p:nvPr>
        </p:nvSpPr>
        <p:spPr>
          <a:xfrm>
            <a:off x="232697" y="285696"/>
            <a:ext cx="6447501" cy="530942"/>
          </a:xfrm>
        </p:spPr>
        <p:txBody>
          <a:bodyPr/>
          <a:lstStyle/>
          <a:p>
            <a:r>
              <a:rPr lang="en-IN" dirty="0"/>
              <a:t>Some more example:</a:t>
            </a:r>
            <a:endParaRPr lang="de-DE" dirty="0"/>
          </a:p>
        </p:txBody>
      </p:sp>
      <p:sp>
        <p:nvSpPr>
          <p:cNvPr id="3" name="Content Placeholder 2">
            <a:extLst>
              <a:ext uri="{FF2B5EF4-FFF2-40B4-BE49-F238E27FC236}">
                <a16:creationId xmlns:a16="http://schemas.microsoft.com/office/drawing/2014/main" id="{2351BA33-7E1F-DEC4-FE03-4A73FAAA3D49}"/>
              </a:ext>
            </a:extLst>
          </p:cNvPr>
          <p:cNvSpPr>
            <a:spLocks noGrp="1"/>
          </p:cNvSpPr>
          <p:nvPr>
            <p:ph idx="1"/>
          </p:nvPr>
        </p:nvSpPr>
        <p:spPr>
          <a:xfrm>
            <a:off x="232696" y="970886"/>
            <a:ext cx="8527845" cy="3880773"/>
          </a:xfrm>
        </p:spPr>
        <p:txBody>
          <a:bodyPr/>
          <a:lstStyle/>
          <a:p>
            <a:pPr lvl="1"/>
            <a:r>
              <a:rPr lang="en-US" dirty="0"/>
              <a:t>Suppose x, z are allocated to registers $11, $13 and their addresses are in $1, $3</a:t>
            </a:r>
          </a:p>
          <a:p>
            <a:pPr marL="914400" lvl="2" indent="0">
              <a:buNone/>
            </a:pPr>
            <a:r>
              <a:rPr lang="en-US" dirty="0"/>
              <a:t>int x, z;</a:t>
            </a:r>
          </a:p>
          <a:p>
            <a:pPr marL="914400" lvl="2" indent="0">
              <a:buNone/>
            </a:pPr>
            <a:r>
              <a:rPr lang="en-US" dirty="0"/>
              <a:t>if (</a:t>
            </a:r>
            <a:r>
              <a:rPr lang="en-US" dirty="0">
                <a:solidFill>
                  <a:srgbClr val="FF0000"/>
                </a:solidFill>
              </a:rPr>
              <a:t>x &lt; 0</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bgez</a:t>
            </a:r>
            <a:r>
              <a:rPr lang="en-US" dirty="0">
                <a:solidFill>
                  <a:srgbClr val="FF0000"/>
                </a:solidFill>
              </a:rPr>
              <a:t> $11,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a:p>
            <a:endParaRPr lang="de-DE" dirty="0"/>
          </a:p>
        </p:txBody>
      </p:sp>
    </p:spTree>
    <p:extLst>
      <p:ext uri="{BB962C8B-B14F-4D97-AF65-F5344CB8AC3E}">
        <p14:creationId xmlns:p14="http://schemas.microsoft.com/office/powerpoint/2010/main" val="139178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0A11-7738-BEB8-5C2A-6E6D9F2805F6}"/>
              </a:ext>
            </a:extLst>
          </p:cNvPr>
          <p:cNvSpPr>
            <a:spLocks noGrp="1"/>
          </p:cNvSpPr>
          <p:nvPr>
            <p:ph type="title"/>
          </p:nvPr>
        </p:nvSpPr>
        <p:spPr/>
        <p:txBody>
          <a:bodyPr/>
          <a:lstStyle/>
          <a:p>
            <a:r>
              <a:rPr lang="en-IN" dirty="0"/>
              <a:t>Some more example</a:t>
            </a:r>
            <a:endParaRPr lang="de-DE" dirty="0"/>
          </a:p>
        </p:txBody>
      </p:sp>
      <p:sp>
        <p:nvSpPr>
          <p:cNvPr id="3" name="Content Placeholder 2">
            <a:extLst>
              <a:ext uri="{FF2B5EF4-FFF2-40B4-BE49-F238E27FC236}">
                <a16:creationId xmlns:a16="http://schemas.microsoft.com/office/drawing/2014/main" id="{42C0964E-13E7-B700-05EA-52B07F81DAE5}"/>
              </a:ext>
            </a:extLst>
          </p:cNvPr>
          <p:cNvSpPr>
            <a:spLocks noGrp="1"/>
          </p:cNvSpPr>
          <p:nvPr>
            <p:ph idx="1"/>
          </p:nvPr>
        </p:nvSpPr>
        <p:spPr>
          <a:xfrm>
            <a:off x="150762" y="1128202"/>
            <a:ext cx="8842476" cy="3880773"/>
          </a:xfrm>
        </p:spPr>
        <p:txBody>
          <a:bodyPr/>
          <a:lstStyle/>
          <a:p>
            <a:pPr lvl="1"/>
            <a:r>
              <a:rPr lang="en-US" dirty="0"/>
              <a:t>Suppose x, z are allocated to registers $11, $13 and their addresses are in $1, $3</a:t>
            </a:r>
          </a:p>
          <a:p>
            <a:pPr marL="914400" lvl="2" indent="0">
              <a:buNone/>
            </a:pPr>
            <a:r>
              <a:rPr lang="en-US" dirty="0"/>
              <a:t>int x, z;</a:t>
            </a:r>
          </a:p>
          <a:p>
            <a:pPr marL="914400" lvl="2" indent="0">
              <a:buNone/>
            </a:pPr>
            <a:r>
              <a:rPr lang="en-US" dirty="0"/>
              <a:t>if (</a:t>
            </a:r>
            <a:r>
              <a:rPr lang="en-US" dirty="0">
                <a:solidFill>
                  <a:srgbClr val="FF0000"/>
                </a:solidFill>
              </a:rPr>
              <a:t>x &gt; 0</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blez</a:t>
            </a:r>
            <a:r>
              <a:rPr lang="en-US" dirty="0">
                <a:solidFill>
                  <a:srgbClr val="FF0000"/>
                </a:solidFill>
              </a:rPr>
              <a:t> $11,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endParaRPr lang="de-DE" dirty="0"/>
          </a:p>
        </p:txBody>
      </p:sp>
    </p:spTree>
    <p:extLst>
      <p:ext uri="{BB962C8B-B14F-4D97-AF65-F5344CB8AC3E}">
        <p14:creationId xmlns:p14="http://schemas.microsoft.com/office/powerpoint/2010/main" val="2112713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EB9F-EB74-A1C2-85D2-FB19B519CBDA}"/>
              </a:ext>
            </a:extLst>
          </p:cNvPr>
          <p:cNvSpPr>
            <a:spLocks noGrp="1"/>
          </p:cNvSpPr>
          <p:nvPr>
            <p:ph type="title"/>
          </p:nvPr>
        </p:nvSpPr>
        <p:spPr>
          <a:xfrm>
            <a:off x="508001" y="609600"/>
            <a:ext cx="6447501" cy="521110"/>
          </a:xfrm>
        </p:spPr>
        <p:txBody>
          <a:bodyPr/>
          <a:lstStyle/>
          <a:p>
            <a:r>
              <a:rPr lang="en-IN" dirty="0"/>
              <a:t>Some more example</a:t>
            </a:r>
            <a:endParaRPr lang="de-DE" dirty="0"/>
          </a:p>
        </p:txBody>
      </p:sp>
      <p:sp>
        <p:nvSpPr>
          <p:cNvPr id="3" name="Content Placeholder 2">
            <a:extLst>
              <a:ext uri="{FF2B5EF4-FFF2-40B4-BE49-F238E27FC236}">
                <a16:creationId xmlns:a16="http://schemas.microsoft.com/office/drawing/2014/main" id="{E4D93AFD-AAC9-477E-00B8-C7150837CAE2}"/>
              </a:ext>
            </a:extLst>
          </p:cNvPr>
          <p:cNvSpPr>
            <a:spLocks noGrp="1"/>
          </p:cNvSpPr>
          <p:nvPr>
            <p:ph idx="1"/>
          </p:nvPr>
        </p:nvSpPr>
        <p:spPr>
          <a:xfrm>
            <a:off x="124543" y="1275686"/>
            <a:ext cx="8055896" cy="3880773"/>
          </a:xfrm>
        </p:spPr>
        <p:txBody>
          <a:bodyPr/>
          <a:lstStyle/>
          <a:p>
            <a:pPr lvl="1"/>
            <a:r>
              <a:rPr lang="en-US" dirty="0"/>
              <a:t>Suppose x, y, z are allocated to registers $11, $12, $13 and their addresses are in $1, $2, $3</a:t>
            </a:r>
          </a:p>
          <a:p>
            <a:pPr marL="914400" lvl="2" indent="0">
              <a:buNone/>
            </a:pPr>
            <a:r>
              <a:rPr lang="en-US" dirty="0"/>
              <a:t>int x, y, z;</a:t>
            </a:r>
          </a:p>
          <a:p>
            <a:pPr marL="914400" lvl="2" indent="0">
              <a:buNone/>
            </a:pPr>
            <a:r>
              <a:rPr lang="en-US" dirty="0"/>
              <a:t>if (</a:t>
            </a:r>
            <a:r>
              <a:rPr lang="en-US" dirty="0">
                <a:solidFill>
                  <a:srgbClr val="FF0000"/>
                </a:solidFill>
              </a:rPr>
              <a:t>x &gt; y</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a:solidFill>
                  <a:srgbClr val="FF0000"/>
                </a:solidFill>
              </a:rPr>
              <a:t>sub $14, $11, $12</a:t>
            </a:r>
          </a:p>
          <a:p>
            <a:pPr marL="914400" lvl="2" indent="0">
              <a:buNone/>
            </a:pPr>
            <a:r>
              <a:rPr lang="en-US" dirty="0">
                <a:solidFill>
                  <a:srgbClr val="FF0000"/>
                </a:solidFill>
              </a:rPr>
              <a:t>          </a:t>
            </a:r>
            <a:r>
              <a:rPr lang="en-US" dirty="0" err="1">
                <a:solidFill>
                  <a:srgbClr val="FF0000"/>
                </a:solidFill>
              </a:rPr>
              <a:t>blez</a:t>
            </a:r>
            <a:r>
              <a:rPr lang="en-US" dirty="0">
                <a:solidFill>
                  <a:srgbClr val="FF0000"/>
                </a:solidFill>
              </a:rPr>
              <a:t> $14,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a:p>
            <a:endParaRPr lang="de-DE" dirty="0"/>
          </a:p>
        </p:txBody>
      </p:sp>
    </p:spTree>
    <p:extLst>
      <p:ext uri="{BB962C8B-B14F-4D97-AF65-F5344CB8AC3E}">
        <p14:creationId xmlns:p14="http://schemas.microsoft.com/office/powerpoint/2010/main" val="267775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sz="2400" dirty="0"/>
              <a:t>Suppose x, y, z are allocated to registers $11, $12, $13 and their addresses are in $1, $2, $3</a:t>
            </a:r>
          </a:p>
          <a:p>
            <a:pPr marL="914400" lvl="2" indent="0">
              <a:buNone/>
            </a:pPr>
            <a:r>
              <a:rPr lang="en-US" dirty="0"/>
              <a:t>int x, y, z;</a:t>
            </a:r>
          </a:p>
          <a:p>
            <a:pPr marL="914400" lvl="2" indent="0">
              <a:buNone/>
            </a:pPr>
            <a:r>
              <a:rPr lang="en-US" dirty="0"/>
              <a:t>if (</a:t>
            </a:r>
            <a:r>
              <a:rPr lang="en-US" dirty="0">
                <a:solidFill>
                  <a:srgbClr val="FF0000"/>
                </a:solidFill>
              </a:rPr>
              <a:t>x &gt; y</a:t>
            </a:r>
            <a:r>
              <a:rPr lang="en-US" dirty="0"/>
              <a:t>) z++;</a:t>
            </a:r>
          </a:p>
          <a:p>
            <a:pPr marL="914400" lvl="2" indent="0">
              <a:buNone/>
            </a:pPr>
            <a:r>
              <a:rPr lang="en-US" dirty="0"/>
              <a:t>else z--;</a:t>
            </a:r>
          </a:p>
          <a:p>
            <a:pPr lvl="2"/>
            <a:r>
              <a:rPr lang="en-US" dirty="0"/>
              <a:t>Instead of a subtraction, a comparison operation can be invoked to save energy and possibly time</a:t>
            </a:r>
          </a:p>
          <a:p>
            <a:pPr lvl="2"/>
            <a:r>
              <a:rPr lang="en-US" dirty="0"/>
              <a:t>The instructions </a:t>
            </a:r>
            <a:r>
              <a:rPr lang="en-US" dirty="0" err="1"/>
              <a:t>slt</a:t>
            </a:r>
            <a:r>
              <a:rPr lang="en-US" dirty="0"/>
              <a:t> and </a:t>
            </a:r>
            <a:r>
              <a:rPr lang="en-US" dirty="0" err="1"/>
              <a:t>slti</a:t>
            </a:r>
            <a:r>
              <a:rPr lang="en-US" dirty="0"/>
              <a:t> achieve this</a:t>
            </a:r>
          </a:p>
          <a:p>
            <a:pPr lvl="3"/>
            <a:r>
              <a:rPr lang="en-US" dirty="0" err="1"/>
              <a:t>slt</a:t>
            </a:r>
            <a:r>
              <a:rPr lang="en-US" dirty="0"/>
              <a:t> compares two source register operands and sets the destination register contents to one if the first operand is less than the second</a:t>
            </a:r>
          </a:p>
          <a:p>
            <a:pPr lvl="3"/>
            <a:r>
              <a:rPr lang="en-US" dirty="0" err="1"/>
              <a:t>slti</a:t>
            </a:r>
            <a:r>
              <a:rPr lang="en-US" dirty="0"/>
              <a:t> compares a source register against an immediate operand and sets the destination register contents to one if the source register operand is less than the immediate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pPr marL="0" indent="0">
              <a:buNone/>
            </a:pPr>
            <a:r>
              <a:rPr lang="en-US" sz="2400" dirty="0"/>
              <a:t>Suppose x, y, z are allocated to registers $11, $12, $13 and their addresses are in $1, $2, $3</a:t>
            </a:r>
          </a:p>
          <a:p>
            <a:pPr marL="914400" lvl="2" indent="0">
              <a:buNone/>
            </a:pPr>
            <a:r>
              <a:rPr lang="en-US" dirty="0" err="1"/>
              <a:t>int</a:t>
            </a:r>
            <a:r>
              <a:rPr lang="en-US" dirty="0"/>
              <a:t> x, y, z;</a:t>
            </a:r>
          </a:p>
          <a:p>
            <a:pPr marL="914400" lvl="2" indent="0">
              <a:buNone/>
            </a:pPr>
            <a:r>
              <a:rPr lang="en-US" dirty="0"/>
              <a:t>if (</a:t>
            </a:r>
            <a:r>
              <a:rPr lang="en-US" dirty="0">
                <a:solidFill>
                  <a:srgbClr val="FF0000"/>
                </a:solidFill>
              </a:rPr>
              <a:t>x &gt; y</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slt</a:t>
            </a:r>
            <a:r>
              <a:rPr lang="en-US" dirty="0">
                <a:solidFill>
                  <a:srgbClr val="FF0000"/>
                </a:solidFill>
              </a:rPr>
              <a:t> $14, $12, $11</a:t>
            </a:r>
          </a:p>
          <a:p>
            <a:pPr marL="914400" lvl="2" indent="0">
              <a:buNone/>
            </a:pPr>
            <a:r>
              <a:rPr lang="en-US" dirty="0">
                <a:solidFill>
                  <a:srgbClr val="FF0000"/>
                </a:solidFill>
              </a:rPr>
              <a:t>          </a:t>
            </a:r>
            <a:r>
              <a:rPr lang="en-US" dirty="0" err="1">
                <a:solidFill>
                  <a:srgbClr val="FF0000"/>
                </a:solidFill>
              </a:rPr>
              <a:t>beq</a:t>
            </a:r>
            <a:r>
              <a:rPr lang="en-US" dirty="0">
                <a:solidFill>
                  <a:srgbClr val="FF0000"/>
                </a:solidFill>
              </a:rPr>
              <a:t> $14, $0,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pPr marL="457200" lvl="1" indent="0">
              <a:buNone/>
            </a:pPr>
            <a:r>
              <a:rPr lang="en-US" dirty="0"/>
              <a:t>Suppose x, y, z are allocated to registers $11, $12, $13 and their addresses are in $1, $2, $3</a:t>
            </a:r>
          </a:p>
          <a:p>
            <a:pPr marL="914400" lvl="2" indent="0">
              <a:buNone/>
            </a:pPr>
            <a:r>
              <a:rPr lang="en-US" dirty="0" err="1"/>
              <a:t>int</a:t>
            </a:r>
            <a:r>
              <a:rPr lang="en-US" dirty="0"/>
              <a:t> x, y, z;</a:t>
            </a:r>
          </a:p>
          <a:p>
            <a:pPr marL="914400" lvl="2" indent="0">
              <a:buNone/>
            </a:pPr>
            <a:r>
              <a:rPr lang="en-US" dirty="0"/>
              <a:t>if (</a:t>
            </a:r>
            <a:r>
              <a:rPr lang="en-US" dirty="0">
                <a:solidFill>
                  <a:srgbClr val="FF0000"/>
                </a:solidFill>
              </a:rPr>
              <a:t>x &gt;= y</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slt</a:t>
            </a:r>
            <a:r>
              <a:rPr lang="en-US" dirty="0">
                <a:solidFill>
                  <a:srgbClr val="FF0000"/>
                </a:solidFill>
              </a:rPr>
              <a:t> $14, $11, $12</a:t>
            </a:r>
          </a:p>
          <a:p>
            <a:pPr marL="914400" lvl="2" indent="0">
              <a:buNone/>
            </a:pPr>
            <a:r>
              <a:rPr lang="en-US" dirty="0">
                <a:solidFill>
                  <a:srgbClr val="FF0000"/>
                </a:solidFill>
              </a:rPr>
              <a:t>          </a:t>
            </a:r>
            <a:r>
              <a:rPr lang="en-US" dirty="0" err="1">
                <a:solidFill>
                  <a:srgbClr val="FF0000"/>
                </a:solidFill>
              </a:rPr>
              <a:t>bne</a:t>
            </a:r>
            <a:r>
              <a:rPr lang="en-US" dirty="0">
                <a:solidFill>
                  <a:srgbClr val="FF0000"/>
                </a:solidFill>
              </a:rPr>
              <a:t> $14, $0,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pPr marL="457200" lvl="1" indent="0">
              <a:buNone/>
            </a:pPr>
            <a:r>
              <a:rPr lang="en-US" dirty="0"/>
              <a:t>Suppose x, z are allocated to registers $11, $13 and their addresses are in $1, $3</a:t>
            </a:r>
          </a:p>
          <a:p>
            <a:pPr marL="914400" lvl="2" indent="0">
              <a:buNone/>
            </a:pPr>
            <a:r>
              <a:rPr lang="en-US" dirty="0" err="1"/>
              <a:t>int</a:t>
            </a:r>
            <a:r>
              <a:rPr lang="en-US" dirty="0"/>
              <a:t> x, z;</a:t>
            </a:r>
          </a:p>
          <a:p>
            <a:pPr marL="914400" lvl="2" indent="0">
              <a:buNone/>
            </a:pPr>
            <a:r>
              <a:rPr lang="en-US" dirty="0"/>
              <a:t>if (</a:t>
            </a:r>
            <a:r>
              <a:rPr lang="en-US" dirty="0">
                <a:solidFill>
                  <a:srgbClr val="FF0000"/>
                </a:solidFill>
              </a:rPr>
              <a:t>x &lt; 3</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slti</a:t>
            </a:r>
            <a:r>
              <a:rPr lang="en-US" dirty="0">
                <a:solidFill>
                  <a:srgbClr val="FF0000"/>
                </a:solidFill>
              </a:rPr>
              <a:t> $14, $11, 3</a:t>
            </a:r>
          </a:p>
          <a:p>
            <a:pPr marL="914400" lvl="2" indent="0">
              <a:buNone/>
            </a:pPr>
            <a:r>
              <a:rPr lang="en-US" dirty="0">
                <a:solidFill>
                  <a:srgbClr val="FF0000"/>
                </a:solidFill>
              </a:rPr>
              <a:t>          </a:t>
            </a:r>
            <a:r>
              <a:rPr lang="en-US" dirty="0" err="1">
                <a:solidFill>
                  <a:srgbClr val="FF0000"/>
                </a:solidFill>
              </a:rPr>
              <a:t>beq</a:t>
            </a:r>
            <a:r>
              <a:rPr lang="en-US" dirty="0">
                <a:solidFill>
                  <a:srgbClr val="FF0000"/>
                </a:solidFill>
              </a:rPr>
              <a:t> $14, $0,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pPr marL="457200" lvl="1" indent="0">
              <a:buNone/>
            </a:pPr>
            <a:r>
              <a:rPr lang="en-US" dirty="0"/>
              <a:t>Suppose x, z are allocated to registers $11, $13 and their addresses are in $1, $3</a:t>
            </a:r>
          </a:p>
          <a:p>
            <a:pPr marL="914400" lvl="2" indent="0">
              <a:buNone/>
            </a:pPr>
            <a:r>
              <a:rPr lang="en-US" dirty="0" err="1"/>
              <a:t>int</a:t>
            </a:r>
            <a:r>
              <a:rPr lang="en-US" dirty="0"/>
              <a:t> x, z;</a:t>
            </a:r>
          </a:p>
          <a:p>
            <a:pPr marL="914400" lvl="2" indent="0">
              <a:buNone/>
            </a:pPr>
            <a:r>
              <a:rPr lang="en-US" dirty="0"/>
              <a:t>if (</a:t>
            </a:r>
            <a:r>
              <a:rPr lang="en-US" dirty="0">
                <a:solidFill>
                  <a:srgbClr val="FF0000"/>
                </a:solidFill>
              </a:rPr>
              <a:t>x &lt;= 3</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slti</a:t>
            </a:r>
            <a:r>
              <a:rPr lang="en-US" dirty="0">
                <a:solidFill>
                  <a:srgbClr val="FF0000"/>
                </a:solidFill>
              </a:rPr>
              <a:t> $14, $11, 4</a:t>
            </a:r>
          </a:p>
          <a:p>
            <a:pPr marL="914400" lvl="2" indent="0">
              <a:buNone/>
            </a:pPr>
            <a:r>
              <a:rPr lang="en-US" dirty="0">
                <a:solidFill>
                  <a:srgbClr val="FF0000"/>
                </a:solidFill>
              </a:rPr>
              <a:t>          </a:t>
            </a:r>
            <a:r>
              <a:rPr lang="en-US" dirty="0" err="1">
                <a:solidFill>
                  <a:srgbClr val="FF0000"/>
                </a:solidFill>
              </a:rPr>
              <a:t>beq</a:t>
            </a:r>
            <a:r>
              <a:rPr lang="en-US" dirty="0">
                <a:solidFill>
                  <a:srgbClr val="FF0000"/>
                </a:solidFill>
              </a:rPr>
              <a:t> $14, $0,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pPr marL="457200" lvl="1" indent="0">
              <a:buNone/>
            </a:pPr>
            <a:r>
              <a:rPr lang="en-US" dirty="0"/>
              <a:t>Suppose x, z are allocated to registers $11, $13 and their addresses are in $1, $3</a:t>
            </a:r>
          </a:p>
          <a:p>
            <a:pPr marL="914400" lvl="2" indent="0">
              <a:buNone/>
            </a:pPr>
            <a:r>
              <a:rPr lang="en-US" dirty="0" err="1"/>
              <a:t>int</a:t>
            </a:r>
            <a:r>
              <a:rPr lang="en-US" dirty="0"/>
              <a:t> x, z;</a:t>
            </a:r>
          </a:p>
          <a:p>
            <a:pPr marL="914400" lvl="2" indent="0">
              <a:buNone/>
            </a:pPr>
            <a:r>
              <a:rPr lang="en-US" dirty="0"/>
              <a:t>if (</a:t>
            </a:r>
            <a:r>
              <a:rPr lang="en-US" dirty="0">
                <a:solidFill>
                  <a:srgbClr val="FF0000"/>
                </a:solidFill>
              </a:rPr>
              <a:t>x &gt; 3</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slti</a:t>
            </a:r>
            <a:r>
              <a:rPr lang="en-US" dirty="0">
                <a:solidFill>
                  <a:srgbClr val="FF0000"/>
                </a:solidFill>
              </a:rPr>
              <a:t> $14, $11, 4</a:t>
            </a:r>
          </a:p>
          <a:p>
            <a:pPr marL="914400" lvl="2" indent="0">
              <a:buNone/>
            </a:pPr>
            <a:r>
              <a:rPr lang="en-US" dirty="0">
                <a:solidFill>
                  <a:srgbClr val="FF0000"/>
                </a:solidFill>
              </a:rPr>
              <a:t>          </a:t>
            </a:r>
            <a:r>
              <a:rPr lang="en-US" dirty="0" err="1">
                <a:solidFill>
                  <a:srgbClr val="FF0000"/>
                </a:solidFill>
              </a:rPr>
              <a:t>bne</a:t>
            </a:r>
            <a:r>
              <a:rPr lang="en-US" dirty="0">
                <a:solidFill>
                  <a:srgbClr val="FF0000"/>
                </a:solidFill>
              </a:rPr>
              <a:t> $14, $0,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Signed and unsigned comparisons</a:t>
            </a:r>
          </a:p>
          <a:p>
            <a:pPr lvl="1"/>
            <a:r>
              <a:rPr lang="en-US" dirty="0"/>
              <a:t>Comparison between two 32-bit signed values and between two 32-bit unsigned values must be done differently</a:t>
            </a:r>
          </a:p>
          <a:p>
            <a:pPr lvl="2"/>
            <a:r>
              <a:rPr lang="en-US" dirty="0"/>
              <a:t>The interpretation of the most significant bit is different</a:t>
            </a:r>
          </a:p>
          <a:p>
            <a:pPr lvl="2"/>
            <a:r>
              <a:rPr lang="en-US" dirty="0"/>
              <a:t>For signed types, the entire 32-bit value must be treated as a two’s complement value</a:t>
            </a:r>
          </a:p>
          <a:p>
            <a:pPr lvl="3"/>
            <a:r>
              <a:rPr lang="en-US" dirty="0"/>
              <a:t>The most significant bit will be multiplied by -2</a:t>
            </a:r>
            <a:r>
              <a:rPr lang="en-US" baseline="30000" dirty="0"/>
              <a:t>31</a:t>
            </a:r>
          </a:p>
          <a:p>
            <a:pPr lvl="2"/>
            <a:r>
              <a:rPr lang="en-US" dirty="0"/>
              <a:t>For unsigned types, the entire 32-bit value must be treated as an unsigned binary value</a:t>
            </a:r>
          </a:p>
          <a:p>
            <a:pPr lvl="3"/>
            <a:r>
              <a:rPr lang="en-US" dirty="0"/>
              <a:t>The most significant bit will be multiplied by 2</a:t>
            </a:r>
            <a:r>
              <a:rPr lang="en-US" baseline="30000" dirty="0"/>
              <a:t>31</a:t>
            </a:r>
          </a:p>
          <a:p>
            <a:pPr marL="914400" lvl="2" indent="0">
              <a:buNone/>
            </a:pPr>
            <a:r>
              <a:rPr lang="en-US" dirty="0"/>
              <a:t>unsigned </a:t>
            </a:r>
            <a:r>
              <a:rPr lang="en-US" dirty="0" err="1"/>
              <a:t>int</a:t>
            </a:r>
            <a:r>
              <a:rPr lang="en-US" dirty="0"/>
              <a:t> a = 0xFFFFFFF0;</a:t>
            </a:r>
          </a:p>
          <a:p>
            <a:pPr marL="914400" lvl="2" indent="0">
              <a:buNone/>
            </a:pPr>
            <a:r>
              <a:rPr lang="en-US" dirty="0" err="1"/>
              <a:t>int</a:t>
            </a:r>
            <a:r>
              <a:rPr lang="en-US" dirty="0"/>
              <a:t> b = (</a:t>
            </a:r>
            <a:r>
              <a:rPr lang="en-US" dirty="0" err="1"/>
              <a:t>int</a:t>
            </a:r>
            <a:r>
              <a:rPr lang="en-US" dirty="0"/>
              <a:t>)a;  // What is the decimal value of 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7613-BD11-3BC4-2252-DB38897BF188}"/>
              </a:ext>
            </a:extLst>
          </p:cNvPr>
          <p:cNvSpPr>
            <a:spLocks noGrp="1"/>
          </p:cNvSpPr>
          <p:nvPr>
            <p:ph type="title"/>
          </p:nvPr>
        </p:nvSpPr>
        <p:spPr>
          <a:xfrm>
            <a:off x="0" y="0"/>
            <a:ext cx="6447501" cy="1320800"/>
          </a:xfrm>
        </p:spPr>
        <p:txBody>
          <a:bodyPr/>
          <a:lstStyle/>
          <a:p>
            <a:r>
              <a:rPr lang="en-IN" dirty="0"/>
              <a:t>Computer Operations</a:t>
            </a:r>
            <a:endParaRPr lang="de-DE" dirty="0"/>
          </a:p>
        </p:txBody>
      </p:sp>
      <p:sp>
        <p:nvSpPr>
          <p:cNvPr id="3" name="Content Placeholder 2">
            <a:extLst>
              <a:ext uri="{FF2B5EF4-FFF2-40B4-BE49-F238E27FC236}">
                <a16:creationId xmlns:a16="http://schemas.microsoft.com/office/drawing/2014/main" id="{785B6DC7-647C-9BFA-4E9A-37F46BE47DAE}"/>
              </a:ext>
            </a:extLst>
          </p:cNvPr>
          <p:cNvSpPr>
            <a:spLocks noGrp="1"/>
          </p:cNvSpPr>
          <p:nvPr>
            <p:ph idx="1"/>
          </p:nvPr>
        </p:nvSpPr>
        <p:spPr>
          <a:xfrm>
            <a:off x="124543" y="567763"/>
            <a:ext cx="8459018" cy="3880773"/>
          </a:xfrm>
        </p:spPr>
        <p:txBody>
          <a:bodyPr/>
          <a:lstStyle/>
          <a:p>
            <a:r>
              <a:rPr lang="en-US" sz="2000" dirty="0"/>
              <a:t>Computer operations come in many types</a:t>
            </a:r>
          </a:p>
          <a:p>
            <a:r>
              <a:rPr lang="en-US" sz="2000" dirty="0"/>
              <a:t>Each distinct operation has a corresponding instruction that the computer understands</a:t>
            </a:r>
          </a:p>
          <a:p>
            <a:r>
              <a:rPr lang="en-US" sz="2000" dirty="0"/>
              <a:t>Each operation has a few operands</a:t>
            </a:r>
          </a:p>
          <a:p>
            <a:r>
              <a:rPr lang="en-US" sz="2000" dirty="0"/>
              <a:t>Usually three in most computers</a:t>
            </a:r>
          </a:p>
          <a:p>
            <a:r>
              <a:rPr lang="en-US" sz="2000" dirty="0"/>
              <a:t>Two are source operands and one is destination operand</a:t>
            </a:r>
          </a:p>
          <a:p>
            <a:r>
              <a:rPr lang="en-US" sz="2000" dirty="0"/>
              <a:t>Accordingly, each instruction has a corresponding number of operands</a:t>
            </a:r>
          </a:p>
          <a:p>
            <a:r>
              <a:rPr lang="en-US" sz="2000" dirty="0"/>
              <a:t>In a computer, all instructions may have the same number of operands or may have a variable number of operands</a:t>
            </a:r>
          </a:p>
          <a:p>
            <a:r>
              <a:rPr lang="en-US" sz="2000" dirty="0"/>
              <a:t>Simple designs favor uniformity and regularity in instructions</a:t>
            </a:r>
          </a:p>
          <a:p>
            <a:r>
              <a:rPr lang="en-US" sz="2000" dirty="0"/>
              <a:t>A compiler (e.g., </a:t>
            </a:r>
            <a:r>
              <a:rPr lang="en-US" sz="2000" dirty="0" err="1"/>
              <a:t>gcc</a:t>
            </a:r>
            <a:r>
              <a:rPr lang="en-US" sz="2000" dirty="0"/>
              <a:t>) generates a sequence of instructions from a HLL (e.g., C) program</a:t>
            </a:r>
          </a:p>
          <a:p>
            <a:pPr lvl="1"/>
            <a:r>
              <a:rPr lang="en-US" sz="1600" dirty="0"/>
              <a:t>Each instruction specifies one operation</a:t>
            </a:r>
          </a:p>
          <a:p>
            <a:pPr lvl="1"/>
            <a:r>
              <a:rPr lang="en-US" sz="1600" dirty="0"/>
              <a:t>The program containing this sequence of MIPS instructions is called a MIPS assembly language program</a:t>
            </a:r>
          </a:p>
          <a:p>
            <a:r>
              <a:rPr lang="en-US" sz="2000" dirty="0"/>
              <a:t>Notice that we have implicitly assumed that the MIPS instruction operands have the same name as the C statement variables (Not usually the case)</a:t>
            </a:r>
          </a:p>
          <a:p>
            <a:endParaRPr lang="en-US" sz="2000" dirty="0"/>
          </a:p>
          <a:p>
            <a:endParaRPr lang="de-DE" sz="2000" dirty="0"/>
          </a:p>
        </p:txBody>
      </p:sp>
    </p:spTree>
    <p:extLst>
      <p:ext uri="{BB962C8B-B14F-4D97-AF65-F5344CB8AC3E}">
        <p14:creationId xmlns:p14="http://schemas.microsoft.com/office/powerpoint/2010/main" val="795412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Conditional branch instructions</a:t>
            </a:r>
            <a:endParaRPr lang="en-US" b="1" dirty="0"/>
          </a:p>
        </p:txBody>
      </p:sp>
      <p:sp>
        <p:nvSpPr>
          <p:cNvPr id="3" name="Content Placeholder 2"/>
          <p:cNvSpPr>
            <a:spLocks noGrp="1"/>
          </p:cNvSpPr>
          <p:nvPr>
            <p:ph idx="1"/>
          </p:nvPr>
        </p:nvSpPr>
        <p:spPr>
          <a:xfrm>
            <a:off x="457200" y="685800"/>
            <a:ext cx="8686800" cy="6172200"/>
          </a:xfrm>
        </p:spPr>
        <p:txBody>
          <a:bodyPr>
            <a:normAutofit/>
          </a:bodyPr>
          <a:lstStyle/>
          <a:p>
            <a:r>
              <a:rPr lang="en-US" dirty="0"/>
              <a:t>Signed and unsigned comparisons</a:t>
            </a:r>
          </a:p>
          <a:p>
            <a:pPr lvl="2"/>
            <a:r>
              <a:rPr lang="en-US" dirty="0"/>
              <a:t>Consider the following C code</a:t>
            </a:r>
          </a:p>
          <a:p>
            <a:pPr marL="914400" lvl="2" indent="0">
              <a:buNone/>
            </a:pPr>
            <a:r>
              <a:rPr lang="en-US" dirty="0"/>
              <a:t>unsigned </a:t>
            </a:r>
            <a:r>
              <a:rPr lang="en-US" dirty="0" err="1"/>
              <a:t>int</a:t>
            </a:r>
            <a:r>
              <a:rPr lang="en-US" dirty="0"/>
              <a:t> a = 0xFFFFFFF0;</a:t>
            </a:r>
          </a:p>
          <a:p>
            <a:pPr marL="914400" lvl="2" indent="0">
              <a:buNone/>
            </a:pPr>
            <a:r>
              <a:rPr lang="en-US" dirty="0"/>
              <a:t>unsigned </a:t>
            </a:r>
            <a:r>
              <a:rPr lang="en-US" dirty="0" err="1"/>
              <a:t>int</a:t>
            </a:r>
            <a:r>
              <a:rPr lang="en-US" dirty="0"/>
              <a:t> b = 0xF;</a:t>
            </a:r>
          </a:p>
          <a:p>
            <a:pPr marL="914400" lvl="2" indent="0">
              <a:buNone/>
            </a:pPr>
            <a:r>
              <a:rPr lang="en-US" dirty="0" err="1"/>
              <a:t>int</a:t>
            </a:r>
            <a:r>
              <a:rPr lang="en-US" dirty="0"/>
              <a:t> x = 0xFFFFFFF0;</a:t>
            </a:r>
          </a:p>
          <a:p>
            <a:pPr marL="914400" lvl="2" indent="0">
              <a:buNone/>
            </a:pPr>
            <a:r>
              <a:rPr lang="en-US" dirty="0" err="1"/>
              <a:t>int</a:t>
            </a:r>
            <a:r>
              <a:rPr lang="en-US" dirty="0"/>
              <a:t> y = 0xF;</a:t>
            </a:r>
          </a:p>
          <a:p>
            <a:pPr marL="914400" lvl="2" indent="0">
              <a:buNone/>
            </a:pPr>
            <a:r>
              <a:rPr lang="en-US" dirty="0" err="1"/>
              <a:t>int</a:t>
            </a:r>
            <a:r>
              <a:rPr lang="en-US" dirty="0"/>
              <a:t> c = 0;</a:t>
            </a:r>
          </a:p>
          <a:p>
            <a:pPr marL="914400" lvl="2" indent="0">
              <a:buNone/>
            </a:pPr>
            <a:r>
              <a:rPr lang="en-US" dirty="0"/>
              <a:t>if (</a:t>
            </a:r>
            <a:r>
              <a:rPr lang="en-US" dirty="0">
                <a:solidFill>
                  <a:srgbClr val="FF0000"/>
                </a:solidFill>
              </a:rPr>
              <a:t>a &lt; b</a:t>
            </a:r>
            <a:r>
              <a:rPr lang="en-US" dirty="0"/>
              <a:t>) </a:t>
            </a:r>
            <a:r>
              <a:rPr lang="en-US" dirty="0" err="1"/>
              <a:t>c++</a:t>
            </a:r>
            <a:r>
              <a:rPr lang="en-US" dirty="0"/>
              <a:t>;</a:t>
            </a:r>
          </a:p>
          <a:p>
            <a:pPr marL="914400" lvl="2" indent="0">
              <a:buNone/>
            </a:pPr>
            <a:r>
              <a:rPr lang="en-US" dirty="0"/>
              <a:t>else c--;</a:t>
            </a:r>
          </a:p>
          <a:p>
            <a:pPr marL="914400" lvl="2" indent="0">
              <a:buNone/>
            </a:pPr>
            <a:r>
              <a:rPr lang="en-US" dirty="0"/>
              <a:t>if (</a:t>
            </a:r>
            <a:r>
              <a:rPr lang="en-US" dirty="0">
                <a:solidFill>
                  <a:srgbClr val="FF0000"/>
                </a:solidFill>
              </a:rPr>
              <a:t>x &lt; y</a:t>
            </a:r>
            <a:r>
              <a:rPr lang="en-US" dirty="0"/>
              <a:t>) </a:t>
            </a:r>
            <a:r>
              <a:rPr lang="en-US" dirty="0" err="1"/>
              <a:t>c++</a:t>
            </a:r>
            <a:r>
              <a:rPr lang="en-US" dirty="0"/>
              <a:t>;</a:t>
            </a:r>
          </a:p>
          <a:p>
            <a:pPr marL="914400" lvl="2" indent="0">
              <a:buNone/>
            </a:pPr>
            <a:r>
              <a:rPr lang="en-US" dirty="0"/>
              <a:t>else c--;</a:t>
            </a:r>
          </a:p>
          <a:p>
            <a:pPr lvl="2"/>
            <a:r>
              <a:rPr lang="en-US" dirty="0"/>
              <a:t>Final value of c is zero; the two comparisons must be done differently</a:t>
            </a:r>
          </a:p>
          <a:p>
            <a:pPr lvl="3"/>
            <a:r>
              <a:rPr lang="en-US" dirty="0"/>
              <a:t>In one case, the comparison operands must be treated unsigned and in the other case, they are treated signed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Signed and unsigned comparisons</a:t>
            </a:r>
          </a:p>
          <a:p>
            <a:pPr lvl="1"/>
            <a:r>
              <a:rPr lang="en-US" dirty="0"/>
              <a:t>Comparison between two 32-bit signed values and between two 32-bit unsigned values must be done differently</a:t>
            </a:r>
          </a:p>
          <a:p>
            <a:pPr lvl="1"/>
            <a:r>
              <a:rPr lang="en-US" dirty="0"/>
              <a:t>MIPS ISA offers two flavors of </a:t>
            </a:r>
            <a:r>
              <a:rPr lang="en-US" dirty="0" err="1"/>
              <a:t>slt</a:t>
            </a:r>
            <a:r>
              <a:rPr lang="en-US" dirty="0"/>
              <a:t> and </a:t>
            </a:r>
            <a:r>
              <a:rPr lang="en-US" dirty="0" err="1"/>
              <a:t>slti</a:t>
            </a:r>
            <a:r>
              <a:rPr lang="en-US" dirty="0"/>
              <a:t> to convey to the hardware how the operands of the comparison must be treated</a:t>
            </a:r>
          </a:p>
          <a:p>
            <a:pPr lvl="2"/>
            <a:r>
              <a:rPr lang="en-US" dirty="0" err="1"/>
              <a:t>sltu</a:t>
            </a:r>
            <a:r>
              <a:rPr lang="en-US" dirty="0"/>
              <a:t> and </a:t>
            </a:r>
            <a:r>
              <a:rPr lang="en-US" dirty="0" err="1"/>
              <a:t>sltiu</a:t>
            </a:r>
            <a:r>
              <a:rPr lang="en-US" dirty="0"/>
              <a:t> instructions treat the comparison operands as unsigned values</a:t>
            </a:r>
          </a:p>
          <a:p>
            <a:pPr lvl="2"/>
            <a:r>
              <a:rPr lang="en-US" dirty="0" err="1"/>
              <a:t>slt</a:t>
            </a:r>
            <a:r>
              <a:rPr lang="en-US" dirty="0"/>
              <a:t> and </a:t>
            </a:r>
            <a:r>
              <a:rPr lang="en-US" dirty="0" err="1"/>
              <a:t>slti</a:t>
            </a:r>
            <a:r>
              <a:rPr lang="en-US" dirty="0"/>
              <a:t> instructions treat the comparison operands as signed values</a:t>
            </a:r>
          </a:p>
          <a:p>
            <a:pPr lvl="2"/>
            <a:r>
              <a:rPr lang="en-US" dirty="0"/>
              <a:t>In the example of the last slide, the first comparison would generate the </a:t>
            </a:r>
            <a:r>
              <a:rPr lang="en-US" dirty="0" err="1"/>
              <a:t>sltu</a:t>
            </a:r>
            <a:r>
              <a:rPr lang="en-US" dirty="0"/>
              <a:t> instruction and the second would generate the </a:t>
            </a:r>
            <a:r>
              <a:rPr lang="en-US" dirty="0" err="1"/>
              <a:t>slt</a:t>
            </a:r>
            <a:r>
              <a:rPr lang="en-US" dirty="0"/>
              <a:t> instruction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Compiling array bound check</a:t>
            </a:r>
          </a:p>
          <a:p>
            <a:pPr lvl="1"/>
            <a:r>
              <a:rPr lang="en-US" dirty="0"/>
              <a:t>Consider the following C code</a:t>
            </a:r>
          </a:p>
          <a:p>
            <a:pPr marL="914400" lvl="2" indent="0">
              <a:buNone/>
            </a:pPr>
            <a:r>
              <a:rPr lang="en-US" dirty="0" err="1"/>
              <a:t>int</a:t>
            </a:r>
            <a:r>
              <a:rPr lang="en-US" dirty="0"/>
              <a:t> </a:t>
            </a:r>
            <a:r>
              <a:rPr lang="en-US" dirty="0" err="1"/>
              <a:t>i</a:t>
            </a:r>
            <a:r>
              <a:rPr lang="en-US" dirty="0"/>
              <a:t>, N;</a:t>
            </a:r>
          </a:p>
          <a:p>
            <a:pPr marL="914400" lvl="2" indent="0">
              <a:buNone/>
            </a:pPr>
            <a:r>
              <a:rPr lang="en-US" dirty="0"/>
              <a:t>if </a:t>
            </a:r>
            <a:r>
              <a:rPr lang="en-US" dirty="0">
                <a:solidFill>
                  <a:srgbClr val="FF0000"/>
                </a:solidFill>
              </a:rPr>
              <a:t>((</a:t>
            </a:r>
            <a:r>
              <a:rPr lang="en-US" dirty="0" err="1">
                <a:solidFill>
                  <a:srgbClr val="FF0000"/>
                </a:solidFill>
              </a:rPr>
              <a:t>i</a:t>
            </a:r>
            <a:r>
              <a:rPr lang="en-US" dirty="0">
                <a:solidFill>
                  <a:srgbClr val="FF0000"/>
                </a:solidFill>
              </a:rPr>
              <a:t> &lt; N) &amp;&amp; (</a:t>
            </a:r>
            <a:r>
              <a:rPr lang="en-US" dirty="0" err="1">
                <a:solidFill>
                  <a:srgbClr val="FF0000"/>
                </a:solidFill>
              </a:rPr>
              <a:t>i</a:t>
            </a:r>
            <a:r>
              <a:rPr lang="en-US" dirty="0">
                <a:solidFill>
                  <a:srgbClr val="FF0000"/>
                </a:solidFill>
              </a:rPr>
              <a:t> &gt;= 0)) </a:t>
            </a:r>
            <a:r>
              <a:rPr lang="en-US" dirty="0"/>
              <a:t>a[</a:t>
            </a:r>
            <a:r>
              <a:rPr lang="en-US" dirty="0" err="1"/>
              <a:t>i</a:t>
            </a:r>
            <a:r>
              <a:rPr lang="en-US" dirty="0"/>
              <a:t>]++;</a:t>
            </a:r>
          </a:p>
          <a:p>
            <a:pPr marL="914400" lvl="2" indent="0">
              <a:buNone/>
            </a:pPr>
            <a:r>
              <a:rPr lang="en-US" dirty="0"/>
              <a:t>else go to EXIT</a:t>
            </a:r>
          </a:p>
          <a:p>
            <a:pPr lvl="1"/>
            <a:r>
              <a:rPr lang="en-US" dirty="0"/>
              <a:t>Suppose </a:t>
            </a:r>
            <a:r>
              <a:rPr lang="en-US" dirty="0" err="1"/>
              <a:t>i</a:t>
            </a:r>
            <a:r>
              <a:rPr lang="en-US" dirty="0"/>
              <a:t> is in $1, N is in $2, a is an integer array and its starting address is in $3, and a[</a:t>
            </a:r>
            <a:r>
              <a:rPr lang="en-US" dirty="0" err="1"/>
              <a:t>i</a:t>
            </a:r>
            <a:r>
              <a:rPr lang="en-US" dirty="0"/>
              <a:t>] is allocated in $13</a:t>
            </a:r>
          </a:p>
          <a:p>
            <a:pPr marL="914400" lvl="2" indent="0">
              <a:buNone/>
            </a:pPr>
            <a:r>
              <a:rPr lang="en-US" dirty="0" err="1">
                <a:solidFill>
                  <a:srgbClr val="FF0000"/>
                </a:solidFill>
              </a:rPr>
              <a:t>sltu</a:t>
            </a:r>
            <a:r>
              <a:rPr lang="en-US" dirty="0">
                <a:solidFill>
                  <a:srgbClr val="FF0000"/>
                </a:solidFill>
              </a:rPr>
              <a:t> $4, $1, $2</a:t>
            </a:r>
          </a:p>
          <a:p>
            <a:pPr marL="914400" lvl="2" indent="0">
              <a:buNone/>
            </a:pPr>
            <a:r>
              <a:rPr lang="en-US" dirty="0" err="1">
                <a:solidFill>
                  <a:srgbClr val="FF0000"/>
                </a:solidFill>
              </a:rPr>
              <a:t>beq</a:t>
            </a:r>
            <a:r>
              <a:rPr lang="en-US" dirty="0">
                <a:solidFill>
                  <a:srgbClr val="FF0000"/>
                </a:solidFill>
              </a:rPr>
              <a:t> $4, $0, EXIT</a:t>
            </a:r>
          </a:p>
          <a:p>
            <a:pPr marL="914400" lvl="2" indent="0">
              <a:buNone/>
            </a:pPr>
            <a:r>
              <a:rPr lang="en-US" dirty="0" err="1"/>
              <a:t>sll</a:t>
            </a:r>
            <a:r>
              <a:rPr lang="en-US" dirty="0"/>
              <a:t> $4, $1, 2</a:t>
            </a:r>
          </a:p>
          <a:p>
            <a:pPr marL="914400" lvl="2" indent="0">
              <a:buNone/>
            </a:pPr>
            <a:r>
              <a:rPr lang="en-US" dirty="0"/>
              <a:t>add $4, $4, $3</a:t>
            </a:r>
          </a:p>
          <a:p>
            <a:pPr marL="914400" lvl="2" indent="0">
              <a:buNone/>
            </a:pPr>
            <a:r>
              <a:rPr lang="en-US" dirty="0" err="1"/>
              <a:t>lw</a:t>
            </a:r>
            <a:r>
              <a:rPr lang="en-US" dirty="0"/>
              <a:t> $13, 0($4)</a:t>
            </a:r>
          </a:p>
          <a:p>
            <a:pPr marL="914400" lvl="2" indent="0">
              <a:buNone/>
            </a:pPr>
            <a:r>
              <a:rPr lang="en-US" dirty="0" err="1"/>
              <a:t>addi</a:t>
            </a:r>
            <a:r>
              <a:rPr lang="en-US" dirty="0"/>
              <a:t> $13, $13, 1</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Compiling complex conditions</a:t>
            </a:r>
          </a:p>
          <a:p>
            <a:pPr lvl="1"/>
            <a:r>
              <a:rPr lang="en-US" dirty="0"/>
              <a:t>Suppose x, y, z are allocated to registers $11, $12, $13 and their addresses are in $1, $2, $3</a:t>
            </a:r>
          </a:p>
          <a:p>
            <a:pPr marL="914400" lvl="2" indent="0">
              <a:buNone/>
            </a:pPr>
            <a:r>
              <a:rPr lang="en-US" dirty="0" err="1"/>
              <a:t>int</a:t>
            </a:r>
            <a:r>
              <a:rPr lang="en-US" dirty="0"/>
              <a:t> x, y, z;</a:t>
            </a:r>
          </a:p>
          <a:p>
            <a:pPr marL="914400" lvl="2" indent="0">
              <a:buNone/>
            </a:pPr>
            <a:r>
              <a:rPr lang="en-US" dirty="0"/>
              <a:t>if (</a:t>
            </a:r>
            <a:r>
              <a:rPr lang="en-US" dirty="0">
                <a:solidFill>
                  <a:srgbClr val="FF0000"/>
                </a:solidFill>
              </a:rPr>
              <a:t>(x == y) &amp;&amp; (x &gt;= 0)</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bne</a:t>
            </a:r>
            <a:r>
              <a:rPr lang="en-US" dirty="0">
                <a:solidFill>
                  <a:srgbClr val="FF0000"/>
                </a:solidFill>
              </a:rPr>
              <a:t> $11, $12, Label1</a:t>
            </a:r>
          </a:p>
          <a:p>
            <a:pPr marL="914400" lvl="2" indent="0">
              <a:buNone/>
            </a:pPr>
            <a:r>
              <a:rPr lang="en-US" dirty="0">
                <a:solidFill>
                  <a:srgbClr val="FF0000"/>
                </a:solidFill>
              </a:rPr>
              <a:t>          </a:t>
            </a:r>
            <a:r>
              <a:rPr lang="en-US" dirty="0" err="1">
                <a:solidFill>
                  <a:srgbClr val="FF0000"/>
                </a:solidFill>
              </a:rPr>
              <a:t>bltz</a:t>
            </a:r>
            <a:r>
              <a:rPr lang="en-US" dirty="0">
                <a:solidFill>
                  <a:srgbClr val="FF0000"/>
                </a:solidFill>
              </a:rPr>
              <a:t> $11,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
        <p:nvSpPr>
          <p:cNvPr id="4" name="TextBox 3"/>
          <p:cNvSpPr txBox="1"/>
          <p:nvPr/>
        </p:nvSpPr>
        <p:spPr>
          <a:xfrm>
            <a:off x="6724289" y="4419600"/>
            <a:ext cx="1810111" cy="461665"/>
          </a:xfrm>
          <a:prstGeom prst="rect">
            <a:avLst/>
          </a:prstGeom>
          <a:noFill/>
        </p:spPr>
        <p:txBody>
          <a:bodyPr wrap="none" rtlCol="0">
            <a:spAutoFit/>
          </a:bodyPr>
          <a:lstStyle/>
          <a:p>
            <a:r>
              <a:rPr lang="en-US" sz="2400" dirty="0">
                <a:solidFill>
                  <a:schemeClr val="accent6">
                    <a:lumMod val="50000"/>
                  </a:schemeClr>
                </a:solidFill>
                <a:latin typeface="+mj-lt"/>
              </a:rPr>
              <a:t>Short circuit</a:t>
            </a:r>
          </a:p>
        </p:txBody>
      </p:sp>
      <p:cxnSp>
        <p:nvCxnSpPr>
          <p:cNvPr id="5" name="Straight Arrow Connector 4"/>
          <p:cNvCxnSpPr/>
          <p:nvPr/>
        </p:nvCxnSpPr>
        <p:spPr>
          <a:xfrm flipH="1">
            <a:off x="4953000" y="4648200"/>
            <a:ext cx="1752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Some more example</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Compiling complex conditions</a:t>
            </a:r>
          </a:p>
          <a:p>
            <a:pPr lvl="1"/>
            <a:r>
              <a:rPr lang="en-US" dirty="0"/>
              <a:t>Suppose x, y, z are allocated to registers $11, $12, $13 and their addresses are in $1, $2, $3</a:t>
            </a:r>
          </a:p>
          <a:p>
            <a:pPr marL="914400" lvl="2" indent="0">
              <a:buNone/>
            </a:pPr>
            <a:r>
              <a:rPr lang="en-US" dirty="0" err="1"/>
              <a:t>int</a:t>
            </a:r>
            <a:r>
              <a:rPr lang="en-US" dirty="0"/>
              <a:t> x, y, z;</a:t>
            </a:r>
          </a:p>
          <a:p>
            <a:pPr marL="914400" lvl="2" indent="0">
              <a:buNone/>
            </a:pPr>
            <a:r>
              <a:rPr lang="en-US" dirty="0"/>
              <a:t>if (</a:t>
            </a:r>
            <a:r>
              <a:rPr lang="en-US" dirty="0">
                <a:solidFill>
                  <a:srgbClr val="FF0000"/>
                </a:solidFill>
              </a:rPr>
              <a:t>(x == y) || (x &gt;= 0)</a:t>
            </a:r>
            <a:r>
              <a:rPr lang="en-US" dirty="0"/>
              <a:t>) z++;</a:t>
            </a:r>
          </a:p>
          <a:p>
            <a:pPr marL="914400" lvl="2" indent="0">
              <a:buNone/>
            </a:pPr>
            <a:r>
              <a:rPr lang="en-US" dirty="0"/>
              <a:t>else z--;</a:t>
            </a:r>
          </a:p>
          <a:p>
            <a:pPr lvl="2"/>
            <a:r>
              <a:rPr lang="en-US" dirty="0"/>
              <a:t>MIPS assembly language program:</a:t>
            </a:r>
          </a:p>
          <a:p>
            <a:pPr marL="914400" lvl="2" indent="0">
              <a:buNone/>
            </a:pPr>
            <a:r>
              <a:rPr lang="en-US" dirty="0"/>
              <a:t>          </a:t>
            </a:r>
            <a:r>
              <a:rPr lang="en-US" dirty="0" err="1"/>
              <a:t>lw</a:t>
            </a:r>
            <a:r>
              <a:rPr lang="en-US" dirty="0"/>
              <a:t> $11, 0($1)</a:t>
            </a:r>
          </a:p>
          <a:p>
            <a:pPr marL="914400" lvl="2" indent="0">
              <a:buNone/>
            </a:pPr>
            <a:r>
              <a:rPr lang="en-US" dirty="0"/>
              <a:t>          </a:t>
            </a:r>
            <a:r>
              <a:rPr lang="en-US" dirty="0" err="1"/>
              <a:t>lw</a:t>
            </a:r>
            <a:r>
              <a:rPr lang="en-US" dirty="0"/>
              <a:t> $12, 0($2)</a:t>
            </a:r>
          </a:p>
          <a:p>
            <a:pPr marL="914400" lvl="2" indent="0">
              <a:buNone/>
            </a:pPr>
            <a:r>
              <a:rPr lang="en-US" dirty="0"/>
              <a:t>          </a:t>
            </a:r>
            <a:r>
              <a:rPr lang="en-US" dirty="0" err="1"/>
              <a:t>lw</a:t>
            </a:r>
            <a:r>
              <a:rPr lang="en-US" dirty="0"/>
              <a:t> $13, 0($3)</a:t>
            </a:r>
          </a:p>
          <a:p>
            <a:pPr marL="914400" lvl="2" indent="0">
              <a:buNone/>
            </a:pPr>
            <a:r>
              <a:rPr lang="en-US" dirty="0"/>
              <a:t>          </a:t>
            </a:r>
            <a:r>
              <a:rPr lang="en-US" dirty="0" err="1">
                <a:solidFill>
                  <a:srgbClr val="FF0000"/>
                </a:solidFill>
              </a:rPr>
              <a:t>beq</a:t>
            </a:r>
            <a:r>
              <a:rPr lang="en-US" dirty="0">
                <a:solidFill>
                  <a:srgbClr val="FF0000"/>
                </a:solidFill>
              </a:rPr>
              <a:t> $11, $12, Label1</a:t>
            </a:r>
          </a:p>
          <a:p>
            <a:pPr marL="914400" lvl="2" indent="0">
              <a:buNone/>
            </a:pPr>
            <a:r>
              <a:rPr lang="en-US" dirty="0">
                <a:solidFill>
                  <a:srgbClr val="FF0000"/>
                </a:solidFill>
              </a:rPr>
              <a:t>          </a:t>
            </a:r>
            <a:r>
              <a:rPr lang="en-US" dirty="0" err="1">
                <a:solidFill>
                  <a:srgbClr val="FF0000"/>
                </a:solidFill>
              </a:rPr>
              <a:t>bgez</a:t>
            </a:r>
            <a:r>
              <a:rPr lang="en-US" dirty="0">
                <a:solidFill>
                  <a:srgbClr val="FF0000"/>
                </a:solidFill>
              </a:rPr>
              <a:t> $11, Label1</a:t>
            </a:r>
          </a:p>
          <a:p>
            <a:pPr marL="914400" lvl="2" indent="0">
              <a:buNone/>
            </a:pPr>
            <a:r>
              <a:rPr lang="en-US" dirty="0"/>
              <a:t>          </a:t>
            </a:r>
            <a:r>
              <a:rPr lang="en-US" dirty="0" err="1"/>
              <a:t>addi</a:t>
            </a:r>
            <a:r>
              <a:rPr lang="en-US" dirty="0"/>
              <a:t> $13, $13, -1</a:t>
            </a:r>
          </a:p>
          <a:p>
            <a:pPr marL="914400" lvl="2" indent="0">
              <a:buNone/>
            </a:pPr>
            <a:r>
              <a:rPr lang="en-US" dirty="0"/>
              <a:t>          j Label2</a:t>
            </a:r>
          </a:p>
          <a:p>
            <a:pPr marL="914400" lvl="2" indent="0">
              <a:buNone/>
            </a:pPr>
            <a:r>
              <a:rPr lang="en-US" dirty="0"/>
              <a:t>Label1: </a:t>
            </a:r>
            <a:r>
              <a:rPr lang="en-US" dirty="0" err="1"/>
              <a:t>addi</a:t>
            </a:r>
            <a:r>
              <a:rPr lang="en-US" dirty="0"/>
              <a:t> $13, $13, 1</a:t>
            </a:r>
          </a:p>
          <a:p>
            <a:pPr marL="914400" lvl="2" indent="0">
              <a:buNone/>
            </a:pPr>
            <a:r>
              <a:rPr lang="en-US" dirty="0"/>
              <a:t>Label2: </a:t>
            </a:r>
            <a:r>
              <a:rPr lang="en-US" dirty="0" err="1"/>
              <a:t>sw</a:t>
            </a:r>
            <a:r>
              <a:rPr lang="en-US" dirty="0"/>
              <a:t> $13, 0($3)</a:t>
            </a:r>
          </a:p>
        </p:txBody>
      </p:sp>
      <p:sp>
        <p:nvSpPr>
          <p:cNvPr id="4" name="TextBox 3"/>
          <p:cNvSpPr txBox="1"/>
          <p:nvPr/>
        </p:nvSpPr>
        <p:spPr>
          <a:xfrm>
            <a:off x="6724289" y="4419600"/>
            <a:ext cx="1810111" cy="461665"/>
          </a:xfrm>
          <a:prstGeom prst="rect">
            <a:avLst/>
          </a:prstGeom>
          <a:noFill/>
        </p:spPr>
        <p:txBody>
          <a:bodyPr wrap="none" rtlCol="0">
            <a:spAutoFit/>
          </a:bodyPr>
          <a:lstStyle/>
          <a:p>
            <a:r>
              <a:rPr lang="en-US" sz="2400" dirty="0">
                <a:solidFill>
                  <a:schemeClr val="accent6">
                    <a:lumMod val="50000"/>
                  </a:schemeClr>
                </a:solidFill>
                <a:latin typeface="+mj-lt"/>
              </a:rPr>
              <a:t>Short circuit</a:t>
            </a:r>
          </a:p>
        </p:txBody>
      </p:sp>
      <p:cxnSp>
        <p:nvCxnSpPr>
          <p:cNvPr id="5" name="Straight Arrow Connector 4"/>
          <p:cNvCxnSpPr/>
          <p:nvPr/>
        </p:nvCxnSpPr>
        <p:spPr>
          <a:xfrm flipH="1">
            <a:off x="4953000" y="4648200"/>
            <a:ext cx="17526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Conditional branch instructions</a:t>
            </a:r>
            <a:endParaRPr lang="en-US" b="1" dirty="0"/>
          </a:p>
        </p:txBody>
      </p:sp>
      <p:sp>
        <p:nvSpPr>
          <p:cNvPr id="3" name="Content Placeholder 2"/>
          <p:cNvSpPr>
            <a:spLocks noGrp="1"/>
          </p:cNvSpPr>
          <p:nvPr>
            <p:ph idx="1"/>
          </p:nvPr>
        </p:nvSpPr>
        <p:spPr>
          <a:xfrm>
            <a:off x="457200" y="609600"/>
            <a:ext cx="8686800" cy="6248400"/>
          </a:xfrm>
        </p:spPr>
        <p:txBody>
          <a:bodyPr>
            <a:normAutofit/>
          </a:bodyPr>
          <a:lstStyle/>
          <a:p>
            <a:r>
              <a:rPr lang="en-US" dirty="0"/>
              <a:t>Compiling complex conditions</a:t>
            </a:r>
          </a:p>
          <a:p>
            <a:pPr lvl="1"/>
            <a:r>
              <a:rPr lang="en-US" dirty="0"/>
              <a:t>Each clause is compiled from left to right</a:t>
            </a:r>
          </a:p>
          <a:p>
            <a:pPr lvl="1"/>
            <a:r>
              <a:rPr lang="en-US" dirty="0"/>
              <a:t>If conjunction of clauses is used, the compiled code looks for the first false clause so that no further evaluation of clauses is necessary</a:t>
            </a:r>
          </a:p>
          <a:p>
            <a:pPr lvl="1"/>
            <a:r>
              <a:rPr lang="en-US" dirty="0"/>
              <a:t>If disjunction of clauses is used, the compiled code looks for the first true clause so that no further evaluation of clauses is necessary</a:t>
            </a:r>
          </a:p>
          <a:p>
            <a:pPr lvl="2"/>
            <a:r>
              <a:rPr lang="en-US" dirty="0"/>
              <a:t>Converts the if block into the jump path</a:t>
            </a:r>
          </a:p>
          <a:p>
            <a:pPr lvl="2"/>
            <a:r>
              <a:rPr lang="en-US" dirty="0"/>
              <a:t>Fall through and jump paths cannot be correctly identified until the C code is compiled</a:t>
            </a:r>
          </a:p>
          <a:p>
            <a:pPr lvl="1"/>
            <a:r>
              <a:rPr lang="en-US" dirty="0"/>
              <a:t>This compilation procedure is known as short-circuiting and saves time on average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A38B-DCCD-A3C1-E401-37A0E9538DB6}"/>
              </a:ext>
            </a:extLst>
          </p:cNvPr>
          <p:cNvSpPr>
            <a:spLocks noGrp="1"/>
          </p:cNvSpPr>
          <p:nvPr>
            <p:ph type="title"/>
          </p:nvPr>
        </p:nvSpPr>
        <p:spPr>
          <a:xfrm>
            <a:off x="272027" y="255639"/>
            <a:ext cx="6447501" cy="432619"/>
          </a:xfrm>
        </p:spPr>
        <p:txBody>
          <a:bodyPr>
            <a:normAutofit fontScale="90000"/>
          </a:bodyPr>
          <a:lstStyle/>
          <a:p>
            <a:r>
              <a:rPr lang="en-IN" dirty="0"/>
              <a:t>Loops in MIPS</a:t>
            </a:r>
            <a:endParaRPr lang="de-DE" dirty="0"/>
          </a:p>
        </p:txBody>
      </p:sp>
      <p:sp>
        <p:nvSpPr>
          <p:cNvPr id="3" name="Content Placeholder 2">
            <a:extLst>
              <a:ext uri="{FF2B5EF4-FFF2-40B4-BE49-F238E27FC236}">
                <a16:creationId xmlns:a16="http://schemas.microsoft.com/office/drawing/2014/main" id="{ACD84A3A-177F-1F8F-6224-48F320BA9C64}"/>
              </a:ext>
            </a:extLst>
          </p:cNvPr>
          <p:cNvSpPr>
            <a:spLocks noGrp="1"/>
          </p:cNvSpPr>
          <p:nvPr>
            <p:ph idx="1"/>
          </p:nvPr>
        </p:nvSpPr>
        <p:spPr>
          <a:xfrm>
            <a:off x="163872" y="833234"/>
            <a:ext cx="8685160" cy="3880773"/>
          </a:xfrm>
        </p:spPr>
        <p:txBody>
          <a:bodyPr/>
          <a:lstStyle/>
          <a:p>
            <a:r>
              <a:rPr lang="de-DE" sz="2000" dirty="0"/>
              <a:t>while (save[i] == k) i += 1;</a:t>
            </a:r>
          </a:p>
          <a:p>
            <a:r>
              <a:rPr lang="en-US" sz="2000" dirty="0"/>
              <a:t>Assume that </a:t>
            </a:r>
            <a:r>
              <a:rPr lang="en-US" sz="2000" dirty="0" err="1"/>
              <a:t>i</a:t>
            </a:r>
            <a:r>
              <a:rPr lang="en-US" sz="2000" dirty="0"/>
              <a:t> and k correspond to registers $s3 and $s5 and the base address of the array </a:t>
            </a:r>
            <a:r>
              <a:rPr lang="en-US" sz="2000" i="1" dirty="0"/>
              <a:t>save</a:t>
            </a:r>
            <a:r>
              <a:rPr lang="en-US" sz="2000" dirty="0"/>
              <a:t> is in $s6.</a:t>
            </a:r>
          </a:p>
          <a:p>
            <a:r>
              <a:rPr lang="de-DE" sz="2000" i="1" dirty="0"/>
              <a:t>Loop: sll $t1,$s3,2 </a:t>
            </a:r>
            <a:r>
              <a:rPr lang="nn-NO" sz="2000" i="1" dirty="0"/>
              <a:t># Temp reg $t1 = i * 4</a:t>
            </a:r>
            <a:br>
              <a:rPr lang="nn-NO" sz="2000" i="1" dirty="0"/>
            </a:br>
            <a:r>
              <a:rPr lang="nn-NO" sz="2000" i="1" dirty="0"/>
              <a:t>	</a:t>
            </a:r>
            <a:r>
              <a:rPr lang="en-US" sz="2000" i="1" dirty="0"/>
              <a:t>add $t1,$t1,$s6 # $t1 = address of save[</a:t>
            </a:r>
            <a:r>
              <a:rPr lang="en-US" sz="2000" i="1" dirty="0" err="1"/>
              <a:t>i</a:t>
            </a:r>
            <a:r>
              <a:rPr lang="en-US" sz="2000" i="1" dirty="0"/>
              <a:t>]</a:t>
            </a:r>
            <a:br>
              <a:rPr lang="en-US" sz="2000" i="1" dirty="0"/>
            </a:br>
            <a:r>
              <a:rPr lang="en-US" sz="2000" i="1" dirty="0"/>
              <a:t>	</a:t>
            </a:r>
            <a:r>
              <a:rPr lang="fr-FR" sz="2000" i="1" dirty="0" err="1"/>
              <a:t>lw</a:t>
            </a:r>
            <a:r>
              <a:rPr lang="fr-FR" sz="2000" i="1" dirty="0"/>
              <a:t> $t0,0($t1) # Temp reg $t0 = </a:t>
            </a:r>
            <a:r>
              <a:rPr lang="fr-FR" sz="2000" i="1" dirty="0" err="1"/>
              <a:t>save</a:t>
            </a:r>
            <a:r>
              <a:rPr lang="fr-FR" sz="2000" i="1" dirty="0"/>
              <a:t>[i]</a:t>
            </a:r>
            <a:br>
              <a:rPr lang="fr-FR" sz="2000" i="1" dirty="0"/>
            </a:br>
            <a:r>
              <a:rPr lang="fr-FR" sz="2000" i="1" dirty="0"/>
              <a:t>	</a:t>
            </a:r>
            <a:r>
              <a:rPr lang="en-US" sz="2000" i="1" dirty="0" err="1"/>
              <a:t>bne</a:t>
            </a:r>
            <a:r>
              <a:rPr lang="en-US" sz="2000" i="1" dirty="0"/>
              <a:t> $t0,$s5, Exit # go to Exit if save[</a:t>
            </a:r>
            <a:r>
              <a:rPr lang="en-US" sz="2000" i="1" dirty="0" err="1"/>
              <a:t>i</a:t>
            </a:r>
            <a:r>
              <a:rPr lang="en-US" sz="2000" i="1" dirty="0"/>
              <a:t>] ≠ k</a:t>
            </a:r>
            <a:br>
              <a:rPr lang="en-US" sz="2000" i="1" dirty="0"/>
            </a:br>
            <a:r>
              <a:rPr lang="en-US" sz="2000" i="1" dirty="0"/>
              <a:t>	</a:t>
            </a:r>
            <a:r>
              <a:rPr lang="en-US" sz="2000" i="1" dirty="0" err="1"/>
              <a:t>addi</a:t>
            </a:r>
            <a:r>
              <a:rPr lang="en-US" sz="2000" i="1" dirty="0"/>
              <a:t> $s3,$s3,1 # </a:t>
            </a:r>
            <a:r>
              <a:rPr lang="en-US" sz="2000" i="1" dirty="0" err="1"/>
              <a:t>i</a:t>
            </a:r>
            <a:r>
              <a:rPr lang="en-US" sz="2000" i="1" dirty="0"/>
              <a:t> = </a:t>
            </a:r>
            <a:r>
              <a:rPr lang="en-US" sz="2000" i="1" dirty="0" err="1"/>
              <a:t>i</a:t>
            </a:r>
            <a:r>
              <a:rPr lang="en-US" sz="2000" i="1" dirty="0"/>
              <a:t> + 1</a:t>
            </a:r>
            <a:br>
              <a:rPr lang="en-US" sz="2000" i="1" dirty="0"/>
            </a:br>
            <a:r>
              <a:rPr lang="en-US" sz="2000" i="1" dirty="0"/>
              <a:t>	j Loop # go to Loop</a:t>
            </a:r>
            <a:br>
              <a:rPr lang="en-US" sz="2000" i="1" dirty="0"/>
            </a:br>
            <a:r>
              <a:rPr lang="en-US" sz="2000" i="1" dirty="0"/>
              <a:t>Exit:</a:t>
            </a:r>
          </a:p>
          <a:p>
            <a:r>
              <a:rPr lang="en-US" sz="2000" dirty="0"/>
              <a:t>Another alternative (More optimized):</a:t>
            </a:r>
          </a:p>
          <a:p>
            <a:r>
              <a:rPr lang="en-US" sz="1800" i="1" dirty="0"/>
              <a:t>          </a:t>
            </a:r>
            <a:r>
              <a:rPr lang="en-US" sz="1800" i="1" dirty="0" err="1"/>
              <a:t>sll</a:t>
            </a:r>
            <a:r>
              <a:rPr lang="en-US" sz="1800" i="1" dirty="0"/>
              <a:t> $t1, $s3, 2</a:t>
            </a:r>
            <a:br>
              <a:rPr lang="en-US" sz="1800" i="1" dirty="0"/>
            </a:br>
            <a:r>
              <a:rPr lang="en-US" sz="1800" i="1" dirty="0"/>
              <a:t>          add $t1, $s1, $s6</a:t>
            </a:r>
            <a:br>
              <a:rPr lang="en-US" sz="1800" i="1" dirty="0"/>
            </a:br>
            <a:r>
              <a:rPr lang="en-US" sz="1800" i="1" dirty="0"/>
              <a:t>Loop: </a:t>
            </a:r>
            <a:r>
              <a:rPr lang="en-US" sz="1800" i="1" dirty="0" err="1"/>
              <a:t>lw</a:t>
            </a:r>
            <a:r>
              <a:rPr lang="en-US" sz="1800" i="1" dirty="0"/>
              <a:t> $t0, 0($t1)</a:t>
            </a:r>
            <a:br>
              <a:rPr lang="en-US" sz="1800" i="1" dirty="0"/>
            </a:br>
            <a:r>
              <a:rPr lang="en-US" sz="1800" i="1" dirty="0"/>
              <a:t>           </a:t>
            </a:r>
            <a:r>
              <a:rPr lang="en-US" sz="1800" i="1" dirty="0" err="1"/>
              <a:t>bne</a:t>
            </a:r>
            <a:r>
              <a:rPr lang="en-US" sz="1800" i="1" dirty="0"/>
              <a:t> $11, $3, Exit</a:t>
            </a:r>
            <a:br>
              <a:rPr lang="en-US" sz="1800" i="1" dirty="0"/>
            </a:br>
            <a:r>
              <a:rPr lang="en-US" sz="1800" i="1" dirty="0"/>
              <a:t>           </a:t>
            </a:r>
            <a:r>
              <a:rPr lang="en-US" sz="1800" i="1" dirty="0" err="1"/>
              <a:t>addi</a:t>
            </a:r>
            <a:r>
              <a:rPr lang="en-US" sz="1800" i="1" dirty="0"/>
              <a:t> $s3, $s3, 1</a:t>
            </a:r>
            <a:br>
              <a:rPr lang="en-US" sz="1800" i="1" dirty="0"/>
            </a:br>
            <a:r>
              <a:rPr lang="en-US" sz="1800" i="1" dirty="0"/>
              <a:t>            </a:t>
            </a:r>
            <a:r>
              <a:rPr lang="en-US" sz="1800" i="1" dirty="0" err="1"/>
              <a:t>addi</a:t>
            </a:r>
            <a:r>
              <a:rPr lang="en-US" sz="1800" i="1" dirty="0"/>
              <a:t> $t1, $t1, 4</a:t>
            </a:r>
            <a:br>
              <a:rPr lang="en-US" sz="1800" i="1" dirty="0"/>
            </a:br>
            <a:r>
              <a:rPr lang="en-US" sz="1800" i="1" dirty="0"/>
              <a:t>            j Loop</a:t>
            </a:r>
            <a:br>
              <a:rPr lang="en-US" sz="1800" i="1" dirty="0"/>
            </a:br>
            <a:r>
              <a:rPr lang="en-US" sz="1800" i="1" dirty="0"/>
              <a:t>Exit:</a:t>
            </a:r>
          </a:p>
          <a:p>
            <a:br>
              <a:rPr lang="de-DE" sz="2000" dirty="0"/>
            </a:br>
            <a:r>
              <a:rPr lang="de-DE" sz="2000" dirty="0"/>
              <a:t>           </a:t>
            </a:r>
          </a:p>
          <a:p>
            <a:pPr marL="0" indent="0">
              <a:buNone/>
            </a:pPr>
            <a:endParaRPr lang="de-DE" sz="2000" dirty="0"/>
          </a:p>
        </p:txBody>
      </p:sp>
    </p:spTree>
    <p:extLst>
      <p:ext uri="{BB962C8B-B14F-4D97-AF65-F5344CB8AC3E}">
        <p14:creationId xmlns:p14="http://schemas.microsoft.com/office/powerpoint/2010/main" val="330958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1DDC-C434-3359-7AEB-F6460CEF1783}"/>
              </a:ext>
            </a:extLst>
          </p:cNvPr>
          <p:cNvSpPr>
            <a:spLocks noGrp="1"/>
          </p:cNvSpPr>
          <p:nvPr>
            <p:ph type="title"/>
          </p:nvPr>
        </p:nvSpPr>
        <p:spPr>
          <a:xfrm>
            <a:off x="350685" y="216309"/>
            <a:ext cx="6447501" cy="668594"/>
          </a:xfrm>
        </p:spPr>
        <p:txBody>
          <a:bodyPr/>
          <a:lstStyle/>
          <a:p>
            <a:r>
              <a:rPr lang="en-IN" dirty="0"/>
              <a:t>For Loops</a:t>
            </a:r>
            <a:endParaRPr lang="de-DE" dirty="0"/>
          </a:p>
        </p:txBody>
      </p:sp>
      <p:sp>
        <p:nvSpPr>
          <p:cNvPr id="3" name="Content Placeholder 2">
            <a:extLst>
              <a:ext uri="{FF2B5EF4-FFF2-40B4-BE49-F238E27FC236}">
                <a16:creationId xmlns:a16="http://schemas.microsoft.com/office/drawing/2014/main" id="{3A8BED0B-B7D4-C4CE-BFA6-28AF3D7A5290}"/>
              </a:ext>
            </a:extLst>
          </p:cNvPr>
          <p:cNvSpPr>
            <a:spLocks noGrp="1"/>
          </p:cNvSpPr>
          <p:nvPr>
            <p:ph idx="1"/>
          </p:nvPr>
        </p:nvSpPr>
        <p:spPr>
          <a:xfrm>
            <a:off x="350685" y="884903"/>
            <a:ext cx="8616334" cy="5683045"/>
          </a:xfrm>
        </p:spPr>
        <p:txBody>
          <a:bodyPr/>
          <a:lstStyle/>
          <a:p>
            <a:r>
              <a:rPr lang="en-US" sz="2400" dirty="0"/>
              <a:t>Consider the following “for” loop where a is an integer array (each element is four bytes)</a:t>
            </a:r>
          </a:p>
          <a:p>
            <a:pPr marL="914400" lvl="2" indent="0">
              <a:buNone/>
            </a:pPr>
            <a:r>
              <a:rPr lang="en-US" dirty="0"/>
              <a:t>for (</a:t>
            </a:r>
            <a:r>
              <a:rPr lang="en-US" dirty="0" err="1"/>
              <a:t>i</a:t>
            </a:r>
            <a:r>
              <a:rPr lang="en-US" dirty="0"/>
              <a:t>=0; </a:t>
            </a:r>
            <a:r>
              <a:rPr lang="en-US" dirty="0" err="1"/>
              <a:t>i</a:t>
            </a:r>
            <a:r>
              <a:rPr lang="en-US" dirty="0"/>
              <a:t>&lt;N; </a:t>
            </a:r>
            <a:r>
              <a:rPr lang="en-US" dirty="0" err="1"/>
              <a:t>i</a:t>
            </a:r>
            <a:r>
              <a:rPr lang="en-US" dirty="0"/>
              <a:t>++) a[</a:t>
            </a:r>
            <a:r>
              <a:rPr lang="en-US" dirty="0" err="1"/>
              <a:t>i</a:t>
            </a:r>
            <a:r>
              <a:rPr lang="en-US" dirty="0"/>
              <a:t>]++;</a:t>
            </a:r>
          </a:p>
          <a:p>
            <a:pPr marL="971550" lvl="1" indent="-457200"/>
            <a:r>
              <a:rPr lang="en-US" dirty="0"/>
              <a:t>Suppose </a:t>
            </a:r>
            <a:r>
              <a:rPr lang="en-US" dirty="0" err="1"/>
              <a:t>i</a:t>
            </a:r>
            <a:r>
              <a:rPr lang="en-US" dirty="0"/>
              <a:t> is in $1, N is in $2, the starting address of array a is in $3, and a[</a:t>
            </a:r>
            <a:r>
              <a:rPr lang="en-US" dirty="0" err="1"/>
              <a:t>i</a:t>
            </a:r>
            <a:r>
              <a:rPr lang="en-US" dirty="0"/>
              <a:t>] is allocated in $13</a:t>
            </a:r>
          </a:p>
          <a:p>
            <a:pPr marL="914400" lvl="2" indent="0">
              <a:buNone/>
            </a:pPr>
            <a:r>
              <a:rPr lang="en-US" i="1" dirty="0"/>
              <a:t>           </a:t>
            </a:r>
            <a:r>
              <a:rPr lang="en-US" i="1" dirty="0" err="1"/>
              <a:t>xor</a:t>
            </a:r>
            <a:r>
              <a:rPr lang="en-US" i="1" dirty="0"/>
              <a:t> $1, $1, $1</a:t>
            </a:r>
          </a:p>
          <a:p>
            <a:pPr marL="914400" lvl="2" indent="0">
              <a:buNone/>
            </a:pPr>
            <a:r>
              <a:rPr lang="en-US" i="1" dirty="0"/>
              <a:t>           </a:t>
            </a:r>
            <a:r>
              <a:rPr lang="en-US" i="1" dirty="0" err="1"/>
              <a:t>blez</a:t>
            </a:r>
            <a:r>
              <a:rPr lang="en-US" i="1" dirty="0"/>
              <a:t> $2, EXIT              # (Forward branch)</a:t>
            </a:r>
          </a:p>
          <a:p>
            <a:pPr marL="914400" lvl="2" indent="0">
              <a:buNone/>
            </a:pPr>
            <a:r>
              <a:rPr lang="en-US" i="1" dirty="0"/>
              <a:t>Loop: </a:t>
            </a:r>
            <a:r>
              <a:rPr lang="en-US" i="1" dirty="0" err="1"/>
              <a:t>lw</a:t>
            </a:r>
            <a:r>
              <a:rPr lang="en-US" i="1" dirty="0"/>
              <a:t> $13, 0($3)                       </a:t>
            </a:r>
          </a:p>
          <a:p>
            <a:pPr marL="914400" lvl="2" indent="0">
              <a:buNone/>
            </a:pPr>
            <a:r>
              <a:rPr lang="en-US" i="1" dirty="0"/>
              <a:t>           </a:t>
            </a:r>
            <a:r>
              <a:rPr lang="en-US" i="1" dirty="0" err="1"/>
              <a:t>addi</a:t>
            </a:r>
            <a:r>
              <a:rPr lang="en-US" i="1" dirty="0"/>
              <a:t> $13, $13, 1</a:t>
            </a:r>
          </a:p>
          <a:p>
            <a:pPr marL="914400" lvl="2" indent="0">
              <a:buNone/>
            </a:pPr>
            <a:r>
              <a:rPr lang="en-US" i="1" dirty="0"/>
              <a:t>           </a:t>
            </a:r>
            <a:r>
              <a:rPr lang="en-US" i="1" dirty="0" err="1"/>
              <a:t>sw</a:t>
            </a:r>
            <a:r>
              <a:rPr lang="en-US" i="1" dirty="0"/>
              <a:t> $13, 0($3)</a:t>
            </a:r>
          </a:p>
          <a:p>
            <a:pPr marL="914400" lvl="2" indent="0">
              <a:buNone/>
            </a:pPr>
            <a:r>
              <a:rPr lang="en-US" i="1" dirty="0"/>
              <a:t>           </a:t>
            </a:r>
            <a:r>
              <a:rPr lang="en-US" i="1" dirty="0" err="1"/>
              <a:t>addi</a:t>
            </a:r>
            <a:r>
              <a:rPr lang="en-US" i="1" dirty="0"/>
              <a:t> $3, $3, 4</a:t>
            </a:r>
          </a:p>
          <a:p>
            <a:pPr marL="914400" lvl="2" indent="0">
              <a:buNone/>
            </a:pPr>
            <a:r>
              <a:rPr lang="en-US" i="1" dirty="0"/>
              <a:t>           </a:t>
            </a:r>
            <a:r>
              <a:rPr lang="en-US" i="1" dirty="0" err="1"/>
              <a:t>addi</a:t>
            </a:r>
            <a:r>
              <a:rPr lang="en-US" i="1" dirty="0"/>
              <a:t> $1, $1, 1</a:t>
            </a:r>
          </a:p>
          <a:p>
            <a:pPr marL="914400" lvl="2" indent="0">
              <a:buNone/>
            </a:pPr>
            <a:r>
              <a:rPr lang="en-US" i="1" dirty="0"/>
              <a:t>           </a:t>
            </a:r>
            <a:r>
              <a:rPr lang="en-US" i="1" dirty="0" err="1"/>
              <a:t>slt</a:t>
            </a:r>
            <a:r>
              <a:rPr lang="en-US" i="1" dirty="0"/>
              <a:t> $4, $1, $2</a:t>
            </a:r>
          </a:p>
          <a:p>
            <a:pPr marL="914400" lvl="2" indent="0">
              <a:buNone/>
            </a:pPr>
            <a:r>
              <a:rPr lang="en-US" i="1" dirty="0"/>
              <a:t>           </a:t>
            </a:r>
            <a:r>
              <a:rPr lang="en-US" i="1" dirty="0" err="1"/>
              <a:t>bne</a:t>
            </a:r>
            <a:r>
              <a:rPr lang="en-US" i="1" dirty="0"/>
              <a:t> $4, $0, Loop      # (Backward branch)</a:t>
            </a:r>
          </a:p>
          <a:p>
            <a:pPr marL="914400" lvl="2" indent="0">
              <a:buNone/>
            </a:pPr>
            <a:r>
              <a:rPr lang="en-US" i="1" dirty="0"/>
              <a:t>EXIT:    …</a:t>
            </a:r>
          </a:p>
          <a:p>
            <a:pPr marL="914400" lvl="2" indent="0">
              <a:buNone/>
            </a:pPr>
            <a:r>
              <a:rPr lang="en-US" dirty="0"/>
              <a:t> </a:t>
            </a:r>
          </a:p>
          <a:p>
            <a:endParaRPr lang="de-DE" dirty="0"/>
          </a:p>
        </p:txBody>
      </p:sp>
    </p:spTree>
    <p:extLst>
      <p:ext uri="{BB962C8B-B14F-4D97-AF65-F5344CB8AC3E}">
        <p14:creationId xmlns:p14="http://schemas.microsoft.com/office/powerpoint/2010/main" val="137015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1877-80CE-3002-5FAE-2CAECFC63FD0}"/>
              </a:ext>
            </a:extLst>
          </p:cNvPr>
          <p:cNvSpPr>
            <a:spLocks noGrp="1"/>
          </p:cNvSpPr>
          <p:nvPr>
            <p:ph type="title"/>
          </p:nvPr>
        </p:nvSpPr>
        <p:spPr>
          <a:xfrm>
            <a:off x="399846" y="226142"/>
            <a:ext cx="7908412" cy="491613"/>
          </a:xfrm>
        </p:spPr>
        <p:txBody>
          <a:bodyPr/>
          <a:lstStyle/>
          <a:p>
            <a:r>
              <a:rPr lang="en-IN" dirty="0"/>
              <a:t>Conditional Branch: Some Pointers</a:t>
            </a:r>
            <a:endParaRPr lang="de-DE" dirty="0"/>
          </a:p>
        </p:txBody>
      </p:sp>
      <p:sp>
        <p:nvSpPr>
          <p:cNvPr id="3" name="Content Placeholder 2">
            <a:extLst>
              <a:ext uri="{FF2B5EF4-FFF2-40B4-BE49-F238E27FC236}">
                <a16:creationId xmlns:a16="http://schemas.microsoft.com/office/drawing/2014/main" id="{C416381A-7ACD-095B-7EF5-DE15B1F1973E}"/>
              </a:ext>
            </a:extLst>
          </p:cNvPr>
          <p:cNvSpPr>
            <a:spLocks noGrp="1"/>
          </p:cNvSpPr>
          <p:nvPr>
            <p:ph idx="1"/>
          </p:nvPr>
        </p:nvSpPr>
        <p:spPr>
          <a:xfrm>
            <a:off x="137652" y="852898"/>
            <a:ext cx="8632723" cy="5557734"/>
          </a:xfrm>
        </p:spPr>
        <p:txBody>
          <a:bodyPr/>
          <a:lstStyle/>
          <a:p>
            <a:r>
              <a:rPr lang="en-US" sz="2000" dirty="0"/>
              <a:t>Conditional branches do not have any destination operand</a:t>
            </a:r>
          </a:p>
          <a:p>
            <a:pPr lvl="1"/>
            <a:r>
              <a:rPr lang="en-US" sz="2000" dirty="0"/>
              <a:t>At most two source operands for comparison</a:t>
            </a:r>
          </a:p>
          <a:p>
            <a:pPr lvl="2"/>
            <a:r>
              <a:rPr lang="en-US" dirty="0"/>
              <a:t>Two source register operands in </a:t>
            </a:r>
            <a:r>
              <a:rPr lang="en-US" dirty="0" err="1"/>
              <a:t>beq</a:t>
            </a:r>
            <a:r>
              <a:rPr lang="en-US" dirty="0"/>
              <a:t> and </a:t>
            </a:r>
            <a:r>
              <a:rPr lang="en-US" dirty="0" err="1"/>
              <a:t>bne</a:t>
            </a:r>
            <a:endParaRPr lang="en-US" dirty="0"/>
          </a:p>
          <a:p>
            <a:pPr lvl="2"/>
            <a:r>
              <a:rPr lang="en-US" dirty="0"/>
              <a:t>One source register operand in </a:t>
            </a:r>
            <a:r>
              <a:rPr lang="en-US" dirty="0" err="1"/>
              <a:t>blez</a:t>
            </a:r>
            <a:r>
              <a:rPr lang="en-US" dirty="0"/>
              <a:t>, </a:t>
            </a:r>
            <a:r>
              <a:rPr lang="en-US" dirty="0" err="1"/>
              <a:t>bltz</a:t>
            </a:r>
            <a:r>
              <a:rPr lang="en-US" dirty="0"/>
              <a:t>, </a:t>
            </a:r>
            <a:r>
              <a:rPr lang="en-US" dirty="0" err="1"/>
              <a:t>bgez</a:t>
            </a:r>
            <a:r>
              <a:rPr lang="en-US" dirty="0"/>
              <a:t>, </a:t>
            </a:r>
            <a:r>
              <a:rPr lang="en-US" dirty="0" err="1"/>
              <a:t>bgtz</a:t>
            </a:r>
            <a:endParaRPr lang="en-US" dirty="0"/>
          </a:p>
          <a:p>
            <a:pPr lvl="1"/>
            <a:r>
              <a:rPr lang="en-US" sz="2000" dirty="0"/>
              <a:t>Branch target is a constant and is represented as an immediate operand</a:t>
            </a:r>
          </a:p>
          <a:p>
            <a:pPr lvl="2"/>
            <a:r>
              <a:rPr lang="en-US" dirty="0"/>
              <a:t>Branch target or the label used in a branch instruction is the memory address where the target instruction is stored</a:t>
            </a:r>
          </a:p>
          <a:p>
            <a:pPr lvl="2"/>
            <a:r>
              <a:rPr lang="en-US" dirty="0"/>
              <a:t>Compiler usually does not know instruction addresses because these get fixed at a later stage</a:t>
            </a:r>
          </a:p>
          <a:p>
            <a:pPr lvl="2"/>
            <a:r>
              <a:rPr lang="en-US" dirty="0"/>
              <a:t>The branch target in a conditional branch instruction is encoded as how many instructions away the target is from the branch instruction.</a:t>
            </a:r>
          </a:p>
          <a:p>
            <a:endParaRPr lang="de-DE" sz="2000" dirty="0"/>
          </a:p>
        </p:txBody>
      </p:sp>
    </p:spTree>
    <p:extLst>
      <p:ext uri="{BB962C8B-B14F-4D97-AF65-F5344CB8AC3E}">
        <p14:creationId xmlns:p14="http://schemas.microsoft.com/office/powerpoint/2010/main" val="1342257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Target in Branching</a:t>
            </a:r>
            <a:endParaRPr lang="en-US" b="1" dirty="0"/>
          </a:p>
        </p:txBody>
      </p:sp>
      <p:sp>
        <p:nvSpPr>
          <p:cNvPr id="3" name="Content Placeholder 2"/>
          <p:cNvSpPr>
            <a:spLocks noGrp="1"/>
          </p:cNvSpPr>
          <p:nvPr>
            <p:ph idx="1"/>
          </p:nvPr>
        </p:nvSpPr>
        <p:spPr>
          <a:xfrm>
            <a:off x="469545" y="533400"/>
            <a:ext cx="8686800" cy="6019800"/>
          </a:xfrm>
        </p:spPr>
        <p:txBody>
          <a:bodyPr>
            <a:normAutofit/>
          </a:bodyPr>
          <a:lstStyle/>
          <a:p>
            <a:r>
              <a:rPr lang="en-US" dirty="0"/>
              <a:t>Representing targets in conditional branches</a:t>
            </a:r>
          </a:p>
          <a:p>
            <a:pPr marL="914400" lvl="2" indent="0">
              <a:buNone/>
            </a:pPr>
            <a:r>
              <a:rPr lang="en-US" dirty="0"/>
              <a:t>           </a:t>
            </a:r>
            <a:r>
              <a:rPr lang="en-US" dirty="0" err="1"/>
              <a:t>xor</a:t>
            </a:r>
            <a:r>
              <a:rPr lang="en-US" dirty="0"/>
              <a:t> $1, $1, $1</a:t>
            </a:r>
          </a:p>
          <a:p>
            <a:pPr marL="914400" lvl="2" indent="0">
              <a:buNone/>
            </a:pPr>
            <a:r>
              <a:rPr lang="en-US" dirty="0"/>
              <a:t>           </a:t>
            </a:r>
            <a:r>
              <a:rPr lang="en-US" dirty="0" err="1"/>
              <a:t>blez</a:t>
            </a:r>
            <a:r>
              <a:rPr lang="en-US" dirty="0"/>
              <a:t> $2, EXIT  // EXIT is encoded as 7</a:t>
            </a:r>
          </a:p>
          <a:p>
            <a:pPr marL="914400" lvl="2" indent="0">
              <a:buNone/>
            </a:pPr>
            <a:r>
              <a:rPr lang="en-US" dirty="0"/>
              <a:t>START: </a:t>
            </a:r>
            <a:r>
              <a:rPr lang="en-US" dirty="0" err="1"/>
              <a:t>lw</a:t>
            </a:r>
            <a:r>
              <a:rPr lang="en-US" dirty="0"/>
              <a:t> $13, 0($3)</a:t>
            </a:r>
          </a:p>
          <a:p>
            <a:pPr marL="914400" lvl="2" indent="0">
              <a:buNone/>
            </a:pPr>
            <a:r>
              <a:rPr lang="en-US" dirty="0"/>
              <a:t>           </a:t>
            </a:r>
            <a:r>
              <a:rPr lang="en-US" dirty="0" err="1"/>
              <a:t>addi</a:t>
            </a:r>
            <a:r>
              <a:rPr lang="en-US" dirty="0"/>
              <a:t> $13, $13, 1</a:t>
            </a:r>
          </a:p>
          <a:p>
            <a:pPr marL="914400" lvl="2" indent="0">
              <a:buNone/>
            </a:pPr>
            <a:r>
              <a:rPr lang="en-US" dirty="0"/>
              <a:t>           </a:t>
            </a:r>
            <a:r>
              <a:rPr lang="en-US" dirty="0" err="1"/>
              <a:t>addi</a:t>
            </a:r>
            <a:r>
              <a:rPr lang="en-US" dirty="0"/>
              <a:t> $3, $3, 4</a:t>
            </a:r>
          </a:p>
          <a:p>
            <a:pPr marL="914400" lvl="2" indent="0">
              <a:buNone/>
            </a:pPr>
            <a:r>
              <a:rPr lang="en-US" dirty="0"/>
              <a:t>           </a:t>
            </a:r>
            <a:r>
              <a:rPr lang="en-US" dirty="0" err="1"/>
              <a:t>addi</a:t>
            </a:r>
            <a:r>
              <a:rPr lang="en-US" dirty="0"/>
              <a:t> $1, $1, 1</a:t>
            </a:r>
          </a:p>
          <a:p>
            <a:pPr marL="914400" lvl="2" indent="0">
              <a:buNone/>
            </a:pPr>
            <a:r>
              <a:rPr lang="en-US" dirty="0"/>
              <a:t>           </a:t>
            </a:r>
            <a:r>
              <a:rPr lang="en-US" dirty="0" err="1"/>
              <a:t>slt</a:t>
            </a:r>
            <a:r>
              <a:rPr lang="en-US" dirty="0"/>
              <a:t> $4, $1, $2</a:t>
            </a:r>
          </a:p>
          <a:p>
            <a:pPr marL="914400" lvl="2" indent="0">
              <a:buNone/>
            </a:pPr>
            <a:r>
              <a:rPr lang="en-US" dirty="0"/>
              <a:t>           </a:t>
            </a:r>
            <a:r>
              <a:rPr lang="en-US" dirty="0" err="1"/>
              <a:t>bne</a:t>
            </a:r>
            <a:r>
              <a:rPr lang="en-US" dirty="0"/>
              <a:t> $4, $0, START // START is encoded as -5</a:t>
            </a:r>
          </a:p>
          <a:p>
            <a:pPr marL="914400" lvl="2" indent="0">
              <a:buNone/>
            </a:pPr>
            <a:r>
              <a:rPr lang="en-US" dirty="0"/>
              <a:t>EXIT:    …</a:t>
            </a:r>
          </a:p>
          <a:p>
            <a:pPr lvl="1"/>
            <a:r>
              <a:rPr lang="en-US" dirty="0"/>
              <a:t>Target for a conditional branch instruction is computed by adding the offset multiplied by instruction size to the branch instruction’s address</a:t>
            </a:r>
          </a:p>
          <a:p>
            <a:pPr lvl="2"/>
            <a:r>
              <a:rPr lang="en-US" dirty="0"/>
              <a:t>Works only if all instructions have the same size</a:t>
            </a:r>
          </a:p>
          <a:p>
            <a:pPr lvl="2"/>
            <a:r>
              <a:rPr lang="en-US" dirty="0"/>
              <a:t>All MIPS instructions have the same size (four bytes)</a:t>
            </a:r>
          </a:p>
        </p:txBody>
      </p:sp>
      <p:sp>
        <p:nvSpPr>
          <p:cNvPr id="4" name="TextBox 3"/>
          <p:cNvSpPr txBox="1"/>
          <p:nvPr/>
        </p:nvSpPr>
        <p:spPr>
          <a:xfrm>
            <a:off x="609600" y="990600"/>
            <a:ext cx="1757854" cy="461665"/>
          </a:xfrm>
          <a:prstGeom prst="rect">
            <a:avLst/>
          </a:prstGeom>
          <a:noFill/>
        </p:spPr>
        <p:txBody>
          <a:bodyPr wrap="none" rtlCol="0">
            <a:spAutoFit/>
          </a:bodyPr>
          <a:lstStyle/>
          <a:p>
            <a:r>
              <a:rPr lang="en-US" sz="2400" dirty="0">
                <a:solidFill>
                  <a:srgbClr val="FF0000"/>
                </a:solidFill>
                <a:latin typeface="+mj-lt"/>
              </a:rPr>
              <a:t>Address   A</a:t>
            </a:r>
          </a:p>
        </p:txBody>
      </p:sp>
      <p:sp>
        <p:nvSpPr>
          <p:cNvPr id="5" name="TextBox 4"/>
          <p:cNvSpPr txBox="1"/>
          <p:nvPr/>
        </p:nvSpPr>
        <p:spPr>
          <a:xfrm>
            <a:off x="304800" y="1371600"/>
            <a:ext cx="2108911" cy="461665"/>
          </a:xfrm>
          <a:prstGeom prst="rect">
            <a:avLst/>
          </a:prstGeom>
          <a:noFill/>
        </p:spPr>
        <p:txBody>
          <a:bodyPr wrap="none" rtlCol="0">
            <a:spAutoFit/>
          </a:bodyPr>
          <a:lstStyle/>
          <a:p>
            <a:r>
              <a:rPr lang="en-US" sz="2400" dirty="0">
                <a:solidFill>
                  <a:srgbClr val="FF0000"/>
                </a:solidFill>
                <a:latin typeface="+mj-lt"/>
              </a:rPr>
              <a:t>Address   A+4</a:t>
            </a:r>
          </a:p>
        </p:txBody>
      </p:sp>
      <p:sp>
        <p:nvSpPr>
          <p:cNvPr id="6" name="TextBox 5"/>
          <p:cNvSpPr txBox="1"/>
          <p:nvPr/>
        </p:nvSpPr>
        <p:spPr>
          <a:xfrm>
            <a:off x="0" y="3598845"/>
            <a:ext cx="2280432" cy="461665"/>
          </a:xfrm>
          <a:prstGeom prst="rect">
            <a:avLst/>
          </a:prstGeom>
          <a:noFill/>
        </p:spPr>
        <p:txBody>
          <a:bodyPr wrap="none" rtlCol="0">
            <a:spAutoFit/>
          </a:bodyPr>
          <a:lstStyle/>
          <a:p>
            <a:r>
              <a:rPr lang="en-US" sz="2400" dirty="0">
                <a:solidFill>
                  <a:srgbClr val="FF0000"/>
                </a:solidFill>
                <a:latin typeface="+mj-lt"/>
              </a:rPr>
              <a:t>Address   A+28</a:t>
            </a:r>
          </a:p>
        </p:txBody>
      </p:sp>
      <p:sp>
        <p:nvSpPr>
          <p:cNvPr id="12" name="Freeform 11"/>
          <p:cNvSpPr/>
          <p:nvPr/>
        </p:nvSpPr>
        <p:spPr>
          <a:xfrm>
            <a:off x="1520328" y="1575412"/>
            <a:ext cx="3995543" cy="2489812"/>
          </a:xfrm>
          <a:custGeom>
            <a:avLst/>
            <a:gdLst>
              <a:gd name="connsiteX0" fmla="*/ 2610997 w 3995543"/>
              <a:gd name="connsiteY0" fmla="*/ 0 h 2489812"/>
              <a:gd name="connsiteX1" fmla="*/ 3877937 w 3995543"/>
              <a:gd name="connsiteY1" fmla="*/ 672029 h 2489812"/>
              <a:gd name="connsiteX2" fmla="*/ 0 w 3995543"/>
              <a:gd name="connsiteY2" fmla="*/ 2489812 h 2489812"/>
            </a:gdLst>
            <a:ahLst/>
            <a:cxnLst>
              <a:cxn ang="0">
                <a:pos x="connsiteX0" y="connsiteY0"/>
              </a:cxn>
              <a:cxn ang="0">
                <a:pos x="connsiteX1" y="connsiteY1"/>
              </a:cxn>
              <a:cxn ang="0">
                <a:pos x="connsiteX2" y="connsiteY2"/>
              </a:cxn>
            </a:cxnLst>
            <a:rect l="l" t="t" r="r" b="b"/>
            <a:pathLst>
              <a:path w="3995543" h="2489812">
                <a:moveTo>
                  <a:pt x="2610997" y="0"/>
                </a:moveTo>
                <a:cubicBezTo>
                  <a:pt x="3462050" y="128530"/>
                  <a:pt x="4313103" y="257060"/>
                  <a:pt x="3877937" y="672029"/>
                </a:cubicBezTo>
                <a:cubicBezTo>
                  <a:pt x="3442771" y="1086998"/>
                  <a:pt x="1721385" y="1788405"/>
                  <a:pt x="0" y="2489812"/>
                </a:cubicBezTo>
              </a:path>
            </a:pathLst>
          </a:custGeom>
          <a:noFill/>
          <a:ln w="38100">
            <a:solidFill>
              <a:srgbClr val="2A20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1371600" y="4043065"/>
            <a:ext cx="152400" cy="71735"/>
          </a:xfrm>
          <a:prstGeom prst="straightConnector1">
            <a:avLst/>
          </a:prstGeom>
          <a:ln w="38100">
            <a:solidFill>
              <a:srgbClr val="2A20EC"/>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87289" y="1824335"/>
            <a:ext cx="2571730" cy="461665"/>
          </a:xfrm>
          <a:prstGeom prst="rect">
            <a:avLst/>
          </a:prstGeom>
          <a:noFill/>
        </p:spPr>
        <p:txBody>
          <a:bodyPr wrap="none" rtlCol="0">
            <a:spAutoFit/>
          </a:bodyPr>
          <a:lstStyle/>
          <a:p>
            <a:r>
              <a:rPr lang="en-US" sz="2400" dirty="0">
                <a:solidFill>
                  <a:srgbClr val="2A20EC"/>
                </a:solidFill>
                <a:latin typeface="+mj-lt"/>
              </a:rPr>
              <a:t>Target = A+4+4*7</a:t>
            </a:r>
          </a:p>
        </p:txBody>
      </p:sp>
      <p:sp>
        <p:nvSpPr>
          <p:cNvPr id="16" name="Freeform 15"/>
          <p:cNvSpPr/>
          <p:nvPr/>
        </p:nvSpPr>
        <p:spPr>
          <a:xfrm>
            <a:off x="789066" y="2126256"/>
            <a:ext cx="2617490" cy="1383410"/>
          </a:xfrm>
          <a:custGeom>
            <a:avLst/>
            <a:gdLst>
              <a:gd name="connsiteX0" fmla="*/ 1601594 w 1601594"/>
              <a:gd name="connsiteY0" fmla="*/ 1685581 h 1685581"/>
              <a:gd name="connsiteX1" fmla="*/ 59233 w 1601594"/>
              <a:gd name="connsiteY1" fmla="*/ 903384 h 1685581"/>
              <a:gd name="connsiteX2" fmla="*/ 466857 w 1601594"/>
              <a:gd name="connsiteY2" fmla="*/ 0 h 1685581"/>
            </a:gdLst>
            <a:ahLst/>
            <a:cxnLst>
              <a:cxn ang="0">
                <a:pos x="connsiteX0" y="connsiteY0"/>
              </a:cxn>
              <a:cxn ang="0">
                <a:pos x="connsiteX1" y="connsiteY1"/>
              </a:cxn>
              <a:cxn ang="0">
                <a:pos x="connsiteX2" y="connsiteY2"/>
              </a:cxn>
            </a:cxnLst>
            <a:rect l="l" t="t" r="r" b="b"/>
            <a:pathLst>
              <a:path w="1601594" h="1685581">
                <a:moveTo>
                  <a:pt x="1601594" y="1685581"/>
                </a:moveTo>
                <a:cubicBezTo>
                  <a:pt x="924975" y="1434947"/>
                  <a:pt x="248356" y="1184314"/>
                  <a:pt x="59233" y="903384"/>
                </a:cubicBezTo>
                <a:cubicBezTo>
                  <a:pt x="-129890" y="622454"/>
                  <a:pt x="168483" y="311227"/>
                  <a:pt x="466857" y="0"/>
                </a:cubicBezTo>
              </a:path>
            </a:pathLst>
          </a:custGeom>
          <a:noFill/>
          <a:ln w="38100">
            <a:solidFill>
              <a:srgbClr val="A020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cxnSpLocks/>
            <a:stCxn id="16" idx="2"/>
          </p:cNvCxnSpPr>
          <p:nvPr/>
        </p:nvCxnSpPr>
        <p:spPr>
          <a:xfrm flipH="1" flipV="1">
            <a:off x="1520328" y="1905000"/>
            <a:ext cx="31724" cy="221256"/>
          </a:xfrm>
          <a:prstGeom prst="straightConnector1">
            <a:avLst/>
          </a:prstGeom>
          <a:ln w="38100">
            <a:solidFill>
              <a:srgbClr val="A0207B"/>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0" y="2369403"/>
            <a:ext cx="2355773" cy="830997"/>
          </a:xfrm>
          <a:prstGeom prst="rect">
            <a:avLst/>
          </a:prstGeom>
          <a:noFill/>
        </p:spPr>
        <p:txBody>
          <a:bodyPr wrap="none" rtlCol="0">
            <a:spAutoFit/>
          </a:bodyPr>
          <a:lstStyle/>
          <a:p>
            <a:r>
              <a:rPr lang="en-US" sz="2400" dirty="0">
                <a:solidFill>
                  <a:srgbClr val="A0207B"/>
                </a:solidFill>
                <a:latin typeface="+mj-lt"/>
              </a:rPr>
              <a:t>Target = </a:t>
            </a:r>
          </a:p>
          <a:p>
            <a:r>
              <a:rPr lang="en-US" sz="2400" dirty="0">
                <a:solidFill>
                  <a:srgbClr val="A0207B"/>
                </a:solidFill>
                <a:latin typeface="+mj-lt"/>
              </a:rPr>
              <a:t>      A+28+4*(-5)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animBg="1"/>
      <p:bldP spid="15" grpId="0"/>
      <p:bldP spid="16"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Operands</a:t>
            </a:r>
            <a:endParaRPr lang="en-US" b="1" dirty="0"/>
          </a:p>
        </p:txBody>
      </p:sp>
      <p:sp>
        <p:nvSpPr>
          <p:cNvPr id="4" name="TextBox 3">
            <a:extLst>
              <a:ext uri="{FF2B5EF4-FFF2-40B4-BE49-F238E27FC236}">
                <a16:creationId xmlns:a16="http://schemas.microsoft.com/office/drawing/2014/main" id="{EBF9F315-BA2B-0F85-71C3-7CC15346FB26}"/>
              </a:ext>
            </a:extLst>
          </p:cNvPr>
          <p:cNvSpPr txBox="1"/>
          <p:nvPr/>
        </p:nvSpPr>
        <p:spPr>
          <a:xfrm>
            <a:off x="279918" y="615820"/>
            <a:ext cx="8462866" cy="1380931"/>
          </a:xfrm>
          <a:prstGeom prst="rect">
            <a:avLst/>
          </a:prstGeom>
          <a:noFill/>
        </p:spPr>
        <p:txBody>
          <a:bodyPr wrap="square" rtlCol="0">
            <a:spAutoFit/>
          </a:bodyPr>
          <a:lstStyle/>
          <a:p>
            <a:endParaRPr lang="de-DE" dirty="0"/>
          </a:p>
        </p:txBody>
      </p:sp>
      <p:sp>
        <p:nvSpPr>
          <p:cNvPr id="5" name="TextBox 4">
            <a:extLst>
              <a:ext uri="{FF2B5EF4-FFF2-40B4-BE49-F238E27FC236}">
                <a16:creationId xmlns:a16="http://schemas.microsoft.com/office/drawing/2014/main" id="{9BBE489D-B255-07E3-8742-FF5C5BFB0A59}"/>
              </a:ext>
            </a:extLst>
          </p:cNvPr>
          <p:cNvSpPr txBox="1"/>
          <p:nvPr/>
        </p:nvSpPr>
        <p:spPr>
          <a:xfrm>
            <a:off x="-4666" y="503854"/>
            <a:ext cx="9032034"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hardware operation reads its source operands from some storage and writes its destination operand to some storage</a:t>
            </a:r>
          </a:p>
          <a:p>
            <a:pPr marL="685800" lvl="1" indent="-342900">
              <a:buFont typeface="Arial" panose="020B0604020202020204" pitchFamily="34" charset="0"/>
              <a:buChar char="•"/>
            </a:pPr>
            <a:r>
              <a:rPr lang="en-US" sz="2000" dirty="0"/>
              <a:t>This storage can be either a register from the register file inside the processor or a memory location (DRAM)</a:t>
            </a:r>
          </a:p>
          <a:p>
            <a:pPr marL="685800" lvl="1" indent="-342900">
              <a:buFont typeface="Arial" panose="020B0604020202020204" pitchFamily="34" charset="0"/>
              <a:buChar char="•"/>
            </a:pPr>
            <a:r>
              <a:rPr lang="en-US" sz="2000" dirty="0"/>
              <a:t>Recall that anything that is accessed from DRAM is also copied into SRAM cache inside the processor replacing something if the SRAM cache is already full</a:t>
            </a:r>
          </a:p>
          <a:p>
            <a:pPr marL="685800" lvl="1" indent="-342900">
              <a:buFont typeface="Arial" panose="020B0604020202020204" pitchFamily="34" charset="0"/>
              <a:buChar char="•"/>
            </a:pPr>
            <a:r>
              <a:rPr lang="en-US" sz="2000" dirty="0"/>
              <a:t>So, at any point in time, the SRAM cache stores a subset of the DRAM contents</a:t>
            </a:r>
          </a:p>
          <a:p>
            <a:pPr marL="685800" lvl="1" indent="-342900">
              <a:buFont typeface="Arial" panose="020B0604020202020204" pitchFamily="34" charset="0"/>
              <a:buChar char="•"/>
            </a:pPr>
            <a:r>
              <a:rPr lang="en-US" sz="2000" dirty="0"/>
              <a:t>The data in a memory location can be found in SRAM cache or in DRAM (DRAM is accessed only if SRAM cache does not have the data)</a:t>
            </a:r>
          </a:p>
          <a:p>
            <a:pPr marL="342900" indent="-342900">
              <a:buFont typeface="Arial" panose="020B0604020202020204" pitchFamily="34" charset="0"/>
              <a:buChar char="•"/>
            </a:pPr>
            <a:r>
              <a:rPr lang="en-US" sz="2000" dirty="0"/>
              <a:t>Translating an HLL program to an assembly language program involves two basic steps</a:t>
            </a:r>
          </a:p>
          <a:p>
            <a:pPr marL="685800" lvl="1" indent="-342900">
              <a:buFont typeface="Arial" panose="020B0604020202020204" pitchFamily="34" charset="0"/>
              <a:buChar char="•"/>
            </a:pPr>
            <a:r>
              <a:rPr lang="en-US" sz="2000" dirty="0"/>
              <a:t>Mapping HLL operators to computer instructions</a:t>
            </a:r>
          </a:p>
          <a:p>
            <a:pPr marL="685800" lvl="1" indent="-342900">
              <a:buFont typeface="Arial" panose="020B0604020202020204" pitchFamily="34" charset="0"/>
              <a:buChar char="•"/>
            </a:pPr>
            <a:r>
              <a:rPr lang="en-US" sz="2000" dirty="0"/>
              <a:t>Mapping HLL operands (or variables) to computer instruction operands</a:t>
            </a:r>
          </a:p>
          <a:p>
            <a:pPr marL="1028700" lvl="2" indent="-342900">
              <a:buFont typeface="Arial" panose="020B0604020202020204" pitchFamily="34" charset="0"/>
              <a:buChar char="•"/>
            </a:pPr>
            <a:r>
              <a:rPr lang="en-US" sz="2000" dirty="0"/>
              <a:t>Requires deciding which variable is stored where and when</a:t>
            </a:r>
          </a:p>
          <a:p>
            <a:pPr marL="1028700" lvl="2" indent="-342900">
              <a:buFont typeface="Arial" panose="020B0604020202020204" pitchFamily="34" charset="0"/>
              <a:buChar char="•"/>
            </a:pPr>
            <a:r>
              <a:rPr lang="en-US" sz="2000" dirty="0"/>
              <a:t>Every variable gets a fixed memory location</a:t>
            </a:r>
          </a:p>
          <a:p>
            <a:pPr marL="1028700" lvl="2" indent="-342900">
              <a:buFont typeface="Arial" panose="020B0604020202020204" pitchFamily="34" charset="0"/>
              <a:buChar char="•"/>
            </a:pPr>
            <a:r>
              <a:rPr lang="en-US" sz="2000" dirty="0"/>
              <a:t>However, this forces every computer instruction to operate on memory operands only and obviates the need for a register file</a:t>
            </a:r>
          </a:p>
          <a:p>
            <a:pPr marL="1028700" lvl="2" indent="-342900">
              <a:buFont typeface="Arial" panose="020B0604020202020204" pitchFamily="34" charset="0"/>
              <a:buChar char="•"/>
            </a:pPr>
            <a:r>
              <a:rPr lang="en-US" sz="2000" dirty="0"/>
              <a:t>But accessing a register is faster than accessing memory (faster than even SRAM cache)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de-DE"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26A3-182D-E7FF-4D20-A12102DAD15D}"/>
              </a:ext>
            </a:extLst>
          </p:cNvPr>
          <p:cNvSpPr>
            <a:spLocks noGrp="1"/>
          </p:cNvSpPr>
          <p:nvPr>
            <p:ph type="title"/>
          </p:nvPr>
        </p:nvSpPr>
        <p:spPr>
          <a:xfrm>
            <a:off x="508001" y="609600"/>
            <a:ext cx="7908412" cy="570271"/>
          </a:xfrm>
        </p:spPr>
        <p:txBody>
          <a:bodyPr/>
          <a:lstStyle/>
          <a:p>
            <a:r>
              <a:rPr lang="en-IN" dirty="0"/>
              <a:t>Switch/Case in MIPS</a:t>
            </a:r>
            <a:endParaRPr lang="de-DE" dirty="0"/>
          </a:p>
        </p:txBody>
      </p:sp>
      <p:sp>
        <p:nvSpPr>
          <p:cNvPr id="3" name="Content Placeholder 2">
            <a:extLst>
              <a:ext uri="{FF2B5EF4-FFF2-40B4-BE49-F238E27FC236}">
                <a16:creationId xmlns:a16="http://schemas.microsoft.com/office/drawing/2014/main" id="{60607F4F-5ADB-2F47-5816-1CBBC4C3FF03}"/>
              </a:ext>
            </a:extLst>
          </p:cNvPr>
          <p:cNvSpPr>
            <a:spLocks noGrp="1"/>
          </p:cNvSpPr>
          <p:nvPr>
            <p:ph idx="1"/>
          </p:nvPr>
        </p:nvSpPr>
        <p:spPr>
          <a:xfrm>
            <a:off x="301523" y="1256021"/>
            <a:ext cx="8518012" cy="5075953"/>
          </a:xfrm>
        </p:spPr>
        <p:txBody>
          <a:bodyPr/>
          <a:lstStyle/>
          <a:p>
            <a:r>
              <a:rPr lang="en-US" sz="2400" dirty="0"/>
              <a:t>The simplest way to implement switch is via a sequence of conditional tests, turning the switch statement into a chain of if-then-else statements.</a:t>
            </a:r>
          </a:p>
          <a:p>
            <a:r>
              <a:rPr lang="en-US" sz="2400" dirty="0"/>
              <a:t>The number of comparisons depends on the position of the successful case in the chain.</a:t>
            </a:r>
          </a:p>
          <a:p>
            <a:r>
              <a:rPr lang="en-US" sz="2400" dirty="0"/>
              <a:t>There can be a lot of wasted comparisons</a:t>
            </a:r>
          </a:p>
          <a:p>
            <a:r>
              <a:rPr lang="en-US" sz="2400" dirty="0"/>
              <a:t>Sometimes the alternatives may be more efficiently encoded as a table of addresses of alternative instruction sequences, called a jump address table or jump table.</a:t>
            </a:r>
          </a:p>
          <a:p>
            <a:pPr marL="0" indent="0">
              <a:buNone/>
            </a:pPr>
            <a:endParaRPr lang="de-DE" sz="2400" dirty="0"/>
          </a:p>
        </p:txBody>
      </p:sp>
    </p:spTree>
    <p:extLst>
      <p:ext uri="{BB962C8B-B14F-4D97-AF65-F5344CB8AC3E}">
        <p14:creationId xmlns:p14="http://schemas.microsoft.com/office/powerpoint/2010/main" val="213287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8C6E-42CD-51A2-98F2-56EB0EBF9DE3}"/>
              </a:ext>
            </a:extLst>
          </p:cNvPr>
          <p:cNvSpPr>
            <a:spLocks noGrp="1"/>
          </p:cNvSpPr>
          <p:nvPr>
            <p:ph type="title"/>
          </p:nvPr>
        </p:nvSpPr>
        <p:spPr>
          <a:xfrm>
            <a:off x="380182" y="314632"/>
            <a:ext cx="6447501" cy="1320800"/>
          </a:xfrm>
        </p:spPr>
        <p:txBody>
          <a:bodyPr/>
          <a:lstStyle/>
          <a:p>
            <a:r>
              <a:rPr lang="en-IN" dirty="0"/>
              <a:t>Jump Table for Case</a:t>
            </a:r>
            <a:endParaRPr lang="de-DE" dirty="0"/>
          </a:p>
        </p:txBody>
      </p:sp>
      <p:sp>
        <p:nvSpPr>
          <p:cNvPr id="3" name="Content Placeholder 2">
            <a:extLst>
              <a:ext uri="{FF2B5EF4-FFF2-40B4-BE49-F238E27FC236}">
                <a16:creationId xmlns:a16="http://schemas.microsoft.com/office/drawing/2014/main" id="{9FC49602-219A-B7BD-7D57-80DA5DBD0A33}"/>
              </a:ext>
            </a:extLst>
          </p:cNvPr>
          <p:cNvSpPr>
            <a:spLocks noGrp="1"/>
          </p:cNvSpPr>
          <p:nvPr>
            <p:ph idx="1"/>
          </p:nvPr>
        </p:nvSpPr>
        <p:spPr>
          <a:xfrm>
            <a:off x="154040" y="1270000"/>
            <a:ext cx="8134554" cy="3880773"/>
          </a:xfrm>
        </p:spPr>
        <p:txBody>
          <a:bodyPr/>
          <a:lstStyle/>
          <a:p>
            <a:r>
              <a:rPr lang="en-US" sz="2400" dirty="0"/>
              <a:t>The program needs only to index into the table and then jump to the appropriate sequence. </a:t>
            </a:r>
          </a:p>
          <a:p>
            <a:r>
              <a:rPr lang="en-US" sz="2400" dirty="0"/>
              <a:t>The jump table is then just an array of words containing addresses that correspond to labels in the code. </a:t>
            </a:r>
          </a:p>
          <a:p>
            <a:r>
              <a:rPr lang="en-US" sz="2400" dirty="0"/>
              <a:t>The program loads the appropriate entry from the jump table into a register. It then needs to jump using the address in the register. </a:t>
            </a:r>
          </a:p>
          <a:p>
            <a:r>
              <a:rPr lang="en-US" sz="2400" dirty="0"/>
              <a:t>To support such situations, computers like MIPS include a jump register instruction (</a:t>
            </a:r>
            <a:r>
              <a:rPr lang="en-US" sz="2400" dirty="0" err="1"/>
              <a:t>jr</a:t>
            </a:r>
            <a:r>
              <a:rPr lang="en-US" sz="2400" dirty="0"/>
              <a:t>), meaning an unconditional jump to the address specified in a register. </a:t>
            </a:r>
          </a:p>
          <a:p>
            <a:r>
              <a:rPr lang="en-US" sz="2400" dirty="0"/>
              <a:t>Then it jumps to the proper address using this instruction. </a:t>
            </a:r>
            <a:endParaRPr lang="de-DE" sz="2400" dirty="0"/>
          </a:p>
          <a:p>
            <a:endParaRPr lang="de-DE" sz="2400" dirty="0"/>
          </a:p>
        </p:txBody>
      </p:sp>
    </p:spTree>
    <p:extLst>
      <p:ext uri="{BB962C8B-B14F-4D97-AF65-F5344CB8AC3E}">
        <p14:creationId xmlns:p14="http://schemas.microsoft.com/office/powerpoint/2010/main" val="4032401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46EE-E5F1-3DC6-19B3-DA06EB9DF8E8}"/>
              </a:ext>
            </a:extLst>
          </p:cNvPr>
          <p:cNvSpPr>
            <a:spLocks noGrp="1"/>
          </p:cNvSpPr>
          <p:nvPr>
            <p:ph type="title"/>
          </p:nvPr>
        </p:nvSpPr>
        <p:spPr>
          <a:xfrm>
            <a:off x="419511" y="226142"/>
            <a:ext cx="6447501" cy="530942"/>
          </a:xfrm>
        </p:spPr>
        <p:txBody>
          <a:bodyPr/>
          <a:lstStyle/>
          <a:p>
            <a:r>
              <a:rPr lang="en-IN" dirty="0"/>
              <a:t>Jump Table for Case Statements</a:t>
            </a:r>
            <a:endParaRPr lang="de-DE" dirty="0"/>
          </a:p>
        </p:txBody>
      </p:sp>
      <p:sp>
        <p:nvSpPr>
          <p:cNvPr id="3" name="Content Placeholder 2">
            <a:extLst>
              <a:ext uri="{FF2B5EF4-FFF2-40B4-BE49-F238E27FC236}">
                <a16:creationId xmlns:a16="http://schemas.microsoft.com/office/drawing/2014/main" id="{60CE1847-7CFF-0A45-369C-F0CF0CC2F860}"/>
              </a:ext>
            </a:extLst>
          </p:cNvPr>
          <p:cNvSpPr>
            <a:spLocks noGrp="1"/>
          </p:cNvSpPr>
          <p:nvPr>
            <p:ph idx="1"/>
          </p:nvPr>
        </p:nvSpPr>
        <p:spPr>
          <a:xfrm>
            <a:off x="244168" y="757084"/>
            <a:ext cx="8655663" cy="4387695"/>
          </a:xfrm>
        </p:spPr>
        <p:txBody>
          <a:bodyPr/>
          <a:lstStyle/>
          <a:p>
            <a:r>
              <a:rPr lang="en-US" sz="2000" dirty="0"/>
              <a:t>The code will be transformed by the compiler</a:t>
            </a:r>
          </a:p>
          <a:p>
            <a:pPr marL="1371600" lvl="3" indent="0">
              <a:buNone/>
            </a:pPr>
            <a:r>
              <a:rPr lang="en-US" sz="2000" dirty="0"/>
              <a:t>for (</a:t>
            </a:r>
            <a:r>
              <a:rPr lang="en-US" sz="2000" dirty="0" err="1"/>
              <a:t>i</a:t>
            </a:r>
            <a:r>
              <a:rPr lang="en-US" sz="2000" dirty="0"/>
              <a:t>=0; </a:t>
            </a:r>
            <a:r>
              <a:rPr lang="en-US" sz="2000" dirty="0" err="1"/>
              <a:t>i</a:t>
            </a:r>
            <a:r>
              <a:rPr lang="en-US" sz="2000" dirty="0"/>
              <a:t>&lt;N; </a:t>
            </a:r>
            <a:r>
              <a:rPr lang="en-US" sz="2000" dirty="0" err="1"/>
              <a:t>i</a:t>
            </a:r>
            <a:r>
              <a:rPr lang="en-US" sz="2000" dirty="0"/>
              <a:t>++) {</a:t>
            </a:r>
          </a:p>
          <a:p>
            <a:pPr marL="1371600" lvl="3" indent="0">
              <a:buNone/>
            </a:pPr>
            <a:r>
              <a:rPr lang="en-US" sz="2000" dirty="0"/>
              <a:t>   switch (x[</a:t>
            </a:r>
            <a:r>
              <a:rPr lang="en-US" sz="2000" dirty="0" err="1"/>
              <a:t>i</a:t>
            </a:r>
            <a:r>
              <a:rPr lang="en-US" sz="2000" dirty="0"/>
              <a:t>]) {</a:t>
            </a:r>
          </a:p>
          <a:p>
            <a:pPr marL="1371600" lvl="3" indent="0">
              <a:buNone/>
            </a:pPr>
            <a:r>
              <a:rPr lang="en-US" sz="2000" dirty="0"/>
              <a:t>      label0: case 0: …</a:t>
            </a:r>
          </a:p>
          <a:p>
            <a:pPr marL="1371600" lvl="3" indent="0">
              <a:buNone/>
            </a:pPr>
            <a:r>
              <a:rPr lang="en-US" sz="2000" dirty="0"/>
              <a:t>      label1: case 1: …</a:t>
            </a:r>
          </a:p>
          <a:p>
            <a:pPr marL="1371600" lvl="3" indent="0">
              <a:buNone/>
            </a:pPr>
            <a:r>
              <a:rPr lang="en-US" sz="2000" dirty="0"/>
              <a:t>      …</a:t>
            </a:r>
          </a:p>
          <a:p>
            <a:pPr marL="1371600" lvl="3" indent="0">
              <a:buNone/>
            </a:pPr>
            <a:r>
              <a:rPr lang="en-US" sz="2000" dirty="0"/>
              <a:t>      </a:t>
            </a:r>
            <a:r>
              <a:rPr lang="en-US" sz="2000" dirty="0" err="1"/>
              <a:t>labelD</a:t>
            </a:r>
            <a:r>
              <a:rPr lang="en-US" sz="2000" dirty="0"/>
              <a:t>: default: …</a:t>
            </a:r>
          </a:p>
          <a:p>
            <a:pPr marL="1371600" lvl="3" indent="0">
              <a:buNone/>
            </a:pPr>
            <a:r>
              <a:rPr lang="en-US" sz="2000" dirty="0"/>
              <a:t>  }</a:t>
            </a:r>
          </a:p>
          <a:p>
            <a:pPr marL="1371600" lvl="3" indent="0">
              <a:buNone/>
            </a:pPr>
            <a:r>
              <a:rPr lang="en-US" sz="2000" dirty="0"/>
              <a:t>}</a:t>
            </a:r>
          </a:p>
          <a:p>
            <a:pPr lvl="2"/>
            <a:r>
              <a:rPr lang="en-US" dirty="0"/>
              <a:t>Transformed code:</a:t>
            </a:r>
          </a:p>
          <a:p>
            <a:pPr marL="1371600" lvl="3" indent="0">
              <a:buNone/>
            </a:pPr>
            <a:r>
              <a:rPr lang="en-US" sz="2000" dirty="0"/>
              <a:t>for (k=0; k&lt;</a:t>
            </a:r>
            <a:r>
              <a:rPr lang="en-US" sz="2000" dirty="0" err="1"/>
              <a:t>JTSize</a:t>
            </a:r>
            <a:r>
              <a:rPr lang="en-US" sz="2000" dirty="0"/>
              <a:t>; k++) T[k] = </a:t>
            </a:r>
            <a:r>
              <a:rPr lang="en-US" sz="2000" dirty="0" err="1"/>
              <a:t>labelD</a:t>
            </a:r>
            <a:endParaRPr lang="en-US" sz="2000" dirty="0"/>
          </a:p>
          <a:p>
            <a:pPr marL="1371600" lvl="3" indent="0">
              <a:buNone/>
            </a:pPr>
            <a:r>
              <a:rPr lang="en-US" sz="2000" dirty="0"/>
              <a:t>T[0] = label0; T[1] = label1; …</a:t>
            </a:r>
          </a:p>
          <a:p>
            <a:pPr marL="1371600" lvl="3" indent="0">
              <a:buNone/>
            </a:pPr>
            <a:r>
              <a:rPr lang="en-US" sz="2000" dirty="0"/>
              <a:t>for (</a:t>
            </a:r>
            <a:r>
              <a:rPr lang="en-US" sz="2000" dirty="0" err="1"/>
              <a:t>i</a:t>
            </a:r>
            <a:r>
              <a:rPr lang="en-US" sz="2000" dirty="0"/>
              <a:t>=0; </a:t>
            </a:r>
            <a:r>
              <a:rPr lang="en-US" sz="2000" dirty="0" err="1"/>
              <a:t>i</a:t>
            </a:r>
            <a:r>
              <a:rPr lang="en-US" sz="2000" dirty="0"/>
              <a:t>&lt;N; </a:t>
            </a:r>
            <a:r>
              <a:rPr lang="en-US" sz="2000" dirty="0" err="1"/>
              <a:t>i</a:t>
            </a:r>
            <a:r>
              <a:rPr lang="en-US" sz="2000" dirty="0"/>
              <a:t>++) </a:t>
            </a:r>
            <a:r>
              <a:rPr lang="en-US" sz="2000" dirty="0" err="1"/>
              <a:t>goto</a:t>
            </a:r>
            <a:r>
              <a:rPr lang="en-US" sz="2000" dirty="0"/>
              <a:t> T[x[</a:t>
            </a:r>
            <a:r>
              <a:rPr lang="en-US" sz="2000" dirty="0" err="1"/>
              <a:t>i</a:t>
            </a:r>
            <a:r>
              <a:rPr lang="en-US" sz="2000" dirty="0"/>
              <a:t>]]; </a:t>
            </a:r>
          </a:p>
          <a:p>
            <a:r>
              <a:rPr lang="en-US" sz="2000" dirty="0"/>
              <a:t>The compiler must generate an instruction to jump to the correct label (for </a:t>
            </a:r>
            <a:r>
              <a:rPr lang="en-US" sz="2000" dirty="0" err="1"/>
              <a:t>goto</a:t>
            </a:r>
            <a:r>
              <a:rPr lang="en-US" sz="2000" dirty="0"/>
              <a:t> T[x[</a:t>
            </a:r>
            <a:r>
              <a:rPr lang="en-US" sz="2000" dirty="0" err="1"/>
              <a:t>i</a:t>
            </a:r>
            <a:r>
              <a:rPr lang="en-US" sz="2000" dirty="0"/>
              <a:t>]])</a:t>
            </a:r>
          </a:p>
          <a:p>
            <a:pPr lvl="2"/>
            <a:r>
              <a:rPr lang="en-US" dirty="0"/>
              <a:t>This is an unconditional jump with a variable target</a:t>
            </a:r>
          </a:p>
          <a:p>
            <a:pPr lvl="2"/>
            <a:r>
              <a:rPr lang="en-US" dirty="0"/>
              <a:t>The j instruction is allowed to use a constant target</a:t>
            </a:r>
          </a:p>
          <a:p>
            <a:endParaRPr lang="de-DE" sz="2000" dirty="0"/>
          </a:p>
        </p:txBody>
      </p:sp>
    </p:spTree>
    <p:extLst>
      <p:ext uri="{BB962C8B-B14F-4D97-AF65-F5344CB8AC3E}">
        <p14:creationId xmlns:p14="http://schemas.microsoft.com/office/powerpoint/2010/main" val="2677459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D947-97BE-4E5E-0707-58BEDE420F74}"/>
              </a:ext>
            </a:extLst>
          </p:cNvPr>
          <p:cNvSpPr>
            <a:spLocks noGrp="1"/>
          </p:cNvSpPr>
          <p:nvPr>
            <p:ph type="title"/>
          </p:nvPr>
        </p:nvSpPr>
        <p:spPr>
          <a:xfrm>
            <a:off x="508001" y="609600"/>
            <a:ext cx="7878915" cy="403123"/>
          </a:xfrm>
        </p:spPr>
        <p:txBody>
          <a:bodyPr>
            <a:normAutofit fontScale="90000"/>
          </a:bodyPr>
          <a:lstStyle/>
          <a:p>
            <a:r>
              <a:rPr lang="en-IN" dirty="0" err="1"/>
              <a:t>jr</a:t>
            </a:r>
            <a:r>
              <a:rPr lang="en-IN" dirty="0"/>
              <a:t> Instruction</a:t>
            </a:r>
            <a:endParaRPr lang="de-DE" dirty="0"/>
          </a:p>
        </p:txBody>
      </p:sp>
      <p:sp>
        <p:nvSpPr>
          <p:cNvPr id="3" name="Content Placeholder 2">
            <a:extLst>
              <a:ext uri="{FF2B5EF4-FFF2-40B4-BE49-F238E27FC236}">
                <a16:creationId xmlns:a16="http://schemas.microsoft.com/office/drawing/2014/main" id="{C2704DA8-0C17-CF20-64EE-595510264EA9}"/>
              </a:ext>
            </a:extLst>
          </p:cNvPr>
          <p:cNvSpPr>
            <a:spLocks noGrp="1"/>
          </p:cNvSpPr>
          <p:nvPr>
            <p:ph idx="1"/>
          </p:nvPr>
        </p:nvSpPr>
        <p:spPr>
          <a:xfrm>
            <a:off x="281859" y="1488613"/>
            <a:ext cx="8282038" cy="3880773"/>
          </a:xfrm>
        </p:spPr>
        <p:txBody>
          <a:bodyPr/>
          <a:lstStyle/>
          <a:p>
            <a:r>
              <a:rPr lang="en-US" sz="2400" dirty="0"/>
              <a:t>MIPS ISA provides an instruction to make unconditional jumps to variable targets</a:t>
            </a:r>
          </a:p>
          <a:p>
            <a:pPr lvl="1"/>
            <a:r>
              <a:rPr lang="en-US" dirty="0"/>
              <a:t>This instruction is </a:t>
            </a:r>
            <a:r>
              <a:rPr lang="en-US" dirty="0" err="1"/>
              <a:t>jr</a:t>
            </a:r>
            <a:r>
              <a:rPr lang="en-US" dirty="0"/>
              <a:t> (jump register)</a:t>
            </a:r>
          </a:p>
          <a:p>
            <a:pPr lvl="2"/>
            <a:r>
              <a:rPr lang="en-US" sz="2400" dirty="0"/>
              <a:t>Has one register operand holding the jump target</a:t>
            </a:r>
          </a:p>
          <a:p>
            <a:pPr lvl="2"/>
            <a:r>
              <a:rPr lang="en-US" sz="2400" dirty="0"/>
              <a:t>Compiler is responsible to generate code for loading the correct target in the register before the </a:t>
            </a:r>
            <a:r>
              <a:rPr lang="en-US" sz="2400" dirty="0" err="1"/>
              <a:t>jr</a:t>
            </a:r>
            <a:r>
              <a:rPr lang="en-US" sz="2400" dirty="0"/>
              <a:t> instruction</a:t>
            </a:r>
          </a:p>
          <a:p>
            <a:pPr marL="914400" lvl="2" indent="0">
              <a:buNone/>
            </a:pPr>
            <a:r>
              <a:rPr lang="en-US" sz="2400" dirty="0" err="1"/>
              <a:t>jr</a:t>
            </a:r>
            <a:r>
              <a:rPr lang="en-US" sz="2400" dirty="0"/>
              <a:t> $20</a:t>
            </a:r>
          </a:p>
          <a:p>
            <a:pPr lvl="2"/>
            <a:r>
              <a:rPr lang="en-US" sz="2400" dirty="0"/>
              <a:t>Takes the contents of $20 and treats it as a jump target</a:t>
            </a:r>
          </a:p>
          <a:p>
            <a:pPr lvl="3"/>
            <a:r>
              <a:rPr lang="en-US" sz="2400" dirty="0"/>
              <a:t>This target is NOT an offset relative to the address where the </a:t>
            </a:r>
            <a:r>
              <a:rPr lang="en-US" sz="2400" dirty="0" err="1"/>
              <a:t>jr</a:t>
            </a:r>
            <a:r>
              <a:rPr lang="en-US" sz="2400" dirty="0"/>
              <a:t> instruction is stored</a:t>
            </a:r>
          </a:p>
          <a:p>
            <a:pPr lvl="3"/>
            <a:r>
              <a:rPr lang="en-US" sz="2400" dirty="0"/>
              <a:t>This target is the absolute final target</a:t>
            </a:r>
          </a:p>
          <a:p>
            <a:endParaRPr lang="de-DE" sz="2400" dirty="0"/>
          </a:p>
        </p:txBody>
      </p:sp>
    </p:spTree>
    <p:extLst>
      <p:ext uri="{BB962C8B-B14F-4D97-AF65-F5344CB8AC3E}">
        <p14:creationId xmlns:p14="http://schemas.microsoft.com/office/powerpoint/2010/main" val="6600599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686800" cy="6248400"/>
          </a:xfrm>
        </p:spPr>
        <p:txBody>
          <a:bodyPr>
            <a:normAutofit/>
          </a:bodyPr>
          <a:lstStyle/>
          <a:p>
            <a:r>
              <a:rPr lang="en-US" dirty="0"/>
              <a:t>Consider the following C code</a:t>
            </a:r>
          </a:p>
          <a:p>
            <a:pPr marL="914400" lvl="2" indent="0">
              <a:buNone/>
            </a:pPr>
            <a:r>
              <a:rPr lang="en-US" dirty="0"/>
              <a:t>   </a:t>
            </a:r>
            <a:r>
              <a:rPr lang="en-US" sz="2000" dirty="0"/>
              <a:t>switch (x[</a:t>
            </a:r>
            <a:r>
              <a:rPr lang="en-US" sz="2000" dirty="0" err="1"/>
              <a:t>i</a:t>
            </a:r>
            <a:r>
              <a:rPr lang="en-US" sz="2000" dirty="0"/>
              <a:t>]) {</a:t>
            </a:r>
          </a:p>
          <a:p>
            <a:pPr marL="914400" lvl="2" indent="0">
              <a:buNone/>
            </a:pPr>
            <a:r>
              <a:rPr lang="en-US" sz="2000" dirty="0"/>
              <a:t>      case 0: …</a:t>
            </a:r>
          </a:p>
          <a:p>
            <a:pPr marL="914400" lvl="2" indent="0">
              <a:buNone/>
            </a:pPr>
            <a:r>
              <a:rPr lang="en-US" sz="2000" dirty="0"/>
              <a:t>      case 1: …</a:t>
            </a:r>
          </a:p>
          <a:p>
            <a:pPr marL="914400" lvl="2" indent="0">
              <a:buNone/>
            </a:pPr>
            <a:r>
              <a:rPr lang="en-US" sz="2000" dirty="0"/>
              <a:t>      …</a:t>
            </a:r>
          </a:p>
          <a:p>
            <a:pPr marL="914400" lvl="2" indent="0">
              <a:buNone/>
            </a:pPr>
            <a:r>
              <a:rPr lang="en-US" sz="2000" dirty="0"/>
              <a:t>      default: …</a:t>
            </a:r>
          </a:p>
          <a:p>
            <a:pPr marL="914400" lvl="2" indent="0">
              <a:buNone/>
            </a:pPr>
            <a:r>
              <a:rPr lang="en-US" sz="2000" dirty="0"/>
              <a:t>   }</a:t>
            </a:r>
          </a:p>
          <a:p>
            <a:pPr lvl="2"/>
            <a:r>
              <a:rPr lang="en-US" dirty="0"/>
              <a:t>Suppose jump table starting address is in $1, starting address of x is in $2, </a:t>
            </a:r>
            <a:r>
              <a:rPr lang="en-US" dirty="0" err="1"/>
              <a:t>i</a:t>
            </a:r>
            <a:r>
              <a:rPr lang="en-US" dirty="0"/>
              <a:t> is in $3, x is an integer array, and x[</a:t>
            </a:r>
            <a:r>
              <a:rPr lang="en-US" dirty="0" err="1"/>
              <a:t>i</a:t>
            </a:r>
            <a:r>
              <a:rPr lang="en-US" dirty="0"/>
              <a:t>] is allocated in $12</a:t>
            </a:r>
          </a:p>
          <a:p>
            <a:pPr marL="1371600" lvl="3" indent="0">
              <a:buNone/>
            </a:pPr>
            <a:r>
              <a:rPr lang="en-US" dirty="0" err="1"/>
              <a:t>sll</a:t>
            </a:r>
            <a:r>
              <a:rPr lang="en-US" dirty="0"/>
              <a:t> $4, $3, 2</a:t>
            </a:r>
          </a:p>
          <a:p>
            <a:pPr marL="1371600" lvl="3" indent="0">
              <a:buNone/>
            </a:pPr>
            <a:r>
              <a:rPr lang="en-US" dirty="0"/>
              <a:t>add $4, $4, $2</a:t>
            </a:r>
          </a:p>
          <a:p>
            <a:pPr marL="1371600" lvl="3" indent="0">
              <a:buNone/>
            </a:pPr>
            <a:r>
              <a:rPr lang="en-US" dirty="0" err="1"/>
              <a:t>lw</a:t>
            </a:r>
            <a:r>
              <a:rPr lang="en-US" dirty="0"/>
              <a:t> $12, 0($4)</a:t>
            </a:r>
          </a:p>
          <a:p>
            <a:pPr marL="1371600" lvl="3" indent="0">
              <a:buNone/>
            </a:pPr>
            <a:r>
              <a:rPr lang="en-US" dirty="0" err="1"/>
              <a:t>sll</a:t>
            </a:r>
            <a:r>
              <a:rPr lang="en-US" dirty="0"/>
              <a:t> $12, $12, 2</a:t>
            </a:r>
          </a:p>
          <a:p>
            <a:pPr marL="1371600" lvl="3" indent="0">
              <a:buNone/>
            </a:pPr>
            <a:r>
              <a:rPr lang="en-US" dirty="0"/>
              <a:t>add $4, $12, $1</a:t>
            </a:r>
          </a:p>
          <a:p>
            <a:pPr marL="1371600" lvl="3" indent="0">
              <a:buNone/>
            </a:pPr>
            <a:r>
              <a:rPr lang="en-US" dirty="0" err="1"/>
              <a:t>lw</a:t>
            </a:r>
            <a:r>
              <a:rPr lang="en-US" dirty="0"/>
              <a:t> $4, 0($4)   // Each jump table entry is 32 bits</a:t>
            </a:r>
          </a:p>
          <a:p>
            <a:pPr marL="1371600" lvl="3" indent="0">
              <a:buNone/>
            </a:pPr>
            <a:r>
              <a:rPr lang="en-US" dirty="0" err="1"/>
              <a:t>jr</a:t>
            </a:r>
            <a:r>
              <a:rPr lang="en-US" dirty="0"/>
              <a:t> $4</a:t>
            </a:r>
          </a:p>
          <a:p>
            <a:pPr marL="1371600" lvl="3" indent="0">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Compiling switch/case</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MIPS translation shown in the last slide is not particularly efficient</a:t>
            </a:r>
          </a:p>
          <a:p>
            <a:pPr lvl="1"/>
            <a:r>
              <a:rPr lang="en-US" dirty="0"/>
              <a:t>This translation works if we know the range of values x[</a:t>
            </a:r>
            <a:r>
              <a:rPr lang="en-US" dirty="0" err="1"/>
              <a:t>i</a:t>
            </a:r>
            <a:r>
              <a:rPr lang="en-US" dirty="0"/>
              <a:t>] can take</a:t>
            </a:r>
          </a:p>
          <a:p>
            <a:pPr lvl="1"/>
            <a:r>
              <a:rPr lang="en-US" dirty="0"/>
              <a:t>Wastes a lot of memory by preparing a jump table for the entire range of x[</a:t>
            </a:r>
            <a:r>
              <a:rPr lang="en-US" dirty="0" err="1"/>
              <a:t>i</a:t>
            </a:r>
            <a:r>
              <a:rPr lang="en-US" dirty="0"/>
              <a:t>]</a:t>
            </a:r>
          </a:p>
          <a:p>
            <a:pPr lvl="1"/>
            <a:r>
              <a:rPr lang="en-US" dirty="0"/>
              <a:t>Jump table size can be optimized by doing a simple range check on x[</a:t>
            </a:r>
            <a:r>
              <a:rPr lang="en-US" dirty="0" err="1"/>
              <a:t>i</a:t>
            </a:r>
            <a:r>
              <a:rPr lang="en-US" dirty="0"/>
              <a:t>] before using the jump table entry indexed by x[</a:t>
            </a:r>
            <a:r>
              <a:rPr lang="en-US" dirty="0" err="1"/>
              <a:t>i</a:t>
            </a:r>
            <a:r>
              <a:rPr lang="en-US" dirty="0"/>
              <a:t>]</a:t>
            </a:r>
          </a:p>
          <a:p>
            <a:pPr lvl="2"/>
            <a:r>
              <a:rPr lang="en-US" dirty="0"/>
              <a:t>All values of x[</a:t>
            </a:r>
            <a:r>
              <a:rPr lang="en-US" dirty="0" err="1"/>
              <a:t>i</a:t>
            </a:r>
            <a:r>
              <a:rPr lang="en-US" dirty="0"/>
              <a:t>] outside the range of case labels can be mapped to one jump table entry representing the default target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Compiling switch/case</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If case labels are not consecutive, a lot of jump table space is wasted</a:t>
            </a:r>
          </a:p>
          <a:p>
            <a:pPr lvl="1"/>
            <a:r>
              <a:rPr lang="en-US" dirty="0"/>
              <a:t>A simple range check on x[</a:t>
            </a:r>
            <a:r>
              <a:rPr lang="en-US" dirty="0" err="1"/>
              <a:t>i</a:t>
            </a:r>
            <a:r>
              <a:rPr lang="en-US" dirty="0"/>
              <a:t>] is not enough</a:t>
            </a:r>
          </a:p>
          <a:p>
            <a:r>
              <a:rPr lang="en-US" dirty="0"/>
              <a:t>Compiling switch/case is fundamentally a search problem in general</a:t>
            </a:r>
          </a:p>
          <a:p>
            <a:pPr lvl="1"/>
            <a:r>
              <a:rPr lang="en-US" dirty="0"/>
              <a:t>Need to search for x[</a:t>
            </a:r>
            <a:r>
              <a:rPr lang="en-US" dirty="0" err="1"/>
              <a:t>i</a:t>
            </a:r>
            <a:r>
              <a:rPr lang="en-US" dirty="0"/>
              <a:t>] in the jump table and pick the corresponding case target</a:t>
            </a:r>
          </a:p>
          <a:p>
            <a:pPr lvl="1"/>
            <a:r>
              <a:rPr lang="en-US" dirty="0"/>
              <a:t>Any efficient search technique can be used</a:t>
            </a:r>
          </a:p>
          <a:p>
            <a:pPr lvl="2"/>
            <a:r>
              <a:rPr lang="en-US" dirty="0"/>
              <a:t>Hash tables are particularly attractive due to low average search time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E16A-7F85-A04E-4C8F-242DA311F6C2}"/>
              </a:ext>
            </a:extLst>
          </p:cNvPr>
          <p:cNvSpPr>
            <a:spLocks noGrp="1"/>
          </p:cNvSpPr>
          <p:nvPr>
            <p:ph type="title"/>
          </p:nvPr>
        </p:nvSpPr>
        <p:spPr>
          <a:xfrm>
            <a:off x="508000" y="334297"/>
            <a:ext cx="6447501" cy="668593"/>
          </a:xfrm>
        </p:spPr>
        <p:txBody>
          <a:bodyPr/>
          <a:lstStyle/>
          <a:p>
            <a:r>
              <a:rPr lang="en-IN" dirty="0"/>
              <a:t>Procedure and Function Call in MIPS</a:t>
            </a:r>
            <a:endParaRPr lang="de-DE" dirty="0"/>
          </a:p>
        </p:txBody>
      </p:sp>
      <p:sp>
        <p:nvSpPr>
          <p:cNvPr id="3" name="Content Placeholder 2">
            <a:extLst>
              <a:ext uri="{FF2B5EF4-FFF2-40B4-BE49-F238E27FC236}">
                <a16:creationId xmlns:a16="http://schemas.microsoft.com/office/drawing/2014/main" id="{5505A63E-AEB0-4842-AE98-9DAD09A1EF33}"/>
              </a:ext>
            </a:extLst>
          </p:cNvPr>
          <p:cNvSpPr>
            <a:spLocks noGrp="1"/>
          </p:cNvSpPr>
          <p:nvPr>
            <p:ph idx="1"/>
          </p:nvPr>
        </p:nvSpPr>
        <p:spPr>
          <a:xfrm>
            <a:off x="183537" y="921725"/>
            <a:ext cx="8419689" cy="4672830"/>
          </a:xfrm>
        </p:spPr>
        <p:txBody>
          <a:bodyPr/>
          <a:lstStyle/>
          <a:p>
            <a:r>
              <a:rPr lang="en-US" sz="2400" dirty="0"/>
              <a:t>Put parameters in a place where the procedure can access them. </a:t>
            </a:r>
          </a:p>
          <a:p>
            <a:r>
              <a:rPr lang="en-US" sz="2400" dirty="0"/>
              <a:t>Transfer control to the procedure.  </a:t>
            </a:r>
          </a:p>
          <a:p>
            <a:r>
              <a:rPr lang="en-US" sz="2400" dirty="0"/>
              <a:t>Acquire the storage resources needed for the procedure. </a:t>
            </a:r>
          </a:p>
          <a:p>
            <a:r>
              <a:rPr lang="en-US" sz="2400" dirty="0"/>
              <a:t>Perform the desired task. </a:t>
            </a:r>
          </a:p>
          <a:p>
            <a:r>
              <a:rPr lang="en-US" sz="2400" dirty="0"/>
              <a:t>Put the result value in a place where the calling program can access it.  </a:t>
            </a:r>
          </a:p>
          <a:p>
            <a:r>
              <a:rPr lang="en-US" sz="2400" dirty="0"/>
              <a:t>Return control to the point of origin, since a procedure can be called from several points in a program. </a:t>
            </a:r>
          </a:p>
          <a:p>
            <a:r>
              <a:rPr lang="en-US" sz="2400" dirty="0"/>
              <a:t>Registers important for procedure call:</a:t>
            </a:r>
          </a:p>
          <a:p>
            <a:pPr lvl="1"/>
            <a:r>
              <a:rPr lang="en-US" dirty="0"/>
              <a:t>$a0–$a3: four argument registers in which to pass parameters </a:t>
            </a:r>
          </a:p>
          <a:p>
            <a:pPr lvl="1"/>
            <a:r>
              <a:rPr lang="en-US" dirty="0"/>
              <a:t>$v0–$v1: two value registers in which to return values </a:t>
            </a:r>
          </a:p>
          <a:p>
            <a:pPr lvl="1"/>
            <a:r>
              <a:rPr lang="en-US" dirty="0"/>
              <a:t> $</a:t>
            </a:r>
            <a:r>
              <a:rPr lang="en-US" dirty="0" err="1"/>
              <a:t>ra</a:t>
            </a:r>
            <a:r>
              <a:rPr lang="en-US" dirty="0"/>
              <a:t>: one return address register to return to the point of origin</a:t>
            </a:r>
            <a:endParaRPr lang="de-DE" dirty="0"/>
          </a:p>
        </p:txBody>
      </p:sp>
    </p:spTree>
    <p:extLst>
      <p:ext uri="{BB962C8B-B14F-4D97-AF65-F5344CB8AC3E}">
        <p14:creationId xmlns:p14="http://schemas.microsoft.com/office/powerpoint/2010/main" val="3320747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8092-A986-7B9C-0886-CAAFFD2EA39B}"/>
              </a:ext>
            </a:extLst>
          </p:cNvPr>
          <p:cNvSpPr>
            <a:spLocks noGrp="1"/>
          </p:cNvSpPr>
          <p:nvPr>
            <p:ph type="title"/>
          </p:nvPr>
        </p:nvSpPr>
        <p:spPr>
          <a:xfrm>
            <a:off x="340853" y="290051"/>
            <a:ext cx="6447501" cy="668594"/>
          </a:xfrm>
        </p:spPr>
        <p:txBody>
          <a:bodyPr/>
          <a:lstStyle/>
          <a:p>
            <a:r>
              <a:rPr lang="en-IN" dirty="0"/>
              <a:t>Instructions useful for procedure</a:t>
            </a:r>
            <a:endParaRPr lang="de-DE" dirty="0"/>
          </a:p>
        </p:txBody>
      </p:sp>
      <p:sp>
        <p:nvSpPr>
          <p:cNvPr id="3" name="Content Placeholder 2">
            <a:extLst>
              <a:ext uri="{FF2B5EF4-FFF2-40B4-BE49-F238E27FC236}">
                <a16:creationId xmlns:a16="http://schemas.microsoft.com/office/drawing/2014/main" id="{25CDF774-02E0-F8B7-CBF1-FE3E2C0E19E7}"/>
              </a:ext>
            </a:extLst>
          </p:cNvPr>
          <p:cNvSpPr>
            <a:spLocks noGrp="1"/>
          </p:cNvSpPr>
          <p:nvPr>
            <p:ph idx="1"/>
          </p:nvPr>
        </p:nvSpPr>
        <p:spPr>
          <a:xfrm>
            <a:off x="85214" y="958645"/>
            <a:ext cx="8472127" cy="4721991"/>
          </a:xfrm>
        </p:spPr>
        <p:txBody>
          <a:bodyPr/>
          <a:lstStyle/>
          <a:p>
            <a:r>
              <a:rPr lang="en-US" sz="2400" dirty="0"/>
              <a:t>jump-and-link instruction: An instruction that jumps to an address and simultaneously saves the address of the following instruction in a register ($</a:t>
            </a:r>
            <a:r>
              <a:rPr lang="en-US" sz="2400" dirty="0" err="1"/>
              <a:t>ra</a:t>
            </a:r>
            <a:r>
              <a:rPr lang="en-US" sz="2400" dirty="0"/>
              <a:t> in MIPS).</a:t>
            </a:r>
          </a:p>
          <a:p>
            <a:r>
              <a:rPr lang="en-US" sz="2400" dirty="0"/>
              <a:t>return address A link to the calling site that allows a procedure to return to the proper address; in MIPS it is stored in register $</a:t>
            </a:r>
            <a:r>
              <a:rPr lang="en-US" sz="2400" dirty="0" err="1"/>
              <a:t>ra.</a:t>
            </a:r>
            <a:endParaRPr lang="en-US" sz="2400" dirty="0"/>
          </a:p>
          <a:p>
            <a:r>
              <a:rPr lang="en-US" sz="2400" dirty="0"/>
              <a:t>Syntax: </a:t>
            </a:r>
            <a:r>
              <a:rPr lang="en-US" sz="2400" i="1" dirty="0" err="1"/>
              <a:t>jal</a:t>
            </a:r>
            <a:r>
              <a:rPr lang="en-US" sz="2400" i="1" dirty="0"/>
              <a:t> </a:t>
            </a:r>
            <a:r>
              <a:rPr lang="en-US" sz="2400" i="1" dirty="0" err="1"/>
              <a:t>ProcedureAddress</a:t>
            </a:r>
            <a:r>
              <a:rPr lang="en-US" sz="2400" i="1" dirty="0"/>
              <a:t>, </a:t>
            </a:r>
            <a:r>
              <a:rPr lang="en-US" sz="2400" i="1" dirty="0" err="1"/>
              <a:t>jr</a:t>
            </a:r>
            <a:r>
              <a:rPr lang="en-US" sz="2400" i="1" dirty="0"/>
              <a:t> $</a:t>
            </a:r>
            <a:r>
              <a:rPr lang="en-US" sz="2400" i="1" dirty="0" err="1"/>
              <a:t>ra</a:t>
            </a:r>
            <a:endParaRPr lang="en-US" sz="2400" i="1" dirty="0"/>
          </a:p>
          <a:p>
            <a:r>
              <a:rPr lang="en-US" sz="2400" dirty="0"/>
              <a:t>Caller: The program that instigates a procedure and provides the necessary parameter values.</a:t>
            </a:r>
          </a:p>
          <a:p>
            <a:r>
              <a:rPr lang="en-US" sz="2400" dirty="0"/>
              <a:t>Callee: A procedure that executes a series of stored instructions based on parameters provided by the caller and then returns control to the caller</a:t>
            </a:r>
          </a:p>
          <a:p>
            <a:r>
              <a:rPr lang="en-US" sz="2400" dirty="0"/>
              <a:t>Program counter (PC): The register containing the address of the instruction in the program being executed.</a:t>
            </a:r>
            <a:endParaRPr lang="de-DE" sz="2400" dirty="0"/>
          </a:p>
        </p:txBody>
      </p:sp>
    </p:spTree>
    <p:extLst>
      <p:ext uri="{BB962C8B-B14F-4D97-AF65-F5344CB8AC3E}">
        <p14:creationId xmlns:p14="http://schemas.microsoft.com/office/powerpoint/2010/main" val="2550405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44BE-5FD6-0DB7-4ADF-34CBF8A4F516}"/>
              </a:ext>
            </a:extLst>
          </p:cNvPr>
          <p:cNvSpPr>
            <a:spLocks noGrp="1"/>
          </p:cNvSpPr>
          <p:nvPr>
            <p:ph type="title"/>
          </p:nvPr>
        </p:nvSpPr>
        <p:spPr>
          <a:xfrm>
            <a:off x="340851" y="157316"/>
            <a:ext cx="6447501" cy="383458"/>
          </a:xfrm>
        </p:spPr>
        <p:txBody>
          <a:bodyPr>
            <a:normAutofit fontScale="90000"/>
          </a:bodyPr>
          <a:lstStyle/>
          <a:p>
            <a:r>
              <a:rPr lang="en-IN" dirty="0"/>
              <a:t>Procedure</a:t>
            </a:r>
            <a:endParaRPr lang="de-DE" dirty="0"/>
          </a:p>
        </p:txBody>
      </p:sp>
      <p:sp>
        <p:nvSpPr>
          <p:cNvPr id="3" name="Content Placeholder 2">
            <a:extLst>
              <a:ext uri="{FF2B5EF4-FFF2-40B4-BE49-F238E27FC236}">
                <a16:creationId xmlns:a16="http://schemas.microsoft.com/office/drawing/2014/main" id="{9F815F6B-F89C-392B-9AD9-E2CB5BE93012}"/>
              </a:ext>
            </a:extLst>
          </p:cNvPr>
          <p:cNvSpPr>
            <a:spLocks noGrp="1"/>
          </p:cNvSpPr>
          <p:nvPr>
            <p:ph idx="1"/>
          </p:nvPr>
        </p:nvSpPr>
        <p:spPr>
          <a:xfrm>
            <a:off x="183537" y="774242"/>
            <a:ext cx="8960463" cy="5498740"/>
          </a:xfrm>
        </p:spPr>
        <p:txBody>
          <a:bodyPr/>
          <a:lstStyle/>
          <a:p>
            <a:r>
              <a:rPr lang="en-US" sz="2400" dirty="0"/>
              <a:t>The caller, puts the parameter values in $a0–$a3 and uses </a:t>
            </a:r>
            <a:r>
              <a:rPr lang="en-US" sz="2400" dirty="0" err="1"/>
              <a:t>jal</a:t>
            </a:r>
            <a:r>
              <a:rPr lang="en-US" sz="2400" dirty="0"/>
              <a:t> X to jump to procedure X (the callee). </a:t>
            </a:r>
          </a:p>
          <a:p>
            <a:r>
              <a:rPr lang="en-US" sz="2400" dirty="0"/>
              <a:t>The callee then performs the calculations, places the results in $v0 and $v1, and returns control to the caller using </a:t>
            </a:r>
            <a:r>
              <a:rPr lang="en-US" sz="2400" dirty="0" err="1"/>
              <a:t>jr</a:t>
            </a:r>
            <a:r>
              <a:rPr lang="en-US" sz="2400" dirty="0"/>
              <a:t> $</a:t>
            </a:r>
            <a:r>
              <a:rPr lang="en-US" sz="2400" dirty="0" err="1"/>
              <a:t>ra.</a:t>
            </a:r>
            <a:endParaRPr lang="en-US" sz="2400" dirty="0"/>
          </a:p>
          <a:p>
            <a:r>
              <a:rPr lang="en-US" sz="2400" dirty="0"/>
              <a:t>In the stored-program idea is the need to have a register to hold the address of the current instruction being executed. (Program Counter)</a:t>
            </a:r>
          </a:p>
          <a:p>
            <a:r>
              <a:rPr lang="en-US" sz="2400" dirty="0"/>
              <a:t>The </a:t>
            </a:r>
            <a:r>
              <a:rPr lang="en-US" sz="2400" dirty="0" err="1"/>
              <a:t>jal</a:t>
            </a:r>
            <a:r>
              <a:rPr lang="en-US" sz="2400" dirty="0"/>
              <a:t> instruction saves PC +4 in register $</a:t>
            </a:r>
            <a:r>
              <a:rPr lang="en-US" sz="2400" dirty="0" err="1"/>
              <a:t>ra</a:t>
            </a:r>
            <a:r>
              <a:rPr lang="en-US" sz="2400" dirty="0"/>
              <a:t> to link to the following instruction to set up the procedure return.</a:t>
            </a:r>
          </a:p>
          <a:p>
            <a:r>
              <a:rPr lang="en-US" sz="2400" dirty="0"/>
              <a:t>Accessing registers between procedure and main function</a:t>
            </a:r>
          </a:p>
          <a:p>
            <a:r>
              <a:rPr lang="en-US" sz="2400" dirty="0"/>
              <a:t>Suppose the procedure needs more registers for a procedure than the four argument and two return value registers. </a:t>
            </a:r>
          </a:p>
          <a:p>
            <a:r>
              <a:rPr lang="en-US" sz="2400" dirty="0"/>
              <a:t>Any registers needed by the caller must be restored to the values that they contained before the procedure was invoked. </a:t>
            </a:r>
          </a:p>
          <a:p>
            <a:r>
              <a:rPr lang="en-US" sz="2400" dirty="0"/>
              <a:t>This situation is an example in which we need to spill registers to memory.</a:t>
            </a:r>
            <a:endParaRPr lang="de-DE" sz="2400" dirty="0"/>
          </a:p>
        </p:txBody>
      </p:sp>
    </p:spTree>
    <p:extLst>
      <p:ext uri="{BB962C8B-B14F-4D97-AF65-F5344CB8AC3E}">
        <p14:creationId xmlns:p14="http://schemas.microsoft.com/office/powerpoint/2010/main" val="225154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5116-E81D-6B4A-30C2-836A345A600B}"/>
              </a:ext>
            </a:extLst>
          </p:cNvPr>
          <p:cNvSpPr>
            <a:spLocks noGrp="1"/>
          </p:cNvSpPr>
          <p:nvPr>
            <p:ph type="title"/>
          </p:nvPr>
        </p:nvSpPr>
        <p:spPr>
          <a:xfrm>
            <a:off x="252362" y="145095"/>
            <a:ext cx="6447501" cy="505801"/>
          </a:xfrm>
        </p:spPr>
        <p:txBody>
          <a:bodyPr/>
          <a:lstStyle/>
          <a:p>
            <a:r>
              <a:rPr lang="en-IN" dirty="0"/>
              <a:t>Operands</a:t>
            </a:r>
            <a:endParaRPr lang="de-DE" dirty="0"/>
          </a:p>
        </p:txBody>
      </p:sp>
      <p:pic>
        <p:nvPicPr>
          <p:cNvPr id="5" name="Content Placeholder 4">
            <a:extLst>
              <a:ext uri="{FF2B5EF4-FFF2-40B4-BE49-F238E27FC236}">
                <a16:creationId xmlns:a16="http://schemas.microsoft.com/office/drawing/2014/main" id="{012D44B2-C9D9-73B9-2D5B-32BE19A51D96}"/>
              </a:ext>
            </a:extLst>
          </p:cNvPr>
          <p:cNvPicPr>
            <a:picLocks noGrp="1" noChangeAspect="1"/>
          </p:cNvPicPr>
          <p:nvPr>
            <p:ph idx="1"/>
          </p:nvPr>
        </p:nvPicPr>
        <p:blipFill>
          <a:blip r:embed="rId2"/>
          <a:stretch>
            <a:fillRect/>
          </a:stretch>
        </p:blipFill>
        <p:spPr>
          <a:xfrm>
            <a:off x="508000" y="3406462"/>
            <a:ext cx="6446838" cy="1389688"/>
          </a:xfrm>
        </p:spPr>
      </p:pic>
      <p:sp>
        <p:nvSpPr>
          <p:cNvPr id="9" name="TextBox 8">
            <a:extLst>
              <a:ext uri="{FF2B5EF4-FFF2-40B4-BE49-F238E27FC236}">
                <a16:creationId xmlns:a16="http://schemas.microsoft.com/office/drawing/2014/main" id="{21C6ED13-9026-536C-D3A2-F73E5BCF2DD7}"/>
              </a:ext>
            </a:extLst>
          </p:cNvPr>
          <p:cNvSpPr txBox="1"/>
          <p:nvPr/>
        </p:nvSpPr>
        <p:spPr>
          <a:xfrm>
            <a:off x="95046" y="650896"/>
            <a:ext cx="9048954" cy="6247864"/>
          </a:xfrm>
          <a:prstGeom prst="rect">
            <a:avLst/>
          </a:prstGeom>
          <a:noFill/>
        </p:spPr>
        <p:txBody>
          <a:bodyPr wrap="square">
            <a:spAutoFit/>
          </a:bodyPr>
          <a:lstStyle/>
          <a:p>
            <a:pPr marL="342900" indent="-342900">
              <a:buFont typeface="Arial" panose="020B0604020202020204" pitchFamily="34" charset="0"/>
              <a:buChar char="•"/>
            </a:pPr>
            <a:r>
              <a:rPr lang="en-US" sz="2000" dirty="0"/>
              <a:t>The operands of arithmetic instructions are restricted; they must be from a limited number of special locations built directly in hardware called registers. (for MIPS). In x86, both register and memory operands are allowed.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Consistent latency of these operations if registers are used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Registers are primitives used in hardware design that are also visible to the programmer when the computer is completed,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size of a register in the MIPS architecture is 32 bits; groups of 32 bits occur so frequently that they are given the name word in the MIPS architecture.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major difference between the variables of a programming language and registers is the limited number of registers, typically 32 on MIPS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three operands of MIPS arithmetic instructions must each be chosen from one of the 32, 32-bit registers.  (Smaller is faster).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very large number of registers may increase the clock cycle time and the area overhead </a:t>
            </a:r>
          </a:p>
        </p:txBody>
      </p:sp>
    </p:spTree>
    <p:extLst>
      <p:ext uri="{BB962C8B-B14F-4D97-AF65-F5344CB8AC3E}">
        <p14:creationId xmlns:p14="http://schemas.microsoft.com/office/powerpoint/2010/main" val="2914575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175F-23DB-78FB-97E3-DFD63986AF42}"/>
              </a:ext>
            </a:extLst>
          </p:cNvPr>
          <p:cNvSpPr>
            <a:spLocks noGrp="1"/>
          </p:cNvSpPr>
          <p:nvPr>
            <p:ph type="title"/>
          </p:nvPr>
        </p:nvSpPr>
        <p:spPr>
          <a:xfrm>
            <a:off x="508001" y="383458"/>
            <a:ext cx="6447501" cy="609600"/>
          </a:xfrm>
        </p:spPr>
        <p:txBody>
          <a:bodyPr/>
          <a:lstStyle/>
          <a:p>
            <a:r>
              <a:rPr lang="en-IN" dirty="0"/>
              <a:t>Procedure and Stack</a:t>
            </a:r>
            <a:endParaRPr lang="de-DE" dirty="0"/>
          </a:p>
        </p:txBody>
      </p:sp>
      <p:sp>
        <p:nvSpPr>
          <p:cNvPr id="3" name="Content Placeholder 2">
            <a:extLst>
              <a:ext uri="{FF2B5EF4-FFF2-40B4-BE49-F238E27FC236}">
                <a16:creationId xmlns:a16="http://schemas.microsoft.com/office/drawing/2014/main" id="{B5DC44ED-4588-EC30-F14E-4420B8C072E5}"/>
              </a:ext>
            </a:extLst>
          </p:cNvPr>
          <p:cNvSpPr>
            <a:spLocks noGrp="1"/>
          </p:cNvSpPr>
          <p:nvPr>
            <p:ph idx="1"/>
          </p:nvPr>
        </p:nvSpPr>
        <p:spPr>
          <a:xfrm>
            <a:off x="95047" y="993058"/>
            <a:ext cx="8419688" cy="5083277"/>
          </a:xfrm>
        </p:spPr>
        <p:txBody>
          <a:bodyPr/>
          <a:lstStyle/>
          <a:p>
            <a:r>
              <a:rPr lang="en-US" sz="2400" dirty="0"/>
              <a:t>Stack: A data structure for spilling registers organized as a last-in first-out queue. </a:t>
            </a:r>
          </a:p>
          <a:p>
            <a:r>
              <a:rPr lang="en-US" sz="2400" dirty="0"/>
              <a:t>Stack pointer: A value denoting the most recently allocated address in a stack that shows where registers should be spilled or where old register values can be found. In MIPS, it is register $sp. </a:t>
            </a:r>
          </a:p>
          <a:p>
            <a:r>
              <a:rPr lang="en-US" sz="2400" dirty="0"/>
              <a:t>Push: Add element to stack. </a:t>
            </a:r>
          </a:p>
          <a:p>
            <a:r>
              <a:rPr lang="en-US" sz="2400" dirty="0"/>
              <a:t>Pop: Remove element from stack.</a:t>
            </a:r>
          </a:p>
          <a:p>
            <a:r>
              <a:rPr lang="en-US" sz="2400" dirty="0"/>
              <a:t>stacks “grow” from higher addresses to lower addresses. This convention means that you push values onto the stack by subtracting from the stack pointer. Adding to the stack pointer shrinks the stack, thereby popping values off the stack.</a:t>
            </a:r>
            <a:endParaRPr lang="de-DE" sz="2400" dirty="0"/>
          </a:p>
        </p:txBody>
      </p:sp>
    </p:spTree>
    <p:extLst>
      <p:ext uri="{BB962C8B-B14F-4D97-AF65-F5344CB8AC3E}">
        <p14:creationId xmlns:p14="http://schemas.microsoft.com/office/powerpoint/2010/main" val="2226215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C79F-0982-32DA-AD8E-DA171F0F2610}"/>
              </a:ext>
            </a:extLst>
          </p:cNvPr>
          <p:cNvSpPr>
            <a:spLocks noGrp="1"/>
          </p:cNvSpPr>
          <p:nvPr>
            <p:ph type="title"/>
          </p:nvPr>
        </p:nvSpPr>
        <p:spPr>
          <a:xfrm>
            <a:off x="508001" y="609600"/>
            <a:ext cx="6447501" cy="207038"/>
          </a:xfrm>
        </p:spPr>
        <p:txBody>
          <a:bodyPr>
            <a:normAutofit fontScale="90000"/>
          </a:bodyPr>
          <a:lstStyle/>
          <a:p>
            <a:r>
              <a:rPr lang="en-IN" dirty="0"/>
              <a:t>Example:</a:t>
            </a:r>
            <a:endParaRPr lang="de-DE" dirty="0"/>
          </a:p>
        </p:txBody>
      </p:sp>
      <p:sp>
        <p:nvSpPr>
          <p:cNvPr id="3" name="Content Placeholder 2">
            <a:extLst>
              <a:ext uri="{FF2B5EF4-FFF2-40B4-BE49-F238E27FC236}">
                <a16:creationId xmlns:a16="http://schemas.microsoft.com/office/drawing/2014/main" id="{B34FE008-21D7-F92C-146C-E0E47F894E27}"/>
              </a:ext>
            </a:extLst>
          </p:cNvPr>
          <p:cNvSpPr>
            <a:spLocks noGrp="1"/>
          </p:cNvSpPr>
          <p:nvPr>
            <p:ph idx="1"/>
          </p:nvPr>
        </p:nvSpPr>
        <p:spPr>
          <a:xfrm>
            <a:off x="301524" y="1118369"/>
            <a:ext cx="8478682" cy="5130031"/>
          </a:xfrm>
        </p:spPr>
        <p:txBody>
          <a:bodyPr/>
          <a:lstStyle/>
          <a:p>
            <a:r>
              <a:rPr lang="en-US" sz="2400" dirty="0"/>
              <a:t>int </a:t>
            </a:r>
            <a:r>
              <a:rPr lang="en-US" sz="2400" dirty="0" err="1"/>
              <a:t>leaf_example</a:t>
            </a:r>
            <a:r>
              <a:rPr lang="en-US" sz="2400" dirty="0"/>
              <a:t> (int g, int h, int </a:t>
            </a:r>
            <a:r>
              <a:rPr lang="en-US" sz="2400" dirty="0" err="1"/>
              <a:t>i</a:t>
            </a:r>
            <a:r>
              <a:rPr lang="en-US" sz="2400" dirty="0"/>
              <a:t>, int j) </a:t>
            </a:r>
            <a:br>
              <a:rPr lang="en-US" sz="2400" dirty="0"/>
            </a:br>
            <a:r>
              <a:rPr lang="en-US" sz="2400" dirty="0"/>
              <a:t>{ </a:t>
            </a:r>
            <a:br>
              <a:rPr lang="en-US" sz="2400" dirty="0"/>
            </a:br>
            <a:r>
              <a:rPr lang="en-US" sz="2400" dirty="0"/>
              <a:t>int f; f = (g + h) – (</a:t>
            </a:r>
            <a:r>
              <a:rPr lang="en-US" sz="2400" dirty="0" err="1"/>
              <a:t>i</a:t>
            </a:r>
            <a:r>
              <a:rPr lang="en-US" sz="2400" dirty="0"/>
              <a:t> + j); </a:t>
            </a:r>
            <a:br>
              <a:rPr lang="en-US" sz="2400" dirty="0"/>
            </a:br>
            <a:r>
              <a:rPr lang="en-US" sz="2400" dirty="0"/>
              <a:t>return f; </a:t>
            </a:r>
            <a:br>
              <a:rPr lang="en-US" sz="2400" dirty="0"/>
            </a:br>
            <a:r>
              <a:rPr lang="en-US" sz="2400" dirty="0"/>
              <a:t>}</a:t>
            </a:r>
          </a:p>
          <a:p>
            <a:r>
              <a:rPr lang="en-US" sz="2400" dirty="0"/>
              <a:t>The parameter variables g, h, </a:t>
            </a:r>
            <a:r>
              <a:rPr lang="en-US" sz="2400" dirty="0" err="1"/>
              <a:t>i</a:t>
            </a:r>
            <a:r>
              <a:rPr lang="en-US" sz="2400" dirty="0"/>
              <a:t>, and j correspond to the argument registers $a0, $a1, $a2, and $a3, and f corresponds to $s0. </a:t>
            </a:r>
          </a:p>
          <a:p>
            <a:r>
              <a:rPr lang="en-US" sz="2400" dirty="0"/>
              <a:t>First part -&gt; label of the procedure-&gt; </a:t>
            </a:r>
            <a:r>
              <a:rPr lang="en-US" sz="2400" i="1" dirty="0" err="1"/>
              <a:t>leaf_example</a:t>
            </a:r>
            <a:endParaRPr lang="en-US" sz="2400" i="1" dirty="0"/>
          </a:p>
          <a:p>
            <a:r>
              <a:rPr lang="en-US" sz="2400" dirty="0"/>
              <a:t>The next step is to save the registers used by the procedure. We will use $t0, $t1 and $s0 (for f). We “push” the old values onto the stack by creating space for three words (12 bytes) on the stack and then store them</a:t>
            </a:r>
          </a:p>
          <a:p>
            <a:endParaRPr lang="de-DE" sz="2400" dirty="0"/>
          </a:p>
        </p:txBody>
      </p:sp>
    </p:spTree>
    <p:extLst>
      <p:ext uri="{BB962C8B-B14F-4D97-AF65-F5344CB8AC3E}">
        <p14:creationId xmlns:p14="http://schemas.microsoft.com/office/powerpoint/2010/main" val="26869582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8025-032C-1CB8-16C2-48A292830E4D}"/>
              </a:ext>
            </a:extLst>
          </p:cNvPr>
          <p:cNvSpPr>
            <a:spLocks noGrp="1"/>
          </p:cNvSpPr>
          <p:nvPr>
            <p:ph type="title"/>
          </p:nvPr>
        </p:nvSpPr>
        <p:spPr>
          <a:xfrm>
            <a:off x="390014" y="156238"/>
            <a:ext cx="5204541" cy="551685"/>
          </a:xfrm>
        </p:spPr>
        <p:txBody>
          <a:bodyPr>
            <a:normAutofit/>
          </a:bodyPr>
          <a:lstStyle/>
          <a:p>
            <a:r>
              <a:rPr lang="en-IN" sz="2400" dirty="0"/>
              <a:t>Example</a:t>
            </a:r>
            <a:endParaRPr lang="de-DE" sz="2400" dirty="0"/>
          </a:p>
        </p:txBody>
      </p:sp>
      <p:sp>
        <p:nvSpPr>
          <p:cNvPr id="3" name="Content Placeholder 2">
            <a:extLst>
              <a:ext uri="{FF2B5EF4-FFF2-40B4-BE49-F238E27FC236}">
                <a16:creationId xmlns:a16="http://schemas.microsoft.com/office/drawing/2014/main" id="{3448F565-5612-759E-67DC-7A3FC6DA8E73}"/>
              </a:ext>
            </a:extLst>
          </p:cNvPr>
          <p:cNvSpPr>
            <a:spLocks noGrp="1"/>
          </p:cNvSpPr>
          <p:nvPr>
            <p:ph idx="1"/>
          </p:nvPr>
        </p:nvSpPr>
        <p:spPr>
          <a:xfrm>
            <a:off x="262194" y="852898"/>
            <a:ext cx="8655664" cy="5774043"/>
          </a:xfrm>
        </p:spPr>
        <p:txBody>
          <a:bodyPr/>
          <a:lstStyle/>
          <a:p>
            <a:r>
              <a:rPr lang="en-US" sz="2400" i="1" dirty="0"/>
              <a:t>Leaf example:</a:t>
            </a:r>
            <a:br>
              <a:rPr lang="en-US" sz="2400" i="1" dirty="0"/>
            </a:br>
            <a:r>
              <a:rPr lang="en-US" sz="2400" i="1" dirty="0" err="1"/>
              <a:t>addi</a:t>
            </a:r>
            <a:r>
              <a:rPr lang="en-US" sz="2400" i="1" dirty="0"/>
              <a:t> $</a:t>
            </a:r>
            <a:r>
              <a:rPr lang="en-US" sz="2400" i="1" dirty="0" err="1"/>
              <a:t>sp</a:t>
            </a:r>
            <a:r>
              <a:rPr lang="en-US" sz="2400" i="1" dirty="0"/>
              <a:t>, $</a:t>
            </a:r>
            <a:r>
              <a:rPr lang="en-US" sz="2400" i="1" dirty="0" err="1"/>
              <a:t>sp</a:t>
            </a:r>
            <a:r>
              <a:rPr lang="en-US" sz="2400" i="1" dirty="0"/>
              <a:t>, –12 # adjust stack to make room for 3 items </a:t>
            </a:r>
            <a:br>
              <a:rPr lang="en-US" sz="2400" i="1" dirty="0"/>
            </a:br>
            <a:r>
              <a:rPr lang="en-US" sz="2400" i="1" dirty="0" err="1"/>
              <a:t>sw</a:t>
            </a:r>
            <a:r>
              <a:rPr lang="en-US" sz="2400" i="1" dirty="0"/>
              <a:t> $t1, 8($</a:t>
            </a:r>
            <a:r>
              <a:rPr lang="en-US" sz="2400" i="1" dirty="0" err="1"/>
              <a:t>sp</a:t>
            </a:r>
            <a:r>
              <a:rPr lang="en-US" sz="2400" i="1" dirty="0"/>
              <a:t>) # save register $t1 for use afterwards </a:t>
            </a:r>
            <a:br>
              <a:rPr lang="en-US" sz="2400" i="1" dirty="0"/>
            </a:br>
            <a:r>
              <a:rPr lang="en-US" sz="2400" i="1" dirty="0" err="1"/>
              <a:t>sw</a:t>
            </a:r>
            <a:r>
              <a:rPr lang="en-US" sz="2400" i="1" dirty="0"/>
              <a:t> $t0, 4($</a:t>
            </a:r>
            <a:r>
              <a:rPr lang="en-US" sz="2400" i="1" dirty="0" err="1"/>
              <a:t>sp</a:t>
            </a:r>
            <a:r>
              <a:rPr lang="en-US" sz="2400" i="1" dirty="0"/>
              <a:t>) # save register $t0 for use afterwards </a:t>
            </a:r>
            <a:br>
              <a:rPr lang="en-US" sz="2400" i="1" dirty="0"/>
            </a:br>
            <a:r>
              <a:rPr lang="en-US" sz="2400" i="1" dirty="0" err="1"/>
              <a:t>sw</a:t>
            </a:r>
            <a:r>
              <a:rPr lang="en-US" sz="2400" i="1" dirty="0"/>
              <a:t> $s0, 0($</a:t>
            </a:r>
            <a:r>
              <a:rPr lang="en-US" sz="2400" i="1" dirty="0" err="1"/>
              <a:t>sp</a:t>
            </a:r>
            <a:r>
              <a:rPr lang="en-US" sz="2400" i="1" dirty="0"/>
              <a:t>) # save register $s0 for use afterwards </a:t>
            </a:r>
            <a:br>
              <a:rPr lang="de-DE" sz="2400" i="1" dirty="0"/>
            </a:br>
            <a:r>
              <a:rPr lang="de-DE" sz="2400" i="1" dirty="0"/>
              <a:t>add $t0,$a0,$a1 # register $t0 contains g + h</a:t>
            </a:r>
            <a:br>
              <a:rPr lang="de-DE" sz="2400" i="1" dirty="0"/>
            </a:br>
            <a:r>
              <a:rPr lang="de-DE" sz="2400" i="1" dirty="0"/>
              <a:t>add $t1,$a2,$a3 # register $t1 contains i + j</a:t>
            </a:r>
            <a:br>
              <a:rPr lang="de-DE" sz="2400" i="1" dirty="0"/>
            </a:br>
            <a:r>
              <a:rPr lang="de-DE" sz="2400" i="1" dirty="0"/>
              <a:t>sub $s0,$t0,$t1 # f = $t0 – $t1, which is (g + h)–(i + j)</a:t>
            </a:r>
            <a:br>
              <a:rPr lang="de-DE" sz="2400" i="1" dirty="0"/>
            </a:br>
            <a:r>
              <a:rPr lang="de-DE" sz="2400" i="1" dirty="0"/>
              <a:t>add $v0,$s0,$zero # returns f ($v0 = $s0 + 0)</a:t>
            </a:r>
            <a:br>
              <a:rPr lang="en-US" sz="2400" i="1" dirty="0"/>
            </a:br>
            <a:r>
              <a:rPr lang="en-US" sz="2400" i="1" dirty="0" err="1"/>
              <a:t>lw</a:t>
            </a:r>
            <a:r>
              <a:rPr lang="en-US" sz="2400" i="1" dirty="0"/>
              <a:t> $s0, 0($</a:t>
            </a:r>
            <a:r>
              <a:rPr lang="en-US" sz="2400" i="1" dirty="0" err="1"/>
              <a:t>sp</a:t>
            </a:r>
            <a:r>
              <a:rPr lang="en-US" sz="2400" i="1" dirty="0"/>
              <a:t>) # restore register $s0 for caller</a:t>
            </a:r>
            <a:br>
              <a:rPr lang="en-US" sz="2400" i="1" dirty="0"/>
            </a:br>
            <a:r>
              <a:rPr lang="en-US" sz="2400" i="1" dirty="0" err="1"/>
              <a:t>lw</a:t>
            </a:r>
            <a:r>
              <a:rPr lang="en-US" sz="2400" i="1" dirty="0"/>
              <a:t> $t0, 4($</a:t>
            </a:r>
            <a:r>
              <a:rPr lang="en-US" sz="2400" i="1" dirty="0" err="1"/>
              <a:t>sp</a:t>
            </a:r>
            <a:r>
              <a:rPr lang="en-US" sz="2400" i="1" dirty="0"/>
              <a:t>) # restore register $t0 for caller</a:t>
            </a:r>
            <a:br>
              <a:rPr lang="en-US" sz="2400" i="1" dirty="0"/>
            </a:br>
            <a:r>
              <a:rPr lang="en-US" sz="2400" i="1" dirty="0" err="1"/>
              <a:t>lw</a:t>
            </a:r>
            <a:r>
              <a:rPr lang="en-US" sz="2400" i="1" dirty="0"/>
              <a:t> $t1, 8($</a:t>
            </a:r>
            <a:r>
              <a:rPr lang="en-US" sz="2400" i="1" dirty="0" err="1"/>
              <a:t>sp</a:t>
            </a:r>
            <a:r>
              <a:rPr lang="en-US" sz="2400" i="1" dirty="0"/>
              <a:t>) # restore register $t1 for caller</a:t>
            </a:r>
            <a:br>
              <a:rPr lang="en-US" sz="2400" i="1" dirty="0"/>
            </a:br>
            <a:r>
              <a:rPr lang="en-US" sz="2400" i="1" dirty="0" err="1"/>
              <a:t>addi</a:t>
            </a:r>
            <a:r>
              <a:rPr lang="en-US" sz="2400" i="1" dirty="0"/>
              <a:t> $sp,$sp,12 # adjust stack to delete 3 items</a:t>
            </a:r>
            <a:br>
              <a:rPr lang="de-DE" sz="2400" i="1" dirty="0"/>
            </a:br>
            <a:r>
              <a:rPr lang="en-US" sz="2400" i="1" dirty="0" err="1"/>
              <a:t>jr</a:t>
            </a:r>
            <a:r>
              <a:rPr lang="en-US" sz="2400" i="1" dirty="0"/>
              <a:t> $</a:t>
            </a:r>
            <a:r>
              <a:rPr lang="en-US" sz="2400" i="1" dirty="0" err="1"/>
              <a:t>ra</a:t>
            </a:r>
            <a:r>
              <a:rPr lang="en-US" sz="2400" i="1" dirty="0"/>
              <a:t> # jump back to calling routine</a:t>
            </a:r>
          </a:p>
          <a:p>
            <a:pPr marL="0" indent="0">
              <a:buNone/>
            </a:pPr>
            <a:endParaRPr lang="en-US" sz="2400" i="1" dirty="0"/>
          </a:p>
        </p:txBody>
      </p:sp>
    </p:spTree>
    <p:extLst>
      <p:ext uri="{BB962C8B-B14F-4D97-AF65-F5344CB8AC3E}">
        <p14:creationId xmlns:p14="http://schemas.microsoft.com/office/powerpoint/2010/main" val="32164027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6866-0AF1-A5C9-2DBD-D91C5D1FF414}"/>
              </a:ext>
            </a:extLst>
          </p:cNvPr>
          <p:cNvSpPr>
            <a:spLocks noGrp="1"/>
          </p:cNvSpPr>
          <p:nvPr>
            <p:ph type="title"/>
          </p:nvPr>
        </p:nvSpPr>
        <p:spPr>
          <a:xfrm>
            <a:off x="390014" y="235975"/>
            <a:ext cx="6447501" cy="757083"/>
          </a:xfrm>
        </p:spPr>
        <p:txBody>
          <a:bodyPr/>
          <a:lstStyle/>
          <a:p>
            <a:r>
              <a:rPr lang="en-IN" dirty="0"/>
              <a:t>Stack during the procedure call</a:t>
            </a:r>
            <a:endParaRPr lang="de-DE" dirty="0"/>
          </a:p>
        </p:txBody>
      </p:sp>
      <p:pic>
        <p:nvPicPr>
          <p:cNvPr id="11" name="Picture 10">
            <a:extLst>
              <a:ext uri="{FF2B5EF4-FFF2-40B4-BE49-F238E27FC236}">
                <a16:creationId xmlns:a16="http://schemas.microsoft.com/office/drawing/2014/main" id="{286DEAE2-A541-10D3-63F9-3EB6E2B18638}"/>
              </a:ext>
            </a:extLst>
          </p:cNvPr>
          <p:cNvPicPr>
            <a:picLocks noChangeAspect="1"/>
          </p:cNvPicPr>
          <p:nvPr/>
        </p:nvPicPr>
        <p:blipFill>
          <a:blip r:embed="rId2"/>
          <a:stretch>
            <a:fillRect/>
          </a:stretch>
        </p:blipFill>
        <p:spPr>
          <a:xfrm>
            <a:off x="609600" y="743791"/>
            <a:ext cx="7541342" cy="2693831"/>
          </a:xfrm>
          <a:prstGeom prst="rect">
            <a:avLst/>
          </a:prstGeom>
        </p:spPr>
      </p:pic>
      <p:sp>
        <p:nvSpPr>
          <p:cNvPr id="13" name="TextBox 12">
            <a:extLst>
              <a:ext uri="{FF2B5EF4-FFF2-40B4-BE49-F238E27FC236}">
                <a16:creationId xmlns:a16="http://schemas.microsoft.com/office/drawing/2014/main" id="{110E2456-073A-B88E-5D9E-F635671AE7AF}"/>
              </a:ext>
            </a:extLst>
          </p:cNvPr>
          <p:cNvSpPr txBox="1"/>
          <p:nvPr/>
        </p:nvSpPr>
        <p:spPr>
          <a:xfrm>
            <a:off x="265471" y="3854245"/>
            <a:ext cx="8524568" cy="2677656"/>
          </a:xfrm>
          <a:prstGeom prst="rect">
            <a:avLst/>
          </a:prstGeom>
          <a:noFill/>
        </p:spPr>
        <p:txBody>
          <a:bodyPr wrap="square" rtlCol="0">
            <a:spAutoFit/>
          </a:bodyPr>
          <a:lstStyle/>
          <a:p>
            <a:r>
              <a:rPr lang="en-US" sz="2400" dirty="0"/>
              <a:t>To avoid saving and restoring a register whose value is never used, which might happen with a temporary register, MIPS soft ware separates 18 of the registers into two groups: </a:t>
            </a:r>
          </a:p>
          <a:p>
            <a:r>
              <a:rPr lang="en-US" sz="2400" dirty="0"/>
              <a:t>■ $t0–$t9: temporary registers that are not preserved by the callee (called procedure) on a procedure call </a:t>
            </a:r>
          </a:p>
          <a:p>
            <a:r>
              <a:rPr lang="en-US" sz="2400" dirty="0"/>
              <a:t>■ $s0–$s7: saved registers that must be preserved on a procedure call (if used, the callee saves and restores them)</a:t>
            </a:r>
            <a:endParaRPr lang="de-DE" sz="2400" dirty="0"/>
          </a:p>
        </p:txBody>
      </p:sp>
    </p:spTree>
    <p:extLst>
      <p:ext uri="{BB962C8B-B14F-4D97-AF65-F5344CB8AC3E}">
        <p14:creationId xmlns:p14="http://schemas.microsoft.com/office/powerpoint/2010/main" val="1685889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7F6B-360D-1875-2FBA-31947D7E7671}"/>
              </a:ext>
            </a:extLst>
          </p:cNvPr>
          <p:cNvSpPr>
            <a:spLocks noGrp="1"/>
          </p:cNvSpPr>
          <p:nvPr>
            <p:ph type="title"/>
          </p:nvPr>
        </p:nvSpPr>
        <p:spPr>
          <a:xfrm>
            <a:off x="281859" y="54077"/>
            <a:ext cx="5371689" cy="570271"/>
          </a:xfrm>
        </p:spPr>
        <p:txBody>
          <a:bodyPr/>
          <a:lstStyle/>
          <a:p>
            <a:r>
              <a:rPr lang="en-IN" dirty="0"/>
              <a:t>Nested Procedure</a:t>
            </a:r>
            <a:endParaRPr lang="de-DE" dirty="0"/>
          </a:p>
        </p:txBody>
      </p:sp>
      <p:sp>
        <p:nvSpPr>
          <p:cNvPr id="3" name="Content Placeholder 2">
            <a:extLst>
              <a:ext uri="{FF2B5EF4-FFF2-40B4-BE49-F238E27FC236}">
                <a16:creationId xmlns:a16="http://schemas.microsoft.com/office/drawing/2014/main" id="{6AC30D4B-FFE0-1EE5-67D4-6C0B4A75F770}"/>
              </a:ext>
            </a:extLst>
          </p:cNvPr>
          <p:cNvSpPr>
            <a:spLocks noGrp="1"/>
          </p:cNvSpPr>
          <p:nvPr>
            <p:ph idx="1"/>
          </p:nvPr>
        </p:nvSpPr>
        <p:spPr>
          <a:xfrm>
            <a:off x="131097" y="793904"/>
            <a:ext cx="8881806" cy="5567566"/>
          </a:xfrm>
        </p:spPr>
        <p:txBody>
          <a:bodyPr/>
          <a:lstStyle/>
          <a:p>
            <a:r>
              <a:rPr lang="en-IN" sz="2400" dirty="0"/>
              <a:t>Procedure calling other procedures, or itself again (recursion)</a:t>
            </a:r>
          </a:p>
          <a:p>
            <a:r>
              <a:rPr lang="en-IN" sz="2400" dirty="0"/>
              <a:t>Conflict-&gt;</a:t>
            </a:r>
            <a:r>
              <a:rPr lang="en-US" sz="2400" dirty="0"/>
              <a:t>main program calls procedure A with an argument of 3, placed in register $a0 and then using </a:t>
            </a:r>
            <a:r>
              <a:rPr lang="en-US" sz="2400" dirty="0" err="1"/>
              <a:t>jal</a:t>
            </a:r>
            <a:r>
              <a:rPr lang="en-US" sz="2400" dirty="0"/>
              <a:t> A. </a:t>
            </a:r>
          </a:p>
          <a:p>
            <a:r>
              <a:rPr lang="en-US" sz="2400" dirty="0"/>
              <a:t>procedure A calls procedure B via </a:t>
            </a:r>
            <a:r>
              <a:rPr lang="en-US" sz="2400" dirty="0" err="1"/>
              <a:t>jal</a:t>
            </a:r>
            <a:r>
              <a:rPr lang="en-US" sz="2400" dirty="0"/>
              <a:t> B with an argument of 7, also placed in $a0. Since A hasn’t finished its task yet, there is a conflict over the use of register $a0. </a:t>
            </a:r>
          </a:p>
          <a:p>
            <a:r>
              <a:rPr lang="en-US" sz="2400" dirty="0"/>
              <a:t>Similarly, there is a conflict over the return address in register $</a:t>
            </a:r>
            <a:r>
              <a:rPr lang="en-US" sz="2400" dirty="0" err="1"/>
              <a:t>ra</a:t>
            </a:r>
            <a:r>
              <a:rPr lang="en-US" sz="2400" dirty="0"/>
              <a:t>, since it now has the return address for B. </a:t>
            </a:r>
          </a:p>
          <a:p>
            <a:r>
              <a:rPr lang="en-US" sz="2400" dirty="0"/>
              <a:t>Solution: Push all the other registers that must be preserved onto  the stack.</a:t>
            </a:r>
          </a:p>
          <a:p>
            <a:r>
              <a:rPr lang="en-US" sz="2400" dirty="0"/>
              <a:t>The caller pushes any argument registers ($a0–$a3) or temporary registers ($t0–$t9) that are needed after the call. The callee pushes the return address register $</a:t>
            </a:r>
            <a:r>
              <a:rPr lang="en-US" sz="2400" dirty="0" err="1"/>
              <a:t>ra</a:t>
            </a:r>
            <a:r>
              <a:rPr lang="en-US" sz="2400" dirty="0"/>
              <a:t> and any saved registers ($s0–$s7) used by the callee. The stack pointer $</a:t>
            </a:r>
            <a:r>
              <a:rPr lang="en-US" sz="2400" dirty="0" err="1"/>
              <a:t>sp</a:t>
            </a:r>
            <a:r>
              <a:rPr lang="en-US" sz="2400" dirty="0"/>
              <a:t> is adjusted to account for the number of registers placed on the stack. </a:t>
            </a:r>
            <a:endParaRPr lang="de-DE" sz="2400" dirty="0"/>
          </a:p>
        </p:txBody>
      </p:sp>
    </p:spTree>
    <p:extLst>
      <p:ext uri="{BB962C8B-B14F-4D97-AF65-F5344CB8AC3E}">
        <p14:creationId xmlns:p14="http://schemas.microsoft.com/office/powerpoint/2010/main" val="3723811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3C11-BF2F-99E5-59F7-6077C5D19201}"/>
              </a:ext>
            </a:extLst>
          </p:cNvPr>
          <p:cNvSpPr>
            <a:spLocks noGrp="1"/>
          </p:cNvSpPr>
          <p:nvPr>
            <p:ph type="title"/>
          </p:nvPr>
        </p:nvSpPr>
        <p:spPr>
          <a:xfrm>
            <a:off x="114709" y="63910"/>
            <a:ext cx="6447501" cy="471948"/>
          </a:xfrm>
        </p:spPr>
        <p:txBody>
          <a:bodyPr/>
          <a:lstStyle/>
          <a:p>
            <a:r>
              <a:rPr lang="en-IN" dirty="0"/>
              <a:t>Example:</a:t>
            </a:r>
            <a:endParaRPr lang="de-DE" dirty="0"/>
          </a:p>
        </p:txBody>
      </p:sp>
      <p:sp>
        <p:nvSpPr>
          <p:cNvPr id="3" name="Content Placeholder 2">
            <a:extLst>
              <a:ext uri="{FF2B5EF4-FFF2-40B4-BE49-F238E27FC236}">
                <a16:creationId xmlns:a16="http://schemas.microsoft.com/office/drawing/2014/main" id="{A34B98A4-03D9-175F-14ED-CFD898109B2C}"/>
              </a:ext>
            </a:extLst>
          </p:cNvPr>
          <p:cNvSpPr>
            <a:spLocks noGrp="1"/>
          </p:cNvSpPr>
          <p:nvPr>
            <p:ph idx="1"/>
          </p:nvPr>
        </p:nvSpPr>
        <p:spPr>
          <a:xfrm>
            <a:off x="114709" y="737420"/>
            <a:ext cx="9029291" cy="5584722"/>
          </a:xfrm>
        </p:spPr>
        <p:txBody>
          <a:bodyPr/>
          <a:lstStyle/>
          <a:p>
            <a:r>
              <a:rPr lang="en-US" sz="2000" dirty="0"/>
              <a:t>int fact (int n) { </a:t>
            </a:r>
            <a:br>
              <a:rPr lang="en-US" sz="2000" dirty="0"/>
            </a:br>
            <a:r>
              <a:rPr lang="en-US" sz="2000" dirty="0"/>
              <a:t>if (n &lt; 1) </a:t>
            </a:r>
            <a:br>
              <a:rPr lang="en-US" sz="2000" dirty="0"/>
            </a:br>
            <a:r>
              <a:rPr lang="en-US" sz="2000" dirty="0"/>
              <a:t>return (1); </a:t>
            </a:r>
            <a:br>
              <a:rPr lang="en-US" sz="2000" dirty="0"/>
            </a:br>
            <a:r>
              <a:rPr lang="en-US" sz="2000" dirty="0"/>
              <a:t>else </a:t>
            </a:r>
            <a:br>
              <a:rPr lang="en-US" sz="2000" dirty="0"/>
            </a:br>
            <a:r>
              <a:rPr lang="en-US" sz="2000" dirty="0"/>
              <a:t>return (n * fact(n – 1)); }</a:t>
            </a:r>
          </a:p>
          <a:p>
            <a:r>
              <a:rPr lang="en-US" sz="2000" i="1" dirty="0"/>
              <a:t>fact:</a:t>
            </a:r>
            <a:br>
              <a:rPr lang="en-US" sz="2000" i="1" dirty="0"/>
            </a:br>
            <a:r>
              <a:rPr lang="en-US" sz="2000" i="1" dirty="0"/>
              <a:t> </a:t>
            </a:r>
            <a:r>
              <a:rPr lang="en-US" sz="2000" i="1" dirty="0" err="1"/>
              <a:t>addi</a:t>
            </a:r>
            <a:r>
              <a:rPr lang="en-US" sz="2000" i="1" dirty="0"/>
              <a:t> $</a:t>
            </a:r>
            <a:r>
              <a:rPr lang="en-US" sz="2000" i="1" dirty="0" err="1"/>
              <a:t>sp</a:t>
            </a:r>
            <a:r>
              <a:rPr lang="en-US" sz="2000" i="1" dirty="0"/>
              <a:t>, $</a:t>
            </a:r>
            <a:r>
              <a:rPr lang="en-US" sz="2000" i="1" dirty="0" err="1"/>
              <a:t>sp</a:t>
            </a:r>
            <a:r>
              <a:rPr lang="en-US" sz="2000" i="1" dirty="0"/>
              <a:t>, –8 # adjust stack for 2 items</a:t>
            </a:r>
            <a:br>
              <a:rPr lang="en-US" sz="2000" i="1" dirty="0"/>
            </a:br>
            <a:r>
              <a:rPr lang="en-US" sz="2000" i="1" dirty="0"/>
              <a:t> </a:t>
            </a:r>
            <a:r>
              <a:rPr lang="en-US" sz="2000" i="1" dirty="0" err="1"/>
              <a:t>sw</a:t>
            </a:r>
            <a:r>
              <a:rPr lang="en-US" sz="2000" i="1" dirty="0"/>
              <a:t> $</a:t>
            </a:r>
            <a:r>
              <a:rPr lang="en-US" sz="2000" i="1" dirty="0" err="1"/>
              <a:t>ra</a:t>
            </a:r>
            <a:r>
              <a:rPr lang="en-US" sz="2000" i="1" dirty="0"/>
              <a:t>, 4($</a:t>
            </a:r>
            <a:r>
              <a:rPr lang="en-US" sz="2000" i="1" dirty="0" err="1"/>
              <a:t>sp</a:t>
            </a:r>
            <a:r>
              <a:rPr lang="en-US" sz="2000" i="1" dirty="0"/>
              <a:t>) # save the return address</a:t>
            </a:r>
            <a:br>
              <a:rPr lang="en-US" sz="2000" i="1" dirty="0"/>
            </a:br>
            <a:r>
              <a:rPr lang="en-US" sz="2000" i="1" dirty="0"/>
              <a:t> </a:t>
            </a:r>
            <a:r>
              <a:rPr lang="en-US" sz="2000" i="1" dirty="0" err="1"/>
              <a:t>sw</a:t>
            </a:r>
            <a:r>
              <a:rPr lang="en-US" sz="2000" i="1" dirty="0"/>
              <a:t> $a0, 0($</a:t>
            </a:r>
            <a:r>
              <a:rPr lang="en-US" sz="2000" i="1" dirty="0" err="1"/>
              <a:t>sp</a:t>
            </a:r>
            <a:r>
              <a:rPr lang="en-US" sz="2000" i="1" dirty="0"/>
              <a:t>) # save the argument n</a:t>
            </a:r>
            <a:br>
              <a:rPr lang="en-US" sz="2000" i="1" dirty="0"/>
            </a:br>
            <a:r>
              <a:rPr lang="en-US" sz="2000" i="1" dirty="0"/>
              <a:t> </a:t>
            </a:r>
            <a:r>
              <a:rPr lang="en-US" sz="2000" i="1" dirty="0" err="1"/>
              <a:t>slti</a:t>
            </a:r>
            <a:r>
              <a:rPr lang="en-US" sz="2000" i="1" dirty="0"/>
              <a:t> $t0,$a0,1 # test for n &lt; 1</a:t>
            </a:r>
            <a:br>
              <a:rPr lang="en-US" sz="2000" i="1" dirty="0"/>
            </a:br>
            <a:r>
              <a:rPr lang="en-US" sz="2000" i="1" dirty="0"/>
              <a:t> </a:t>
            </a:r>
            <a:r>
              <a:rPr lang="en-US" sz="2000" i="1" dirty="0" err="1"/>
              <a:t>beq</a:t>
            </a:r>
            <a:r>
              <a:rPr lang="en-US" sz="2000" i="1" dirty="0"/>
              <a:t> $t0,$zero,L1 # if n &gt;= 1, go to L1</a:t>
            </a:r>
            <a:br>
              <a:rPr lang="en-US" sz="2000" i="1" dirty="0"/>
            </a:br>
            <a:r>
              <a:rPr lang="en-US" sz="2000" i="1" dirty="0"/>
              <a:t> </a:t>
            </a:r>
            <a:r>
              <a:rPr lang="en-US" sz="2000" i="1" dirty="0" err="1"/>
              <a:t>addi</a:t>
            </a:r>
            <a:r>
              <a:rPr lang="en-US" sz="2000" i="1" dirty="0"/>
              <a:t> $v0,$zero,1 # return 1</a:t>
            </a:r>
            <a:br>
              <a:rPr lang="en-US" sz="2000" i="1" dirty="0"/>
            </a:br>
            <a:r>
              <a:rPr lang="en-US" sz="2000" i="1" dirty="0"/>
              <a:t> </a:t>
            </a:r>
            <a:r>
              <a:rPr lang="en-US" sz="2000" i="1" dirty="0" err="1"/>
              <a:t>addi</a:t>
            </a:r>
            <a:r>
              <a:rPr lang="en-US" sz="2000" i="1" dirty="0"/>
              <a:t> $sp,$sp,8 # pop 2 items off stack</a:t>
            </a:r>
            <a:br>
              <a:rPr lang="en-US" sz="2000" i="1" dirty="0"/>
            </a:br>
            <a:r>
              <a:rPr lang="en-US" sz="2000" i="1" dirty="0"/>
              <a:t> </a:t>
            </a:r>
            <a:r>
              <a:rPr lang="en-US" sz="2000" i="1" dirty="0" err="1"/>
              <a:t>jr</a:t>
            </a:r>
            <a:r>
              <a:rPr lang="en-US" sz="2000" i="1" dirty="0"/>
              <a:t> $</a:t>
            </a:r>
            <a:r>
              <a:rPr lang="en-US" sz="2000" i="1" dirty="0" err="1"/>
              <a:t>ra</a:t>
            </a:r>
            <a:r>
              <a:rPr lang="en-US" sz="2000" i="1" dirty="0"/>
              <a:t> # return to caller (we could have loaded $a0 and $</a:t>
            </a:r>
            <a:r>
              <a:rPr lang="en-US" sz="2000" i="1" dirty="0" err="1"/>
              <a:t>ra</a:t>
            </a:r>
            <a:r>
              <a:rPr lang="en-US" sz="2000" i="1" dirty="0"/>
              <a:t>, but they don’t change.)</a:t>
            </a:r>
            <a:br>
              <a:rPr lang="en-US" sz="2000" i="1" dirty="0"/>
            </a:br>
            <a:r>
              <a:rPr lang="en-US" sz="2000" i="1" dirty="0"/>
              <a:t>L1: </a:t>
            </a:r>
            <a:r>
              <a:rPr lang="en-US" sz="2000" i="1" dirty="0" err="1"/>
              <a:t>addi</a:t>
            </a:r>
            <a:r>
              <a:rPr lang="en-US" sz="2000" i="1" dirty="0"/>
              <a:t> $a0,$a0,–1 # n &gt;= 1: argument gets (n – 1)</a:t>
            </a:r>
            <a:br>
              <a:rPr lang="en-US" sz="2000" i="1" dirty="0"/>
            </a:br>
            <a:r>
              <a:rPr lang="en-US" sz="2000" i="1" dirty="0" err="1"/>
              <a:t>jal</a:t>
            </a:r>
            <a:r>
              <a:rPr lang="en-US" sz="2000" i="1" dirty="0"/>
              <a:t> fact # call fact with (n –1)</a:t>
            </a:r>
            <a:br>
              <a:rPr lang="en-US" sz="2000" i="1" dirty="0"/>
            </a:br>
            <a:r>
              <a:rPr lang="en-US" sz="2000" i="1" dirty="0" err="1"/>
              <a:t>lw</a:t>
            </a:r>
            <a:r>
              <a:rPr lang="en-US" sz="2000" i="1" dirty="0"/>
              <a:t> $a0, 0($</a:t>
            </a:r>
            <a:r>
              <a:rPr lang="en-US" sz="2000" i="1" dirty="0" err="1"/>
              <a:t>sp</a:t>
            </a:r>
            <a:r>
              <a:rPr lang="en-US" sz="2000" i="1" dirty="0"/>
              <a:t>) # return from </a:t>
            </a:r>
            <a:r>
              <a:rPr lang="en-US" sz="2000" i="1" dirty="0" err="1"/>
              <a:t>jal</a:t>
            </a:r>
            <a:r>
              <a:rPr lang="en-US" sz="2000" i="1" dirty="0"/>
              <a:t>: restore argument n</a:t>
            </a:r>
            <a:br>
              <a:rPr lang="en-US" sz="2000" i="1" dirty="0"/>
            </a:br>
            <a:r>
              <a:rPr lang="en-US" sz="2000" i="1" dirty="0" err="1"/>
              <a:t>lw</a:t>
            </a:r>
            <a:r>
              <a:rPr lang="en-US" sz="2000" i="1" dirty="0"/>
              <a:t> $</a:t>
            </a:r>
            <a:r>
              <a:rPr lang="en-US" sz="2000" i="1" dirty="0" err="1"/>
              <a:t>ra</a:t>
            </a:r>
            <a:r>
              <a:rPr lang="en-US" sz="2000" i="1" dirty="0"/>
              <a:t>, 4($</a:t>
            </a:r>
            <a:r>
              <a:rPr lang="en-US" sz="2000" i="1" dirty="0" err="1"/>
              <a:t>sp</a:t>
            </a:r>
            <a:r>
              <a:rPr lang="en-US" sz="2000" i="1" dirty="0"/>
              <a:t>) # restore the return address</a:t>
            </a:r>
            <a:br>
              <a:rPr lang="en-US" sz="2000" i="1" dirty="0"/>
            </a:br>
            <a:r>
              <a:rPr lang="en-US" sz="2000" i="1" dirty="0" err="1"/>
              <a:t>addi</a:t>
            </a:r>
            <a:r>
              <a:rPr lang="en-US" sz="2000" i="1" dirty="0"/>
              <a:t> $</a:t>
            </a:r>
            <a:r>
              <a:rPr lang="en-US" sz="2000" i="1" dirty="0" err="1"/>
              <a:t>sp</a:t>
            </a:r>
            <a:r>
              <a:rPr lang="en-US" sz="2000" i="1" dirty="0"/>
              <a:t>, $</a:t>
            </a:r>
            <a:r>
              <a:rPr lang="en-US" sz="2000" i="1" dirty="0" err="1"/>
              <a:t>sp</a:t>
            </a:r>
            <a:r>
              <a:rPr lang="en-US" sz="2000" i="1" dirty="0"/>
              <a:t>, 8 # adjust stack pointer to pop 2 items</a:t>
            </a:r>
            <a:br>
              <a:rPr lang="en-US" sz="2000" i="1" dirty="0"/>
            </a:br>
            <a:r>
              <a:rPr lang="en-US" sz="2000" i="1" dirty="0" err="1"/>
              <a:t>mul</a:t>
            </a:r>
            <a:r>
              <a:rPr lang="en-US" sz="2000" i="1" dirty="0"/>
              <a:t> $v0,$a0,$v0 # return n * fact (n – 1)</a:t>
            </a:r>
            <a:br>
              <a:rPr lang="en-US" sz="2000" i="1" dirty="0"/>
            </a:br>
            <a:r>
              <a:rPr lang="en-US" sz="2000" i="1" dirty="0" err="1"/>
              <a:t>jr</a:t>
            </a:r>
            <a:r>
              <a:rPr lang="en-US" sz="2000" i="1" dirty="0"/>
              <a:t> $</a:t>
            </a:r>
            <a:r>
              <a:rPr lang="en-US" sz="2000" i="1" dirty="0" err="1"/>
              <a:t>ra</a:t>
            </a:r>
            <a:endParaRPr lang="en-US" sz="2000" i="1" dirty="0"/>
          </a:p>
          <a:p>
            <a:endParaRPr lang="en-US" sz="2000" dirty="0"/>
          </a:p>
          <a:p>
            <a:endParaRPr lang="de-DE" sz="2000" dirty="0"/>
          </a:p>
        </p:txBody>
      </p:sp>
    </p:spTree>
    <p:extLst>
      <p:ext uri="{BB962C8B-B14F-4D97-AF65-F5344CB8AC3E}">
        <p14:creationId xmlns:p14="http://schemas.microsoft.com/office/powerpoint/2010/main" val="2203669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137D-63B4-86BD-7256-0B7C2163BA3F}"/>
              </a:ext>
            </a:extLst>
          </p:cNvPr>
          <p:cNvSpPr>
            <a:spLocks noGrp="1"/>
          </p:cNvSpPr>
          <p:nvPr>
            <p:ph type="title"/>
          </p:nvPr>
        </p:nvSpPr>
        <p:spPr>
          <a:xfrm>
            <a:off x="311355" y="142568"/>
            <a:ext cx="7721599" cy="422787"/>
          </a:xfrm>
        </p:spPr>
        <p:txBody>
          <a:bodyPr>
            <a:normAutofit fontScale="90000"/>
          </a:bodyPr>
          <a:lstStyle/>
          <a:p>
            <a:r>
              <a:rPr lang="en-US" dirty="0"/>
              <a:t>Allocating Space for New Data on the Stack</a:t>
            </a:r>
            <a:endParaRPr lang="de-DE" dirty="0"/>
          </a:p>
        </p:txBody>
      </p:sp>
      <p:sp>
        <p:nvSpPr>
          <p:cNvPr id="3" name="Content Placeholder 2">
            <a:extLst>
              <a:ext uri="{FF2B5EF4-FFF2-40B4-BE49-F238E27FC236}">
                <a16:creationId xmlns:a16="http://schemas.microsoft.com/office/drawing/2014/main" id="{53289C46-B4F2-6EC0-A6B2-6415E0B1F623}"/>
              </a:ext>
            </a:extLst>
          </p:cNvPr>
          <p:cNvSpPr>
            <a:spLocks noGrp="1"/>
          </p:cNvSpPr>
          <p:nvPr>
            <p:ph idx="1"/>
          </p:nvPr>
        </p:nvSpPr>
        <p:spPr>
          <a:xfrm>
            <a:off x="155677" y="773036"/>
            <a:ext cx="8832645" cy="5311927"/>
          </a:xfrm>
        </p:spPr>
        <p:txBody>
          <a:bodyPr/>
          <a:lstStyle/>
          <a:p>
            <a:r>
              <a:rPr lang="en-US" sz="2400" dirty="0"/>
              <a:t> Stack is also used to store variables that are local to the procedure but do not fit in registers, such as local arrays or structures. </a:t>
            </a:r>
          </a:p>
          <a:p>
            <a:r>
              <a:rPr lang="en-US" sz="2400" dirty="0"/>
              <a:t>The segment of the stack containing a procedure’s saved registers and local variables is called a procedure frame or activation record</a:t>
            </a:r>
          </a:p>
          <a:p>
            <a:r>
              <a:rPr lang="en-US" sz="2400" dirty="0"/>
              <a:t>Some MIPS software uses a frame pointer ($</a:t>
            </a:r>
            <a:r>
              <a:rPr lang="en-US" sz="2400" dirty="0" err="1"/>
              <a:t>fp</a:t>
            </a:r>
            <a:r>
              <a:rPr lang="en-US" sz="2400" dirty="0"/>
              <a:t>) to point to the first word of the frame of a procedure. </a:t>
            </a:r>
          </a:p>
          <a:p>
            <a:r>
              <a:rPr lang="en-US" sz="2400" dirty="0"/>
              <a:t>A stack pointer might change during the procedure, and so references to a local variable in memory might have different off sets depending on where they are in the procedure, making the procedure harder to understand. </a:t>
            </a:r>
          </a:p>
          <a:p>
            <a:r>
              <a:rPr lang="en-US" sz="2400" dirty="0"/>
              <a:t>Alternatively, a frame pointer offers a stable base register within a procedure for local memory-references. </a:t>
            </a:r>
          </a:p>
          <a:p>
            <a:r>
              <a:rPr lang="en-US" sz="2400" dirty="0"/>
              <a:t>We’ve been avoiding using $</a:t>
            </a:r>
            <a:r>
              <a:rPr lang="en-US" sz="2400" dirty="0" err="1"/>
              <a:t>fp</a:t>
            </a:r>
            <a:r>
              <a:rPr lang="en-US" sz="2400" dirty="0"/>
              <a:t> by avoiding changes to $</a:t>
            </a:r>
            <a:r>
              <a:rPr lang="en-US" sz="2400" dirty="0" err="1"/>
              <a:t>sp</a:t>
            </a:r>
            <a:r>
              <a:rPr lang="en-US" sz="2400" dirty="0"/>
              <a:t> within a procedure: in our examples, the stack is adjusted only on entry and exit of the procedure.</a:t>
            </a:r>
            <a:endParaRPr lang="de-DE" sz="2400" dirty="0"/>
          </a:p>
        </p:txBody>
      </p:sp>
    </p:spTree>
    <p:extLst>
      <p:ext uri="{BB962C8B-B14F-4D97-AF65-F5344CB8AC3E}">
        <p14:creationId xmlns:p14="http://schemas.microsoft.com/office/powerpoint/2010/main" val="1256160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18B0-84A7-2FF6-832A-F91C8129CABC}"/>
              </a:ext>
            </a:extLst>
          </p:cNvPr>
          <p:cNvSpPr>
            <a:spLocks noGrp="1"/>
          </p:cNvSpPr>
          <p:nvPr>
            <p:ph type="title"/>
          </p:nvPr>
        </p:nvSpPr>
        <p:spPr>
          <a:xfrm>
            <a:off x="193369" y="186813"/>
            <a:ext cx="6447501" cy="442452"/>
          </a:xfrm>
        </p:spPr>
        <p:txBody>
          <a:bodyPr>
            <a:normAutofit fontScale="90000"/>
          </a:bodyPr>
          <a:lstStyle/>
          <a:p>
            <a:r>
              <a:rPr lang="en-IN" dirty="0"/>
              <a:t>Stack Pointer and Frame Pointer</a:t>
            </a:r>
            <a:endParaRPr lang="de-DE" dirty="0"/>
          </a:p>
        </p:txBody>
      </p:sp>
      <p:pic>
        <p:nvPicPr>
          <p:cNvPr id="5" name="Picture 4">
            <a:extLst>
              <a:ext uri="{FF2B5EF4-FFF2-40B4-BE49-F238E27FC236}">
                <a16:creationId xmlns:a16="http://schemas.microsoft.com/office/drawing/2014/main" id="{9B222F61-35AA-C1A8-A6EE-3374FD753384}"/>
              </a:ext>
            </a:extLst>
          </p:cNvPr>
          <p:cNvPicPr>
            <a:picLocks noChangeAspect="1"/>
          </p:cNvPicPr>
          <p:nvPr/>
        </p:nvPicPr>
        <p:blipFill>
          <a:blip r:embed="rId2"/>
          <a:stretch>
            <a:fillRect/>
          </a:stretch>
        </p:blipFill>
        <p:spPr>
          <a:xfrm>
            <a:off x="712839" y="629265"/>
            <a:ext cx="7428271" cy="3594984"/>
          </a:xfrm>
          <a:prstGeom prst="rect">
            <a:avLst/>
          </a:prstGeom>
        </p:spPr>
      </p:pic>
      <p:sp>
        <p:nvSpPr>
          <p:cNvPr id="6" name="TextBox 5">
            <a:extLst>
              <a:ext uri="{FF2B5EF4-FFF2-40B4-BE49-F238E27FC236}">
                <a16:creationId xmlns:a16="http://schemas.microsoft.com/office/drawing/2014/main" id="{8AAB5DFD-DFAE-F27F-61FE-6180D275FA8C}"/>
              </a:ext>
            </a:extLst>
          </p:cNvPr>
          <p:cNvSpPr txBox="1"/>
          <p:nvPr/>
        </p:nvSpPr>
        <p:spPr>
          <a:xfrm>
            <a:off x="193369" y="4303455"/>
            <a:ext cx="895063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frame pointer ($</a:t>
            </a:r>
            <a:r>
              <a:rPr lang="en-US" sz="2000" dirty="0" err="1"/>
              <a:t>fp</a:t>
            </a:r>
            <a:r>
              <a:rPr lang="en-US" sz="2000" dirty="0"/>
              <a:t>) points to the first word of the frame, often a saved argument register, and the stack pointer ($</a:t>
            </a:r>
            <a:r>
              <a:rPr lang="en-US" sz="2000" dirty="0" err="1"/>
              <a:t>sp</a:t>
            </a:r>
            <a:r>
              <a:rPr lang="en-US" sz="2000" dirty="0"/>
              <a:t>) points to the top of the stack.</a:t>
            </a:r>
          </a:p>
          <a:p>
            <a:pPr marL="342900" indent="-342900">
              <a:buFont typeface="Arial" panose="020B0604020202020204" pitchFamily="34" charset="0"/>
              <a:buChar char="•"/>
            </a:pPr>
            <a:r>
              <a:rPr lang="en-US" sz="2000" dirty="0"/>
              <a:t> The stack is adjusted to make room for all the saved registers and any memory-resident local variables</a:t>
            </a:r>
          </a:p>
          <a:p>
            <a:pPr marL="342900" indent="-342900">
              <a:buFont typeface="Arial" panose="020B0604020202020204" pitchFamily="34" charset="0"/>
              <a:buChar char="•"/>
            </a:pPr>
            <a:r>
              <a:rPr lang="en-US" sz="2000" dirty="0"/>
              <a:t>If there are no local variables on the stack within a procedure, the compiler will save time by not setting and restoring the frame pointer.</a:t>
            </a:r>
          </a:p>
          <a:p>
            <a:pPr marL="342900" indent="-342900">
              <a:buFont typeface="Arial" panose="020B0604020202020204" pitchFamily="34" charset="0"/>
              <a:buChar char="•"/>
            </a:pPr>
            <a:r>
              <a:rPr lang="en-US" sz="2000" dirty="0"/>
              <a:t> When a frame pointer is used, it is initialized using the address in $</a:t>
            </a:r>
            <a:r>
              <a:rPr lang="en-US" sz="2000" dirty="0" err="1"/>
              <a:t>sp</a:t>
            </a:r>
            <a:r>
              <a:rPr lang="en-US" sz="2000" dirty="0"/>
              <a:t> on a call, and $</a:t>
            </a:r>
            <a:r>
              <a:rPr lang="en-US" sz="2000" dirty="0" err="1"/>
              <a:t>sp</a:t>
            </a:r>
            <a:r>
              <a:rPr lang="en-US" sz="2000" dirty="0"/>
              <a:t> is restored using $fp.</a:t>
            </a:r>
            <a:endParaRPr lang="de-DE" sz="2000" dirty="0"/>
          </a:p>
        </p:txBody>
      </p:sp>
    </p:spTree>
    <p:extLst>
      <p:ext uri="{BB962C8B-B14F-4D97-AF65-F5344CB8AC3E}">
        <p14:creationId xmlns:p14="http://schemas.microsoft.com/office/powerpoint/2010/main" val="40873038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8508-87B9-BE9B-DAFE-AE704BD0BA4E}"/>
              </a:ext>
            </a:extLst>
          </p:cNvPr>
          <p:cNvSpPr>
            <a:spLocks noGrp="1"/>
          </p:cNvSpPr>
          <p:nvPr>
            <p:ph type="title"/>
          </p:nvPr>
        </p:nvSpPr>
        <p:spPr>
          <a:xfrm>
            <a:off x="281860" y="157316"/>
            <a:ext cx="6447501" cy="412955"/>
          </a:xfrm>
        </p:spPr>
        <p:txBody>
          <a:bodyPr>
            <a:normAutofit fontScale="90000"/>
          </a:bodyPr>
          <a:lstStyle/>
          <a:p>
            <a:r>
              <a:rPr lang="en-US" dirty="0"/>
              <a:t>Allocating Space for New Data on the Heap</a:t>
            </a:r>
            <a:endParaRPr lang="de-DE" dirty="0"/>
          </a:p>
        </p:txBody>
      </p:sp>
      <p:pic>
        <p:nvPicPr>
          <p:cNvPr id="7" name="Picture 6">
            <a:extLst>
              <a:ext uri="{FF2B5EF4-FFF2-40B4-BE49-F238E27FC236}">
                <a16:creationId xmlns:a16="http://schemas.microsoft.com/office/drawing/2014/main" id="{26FC6B20-2CEB-2111-8D74-8374F782A771}"/>
              </a:ext>
            </a:extLst>
          </p:cNvPr>
          <p:cNvPicPr>
            <a:picLocks noChangeAspect="1"/>
          </p:cNvPicPr>
          <p:nvPr/>
        </p:nvPicPr>
        <p:blipFill>
          <a:blip r:embed="rId2"/>
          <a:stretch>
            <a:fillRect/>
          </a:stretch>
        </p:blipFill>
        <p:spPr>
          <a:xfrm>
            <a:off x="5195332" y="570271"/>
            <a:ext cx="3773423" cy="2617656"/>
          </a:xfrm>
          <a:prstGeom prst="rect">
            <a:avLst/>
          </a:prstGeom>
        </p:spPr>
      </p:pic>
      <p:sp>
        <p:nvSpPr>
          <p:cNvPr id="9" name="TextBox 8">
            <a:extLst>
              <a:ext uri="{FF2B5EF4-FFF2-40B4-BE49-F238E27FC236}">
                <a16:creationId xmlns:a16="http://schemas.microsoft.com/office/drawing/2014/main" id="{D1CC9B31-96BE-C3DE-E0A4-506D9D9AF9E2}"/>
              </a:ext>
            </a:extLst>
          </p:cNvPr>
          <p:cNvSpPr txBox="1"/>
          <p:nvPr/>
        </p:nvSpPr>
        <p:spPr>
          <a:xfrm>
            <a:off x="93406" y="650652"/>
            <a:ext cx="4572000" cy="3170099"/>
          </a:xfrm>
          <a:prstGeom prst="rect">
            <a:avLst/>
          </a:prstGeom>
          <a:noFill/>
        </p:spPr>
        <p:txBody>
          <a:bodyPr wrap="square">
            <a:spAutoFit/>
          </a:bodyPr>
          <a:lstStyle/>
          <a:p>
            <a:pPr marL="342900" indent="-342900">
              <a:buFont typeface="Arial" panose="020B0604020202020204" pitchFamily="34" charset="0"/>
              <a:buChar char="•"/>
            </a:pPr>
            <a:r>
              <a:rPr lang="en-US" sz="2000" dirty="0"/>
              <a:t>C programmers need space in memory for static variables and for dynamic data structures.</a:t>
            </a:r>
          </a:p>
          <a:p>
            <a:pPr marL="342900" indent="-342900">
              <a:buFont typeface="Arial" panose="020B0604020202020204" pitchFamily="34" charset="0"/>
              <a:buChar char="•"/>
            </a:pPr>
            <a:r>
              <a:rPr lang="en-US" sz="2000" dirty="0"/>
              <a:t>The stack starts in the high end of memory and grows down. The first part of the low end of memory is reserved, followed by the home of the MIPS machine code, traditionally called the text segment</a:t>
            </a:r>
          </a:p>
          <a:p>
            <a:pPr marL="342900" indent="-342900">
              <a:buFont typeface="Arial" panose="020B0604020202020204" pitchFamily="34" charset="0"/>
              <a:buChar char="•"/>
            </a:pPr>
            <a:endParaRPr lang="de-DE" sz="2000" dirty="0"/>
          </a:p>
        </p:txBody>
      </p:sp>
      <p:sp>
        <p:nvSpPr>
          <p:cNvPr id="10" name="TextBox 9">
            <a:extLst>
              <a:ext uri="{FF2B5EF4-FFF2-40B4-BE49-F238E27FC236}">
                <a16:creationId xmlns:a16="http://schemas.microsoft.com/office/drawing/2014/main" id="{97D07C3F-8739-00FE-8A66-7C202FBCD49B}"/>
              </a:ext>
            </a:extLst>
          </p:cNvPr>
          <p:cNvSpPr txBox="1"/>
          <p:nvPr/>
        </p:nvSpPr>
        <p:spPr>
          <a:xfrm>
            <a:off x="183537" y="3679906"/>
            <a:ext cx="8508179" cy="1938992"/>
          </a:xfrm>
          <a:prstGeom prst="rect">
            <a:avLst/>
          </a:prstGeom>
          <a:noFill/>
        </p:spPr>
        <p:txBody>
          <a:bodyPr wrap="square" rtlCol="0">
            <a:spAutoFit/>
          </a:bodyPr>
          <a:lstStyle/>
          <a:p>
            <a:r>
              <a:rPr lang="en-US" sz="2000" dirty="0"/>
              <a:t>Above the code is the static data segment, which is the place for constants and other static variables</a:t>
            </a:r>
          </a:p>
          <a:p>
            <a:r>
              <a:rPr lang="en-US" sz="2000" dirty="0"/>
              <a:t> Data structures like linked lists tend to grow and shrink during their lifetimes. The segment for </a:t>
            </a:r>
            <a:r>
              <a:rPr lang="en-US" sz="2000"/>
              <a:t>such data structures </a:t>
            </a:r>
            <a:r>
              <a:rPr lang="en-US" sz="2000" dirty="0"/>
              <a:t>is traditionally called the heap, and it is placed next in </a:t>
            </a:r>
            <a:r>
              <a:rPr lang="en-US" sz="2000"/>
              <a:t>memory.</a:t>
            </a:r>
          </a:p>
          <a:p>
            <a:endParaRPr lang="de-DE" sz="2000" dirty="0"/>
          </a:p>
        </p:txBody>
      </p:sp>
    </p:spTree>
    <p:extLst>
      <p:ext uri="{BB962C8B-B14F-4D97-AF65-F5344CB8AC3E}">
        <p14:creationId xmlns:p14="http://schemas.microsoft.com/office/powerpoint/2010/main" val="3603756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7F8DB-1343-4755-AFB8-5D713B60FAF6}"/>
              </a:ext>
            </a:extLst>
          </p:cNvPr>
          <p:cNvSpPr>
            <a:spLocks noGrp="1"/>
          </p:cNvSpPr>
          <p:nvPr>
            <p:ph type="title"/>
          </p:nvPr>
        </p:nvSpPr>
        <p:spPr>
          <a:xfrm>
            <a:off x="383310" y="235527"/>
            <a:ext cx="6447501" cy="471055"/>
          </a:xfrm>
        </p:spPr>
        <p:txBody>
          <a:bodyPr/>
          <a:lstStyle/>
          <a:p>
            <a:r>
              <a:rPr lang="en-IN" dirty="0"/>
              <a:t>Procedure: Summary</a:t>
            </a:r>
            <a:endParaRPr lang="de-DE" dirty="0"/>
          </a:p>
        </p:txBody>
      </p:sp>
      <p:sp>
        <p:nvSpPr>
          <p:cNvPr id="3" name="Content Placeholder 2">
            <a:extLst>
              <a:ext uri="{FF2B5EF4-FFF2-40B4-BE49-F238E27FC236}">
                <a16:creationId xmlns:a16="http://schemas.microsoft.com/office/drawing/2014/main" id="{6E125D3B-6E43-AAD8-7F26-3ACA8470DB57}"/>
              </a:ext>
            </a:extLst>
          </p:cNvPr>
          <p:cNvSpPr>
            <a:spLocks noGrp="1"/>
          </p:cNvSpPr>
          <p:nvPr>
            <p:ph idx="1"/>
          </p:nvPr>
        </p:nvSpPr>
        <p:spPr>
          <a:xfrm>
            <a:off x="383310" y="996808"/>
            <a:ext cx="8428181" cy="3880773"/>
          </a:xfrm>
        </p:spPr>
        <p:txBody>
          <a:bodyPr/>
          <a:lstStyle/>
          <a:p>
            <a:r>
              <a:rPr lang="en-US" sz="2400" dirty="0"/>
              <a:t>The same function can be called from different places in the program</a:t>
            </a:r>
          </a:p>
          <a:p>
            <a:r>
              <a:rPr lang="en-US" sz="2400" dirty="0"/>
              <a:t>Each call will be translated to a corresponding </a:t>
            </a:r>
            <a:r>
              <a:rPr lang="en-US" sz="2400" dirty="0" err="1"/>
              <a:t>jal</a:t>
            </a:r>
            <a:r>
              <a:rPr lang="en-US" sz="2400" dirty="0"/>
              <a:t> instruction</a:t>
            </a:r>
          </a:p>
          <a:p>
            <a:r>
              <a:rPr lang="en-US" sz="2400" dirty="0"/>
              <a:t>Each </a:t>
            </a:r>
            <a:r>
              <a:rPr lang="en-US" sz="2400" dirty="0" err="1"/>
              <a:t>jal</a:t>
            </a:r>
            <a:r>
              <a:rPr lang="en-US" sz="2400" dirty="0"/>
              <a:t> instruction will store a different return address in $31</a:t>
            </a:r>
          </a:p>
          <a:p>
            <a:pPr marL="2286000" lvl="5" indent="0">
              <a:buNone/>
            </a:pPr>
            <a:r>
              <a:rPr lang="en-US" sz="2000" dirty="0"/>
              <a:t>a: f() </a:t>
            </a:r>
            <a:r>
              <a:rPr lang="en-US" sz="2000" dirty="0">
                <a:sym typeface="Wingdings" panose="05000000000000000000" pitchFamily="2" charset="2"/>
              </a:rPr>
              <a:t> </a:t>
            </a:r>
            <a:r>
              <a:rPr lang="en-US" sz="2000" dirty="0" err="1">
                <a:sym typeface="Wingdings" panose="05000000000000000000" pitchFamily="2" charset="2"/>
              </a:rPr>
              <a:t>jal</a:t>
            </a:r>
            <a:r>
              <a:rPr lang="en-US" sz="2000" dirty="0">
                <a:sym typeface="Wingdings" panose="05000000000000000000" pitchFamily="2" charset="2"/>
              </a:rPr>
              <a:t> x ($</a:t>
            </a:r>
            <a:r>
              <a:rPr lang="en-US" sz="2000" dirty="0" err="1">
                <a:sym typeface="Wingdings" panose="05000000000000000000" pitchFamily="2" charset="2"/>
              </a:rPr>
              <a:t>ra</a:t>
            </a:r>
            <a:r>
              <a:rPr lang="en-US" sz="2000" dirty="0">
                <a:sym typeface="Wingdings" panose="05000000000000000000" pitchFamily="2" charset="2"/>
              </a:rPr>
              <a:t> is filled with a+4)</a:t>
            </a:r>
          </a:p>
          <a:p>
            <a:pPr marL="2286000" lvl="5" indent="0">
              <a:buNone/>
            </a:pPr>
            <a:r>
              <a:rPr lang="en-US" sz="2000" dirty="0">
                <a:sym typeface="Wingdings" panose="05000000000000000000" pitchFamily="2" charset="2"/>
              </a:rPr>
              <a:t>…</a:t>
            </a:r>
          </a:p>
          <a:p>
            <a:pPr marL="2286000" lvl="5" indent="0">
              <a:buNone/>
            </a:pPr>
            <a:r>
              <a:rPr lang="en-US" sz="2000" dirty="0">
                <a:sym typeface="Wingdings" panose="05000000000000000000" pitchFamily="2" charset="2"/>
              </a:rPr>
              <a:t>b: f()  </a:t>
            </a:r>
            <a:r>
              <a:rPr lang="en-US" sz="2000" dirty="0" err="1">
                <a:sym typeface="Wingdings" panose="05000000000000000000" pitchFamily="2" charset="2"/>
              </a:rPr>
              <a:t>jal</a:t>
            </a:r>
            <a:r>
              <a:rPr lang="en-US" sz="2000" dirty="0">
                <a:sym typeface="Wingdings" panose="05000000000000000000" pitchFamily="2" charset="2"/>
              </a:rPr>
              <a:t> x ($</a:t>
            </a:r>
            <a:r>
              <a:rPr lang="en-US" sz="2000" dirty="0" err="1">
                <a:sym typeface="Wingdings" panose="05000000000000000000" pitchFamily="2" charset="2"/>
              </a:rPr>
              <a:t>ra</a:t>
            </a:r>
            <a:r>
              <a:rPr lang="en-US" sz="2000" dirty="0">
                <a:sym typeface="Wingdings" panose="05000000000000000000" pitchFamily="2" charset="2"/>
              </a:rPr>
              <a:t> is filled with b+4)</a:t>
            </a:r>
          </a:p>
          <a:p>
            <a:pPr marL="2286000" lvl="5" indent="0">
              <a:buNone/>
            </a:pPr>
            <a:r>
              <a:rPr lang="en-US" sz="2000" dirty="0">
                <a:sym typeface="Wingdings" panose="05000000000000000000" pitchFamily="2" charset="2"/>
              </a:rPr>
              <a:t>…</a:t>
            </a:r>
          </a:p>
          <a:p>
            <a:pPr marL="2286000" lvl="5" indent="0">
              <a:buNone/>
            </a:pPr>
            <a:r>
              <a:rPr lang="en-US" sz="2000" dirty="0">
                <a:sym typeface="Wingdings" panose="05000000000000000000" pitchFamily="2" charset="2"/>
              </a:rPr>
              <a:t>…</a:t>
            </a:r>
          </a:p>
          <a:p>
            <a:pPr marL="2286000" lvl="5" indent="0">
              <a:buNone/>
            </a:pPr>
            <a:r>
              <a:rPr lang="en-US" sz="2000" dirty="0">
                <a:sym typeface="Wingdings" panose="05000000000000000000" pitchFamily="2" charset="2"/>
              </a:rPr>
              <a:t>c: f()  </a:t>
            </a:r>
            <a:r>
              <a:rPr lang="en-US" sz="2000" dirty="0" err="1">
                <a:sym typeface="Wingdings" panose="05000000000000000000" pitchFamily="2" charset="2"/>
              </a:rPr>
              <a:t>jal</a:t>
            </a:r>
            <a:r>
              <a:rPr lang="en-US" sz="2000" dirty="0">
                <a:sym typeface="Wingdings" panose="05000000000000000000" pitchFamily="2" charset="2"/>
              </a:rPr>
              <a:t> x ($</a:t>
            </a:r>
            <a:r>
              <a:rPr lang="en-US" sz="2000" dirty="0" err="1">
                <a:sym typeface="Wingdings" panose="05000000000000000000" pitchFamily="2" charset="2"/>
              </a:rPr>
              <a:t>ra</a:t>
            </a:r>
            <a:r>
              <a:rPr lang="en-US" sz="2000" dirty="0">
                <a:sym typeface="Wingdings" panose="05000000000000000000" pitchFamily="2" charset="2"/>
              </a:rPr>
              <a:t> is filled with c+4)</a:t>
            </a:r>
          </a:p>
          <a:p>
            <a:pPr marL="2286000" lvl="5" indent="0">
              <a:buNone/>
            </a:pPr>
            <a:endParaRPr lang="en-US" sz="2000" dirty="0">
              <a:sym typeface="Wingdings" panose="05000000000000000000" pitchFamily="2" charset="2"/>
            </a:endParaRPr>
          </a:p>
          <a:p>
            <a:pPr marL="2286000" lvl="5" indent="0">
              <a:buNone/>
            </a:pPr>
            <a:endParaRPr lang="en-US" sz="2000" dirty="0">
              <a:sym typeface="Wingdings" panose="05000000000000000000" pitchFamily="2" charset="2"/>
            </a:endParaRPr>
          </a:p>
          <a:p>
            <a:pPr marL="2286000" lvl="5" indent="0">
              <a:buNone/>
            </a:pPr>
            <a:r>
              <a:rPr lang="en-US" sz="2000" dirty="0">
                <a:sym typeface="Wingdings" panose="05000000000000000000" pitchFamily="2" charset="2"/>
              </a:rPr>
              <a:t>x: f() {</a:t>
            </a:r>
          </a:p>
          <a:p>
            <a:pPr marL="2286000" lvl="5" indent="0">
              <a:buNone/>
            </a:pPr>
            <a:r>
              <a:rPr lang="en-US" sz="2000" dirty="0">
                <a:sym typeface="Wingdings" panose="05000000000000000000" pitchFamily="2" charset="2"/>
              </a:rPr>
              <a:t>    …</a:t>
            </a:r>
          </a:p>
          <a:p>
            <a:pPr marL="2286000" lvl="5" indent="0">
              <a:buNone/>
            </a:pPr>
            <a:r>
              <a:rPr lang="en-US" sz="2000" dirty="0">
                <a:sym typeface="Wingdings" panose="05000000000000000000" pitchFamily="2" charset="2"/>
              </a:rPr>
              <a:t>    …</a:t>
            </a:r>
          </a:p>
          <a:p>
            <a:pPr marL="2286000" lvl="5" indent="0">
              <a:buNone/>
            </a:pPr>
            <a:r>
              <a:rPr lang="en-US" sz="2000" dirty="0">
                <a:sym typeface="Wingdings" panose="05000000000000000000" pitchFamily="2" charset="2"/>
              </a:rPr>
              <a:t>    }</a:t>
            </a:r>
          </a:p>
          <a:p>
            <a:endParaRPr lang="en-US" sz="2400" dirty="0"/>
          </a:p>
          <a:p>
            <a:endParaRPr lang="de-DE" sz="2400" dirty="0"/>
          </a:p>
        </p:txBody>
      </p:sp>
    </p:spTree>
    <p:extLst>
      <p:ext uri="{BB962C8B-B14F-4D97-AF65-F5344CB8AC3E}">
        <p14:creationId xmlns:p14="http://schemas.microsoft.com/office/powerpoint/2010/main" val="20198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71DD-BB82-21C9-AE22-D54684AE72E8}"/>
              </a:ext>
            </a:extLst>
          </p:cNvPr>
          <p:cNvSpPr>
            <a:spLocks noGrp="1"/>
          </p:cNvSpPr>
          <p:nvPr>
            <p:ph type="title"/>
          </p:nvPr>
        </p:nvSpPr>
        <p:spPr>
          <a:xfrm>
            <a:off x="0" y="147484"/>
            <a:ext cx="6447501" cy="1320800"/>
          </a:xfrm>
        </p:spPr>
        <p:txBody>
          <a:bodyPr/>
          <a:lstStyle/>
          <a:p>
            <a:r>
              <a:rPr lang="en-IN" dirty="0"/>
              <a:t>Operands</a:t>
            </a:r>
            <a:endParaRPr lang="de-DE" dirty="0"/>
          </a:p>
        </p:txBody>
      </p:sp>
      <p:pic>
        <p:nvPicPr>
          <p:cNvPr id="11" name="Content Placeholder 10">
            <a:extLst>
              <a:ext uri="{FF2B5EF4-FFF2-40B4-BE49-F238E27FC236}">
                <a16:creationId xmlns:a16="http://schemas.microsoft.com/office/drawing/2014/main" id="{CA08814A-80A8-D27F-327C-6706A258B80E}"/>
              </a:ext>
            </a:extLst>
          </p:cNvPr>
          <p:cNvPicPr>
            <a:picLocks noGrp="1" noChangeAspect="1"/>
          </p:cNvPicPr>
          <p:nvPr>
            <p:ph idx="1"/>
          </p:nvPr>
        </p:nvPicPr>
        <p:blipFill>
          <a:blip r:embed="rId2"/>
          <a:stretch>
            <a:fillRect/>
          </a:stretch>
        </p:blipFill>
        <p:spPr>
          <a:xfrm>
            <a:off x="167966" y="553231"/>
            <a:ext cx="8921135" cy="1830106"/>
          </a:xfrm>
          <a:prstGeom prst="rect">
            <a:avLst/>
          </a:prstGeom>
        </p:spPr>
      </p:pic>
      <p:sp>
        <p:nvSpPr>
          <p:cNvPr id="5" name="TextBox 4">
            <a:extLst>
              <a:ext uri="{FF2B5EF4-FFF2-40B4-BE49-F238E27FC236}">
                <a16:creationId xmlns:a16="http://schemas.microsoft.com/office/drawing/2014/main" id="{3F784EFA-F1B4-96AC-E5E0-B5293D01FC9F}"/>
              </a:ext>
            </a:extLst>
          </p:cNvPr>
          <p:cNvSpPr txBox="1"/>
          <p:nvPr/>
        </p:nvSpPr>
        <p:spPr>
          <a:xfrm>
            <a:off x="54899" y="2383337"/>
            <a:ext cx="8464756" cy="3785652"/>
          </a:xfrm>
          <a:prstGeom prst="rect">
            <a:avLst/>
          </a:prstGeom>
          <a:noFill/>
        </p:spPr>
        <p:txBody>
          <a:bodyPr wrap="square">
            <a:spAutoFit/>
          </a:bodyPr>
          <a:lstStyle/>
          <a:p>
            <a:pPr marL="342900" indent="-342900">
              <a:buFont typeface="Arial" panose="020B0604020202020204" pitchFamily="34" charset="0"/>
              <a:buChar char="•"/>
            </a:pPr>
            <a:r>
              <a:rPr lang="en-US" sz="2000" dirty="0"/>
              <a:t>Another reason for not using more than 32 is the number of bits it would take in the instruction format, </a:t>
            </a:r>
          </a:p>
          <a:p>
            <a:pPr marL="342900" indent="-342900">
              <a:buFont typeface="Arial" panose="020B0604020202020204" pitchFamily="34" charset="0"/>
              <a:buChar char="•"/>
            </a:pPr>
            <a:r>
              <a:rPr lang="en-US" sz="2000" dirty="0"/>
              <a:t>The MIPS convention is to use two-character names following a dollar sign to represent a register.,$s0, $s1, . . . for registers that correspond to variables  and $t0, $t1, . . . for temporary registers</a:t>
            </a:r>
          </a:p>
          <a:p>
            <a:pPr marL="342900" indent="-342900">
              <a:buFont typeface="Arial" panose="020B0604020202020204" pitchFamily="34" charset="0"/>
              <a:buChar char="•"/>
            </a:pPr>
            <a:r>
              <a:rPr lang="en-US" sz="2000" dirty="0"/>
              <a:t>Example: </a:t>
            </a:r>
          </a:p>
          <a:p>
            <a:pPr marL="342900" indent="-342900">
              <a:buFont typeface="Arial" panose="020B0604020202020204" pitchFamily="34" charset="0"/>
              <a:buChar char="•"/>
            </a:pPr>
            <a:r>
              <a:rPr lang="pt-BR" sz="2000" dirty="0"/>
              <a:t>f = (g + h) – (i + j);</a:t>
            </a:r>
          </a:p>
          <a:p>
            <a:pPr marL="342900" indent="-342900">
              <a:buFont typeface="Arial" panose="020B0604020202020204" pitchFamily="34" charset="0"/>
              <a:buChar char="•"/>
            </a:pPr>
            <a:r>
              <a:rPr lang="pt-BR" sz="2000" dirty="0"/>
              <a:t>In MIPS:</a:t>
            </a:r>
          </a:p>
          <a:p>
            <a:pPr marL="685800" lvl="1" indent="-342900">
              <a:buFont typeface="Arial" panose="020B0604020202020204" pitchFamily="34" charset="0"/>
              <a:buChar char="•"/>
            </a:pPr>
            <a:r>
              <a:rPr lang="de-DE" sz="2000" i="1" dirty="0"/>
              <a:t>add $t0,$s1,$s2</a:t>
            </a:r>
            <a:r>
              <a:rPr lang="de-DE" sz="2000" dirty="0"/>
              <a:t> # register $t0 contains g + h</a:t>
            </a:r>
          </a:p>
          <a:p>
            <a:pPr marL="685800" lvl="1" indent="-342900">
              <a:buFont typeface="Arial" panose="020B0604020202020204" pitchFamily="34" charset="0"/>
              <a:buChar char="•"/>
            </a:pPr>
            <a:r>
              <a:rPr lang="de-DE" sz="2000" i="1" dirty="0"/>
              <a:t>add $t1,$s3,$s4</a:t>
            </a:r>
            <a:r>
              <a:rPr lang="de-DE" sz="2000" dirty="0"/>
              <a:t> # register $t1 contains i + j</a:t>
            </a:r>
          </a:p>
          <a:p>
            <a:pPr marL="685800" lvl="1" indent="-342900">
              <a:buFont typeface="Arial" panose="020B0604020202020204" pitchFamily="34" charset="0"/>
              <a:buChar char="•"/>
            </a:pPr>
            <a:r>
              <a:rPr lang="de-DE" sz="2000" i="1" dirty="0"/>
              <a:t>sub $s0,$t0,$t1</a:t>
            </a:r>
            <a:r>
              <a:rPr lang="de-DE" sz="2000" dirty="0"/>
              <a:t> # f gets $t0 – $t1, which is (g + h)–(i + j)</a:t>
            </a:r>
          </a:p>
          <a:p>
            <a:pPr marL="685800" lvl="1" indent="-342900">
              <a:buFont typeface="Arial" panose="020B0604020202020204" pitchFamily="34" charset="0"/>
              <a:buChar char="•"/>
            </a:pPr>
            <a:endParaRPr lang="de-DE" sz="2000" dirty="0"/>
          </a:p>
        </p:txBody>
      </p:sp>
    </p:spTree>
    <p:extLst>
      <p:ext uri="{BB962C8B-B14F-4D97-AF65-F5344CB8AC3E}">
        <p14:creationId xmlns:p14="http://schemas.microsoft.com/office/powerpoint/2010/main" val="37279869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E368-6E27-C7EB-69D6-CA7EC6F9898A}"/>
              </a:ext>
            </a:extLst>
          </p:cNvPr>
          <p:cNvSpPr>
            <a:spLocks noGrp="1"/>
          </p:cNvSpPr>
          <p:nvPr>
            <p:ph type="title"/>
          </p:nvPr>
        </p:nvSpPr>
        <p:spPr>
          <a:xfrm>
            <a:off x="393701" y="156238"/>
            <a:ext cx="6447501" cy="529562"/>
          </a:xfrm>
        </p:spPr>
        <p:txBody>
          <a:bodyPr/>
          <a:lstStyle/>
          <a:p>
            <a:r>
              <a:rPr lang="en-IN" dirty="0"/>
              <a:t>Procedure: Summary</a:t>
            </a:r>
            <a:endParaRPr lang="de-DE" dirty="0"/>
          </a:p>
        </p:txBody>
      </p:sp>
      <p:sp>
        <p:nvSpPr>
          <p:cNvPr id="3" name="Content Placeholder 2">
            <a:extLst>
              <a:ext uri="{FF2B5EF4-FFF2-40B4-BE49-F238E27FC236}">
                <a16:creationId xmlns:a16="http://schemas.microsoft.com/office/drawing/2014/main" id="{5E418E8D-96A3-03AC-E942-4E903E8F2229}"/>
              </a:ext>
            </a:extLst>
          </p:cNvPr>
          <p:cNvSpPr>
            <a:spLocks noGrp="1"/>
          </p:cNvSpPr>
          <p:nvPr>
            <p:ph idx="1"/>
          </p:nvPr>
        </p:nvSpPr>
        <p:spPr>
          <a:xfrm>
            <a:off x="227445" y="788990"/>
            <a:ext cx="8345055" cy="3880773"/>
          </a:xfrm>
        </p:spPr>
        <p:txBody>
          <a:bodyPr/>
          <a:lstStyle/>
          <a:p>
            <a:r>
              <a:rPr lang="en-US" sz="2400" dirty="0"/>
              <a:t>Before the function returns, the return values are stored in $v0 and $v1 (same as $2 and $3)</a:t>
            </a:r>
          </a:p>
          <a:p>
            <a:r>
              <a:rPr lang="en-US" sz="2400" dirty="0"/>
              <a:t>Usually, $v0 would be used only since only one value can be returned from a function</a:t>
            </a:r>
          </a:p>
          <a:p>
            <a:r>
              <a:rPr lang="en-US" sz="2400" dirty="0"/>
              <a:t>In 32-bit MIPS, if a function returns a 64-bit value, the return value is split into two 32-bit values and placed in $v0 and $v1. $v0 contains the most significant word for 64-bit value.</a:t>
            </a:r>
          </a:p>
          <a:p>
            <a:r>
              <a:rPr lang="en-US" sz="2400" dirty="0"/>
              <a:t>A function receives its first four parameters in four registers</a:t>
            </a:r>
          </a:p>
          <a:p>
            <a:r>
              <a:rPr lang="en-US" sz="2400" dirty="0"/>
              <a:t>The remaining parameters are spilled into memory</a:t>
            </a:r>
          </a:p>
          <a:p>
            <a:r>
              <a:rPr lang="en-US" sz="2400" dirty="0"/>
              <a:t>Additionally, the function may require some memory space for spilling registers.</a:t>
            </a:r>
          </a:p>
          <a:p>
            <a:r>
              <a:rPr lang="en-US" sz="2400" dirty="0"/>
              <a:t>The memory region usable by a function for spilling registers or function parameters belongs to a larger memory region known as the stack</a:t>
            </a:r>
          </a:p>
          <a:p>
            <a:pPr marL="0" indent="0">
              <a:buNone/>
            </a:pPr>
            <a:endParaRPr lang="de-DE" sz="2400" dirty="0"/>
          </a:p>
        </p:txBody>
      </p:sp>
    </p:spTree>
    <p:extLst>
      <p:ext uri="{BB962C8B-B14F-4D97-AF65-F5344CB8AC3E}">
        <p14:creationId xmlns:p14="http://schemas.microsoft.com/office/powerpoint/2010/main" val="4216882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EB2D-2DFC-8D00-B77B-F0209E49FBCB}"/>
              </a:ext>
            </a:extLst>
          </p:cNvPr>
          <p:cNvSpPr>
            <a:spLocks noGrp="1"/>
          </p:cNvSpPr>
          <p:nvPr>
            <p:ph type="title"/>
          </p:nvPr>
        </p:nvSpPr>
        <p:spPr>
          <a:xfrm>
            <a:off x="362528" y="266700"/>
            <a:ext cx="6447501" cy="668482"/>
          </a:xfrm>
        </p:spPr>
        <p:txBody>
          <a:bodyPr/>
          <a:lstStyle/>
          <a:p>
            <a:r>
              <a:rPr lang="en-IN" dirty="0"/>
              <a:t>Procedure: Summary</a:t>
            </a:r>
            <a:endParaRPr lang="de-DE" dirty="0"/>
          </a:p>
        </p:txBody>
      </p:sp>
      <p:sp>
        <p:nvSpPr>
          <p:cNvPr id="3" name="Content Placeholder 2">
            <a:extLst>
              <a:ext uri="{FF2B5EF4-FFF2-40B4-BE49-F238E27FC236}">
                <a16:creationId xmlns:a16="http://schemas.microsoft.com/office/drawing/2014/main" id="{12369C39-D2A5-77E4-8C17-8F7D544E71F9}"/>
              </a:ext>
            </a:extLst>
          </p:cNvPr>
          <p:cNvSpPr>
            <a:spLocks noGrp="1"/>
          </p:cNvSpPr>
          <p:nvPr>
            <p:ph idx="1"/>
          </p:nvPr>
        </p:nvSpPr>
        <p:spPr>
          <a:xfrm>
            <a:off x="217056" y="935182"/>
            <a:ext cx="8646389" cy="3880773"/>
          </a:xfrm>
        </p:spPr>
        <p:txBody>
          <a:bodyPr/>
          <a:lstStyle/>
          <a:p>
            <a:r>
              <a:rPr lang="en-IN" sz="2400" dirty="0"/>
              <a:t>Stack PUSH and POP</a:t>
            </a:r>
          </a:p>
          <a:p>
            <a:r>
              <a:rPr lang="de-DE" sz="2400" dirty="0"/>
              <a:t>sw $4, -4($sp)  // Spills $4 to stack</a:t>
            </a:r>
            <a:br>
              <a:rPr lang="de-DE" sz="2400" dirty="0"/>
            </a:br>
            <a:r>
              <a:rPr lang="de-DE" sz="2400" dirty="0"/>
              <a:t>addi $sp, $sp, -4  // Adjusts $sp</a:t>
            </a:r>
            <a:br>
              <a:rPr lang="de-DE" sz="2400" dirty="0"/>
            </a:br>
            <a:r>
              <a:rPr lang="de-DE" sz="2400" dirty="0"/>
              <a:t>sb $5, -1($sp)  // Spills only the least significant byte of $5</a:t>
            </a:r>
            <a:br>
              <a:rPr lang="de-DE" sz="2400" dirty="0"/>
            </a:br>
            <a:r>
              <a:rPr lang="de-DE" sz="2400" dirty="0"/>
              <a:t>addi $sp, $sp, -1 // Adjusts $sp</a:t>
            </a:r>
          </a:p>
          <a:p>
            <a:endParaRPr lang="de-DE" sz="2400" dirty="0"/>
          </a:p>
          <a:p>
            <a:r>
              <a:rPr lang="de-DE" sz="2400" dirty="0"/>
              <a:t>lb $5, 0($sp)   // Restores $5</a:t>
            </a:r>
            <a:br>
              <a:rPr lang="de-DE" sz="2400" dirty="0"/>
            </a:br>
            <a:r>
              <a:rPr lang="de-DE" sz="2400" dirty="0"/>
              <a:t>lw $4, 1($sp)   // Restores $4</a:t>
            </a:r>
          </a:p>
          <a:p>
            <a:r>
              <a:rPr lang="it-IT" sz="2400" dirty="0"/>
              <a:t>addi $sp, $sp, positive_constant // to restore the stack</a:t>
            </a:r>
          </a:p>
          <a:p>
            <a:pPr marL="0" indent="0">
              <a:buNone/>
            </a:pPr>
            <a:endParaRPr lang="de-DE" sz="2400" dirty="0"/>
          </a:p>
          <a:p>
            <a:endParaRPr lang="de-DE" sz="2400" dirty="0"/>
          </a:p>
        </p:txBody>
      </p:sp>
    </p:spTree>
    <p:extLst>
      <p:ext uri="{BB962C8B-B14F-4D97-AF65-F5344CB8AC3E}">
        <p14:creationId xmlns:p14="http://schemas.microsoft.com/office/powerpoint/2010/main" val="1922741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C855-C7A4-34D0-5A27-F891EA684017}"/>
              </a:ext>
            </a:extLst>
          </p:cNvPr>
          <p:cNvSpPr>
            <a:spLocks noGrp="1"/>
          </p:cNvSpPr>
          <p:nvPr>
            <p:ph type="title"/>
          </p:nvPr>
        </p:nvSpPr>
        <p:spPr>
          <a:xfrm>
            <a:off x="305955" y="266700"/>
            <a:ext cx="8532090" cy="637309"/>
          </a:xfrm>
        </p:spPr>
        <p:txBody>
          <a:bodyPr/>
          <a:lstStyle/>
          <a:p>
            <a:r>
              <a:rPr lang="en-IN" dirty="0"/>
              <a:t>Procedure: Passing five parameters to function</a:t>
            </a:r>
            <a:endParaRPr lang="de-DE" dirty="0"/>
          </a:p>
        </p:txBody>
      </p:sp>
      <p:sp>
        <p:nvSpPr>
          <p:cNvPr id="3" name="Content Placeholder 2">
            <a:extLst>
              <a:ext uri="{FF2B5EF4-FFF2-40B4-BE49-F238E27FC236}">
                <a16:creationId xmlns:a16="http://schemas.microsoft.com/office/drawing/2014/main" id="{94B5FA70-3038-4EE4-E385-CE45516EBEB0}"/>
              </a:ext>
            </a:extLst>
          </p:cNvPr>
          <p:cNvSpPr>
            <a:spLocks noGrp="1"/>
          </p:cNvSpPr>
          <p:nvPr>
            <p:ph idx="1"/>
          </p:nvPr>
        </p:nvSpPr>
        <p:spPr>
          <a:xfrm>
            <a:off x="206665" y="904009"/>
            <a:ext cx="8631380" cy="3880773"/>
          </a:xfrm>
        </p:spPr>
        <p:txBody>
          <a:bodyPr/>
          <a:lstStyle/>
          <a:p>
            <a:r>
              <a:rPr lang="en-IN" sz="2400" dirty="0"/>
              <a:t>Suppose in a function, we want to pass five parameters, there values are 12,1 34,42 and 9</a:t>
            </a:r>
          </a:p>
          <a:p>
            <a:r>
              <a:rPr lang="de-DE" sz="2400" i="1" dirty="0"/>
              <a:t> addi $sp, $sp, -8  // Just one instruction to adjust $sp</a:t>
            </a:r>
            <a:br>
              <a:rPr lang="de-DE" sz="2400" i="1" dirty="0"/>
            </a:br>
            <a:r>
              <a:rPr lang="de-DE" sz="2400" i="1" dirty="0"/>
              <a:t>addi $a0, $0, 12</a:t>
            </a:r>
            <a:br>
              <a:rPr lang="de-DE" sz="2400" i="1" dirty="0"/>
            </a:br>
            <a:r>
              <a:rPr lang="de-DE" sz="2400" i="1" dirty="0"/>
              <a:t>addi $a1, $0, 1</a:t>
            </a:r>
            <a:br>
              <a:rPr lang="de-DE" sz="2400" i="1" dirty="0"/>
            </a:br>
            <a:r>
              <a:rPr lang="de-DE" sz="2400" i="1" dirty="0"/>
              <a:t>addi $a2, $0, 34</a:t>
            </a:r>
            <a:br>
              <a:rPr lang="de-DE" sz="2400" i="1" dirty="0"/>
            </a:br>
            <a:r>
              <a:rPr lang="de-DE" sz="2400" i="1" dirty="0"/>
              <a:t>addi $a3, $0, 42</a:t>
            </a:r>
            <a:br>
              <a:rPr lang="de-DE" sz="2400" i="1" dirty="0"/>
            </a:br>
            <a:r>
              <a:rPr lang="de-DE" sz="2400" i="1" dirty="0"/>
              <a:t>addi $v0, $0, 9    // Fifth parameter value is 9</a:t>
            </a:r>
            <a:br>
              <a:rPr lang="de-DE" sz="2400" i="1" dirty="0"/>
            </a:br>
            <a:r>
              <a:rPr lang="de-DE" sz="2400" i="1" dirty="0"/>
              <a:t>sw   $ra, 4($sp)</a:t>
            </a:r>
            <a:br>
              <a:rPr lang="de-DE" sz="2400" i="1" dirty="0"/>
            </a:br>
            <a:r>
              <a:rPr lang="de-DE" sz="2400" i="1" dirty="0"/>
              <a:t>sw   $v0, 0($sp)</a:t>
            </a:r>
            <a:br>
              <a:rPr lang="de-DE" sz="2400" i="1" dirty="0"/>
            </a:br>
            <a:r>
              <a:rPr lang="de-DE" sz="2400" i="1" dirty="0"/>
              <a:t>jal example</a:t>
            </a:r>
            <a:br>
              <a:rPr lang="de-DE" sz="2400" i="1" dirty="0"/>
            </a:br>
            <a:r>
              <a:rPr lang="de-DE" sz="2400" i="1" dirty="0"/>
              <a:t>add $v0, $0, $0</a:t>
            </a:r>
            <a:br>
              <a:rPr lang="de-DE" sz="2400" i="1" dirty="0"/>
            </a:br>
            <a:r>
              <a:rPr lang="de-DE" sz="2400" i="1" dirty="0"/>
              <a:t>lw $ra, 4($sp)</a:t>
            </a:r>
            <a:br>
              <a:rPr lang="de-DE" sz="2400" i="1" dirty="0"/>
            </a:br>
            <a:r>
              <a:rPr lang="de-DE" sz="2400" i="1" dirty="0"/>
              <a:t>addi $sp, $sp, 8</a:t>
            </a:r>
            <a:br>
              <a:rPr lang="de-DE" sz="2400" i="1" dirty="0"/>
            </a:br>
            <a:r>
              <a:rPr lang="de-DE" sz="2400" i="1" dirty="0"/>
              <a:t>jr $ra</a:t>
            </a:r>
          </a:p>
          <a:p>
            <a:endParaRPr lang="de-DE" sz="2400" dirty="0"/>
          </a:p>
        </p:txBody>
      </p:sp>
    </p:spTree>
    <p:extLst>
      <p:ext uri="{BB962C8B-B14F-4D97-AF65-F5344CB8AC3E}">
        <p14:creationId xmlns:p14="http://schemas.microsoft.com/office/powerpoint/2010/main" val="749954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997F-2C67-1BFA-FD19-4D52405E9167}"/>
              </a:ext>
            </a:extLst>
          </p:cNvPr>
          <p:cNvSpPr>
            <a:spLocks noGrp="1"/>
          </p:cNvSpPr>
          <p:nvPr>
            <p:ph type="title"/>
          </p:nvPr>
        </p:nvSpPr>
        <p:spPr>
          <a:xfrm>
            <a:off x="372919" y="156238"/>
            <a:ext cx="6447501" cy="1320800"/>
          </a:xfrm>
        </p:spPr>
        <p:txBody>
          <a:bodyPr/>
          <a:lstStyle/>
          <a:p>
            <a:r>
              <a:rPr lang="en-IN" dirty="0"/>
              <a:t>Procedure: Summary</a:t>
            </a:r>
            <a:endParaRPr lang="de-DE" dirty="0"/>
          </a:p>
        </p:txBody>
      </p:sp>
      <p:sp>
        <p:nvSpPr>
          <p:cNvPr id="3" name="Content Placeholder 2">
            <a:extLst>
              <a:ext uri="{FF2B5EF4-FFF2-40B4-BE49-F238E27FC236}">
                <a16:creationId xmlns:a16="http://schemas.microsoft.com/office/drawing/2014/main" id="{9CF30CA4-30F4-93B6-8B9A-F93C26F1B1A3}"/>
              </a:ext>
            </a:extLst>
          </p:cNvPr>
          <p:cNvSpPr>
            <a:spLocks noGrp="1"/>
          </p:cNvSpPr>
          <p:nvPr>
            <p:ph idx="1"/>
          </p:nvPr>
        </p:nvSpPr>
        <p:spPr>
          <a:xfrm>
            <a:off x="508001" y="816638"/>
            <a:ext cx="8417790" cy="3880773"/>
          </a:xfrm>
        </p:spPr>
        <p:txBody>
          <a:bodyPr/>
          <a:lstStyle/>
          <a:p>
            <a:r>
              <a:rPr lang="en-US" sz="2400" dirty="0"/>
              <a:t>MIPS register saving convention clearly specifies which registers are saved by the caller and which are saved by the callee</a:t>
            </a:r>
          </a:p>
          <a:p>
            <a:pPr lvl="1"/>
            <a:r>
              <a:rPr lang="en-US" dirty="0"/>
              <a:t>Helps minimize the number of spills and fills</a:t>
            </a:r>
          </a:p>
          <a:p>
            <a:pPr lvl="1"/>
            <a:r>
              <a:rPr lang="en-US" dirty="0"/>
              <a:t>If the caller wants the contents of any of the caller saved registers to be preserved, it must spill them to stack before calling a function</a:t>
            </a:r>
          </a:p>
          <a:p>
            <a:pPr lvl="2"/>
            <a:r>
              <a:rPr lang="en-US" sz="2400" dirty="0"/>
              <a:t>$t0 to $t9, $a0 to $a3, $v0, $v1</a:t>
            </a:r>
          </a:p>
          <a:p>
            <a:pPr lvl="2"/>
            <a:r>
              <a:rPr lang="en-US" sz="2400" dirty="0"/>
              <a:t>The callee does not worry about saving any of these registers; it can directly use them</a:t>
            </a:r>
          </a:p>
          <a:p>
            <a:pPr lvl="1"/>
            <a:r>
              <a:rPr lang="en-US" dirty="0"/>
              <a:t>If the callee wants to use any of the callee saved registers, it must save them to stack before using them and restore them from stack after using them</a:t>
            </a:r>
          </a:p>
          <a:p>
            <a:pPr lvl="2"/>
            <a:r>
              <a:rPr lang="en-US" sz="2400" dirty="0"/>
              <a:t>$s0 to $s7, $</a:t>
            </a:r>
            <a:r>
              <a:rPr lang="en-US" sz="2400" dirty="0" err="1"/>
              <a:t>sp</a:t>
            </a:r>
            <a:r>
              <a:rPr lang="en-US" sz="2400" dirty="0"/>
              <a:t>, $</a:t>
            </a:r>
            <a:r>
              <a:rPr lang="en-US" sz="2400" dirty="0" err="1"/>
              <a:t>ra</a:t>
            </a:r>
            <a:endParaRPr lang="en-US" sz="2400" dirty="0"/>
          </a:p>
          <a:p>
            <a:pPr lvl="2"/>
            <a:r>
              <a:rPr lang="en-US" sz="2400" dirty="0"/>
              <a:t>The caller does not worry about saving any of these before calling a function</a:t>
            </a:r>
          </a:p>
          <a:p>
            <a:endParaRPr lang="de-DE" sz="2400" dirty="0"/>
          </a:p>
        </p:txBody>
      </p:sp>
    </p:spTree>
    <p:extLst>
      <p:ext uri="{BB962C8B-B14F-4D97-AF65-F5344CB8AC3E}">
        <p14:creationId xmlns:p14="http://schemas.microsoft.com/office/powerpoint/2010/main" val="35471818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0111-BC7E-1777-E035-D14B097132F3}"/>
              </a:ext>
            </a:extLst>
          </p:cNvPr>
          <p:cNvSpPr>
            <a:spLocks noGrp="1"/>
          </p:cNvSpPr>
          <p:nvPr>
            <p:ph type="title"/>
          </p:nvPr>
        </p:nvSpPr>
        <p:spPr>
          <a:xfrm>
            <a:off x="72160" y="0"/>
            <a:ext cx="6447501" cy="1320800"/>
          </a:xfrm>
        </p:spPr>
        <p:txBody>
          <a:bodyPr/>
          <a:lstStyle/>
          <a:p>
            <a:r>
              <a:rPr lang="en-IN" dirty="0" err="1"/>
              <a:t>Procedure:Summary</a:t>
            </a:r>
            <a:endParaRPr lang="de-DE" dirty="0"/>
          </a:p>
        </p:txBody>
      </p:sp>
      <p:sp>
        <p:nvSpPr>
          <p:cNvPr id="3" name="Content Placeholder 2">
            <a:extLst>
              <a:ext uri="{FF2B5EF4-FFF2-40B4-BE49-F238E27FC236}">
                <a16:creationId xmlns:a16="http://schemas.microsoft.com/office/drawing/2014/main" id="{69E4191E-E4F1-9F58-BFA7-63D86F982C6B}"/>
              </a:ext>
            </a:extLst>
          </p:cNvPr>
          <p:cNvSpPr>
            <a:spLocks noGrp="1"/>
          </p:cNvSpPr>
          <p:nvPr>
            <p:ph idx="1"/>
          </p:nvPr>
        </p:nvSpPr>
        <p:spPr>
          <a:xfrm>
            <a:off x="-83704" y="442565"/>
            <a:ext cx="9155543" cy="3880773"/>
          </a:xfrm>
        </p:spPr>
        <p:txBody>
          <a:bodyPr/>
          <a:lstStyle/>
          <a:p>
            <a:r>
              <a:rPr lang="en-US" sz="2400" dirty="0"/>
              <a:t>Functions in C access two types of variables</a:t>
            </a:r>
          </a:p>
          <a:p>
            <a:pPr lvl="1"/>
            <a:r>
              <a:rPr lang="en-US" dirty="0"/>
              <a:t>Automatic: local to function and discarded when the function returns</a:t>
            </a:r>
          </a:p>
          <a:p>
            <a:pPr lvl="1"/>
            <a:r>
              <a:rPr lang="en-US" dirty="0"/>
              <a:t>Static: global variables and anything declared as static; persist across calls and returns</a:t>
            </a:r>
          </a:p>
          <a:p>
            <a:pPr lvl="1"/>
            <a:r>
              <a:rPr lang="en-US" dirty="0"/>
              <a:t>All automatic variables are allocated on stack</a:t>
            </a:r>
          </a:p>
          <a:p>
            <a:pPr lvl="2"/>
            <a:r>
              <a:rPr lang="en-US" sz="2400" dirty="0"/>
              <a:t>Accessed using appropriate offsets relative to $</a:t>
            </a:r>
            <a:r>
              <a:rPr lang="en-US" sz="2400" dirty="0" err="1"/>
              <a:t>sp</a:t>
            </a:r>
            <a:endParaRPr lang="en-US" sz="2400" dirty="0"/>
          </a:p>
          <a:p>
            <a:pPr lvl="2"/>
            <a:r>
              <a:rPr lang="en-US" sz="2400" dirty="0"/>
              <a:t>When a function returns, $</a:t>
            </a:r>
            <a:r>
              <a:rPr lang="en-US" sz="2400" dirty="0" err="1"/>
              <a:t>sp</a:t>
            </a:r>
            <a:r>
              <a:rPr lang="en-US" sz="2400" dirty="0"/>
              <a:t> is incremented so that all automatic variables of that function are popped</a:t>
            </a:r>
          </a:p>
          <a:p>
            <a:pPr lvl="1"/>
            <a:r>
              <a:rPr lang="en-US" dirty="0"/>
              <a:t>All static variables are allocated to the static/global  memory</a:t>
            </a:r>
          </a:p>
          <a:p>
            <a:pPr lvl="2"/>
            <a:r>
              <a:rPr lang="en-US" sz="2400" dirty="0"/>
              <a:t>Accessed using appropriate offsets relative to $</a:t>
            </a:r>
            <a:r>
              <a:rPr lang="en-US" sz="2400" dirty="0" err="1"/>
              <a:t>gp</a:t>
            </a:r>
            <a:r>
              <a:rPr lang="en-US" sz="2400" dirty="0"/>
              <a:t> (same as $28)</a:t>
            </a:r>
          </a:p>
          <a:p>
            <a:pPr lvl="2"/>
            <a:r>
              <a:rPr lang="en-US" sz="2400" dirty="0"/>
              <a:t>$</a:t>
            </a:r>
            <a:r>
              <a:rPr lang="en-US" sz="2400" dirty="0" err="1"/>
              <a:t>gp</a:t>
            </a:r>
            <a:r>
              <a:rPr lang="en-US" sz="2400" dirty="0"/>
              <a:t> is a callee saved register</a:t>
            </a:r>
          </a:p>
          <a:p>
            <a:r>
              <a:rPr lang="en-US" sz="2400" dirty="0"/>
              <a:t>Stack portion created for a function’s automatic variables is called a procedure frame or activation record</a:t>
            </a:r>
          </a:p>
          <a:p>
            <a:pPr lvl="1"/>
            <a:r>
              <a:rPr lang="en-US" dirty="0"/>
              <a:t>MIPS ISA defines a register known as frame pointer ($</a:t>
            </a:r>
            <a:r>
              <a:rPr lang="en-US" dirty="0" err="1"/>
              <a:t>fp</a:t>
            </a:r>
            <a:r>
              <a:rPr lang="en-US" dirty="0"/>
              <a:t> or $30) which can be used to record the bottom of the procedure frame</a:t>
            </a:r>
          </a:p>
          <a:p>
            <a:pPr lvl="1"/>
            <a:endParaRPr lang="en-US" dirty="0"/>
          </a:p>
          <a:p>
            <a:endParaRPr lang="de-DE" sz="2400" dirty="0"/>
          </a:p>
        </p:txBody>
      </p:sp>
    </p:spTree>
    <p:extLst>
      <p:ext uri="{BB962C8B-B14F-4D97-AF65-F5344CB8AC3E}">
        <p14:creationId xmlns:p14="http://schemas.microsoft.com/office/powerpoint/2010/main" val="15427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err="1"/>
              <a:t>Procedure:Summary</a:t>
            </a:r>
            <a:endParaRPr lang="en-US" b="1" dirty="0"/>
          </a:p>
        </p:txBody>
      </p:sp>
      <p:sp>
        <p:nvSpPr>
          <p:cNvPr id="3" name="Content Placeholder 2"/>
          <p:cNvSpPr>
            <a:spLocks noGrp="1"/>
          </p:cNvSpPr>
          <p:nvPr>
            <p:ph idx="1"/>
          </p:nvPr>
        </p:nvSpPr>
        <p:spPr>
          <a:xfrm>
            <a:off x="103909" y="509155"/>
            <a:ext cx="8936182" cy="6248400"/>
          </a:xfrm>
        </p:spPr>
        <p:txBody>
          <a:bodyPr>
            <a:normAutofit/>
          </a:bodyPr>
          <a:lstStyle/>
          <a:p>
            <a:r>
              <a:rPr lang="en-US" sz="2400" dirty="0"/>
              <a:t>All automatic variables can already be accessed using displacements relative to $</a:t>
            </a:r>
            <a:r>
              <a:rPr lang="en-US" sz="2400" dirty="0" err="1"/>
              <a:t>sp</a:t>
            </a:r>
            <a:endParaRPr lang="en-US" sz="2400" dirty="0"/>
          </a:p>
          <a:p>
            <a:r>
              <a:rPr lang="en-US" sz="2400" dirty="0"/>
              <a:t>$</a:t>
            </a:r>
            <a:r>
              <a:rPr lang="en-US" sz="2400" dirty="0" err="1"/>
              <a:t>fp</a:t>
            </a:r>
            <a:r>
              <a:rPr lang="en-US" sz="2400" dirty="0"/>
              <a:t> offers another alternative where all automatic variables can be accessed using displacements relative to $</a:t>
            </a:r>
            <a:r>
              <a:rPr lang="en-US" sz="2400" dirty="0" err="1"/>
              <a:t>fp</a:t>
            </a:r>
            <a:endParaRPr lang="en-US" sz="2400" dirty="0"/>
          </a:p>
          <a:p>
            <a:r>
              <a:rPr lang="en-US" sz="2400" dirty="0"/>
              <a:t>Advantage is that $</a:t>
            </a:r>
            <a:r>
              <a:rPr lang="en-US" sz="2400" dirty="0" err="1"/>
              <a:t>fp</a:t>
            </a:r>
            <a:r>
              <a:rPr lang="en-US" sz="2400" dirty="0"/>
              <a:t> does not change during the function, but $</a:t>
            </a:r>
            <a:r>
              <a:rPr lang="en-US" sz="2400" dirty="0" err="1"/>
              <a:t>sp</a:t>
            </a:r>
            <a:r>
              <a:rPr lang="en-US" sz="2400" dirty="0"/>
              <a:t> can be adjusted from time to time during the function to push or pop variables</a:t>
            </a:r>
          </a:p>
          <a:p>
            <a:r>
              <a:rPr lang="en-US" sz="2400" dirty="0"/>
              <a:t>Assembly language functions written using $</a:t>
            </a:r>
            <a:r>
              <a:rPr lang="en-US" sz="2400" dirty="0" err="1"/>
              <a:t>sp</a:t>
            </a:r>
            <a:r>
              <a:rPr lang="en-US" sz="2400" dirty="0"/>
              <a:t> can be hard to understand due to the changing values in $</a:t>
            </a:r>
            <a:r>
              <a:rPr lang="en-US" sz="2400" dirty="0" err="1"/>
              <a:t>sp</a:t>
            </a:r>
            <a:endParaRPr lang="en-US" sz="2400" dirty="0"/>
          </a:p>
          <a:p>
            <a:r>
              <a:rPr lang="en-US" sz="2400" dirty="0"/>
              <a:t>The same variable pushed on the stack at the beginning of a function can be referred to as d($</a:t>
            </a:r>
            <a:r>
              <a:rPr lang="en-US" sz="2400" dirty="0" err="1"/>
              <a:t>sp</a:t>
            </a:r>
            <a:r>
              <a:rPr lang="en-US" sz="2400" dirty="0"/>
              <a:t>) at one point in the function and as d’($</a:t>
            </a:r>
            <a:r>
              <a:rPr lang="en-US" sz="2400" dirty="0" err="1"/>
              <a:t>sp</a:t>
            </a:r>
            <a:r>
              <a:rPr lang="en-US" sz="2400" dirty="0"/>
              <a:t>) at another point in the function</a:t>
            </a:r>
          </a:p>
          <a:p>
            <a:r>
              <a:rPr lang="en-US" sz="2400" dirty="0"/>
              <a:t>This variable referred to relative to $</a:t>
            </a:r>
            <a:r>
              <a:rPr lang="en-US" sz="2400" dirty="0" err="1"/>
              <a:t>fp</a:t>
            </a:r>
            <a:r>
              <a:rPr lang="en-US" sz="2400" dirty="0"/>
              <a:t> will have the same displacement throughout the function because $</a:t>
            </a:r>
            <a:r>
              <a:rPr lang="en-US" sz="2400" dirty="0" err="1"/>
              <a:t>fp</a:t>
            </a:r>
            <a:r>
              <a:rPr lang="en-US" sz="2400" dirty="0"/>
              <a:t> always points to the bottom of the procedure frame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Structure of procedure stack frame</a:t>
            </a:r>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lvl="1"/>
            <a:r>
              <a:rPr lang="en-US" dirty="0"/>
              <a:t>Before $</a:t>
            </a:r>
            <a:r>
              <a:rPr lang="en-US" dirty="0" err="1"/>
              <a:t>sp</a:t>
            </a:r>
            <a:r>
              <a:rPr lang="en-US" dirty="0"/>
              <a:t> is decremented by frame size, $</a:t>
            </a:r>
            <a:r>
              <a:rPr lang="en-US" dirty="0" err="1"/>
              <a:t>fp</a:t>
            </a:r>
            <a:r>
              <a:rPr lang="en-US" dirty="0"/>
              <a:t> is saved at -4($</a:t>
            </a:r>
            <a:r>
              <a:rPr lang="en-US" dirty="0" err="1"/>
              <a:t>sp</a:t>
            </a:r>
            <a:r>
              <a:rPr lang="en-US" dirty="0"/>
              <a:t>) and then $</a:t>
            </a:r>
            <a:r>
              <a:rPr lang="en-US" dirty="0" err="1"/>
              <a:t>fp</a:t>
            </a:r>
            <a:r>
              <a:rPr lang="en-US" dirty="0"/>
              <a:t> is set to $sp-4</a:t>
            </a:r>
          </a:p>
        </p:txBody>
      </p:sp>
      <p:sp>
        <p:nvSpPr>
          <p:cNvPr id="4" name="Rectangle 3"/>
          <p:cNvSpPr/>
          <p:nvPr/>
        </p:nvSpPr>
        <p:spPr>
          <a:xfrm>
            <a:off x="2209800" y="2209800"/>
            <a:ext cx="4876800" cy="379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Saved $</a:t>
            </a:r>
            <a:r>
              <a:rPr lang="en-US" sz="2400" dirty="0" err="1">
                <a:solidFill>
                  <a:schemeClr val="tx1"/>
                </a:solidFill>
                <a:latin typeface="+mj-lt"/>
              </a:rPr>
              <a:t>fp</a:t>
            </a:r>
            <a:endParaRPr lang="en-US" sz="2400" dirty="0">
              <a:solidFill>
                <a:schemeClr val="tx1"/>
              </a:solidFill>
              <a:latin typeface="+mj-lt"/>
            </a:endParaRPr>
          </a:p>
        </p:txBody>
      </p:sp>
      <p:sp>
        <p:nvSpPr>
          <p:cNvPr id="5" name="Rectangle 4"/>
          <p:cNvSpPr/>
          <p:nvPr/>
        </p:nvSpPr>
        <p:spPr>
          <a:xfrm>
            <a:off x="2209800" y="2590800"/>
            <a:ext cx="4876800" cy="37916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Spilled arguments (if any)</a:t>
            </a:r>
          </a:p>
        </p:txBody>
      </p:sp>
      <p:sp>
        <p:nvSpPr>
          <p:cNvPr id="6" name="Rectangle 5"/>
          <p:cNvSpPr/>
          <p:nvPr/>
        </p:nvSpPr>
        <p:spPr>
          <a:xfrm>
            <a:off x="2209800" y="2971800"/>
            <a:ext cx="4876800" cy="3791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mj-lt"/>
              </a:rPr>
              <a:t>Callee</a:t>
            </a:r>
            <a:r>
              <a:rPr lang="en-US" sz="2400" dirty="0">
                <a:solidFill>
                  <a:schemeClr val="tx1"/>
                </a:solidFill>
                <a:latin typeface="+mj-lt"/>
              </a:rPr>
              <a:t> saved registers (if any)</a:t>
            </a:r>
          </a:p>
        </p:txBody>
      </p:sp>
      <p:sp>
        <p:nvSpPr>
          <p:cNvPr id="7" name="Rectangle 6"/>
          <p:cNvSpPr/>
          <p:nvPr/>
        </p:nvSpPr>
        <p:spPr>
          <a:xfrm>
            <a:off x="2209800" y="3352800"/>
            <a:ext cx="4876800" cy="37916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Local arrays and structures</a:t>
            </a:r>
          </a:p>
        </p:txBody>
      </p:sp>
      <p:cxnSp>
        <p:nvCxnSpPr>
          <p:cNvPr id="9" name="Straight Connector 8"/>
          <p:cNvCxnSpPr/>
          <p:nvPr/>
        </p:nvCxnSpPr>
        <p:spPr>
          <a:xfrm>
            <a:off x="2209800" y="1676400"/>
            <a:ext cx="0" cy="388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086600" y="1676400"/>
            <a:ext cx="0" cy="3886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0597" y="2296180"/>
            <a:ext cx="684803" cy="523220"/>
          </a:xfrm>
          <a:prstGeom prst="rect">
            <a:avLst/>
          </a:prstGeom>
          <a:noFill/>
        </p:spPr>
        <p:txBody>
          <a:bodyPr wrap="none" rtlCol="0">
            <a:spAutoFit/>
          </a:bodyPr>
          <a:lstStyle/>
          <a:p>
            <a:r>
              <a:rPr lang="en-US" sz="2800" dirty="0">
                <a:latin typeface="+mj-lt"/>
              </a:rPr>
              <a:t>$</a:t>
            </a:r>
            <a:r>
              <a:rPr lang="en-US" sz="2800" dirty="0" err="1">
                <a:latin typeface="+mj-lt"/>
              </a:rPr>
              <a:t>fp</a:t>
            </a:r>
            <a:endParaRPr lang="en-US" sz="2800" dirty="0">
              <a:latin typeface="+mj-lt"/>
            </a:endParaRPr>
          </a:p>
        </p:txBody>
      </p:sp>
      <p:sp>
        <p:nvSpPr>
          <p:cNvPr id="12" name="TextBox 11"/>
          <p:cNvSpPr txBox="1"/>
          <p:nvPr/>
        </p:nvSpPr>
        <p:spPr>
          <a:xfrm>
            <a:off x="530447" y="3429000"/>
            <a:ext cx="764953" cy="523220"/>
          </a:xfrm>
          <a:prstGeom prst="rect">
            <a:avLst/>
          </a:prstGeom>
          <a:noFill/>
        </p:spPr>
        <p:txBody>
          <a:bodyPr wrap="none" rtlCol="0">
            <a:spAutoFit/>
          </a:bodyPr>
          <a:lstStyle/>
          <a:p>
            <a:r>
              <a:rPr lang="en-US" sz="2800" dirty="0">
                <a:latin typeface="+mj-lt"/>
              </a:rPr>
              <a:t>$</a:t>
            </a:r>
            <a:r>
              <a:rPr lang="en-US" sz="2800" dirty="0" err="1">
                <a:latin typeface="+mj-lt"/>
              </a:rPr>
              <a:t>sp</a:t>
            </a:r>
            <a:endParaRPr lang="en-US" sz="2800" dirty="0">
              <a:latin typeface="+mj-lt"/>
            </a:endParaRPr>
          </a:p>
        </p:txBody>
      </p:sp>
      <p:cxnSp>
        <p:nvCxnSpPr>
          <p:cNvPr id="16" name="Straight Arrow Connector 15"/>
          <p:cNvCxnSpPr/>
          <p:nvPr/>
        </p:nvCxnSpPr>
        <p:spPr>
          <a:xfrm>
            <a:off x="1222153" y="2590800"/>
            <a:ext cx="9876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219200" y="3733800"/>
            <a:ext cx="9876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93999" y="4643735"/>
            <a:ext cx="2925801" cy="461665"/>
          </a:xfrm>
          <a:prstGeom prst="rect">
            <a:avLst/>
          </a:prstGeom>
          <a:noFill/>
        </p:spPr>
        <p:txBody>
          <a:bodyPr wrap="none" rtlCol="0">
            <a:spAutoFit/>
          </a:bodyPr>
          <a:lstStyle/>
          <a:p>
            <a:r>
              <a:rPr lang="en-US" sz="2400" dirty="0">
                <a:latin typeface="+mj-lt"/>
              </a:rPr>
              <a:t>Decreasing address</a:t>
            </a:r>
          </a:p>
        </p:txBody>
      </p:sp>
      <p:cxnSp>
        <p:nvCxnSpPr>
          <p:cNvPr id="22" name="Straight Arrow Connector 21"/>
          <p:cNvCxnSpPr/>
          <p:nvPr/>
        </p:nvCxnSpPr>
        <p:spPr>
          <a:xfrm>
            <a:off x="4343400" y="3952220"/>
            <a:ext cx="0" cy="7721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err="1"/>
              <a:t>Procedure:Summary</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So far we have assumed that a function call has a constant target known to the compiler</a:t>
            </a:r>
          </a:p>
          <a:p>
            <a:pPr lvl="1"/>
            <a:r>
              <a:rPr lang="en-US" dirty="0"/>
              <a:t>These are known as direct calls</a:t>
            </a:r>
          </a:p>
          <a:p>
            <a:r>
              <a:rPr lang="en-US" dirty="0"/>
              <a:t>C programming language allows function pointers</a:t>
            </a:r>
          </a:p>
          <a:p>
            <a:pPr lvl="1"/>
            <a:r>
              <a:rPr lang="en-US" dirty="0"/>
              <a:t>A function pointer can point to any legitimate function</a:t>
            </a:r>
          </a:p>
          <a:p>
            <a:pPr lvl="1"/>
            <a:r>
              <a:rPr lang="en-US" dirty="0"/>
              <a:t>The value of a function pointer is the PC of the first instruction of the function it points to</a:t>
            </a:r>
          </a:p>
          <a:p>
            <a:pPr lvl="1"/>
            <a:r>
              <a:rPr lang="en-US" dirty="0"/>
              <a:t>During the execution of a program, a function pointer can be assigned different values</a:t>
            </a:r>
          </a:p>
          <a:p>
            <a:pPr lvl="2"/>
            <a:r>
              <a:rPr lang="en-US" dirty="0"/>
              <a:t>Just like any other pointer variable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Example use of function pointer</a:t>
            </a:r>
          </a:p>
          <a:p>
            <a:pPr marL="1371600" lvl="3" indent="0">
              <a:buNone/>
            </a:pPr>
            <a:r>
              <a:rPr lang="en-US" dirty="0" err="1"/>
              <a:t>int</a:t>
            </a:r>
            <a:r>
              <a:rPr lang="en-US" dirty="0"/>
              <a:t> f (</a:t>
            </a:r>
            <a:r>
              <a:rPr lang="en-US" dirty="0" err="1"/>
              <a:t>int</a:t>
            </a:r>
            <a:r>
              <a:rPr lang="en-US" dirty="0"/>
              <a:t> x, </a:t>
            </a:r>
            <a:r>
              <a:rPr lang="en-US" dirty="0" err="1"/>
              <a:t>int</a:t>
            </a:r>
            <a:r>
              <a:rPr lang="en-US" dirty="0"/>
              <a:t> y) {</a:t>
            </a:r>
          </a:p>
          <a:p>
            <a:pPr marL="1371600" lvl="3" indent="0">
              <a:buNone/>
            </a:pPr>
            <a:r>
              <a:rPr lang="en-US" dirty="0"/>
              <a:t>   return </a:t>
            </a:r>
            <a:r>
              <a:rPr lang="en-US" dirty="0" err="1"/>
              <a:t>x+y</a:t>
            </a:r>
            <a:r>
              <a:rPr lang="en-US" dirty="0"/>
              <a:t>;</a:t>
            </a:r>
          </a:p>
          <a:p>
            <a:pPr marL="1371600" lvl="3" indent="0">
              <a:buNone/>
            </a:pPr>
            <a:r>
              <a:rPr lang="en-US" dirty="0"/>
              <a:t>}</a:t>
            </a:r>
          </a:p>
          <a:p>
            <a:pPr marL="1371600" lvl="3" indent="0">
              <a:buNone/>
            </a:pPr>
            <a:r>
              <a:rPr lang="en-US" dirty="0" err="1"/>
              <a:t>int</a:t>
            </a:r>
            <a:r>
              <a:rPr lang="en-US" dirty="0"/>
              <a:t> g (</a:t>
            </a:r>
            <a:r>
              <a:rPr lang="en-US" dirty="0" err="1"/>
              <a:t>int</a:t>
            </a:r>
            <a:r>
              <a:rPr lang="en-US" dirty="0"/>
              <a:t> x, </a:t>
            </a:r>
            <a:r>
              <a:rPr lang="en-US" dirty="0" err="1"/>
              <a:t>int</a:t>
            </a:r>
            <a:r>
              <a:rPr lang="en-US" dirty="0"/>
              <a:t> y) {</a:t>
            </a:r>
          </a:p>
          <a:p>
            <a:pPr marL="1371600" lvl="3" indent="0">
              <a:buNone/>
            </a:pPr>
            <a:r>
              <a:rPr lang="en-US" dirty="0"/>
              <a:t>    return x-y;</a:t>
            </a:r>
          </a:p>
          <a:p>
            <a:pPr marL="1371600" lvl="3" indent="0">
              <a:buNone/>
            </a:pPr>
            <a:r>
              <a:rPr lang="en-US" dirty="0"/>
              <a:t>}</a:t>
            </a:r>
          </a:p>
          <a:p>
            <a:pPr marL="1371600" lvl="3" indent="0">
              <a:buNone/>
            </a:pPr>
            <a:r>
              <a:rPr lang="en-US" dirty="0" err="1"/>
              <a:t>int</a:t>
            </a:r>
            <a:r>
              <a:rPr lang="en-US" dirty="0"/>
              <a:t> main (void) {</a:t>
            </a:r>
          </a:p>
          <a:p>
            <a:pPr marL="1371600" lvl="3" indent="0">
              <a:buNone/>
            </a:pPr>
            <a:r>
              <a:rPr lang="en-US" dirty="0"/>
              <a:t>   </a:t>
            </a:r>
            <a:r>
              <a:rPr lang="en-US" dirty="0" err="1"/>
              <a:t>int</a:t>
            </a:r>
            <a:r>
              <a:rPr lang="en-US" dirty="0"/>
              <a:t> (*</a:t>
            </a:r>
            <a:r>
              <a:rPr lang="en-US" dirty="0" err="1"/>
              <a:t>fptr</a:t>
            </a:r>
            <a:r>
              <a:rPr lang="en-US" dirty="0"/>
              <a:t>)(</a:t>
            </a:r>
            <a:r>
              <a:rPr lang="en-US" dirty="0" err="1"/>
              <a:t>int</a:t>
            </a:r>
            <a:r>
              <a:rPr lang="en-US" dirty="0"/>
              <a:t>, </a:t>
            </a:r>
            <a:r>
              <a:rPr lang="en-US" dirty="0" err="1"/>
              <a:t>int</a:t>
            </a:r>
            <a:r>
              <a:rPr lang="en-US" dirty="0"/>
              <a:t>);</a:t>
            </a:r>
          </a:p>
          <a:p>
            <a:pPr marL="1371600" lvl="3" indent="0">
              <a:buNone/>
            </a:pPr>
            <a:r>
              <a:rPr lang="en-US" dirty="0"/>
              <a:t>   </a:t>
            </a:r>
            <a:r>
              <a:rPr lang="en-US" dirty="0" err="1"/>
              <a:t>int</a:t>
            </a:r>
            <a:r>
              <a:rPr lang="en-US" dirty="0"/>
              <a:t> a, b, c;</a:t>
            </a:r>
          </a:p>
          <a:p>
            <a:pPr marL="1371600" lvl="3" indent="0">
              <a:buNone/>
            </a:pPr>
            <a:r>
              <a:rPr lang="en-US" dirty="0"/>
              <a:t>   </a:t>
            </a:r>
            <a:r>
              <a:rPr lang="en-US" dirty="0" err="1"/>
              <a:t>scanf</a:t>
            </a:r>
            <a:r>
              <a:rPr lang="en-US" dirty="0"/>
              <a:t>(“%d %d”, &amp;a, &amp;b);</a:t>
            </a:r>
          </a:p>
          <a:p>
            <a:pPr marL="1371600" lvl="3" indent="0">
              <a:buNone/>
            </a:pPr>
            <a:r>
              <a:rPr lang="en-US" dirty="0"/>
              <a:t>   if (a &gt; b) </a:t>
            </a:r>
            <a:r>
              <a:rPr lang="en-US" dirty="0" err="1"/>
              <a:t>fptr</a:t>
            </a:r>
            <a:r>
              <a:rPr lang="en-US" dirty="0"/>
              <a:t> = g;</a:t>
            </a:r>
          </a:p>
          <a:p>
            <a:pPr marL="1371600" lvl="3" indent="0">
              <a:buNone/>
            </a:pPr>
            <a:r>
              <a:rPr lang="en-US" dirty="0"/>
              <a:t>   else </a:t>
            </a:r>
            <a:r>
              <a:rPr lang="en-US" dirty="0" err="1"/>
              <a:t>fptr</a:t>
            </a:r>
            <a:r>
              <a:rPr lang="en-US" dirty="0"/>
              <a:t> = f;</a:t>
            </a:r>
          </a:p>
          <a:p>
            <a:pPr marL="1371600" lvl="3" indent="0">
              <a:buNone/>
            </a:pPr>
            <a:r>
              <a:rPr lang="en-US" dirty="0"/>
              <a:t>   c = </a:t>
            </a:r>
            <a:r>
              <a:rPr lang="en-US" dirty="0" err="1"/>
              <a:t>fptr</a:t>
            </a:r>
            <a:r>
              <a:rPr lang="en-US" dirty="0"/>
              <a:t>(a, b);</a:t>
            </a:r>
          </a:p>
          <a:p>
            <a:pPr marL="1371600" lvl="3" indent="0">
              <a:buNone/>
            </a:pPr>
            <a:r>
              <a:rPr lang="en-US" dirty="0"/>
              <a:t>   </a:t>
            </a:r>
            <a:r>
              <a:rPr lang="en-US" dirty="0" err="1"/>
              <a:t>printf</a:t>
            </a:r>
            <a:r>
              <a:rPr lang="en-US" dirty="0"/>
              <a:t>(“%d\n”, c);</a:t>
            </a:r>
          </a:p>
          <a:p>
            <a:pPr marL="1371600" lvl="3" indent="0">
              <a:buNone/>
            </a:pPr>
            <a:r>
              <a:rPr lang="en-US" dirty="0"/>
              <a:t>   return 0;</a:t>
            </a:r>
          </a:p>
          <a:p>
            <a:pPr marL="1371600" lvl="3" indent="0">
              <a:buNone/>
            </a:pPr>
            <a:r>
              <a:rPr lang="en-US" dirty="0"/>
              <a:t>}</a:t>
            </a:r>
          </a:p>
        </p:txBody>
      </p:sp>
      <p:sp>
        <p:nvSpPr>
          <p:cNvPr id="4" name="TextBox 3"/>
          <p:cNvSpPr txBox="1"/>
          <p:nvPr/>
        </p:nvSpPr>
        <p:spPr>
          <a:xfrm>
            <a:off x="5126734" y="5181600"/>
            <a:ext cx="3788666" cy="400110"/>
          </a:xfrm>
          <a:prstGeom prst="rect">
            <a:avLst/>
          </a:prstGeom>
          <a:noFill/>
        </p:spPr>
        <p:txBody>
          <a:bodyPr wrap="none" rtlCol="0">
            <a:spAutoFit/>
          </a:bodyPr>
          <a:lstStyle/>
          <a:p>
            <a:r>
              <a:rPr lang="en-US" sz="2000" dirty="0">
                <a:solidFill>
                  <a:srgbClr val="FF0000"/>
                </a:solidFill>
                <a:latin typeface="+mj-lt"/>
              </a:rPr>
              <a:t>Target unknown at compile time</a:t>
            </a:r>
          </a:p>
        </p:txBody>
      </p:sp>
      <p:cxnSp>
        <p:nvCxnSpPr>
          <p:cNvPr id="6" name="Straight Arrow Connector 5"/>
          <p:cNvCxnSpPr/>
          <p:nvPr/>
        </p:nvCxnSpPr>
        <p:spPr>
          <a:xfrm flipH="1">
            <a:off x="3810000" y="5410200"/>
            <a:ext cx="1316734"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Calls made using function pointers are known as indirect calls</a:t>
            </a:r>
          </a:p>
          <a:p>
            <a:r>
              <a:rPr lang="en-US" dirty="0"/>
              <a:t>Compiling indirect calls requires something like </a:t>
            </a:r>
            <a:r>
              <a:rPr lang="en-US" dirty="0" err="1"/>
              <a:t>jr</a:t>
            </a:r>
            <a:r>
              <a:rPr lang="en-US" dirty="0"/>
              <a:t> instruction with the linking facility so that the return address can be saved</a:t>
            </a:r>
          </a:p>
          <a:p>
            <a:r>
              <a:rPr lang="en-US" dirty="0"/>
              <a:t>MIPS ISA offers the jump and link register (</a:t>
            </a:r>
            <a:r>
              <a:rPr lang="en-US" dirty="0" err="1"/>
              <a:t>jalr</a:t>
            </a:r>
            <a:r>
              <a:rPr lang="en-US" dirty="0"/>
              <a:t>) instruction for compiling indirect calls</a:t>
            </a:r>
          </a:p>
          <a:p>
            <a:pPr lvl="1"/>
            <a:r>
              <a:rPr lang="en-US" dirty="0"/>
              <a:t>Takes a register operand and uses the content of the register as the call target: </a:t>
            </a:r>
            <a:r>
              <a:rPr lang="en-US" dirty="0" err="1"/>
              <a:t>jalr</a:t>
            </a:r>
            <a:r>
              <a:rPr lang="en-US" dirty="0"/>
              <a:t> $20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93E8-EE97-63BB-8DF8-5C4B10B0496E}"/>
              </a:ext>
            </a:extLst>
          </p:cNvPr>
          <p:cNvSpPr>
            <a:spLocks noGrp="1"/>
          </p:cNvSpPr>
          <p:nvPr>
            <p:ph type="title"/>
          </p:nvPr>
        </p:nvSpPr>
        <p:spPr>
          <a:xfrm>
            <a:off x="237413" y="236375"/>
            <a:ext cx="6447501" cy="416767"/>
          </a:xfrm>
        </p:spPr>
        <p:txBody>
          <a:bodyPr>
            <a:normAutofit fontScale="90000"/>
          </a:bodyPr>
          <a:lstStyle/>
          <a:p>
            <a:r>
              <a:rPr lang="en-IN" dirty="0"/>
              <a:t>Register Width</a:t>
            </a:r>
            <a:endParaRPr lang="de-DE" dirty="0"/>
          </a:p>
        </p:txBody>
      </p:sp>
      <p:sp>
        <p:nvSpPr>
          <p:cNvPr id="3" name="Content Placeholder 2">
            <a:extLst>
              <a:ext uri="{FF2B5EF4-FFF2-40B4-BE49-F238E27FC236}">
                <a16:creationId xmlns:a16="http://schemas.microsoft.com/office/drawing/2014/main" id="{8E447F91-B5E8-E41E-C8AE-0BB66094A4BA}"/>
              </a:ext>
            </a:extLst>
          </p:cNvPr>
          <p:cNvSpPr>
            <a:spLocks noGrp="1"/>
          </p:cNvSpPr>
          <p:nvPr>
            <p:ph idx="1"/>
          </p:nvPr>
        </p:nvSpPr>
        <p:spPr>
          <a:xfrm>
            <a:off x="237412" y="723675"/>
            <a:ext cx="8141478" cy="3880773"/>
          </a:xfrm>
        </p:spPr>
        <p:txBody>
          <a:bodyPr/>
          <a:lstStyle/>
          <a:p>
            <a:r>
              <a:rPr lang="en-US" sz="2000" dirty="0"/>
              <a:t>Width of register file dictates width of </a:t>
            </a:r>
            <a:r>
              <a:rPr lang="en-US" sz="2000" dirty="0" err="1"/>
              <a:t>datapath</a:t>
            </a:r>
            <a:r>
              <a:rPr lang="en-US" sz="2000" dirty="0"/>
              <a:t> used in computation</a:t>
            </a:r>
          </a:p>
          <a:p>
            <a:r>
              <a:rPr lang="en-US" sz="2000" dirty="0"/>
              <a:t>Register width is typically decided based on the primitive variable types used in HLL programs</a:t>
            </a:r>
          </a:p>
          <a:p>
            <a:r>
              <a:rPr lang="en-US" sz="2000" dirty="0"/>
              <a:t>Makes it easy to map variables to registers</a:t>
            </a:r>
          </a:p>
          <a:p>
            <a:r>
              <a:rPr lang="en-US" sz="2000" dirty="0"/>
              <a:t>In C language, these are char, short, int, long </a:t>
            </a:r>
            <a:r>
              <a:rPr lang="en-US" sz="2000" dirty="0" err="1"/>
              <a:t>long</a:t>
            </a:r>
            <a:r>
              <a:rPr lang="en-US" sz="2000" dirty="0"/>
              <a:t>, float, double</a:t>
            </a:r>
          </a:p>
          <a:p>
            <a:r>
              <a:rPr lang="en-US" sz="2000" dirty="0"/>
              <a:t>Notice that 64-bit registers are large enough to hold a variable of any of these types</a:t>
            </a:r>
          </a:p>
          <a:p>
            <a:r>
              <a:rPr lang="en-US" sz="2000" dirty="0"/>
              <a:t>Since wider register file is slower, it is important to find out how often a 64-bit operand is used</a:t>
            </a:r>
          </a:p>
          <a:p>
            <a:pPr lvl="1"/>
            <a:r>
              <a:rPr lang="en-US" sz="2000" dirty="0"/>
              <a:t>If that is not too common, a 32-bit wide register file would suffice</a:t>
            </a:r>
          </a:p>
          <a:p>
            <a:pPr lvl="1"/>
            <a:r>
              <a:rPr lang="en-US" sz="2000" dirty="0"/>
              <a:t>A 64-bit operand will have to be mapped on a pair of registers and may require double the 32-bit access time</a:t>
            </a:r>
          </a:p>
          <a:p>
            <a:pPr lvl="1"/>
            <a:r>
              <a:rPr lang="en-US" sz="2000" dirty="0"/>
              <a:t>Important design principle: make the common case fast</a:t>
            </a:r>
          </a:p>
          <a:p>
            <a:endParaRPr lang="en-US" sz="2000" dirty="0"/>
          </a:p>
          <a:p>
            <a:endParaRPr lang="en-US" sz="2000" dirty="0"/>
          </a:p>
          <a:p>
            <a:endParaRPr lang="de-DE" sz="2000" dirty="0"/>
          </a:p>
        </p:txBody>
      </p:sp>
    </p:spTree>
    <p:extLst>
      <p:ext uri="{BB962C8B-B14F-4D97-AF65-F5344CB8AC3E}">
        <p14:creationId xmlns:p14="http://schemas.microsoft.com/office/powerpoint/2010/main" val="2080187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lnSpcReduction="10000"/>
          </a:bodyPr>
          <a:lstStyle/>
          <a:p>
            <a:r>
              <a:rPr lang="en-US" dirty="0"/>
              <a:t>Translating indirect calls</a:t>
            </a:r>
          </a:p>
          <a:p>
            <a:pPr lvl="1"/>
            <a:r>
              <a:rPr lang="en-US" dirty="0"/>
              <a:t>Consider the following code snippet</a:t>
            </a:r>
          </a:p>
          <a:p>
            <a:pPr marL="1371600" lvl="3" indent="0">
              <a:buNone/>
            </a:pPr>
            <a:r>
              <a:rPr lang="en-US" dirty="0"/>
              <a:t>if (a &gt; b) </a:t>
            </a:r>
            <a:r>
              <a:rPr lang="en-US" dirty="0" err="1"/>
              <a:t>fptr</a:t>
            </a:r>
            <a:r>
              <a:rPr lang="en-US" dirty="0"/>
              <a:t> = g;</a:t>
            </a:r>
          </a:p>
          <a:p>
            <a:pPr marL="1371600" lvl="3" indent="0">
              <a:buNone/>
            </a:pPr>
            <a:r>
              <a:rPr lang="en-US" dirty="0"/>
              <a:t>else </a:t>
            </a:r>
            <a:r>
              <a:rPr lang="en-US" dirty="0" err="1"/>
              <a:t>fptr</a:t>
            </a:r>
            <a:r>
              <a:rPr lang="en-US" dirty="0"/>
              <a:t> = f;</a:t>
            </a:r>
          </a:p>
          <a:p>
            <a:pPr marL="1371600" lvl="3" indent="0">
              <a:buNone/>
            </a:pPr>
            <a:r>
              <a:rPr lang="en-US" dirty="0"/>
              <a:t>c = </a:t>
            </a:r>
            <a:r>
              <a:rPr lang="en-US" dirty="0" err="1"/>
              <a:t>fptr</a:t>
            </a:r>
            <a:r>
              <a:rPr lang="en-US" dirty="0"/>
              <a:t>(a, b);</a:t>
            </a:r>
          </a:p>
          <a:p>
            <a:pPr lvl="2"/>
            <a:r>
              <a:rPr lang="en-US" dirty="0"/>
              <a:t>Suppose f starts at PC x and g starts at PC y (these constants are known at compile time)</a:t>
            </a:r>
          </a:p>
          <a:p>
            <a:pPr lvl="2"/>
            <a:r>
              <a:rPr lang="en-US" dirty="0"/>
              <a:t>Suppose </a:t>
            </a:r>
            <a:r>
              <a:rPr lang="en-US" dirty="0" err="1"/>
              <a:t>fptr</a:t>
            </a:r>
            <a:r>
              <a:rPr lang="en-US" dirty="0"/>
              <a:t> is in $11, a is in $12, and b is in $13</a:t>
            </a:r>
          </a:p>
          <a:p>
            <a:pPr lvl="2"/>
            <a:r>
              <a:rPr lang="en-US" dirty="0"/>
              <a:t>MIPS translation</a:t>
            </a:r>
          </a:p>
          <a:p>
            <a:pPr marL="1371600" lvl="3" indent="0">
              <a:buNone/>
            </a:pPr>
            <a:r>
              <a:rPr lang="en-US" dirty="0"/>
              <a:t>          </a:t>
            </a:r>
            <a:r>
              <a:rPr lang="en-US" dirty="0" err="1"/>
              <a:t>slt</a:t>
            </a:r>
            <a:r>
              <a:rPr lang="en-US" dirty="0"/>
              <a:t> $t0, $13, $12</a:t>
            </a:r>
          </a:p>
          <a:p>
            <a:pPr marL="1371600" lvl="3" indent="0">
              <a:buNone/>
            </a:pPr>
            <a:r>
              <a:rPr lang="en-US" dirty="0"/>
              <a:t>          </a:t>
            </a:r>
            <a:r>
              <a:rPr lang="en-US" dirty="0" err="1"/>
              <a:t>beq</a:t>
            </a:r>
            <a:r>
              <a:rPr lang="en-US" dirty="0"/>
              <a:t> $t0, $0, label</a:t>
            </a:r>
          </a:p>
          <a:p>
            <a:pPr marL="1371600" lvl="3" indent="0">
              <a:buNone/>
            </a:pPr>
            <a:r>
              <a:rPr lang="en-US" dirty="0"/>
              <a:t>          la $11, y            # pseudo-instruction (load label address) </a:t>
            </a:r>
          </a:p>
          <a:p>
            <a:pPr marL="1371600" lvl="3" indent="0">
              <a:buNone/>
            </a:pPr>
            <a:r>
              <a:rPr lang="en-US" dirty="0"/>
              <a:t>           j label1</a:t>
            </a:r>
          </a:p>
          <a:p>
            <a:pPr marL="1371600" lvl="3" indent="0">
              <a:buNone/>
            </a:pPr>
            <a:r>
              <a:rPr lang="en-US" dirty="0"/>
              <a:t>label:   la $11, x           # pseudo-instruction (load </a:t>
            </a:r>
            <a:r>
              <a:rPr lang="en-US"/>
              <a:t>label address)</a:t>
            </a:r>
            <a:endParaRPr lang="en-US" dirty="0"/>
          </a:p>
          <a:p>
            <a:pPr marL="1371600" lvl="3" indent="0">
              <a:buNone/>
            </a:pPr>
            <a:r>
              <a:rPr lang="en-US" dirty="0"/>
              <a:t>label1: add $a0, $0, $12</a:t>
            </a:r>
          </a:p>
          <a:p>
            <a:pPr marL="1371600" lvl="3" indent="0">
              <a:buNone/>
            </a:pPr>
            <a:r>
              <a:rPr lang="en-US" dirty="0"/>
              <a:t>           add $a1, $0, $13</a:t>
            </a:r>
          </a:p>
          <a:p>
            <a:pPr marL="1371600" lvl="3" indent="0">
              <a:buNone/>
            </a:pPr>
            <a:r>
              <a:rPr lang="en-US" dirty="0"/>
              <a:t>           </a:t>
            </a:r>
            <a:r>
              <a:rPr lang="en-US" dirty="0" err="1"/>
              <a:t>addi</a:t>
            </a:r>
            <a:r>
              <a:rPr lang="en-US" dirty="0"/>
              <a:t> $</a:t>
            </a:r>
            <a:r>
              <a:rPr lang="en-US" dirty="0" err="1"/>
              <a:t>sp</a:t>
            </a:r>
            <a:r>
              <a:rPr lang="en-US" dirty="0"/>
              <a:t>, $</a:t>
            </a:r>
            <a:r>
              <a:rPr lang="en-US" dirty="0" err="1"/>
              <a:t>sp</a:t>
            </a:r>
            <a:r>
              <a:rPr lang="en-US" dirty="0"/>
              <a:t>, -4</a:t>
            </a:r>
          </a:p>
          <a:p>
            <a:pPr marL="1371600" lvl="3" indent="0">
              <a:buNone/>
            </a:pPr>
            <a:r>
              <a:rPr lang="en-US" dirty="0"/>
              <a:t>           </a:t>
            </a:r>
            <a:r>
              <a:rPr lang="en-US" dirty="0" err="1"/>
              <a:t>sw</a:t>
            </a:r>
            <a:r>
              <a:rPr lang="en-US" dirty="0"/>
              <a:t> $</a:t>
            </a:r>
            <a:r>
              <a:rPr lang="en-US" dirty="0" err="1"/>
              <a:t>ra</a:t>
            </a:r>
            <a:r>
              <a:rPr lang="en-US" dirty="0"/>
              <a:t>, 0($</a:t>
            </a:r>
            <a:r>
              <a:rPr lang="en-US" dirty="0" err="1"/>
              <a:t>sp</a:t>
            </a:r>
            <a:r>
              <a:rPr lang="en-US" dirty="0"/>
              <a:t>)</a:t>
            </a:r>
          </a:p>
          <a:p>
            <a:pPr marL="1371600" lvl="3" indent="0">
              <a:buNone/>
            </a:pPr>
            <a:r>
              <a:rPr lang="en-US" dirty="0"/>
              <a:t>           </a:t>
            </a:r>
            <a:r>
              <a:rPr lang="en-US" dirty="0" err="1"/>
              <a:t>jalr</a:t>
            </a:r>
            <a:r>
              <a:rPr lang="en-US" dirty="0"/>
              <a:t> $11</a:t>
            </a:r>
          </a:p>
          <a:p>
            <a:pPr marL="1371600" lvl="3" indent="0">
              <a:buNone/>
            </a:pPr>
            <a:r>
              <a:rPr lang="en-US" dirty="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Procedure/Function call</a:t>
            </a:r>
            <a:endParaRPr lang="en-US" b="1" dirty="0"/>
          </a:p>
        </p:txBody>
      </p:sp>
      <p:sp>
        <p:nvSpPr>
          <p:cNvPr id="3" name="Content Placeholder 2"/>
          <p:cNvSpPr>
            <a:spLocks noGrp="1"/>
          </p:cNvSpPr>
          <p:nvPr>
            <p:ph idx="1"/>
          </p:nvPr>
        </p:nvSpPr>
        <p:spPr>
          <a:xfrm>
            <a:off x="457200" y="685800"/>
            <a:ext cx="8686800" cy="6248400"/>
          </a:xfrm>
        </p:spPr>
        <p:txBody>
          <a:bodyPr>
            <a:normAutofit/>
          </a:bodyPr>
          <a:lstStyle/>
          <a:p>
            <a:r>
              <a:rPr lang="en-US" dirty="0"/>
              <a:t>Data allocated dynamically within a function resides in a portion of memory known as the heap</a:t>
            </a:r>
          </a:p>
          <a:p>
            <a:pPr lvl="1"/>
            <a:r>
              <a:rPr lang="en-US" dirty="0"/>
              <a:t>Any pointer to heap data would still be allocated in registers if the pointer is local to the function</a:t>
            </a:r>
          </a:p>
          <a:p>
            <a:pPr lvl="2"/>
            <a:r>
              <a:rPr lang="en-US" dirty="0"/>
              <a:t>Local pointers are treated as automatic variables and can be spilled to stack if the compiler is short of registers</a:t>
            </a:r>
          </a:p>
          <a:p>
            <a:pPr lvl="2"/>
            <a:r>
              <a:rPr lang="en-US" dirty="0"/>
              <a:t>Local pointers cannot be used outside the function because the registers allocated to them may get overwritten by the caller after the function returns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6050-8706-BAF5-BA96-CAACB408D730}"/>
              </a:ext>
            </a:extLst>
          </p:cNvPr>
          <p:cNvSpPr>
            <a:spLocks noGrp="1"/>
          </p:cNvSpPr>
          <p:nvPr>
            <p:ph type="title"/>
          </p:nvPr>
        </p:nvSpPr>
        <p:spPr>
          <a:xfrm>
            <a:off x="508001" y="225137"/>
            <a:ext cx="6447501" cy="512618"/>
          </a:xfrm>
        </p:spPr>
        <p:txBody>
          <a:bodyPr/>
          <a:lstStyle/>
          <a:p>
            <a:r>
              <a:rPr lang="en-IN" dirty="0"/>
              <a:t>MIPS Instruction Encoding</a:t>
            </a:r>
            <a:endParaRPr lang="de-DE" dirty="0"/>
          </a:p>
        </p:txBody>
      </p:sp>
      <p:sp>
        <p:nvSpPr>
          <p:cNvPr id="3" name="Content Placeholder 2">
            <a:extLst>
              <a:ext uri="{FF2B5EF4-FFF2-40B4-BE49-F238E27FC236}">
                <a16:creationId xmlns:a16="http://schemas.microsoft.com/office/drawing/2014/main" id="{D0CC7A2C-D034-2EC8-B467-E36933DD1DFE}"/>
              </a:ext>
            </a:extLst>
          </p:cNvPr>
          <p:cNvSpPr>
            <a:spLocks noGrp="1"/>
          </p:cNvSpPr>
          <p:nvPr>
            <p:ph idx="1"/>
          </p:nvPr>
        </p:nvSpPr>
        <p:spPr>
          <a:xfrm>
            <a:off x="360517" y="862731"/>
            <a:ext cx="8282038" cy="5567566"/>
          </a:xfrm>
        </p:spPr>
        <p:txBody>
          <a:bodyPr/>
          <a:lstStyle/>
          <a:p>
            <a:r>
              <a:rPr lang="en-US" sz="2000" dirty="0"/>
              <a:t>Instructions are kept in the computer as a series of high and low electronic signals and may be represented as numbers. </a:t>
            </a:r>
          </a:p>
          <a:p>
            <a:r>
              <a:rPr lang="en-US" sz="2000" dirty="0"/>
              <a:t>Each piece of an instruction can be considered as an individual number, and placing these numbers side by side forms the instruction. </a:t>
            </a:r>
          </a:p>
          <a:p>
            <a:r>
              <a:rPr lang="en-US" sz="2000" dirty="0"/>
              <a:t>In MIPS assembly language, registers $s0 to $s7 map onto registers 16 to 23, and registers $t0 to $t7 map onto registers 8 to 15. Hence, $s0 means register 16, $s1 means register 17, $s2 means register 18, . . . , $t0 means register 8, $t1 means register 9.</a:t>
            </a:r>
            <a:endParaRPr lang="de-DE" sz="2000" dirty="0"/>
          </a:p>
          <a:p>
            <a:r>
              <a:rPr lang="de-DE" sz="2000" dirty="0"/>
              <a:t>Let us consider the instruction: </a:t>
            </a:r>
            <a:r>
              <a:rPr lang="de-DE" sz="2000" i="1" dirty="0"/>
              <a:t>add $t0,$s1, $s2</a:t>
            </a:r>
          </a:p>
          <a:p>
            <a:endParaRPr lang="en-US" sz="2400" i="1" dirty="0"/>
          </a:p>
        </p:txBody>
      </p:sp>
      <p:pic>
        <p:nvPicPr>
          <p:cNvPr id="5" name="Picture 4">
            <a:extLst>
              <a:ext uri="{FF2B5EF4-FFF2-40B4-BE49-F238E27FC236}">
                <a16:creationId xmlns:a16="http://schemas.microsoft.com/office/drawing/2014/main" id="{A00DEB45-9905-E3AF-2C0D-9000D0FBDC43}"/>
              </a:ext>
            </a:extLst>
          </p:cNvPr>
          <p:cNvPicPr>
            <a:picLocks noChangeAspect="1"/>
          </p:cNvPicPr>
          <p:nvPr/>
        </p:nvPicPr>
        <p:blipFill>
          <a:blip r:embed="rId2"/>
          <a:stretch>
            <a:fillRect/>
          </a:stretch>
        </p:blipFill>
        <p:spPr>
          <a:xfrm>
            <a:off x="61283" y="5287560"/>
            <a:ext cx="9021434" cy="628738"/>
          </a:xfrm>
          <a:prstGeom prst="rect">
            <a:avLst/>
          </a:prstGeom>
        </p:spPr>
      </p:pic>
    </p:spTree>
    <p:extLst>
      <p:ext uri="{BB962C8B-B14F-4D97-AF65-F5344CB8AC3E}">
        <p14:creationId xmlns:p14="http://schemas.microsoft.com/office/powerpoint/2010/main" val="28420859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3F3F-FE95-F5DC-89D2-2886435463BA}"/>
              </a:ext>
            </a:extLst>
          </p:cNvPr>
          <p:cNvSpPr>
            <a:spLocks noGrp="1"/>
          </p:cNvSpPr>
          <p:nvPr>
            <p:ph type="title"/>
          </p:nvPr>
        </p:nvSpPr>
        <p:spPr>
          <a:xfrm>
            <a:off x="360517" y="235975"/>
            <a:ext cx="6447501" cy="452284"/>
          </a:xfrm>
        </p:spPr>
        <p:txBody>
          <a:bodyPr>
            <a:normAutofit fontScale="90000"/>
          </a:bodyPr>
          <a:lstStyle/>
          <a:p>
            <a:r>
              <a:rPr lang="en-IN" dirty="0"/>
              <a:t>MIPS Instruction Encoding</a:t>
            </a:r>
            <a:endParaRPr lang="de-DE" dirty="0"/>
          </a:p>
        </p:txBody>
      </p:sp>
      <p:sp>
        <p:nvSpPr>
          <p:cNvPr id="3" name="Content Placeholder 2">
            <a:extLst>
              <a:ext uri="{FF2B5EF4-FFF2-40B4-BE49-F238E27FC236}">
                <a16:creationId xmlns:a16="http://schemas.microsoft.com/office/drawing/2014/main" id="{5DF48DB6-6445-C0CF-31F4-87C264EBED7D}"/>
              </a:ext>
            </a:extLst>
          </p:cNvPr>
          <p:cNvSpPr>
            <a:spLocks noGrp="1"/>
          </p:cNvSpPr>
          <p:nvPr>
            <p:ph idx="1"/>
          </p:nvPr>
        </p:nvSpPr>
        <p:spPr>
          <a:xfrm>
            <a:off x="193369" y="931556"/>
            <a:ext cx="8881805" cy="3880773"/>
          </a:xfrm>
        </p:spPr>
        <p:txBody>
          <a:bodyPr/>
          <a:lstStyle/>
          <a:p>
            <a:r>
              <a:rPr lang="en-IN" sz="2000" dirty="0"/>
              <a:t>Instruction Format: </a:t>
            </a:r>
            <a:r>
              <a:rPr lang="en-US" sz="2000" dirty="0"/>
              <a:t>A form of representation of an instruction composed of fields of binary numbers.</a:t>
            </a:r>
          </a:p>
          <a:p>
            <a:r>
              <a:rPr lang="en-US" sz="2000" dirty="0"/>
              <a:t>Machine language: Binary representation used for communication within a computer system</a:t>
            </a:r>
          </a:p>
          <a:p>
            <a:r>
              <a:rPr lang="de-DE" sz="2000" dirty="0"/>
              <a:t>MIPS Instruction Format:</a:t>
            </a:r>
          </a:p>
          <a:p>
            <a:endParaRPr lang="de-DE" sz="2000" dirty="0"/>
          </a:p>
          <a:p>
            <a:endParaRPr lang="de-DE" sz="2000" dirty="0"/>
          </a:p>
          <a:p>
            <a:endParaRPr lang="de-DE" sz="2000" dirty="0"/>
          </a:p>
          <a:p>
            <a:r>
              <a:rPr lang="en-US" sz="2000" dirty="0"/>
              <a:t>op: Basic operation of the instruction, traditionally called the opcode.</a:t>
            </a:r>
          </a:p>
          <a:p>
            <a:r>
              <a:rPr lang="en-US" sz="2000" dirty="0" err="1"/>
              <a:t>rs</a:t>
            </a:r>
            <a:r>
              <a:rPr lang="en-US" sz="2000" dirty="0"/>
              <a:t>: The first register source operand.</a:t>
            </a:r>
          </a:p>
          <a:p>
            <a:r>
              <a:rPr lang="en-US" sz="2000" dirty="0"/>
              <a:t>rt: The second register source operand.</a:t>
            </a:r>
          </a:p>
          <a:p>
            <a:r>
              <a:rPr lang="en-US" sz="2000" dirty="0" err="1"/>
              <a:t>rd</a:t>
            </a:r>
            <a:r>
              <a:rPr lang="en-US" sz="2000" dirty="0"/>
              <a:t>: The register destination operand. It gets the result of the operation.</a:t>
            </a:r>
          </a:p>
          <a:p>
            <a:r>
              <a:rPr lang="en-US" sz="2000" dirty="0" err="1"/>
              <a:t>shamt</a:t>
            </a:r>
            <a:r>
              <a:rPr lang="en-US" sz="2000" dirty="0"/>
              <a:t>: Shift amount. </a:t>
            </a:r>
          </a:p>
          <a:p>
            <a:r>
              <a:rPr lang="en-US" sz="2000" dirty="0" err="1"/>
              <a:t>funct</a:t>
            </a:r>
            <a:r>
              <a:rPr lang="en-US" sz="2000" dirty="0"/>
              <a:t>: Function. This field, often called the function code, selects the specific variant of the operation in the op field</a:t>
            </a:r>
            <a:endParaRPr lang="de-DE" sz="2000" dirty="0"/>
          </a:p>
        </p:txBody>
      </p:sp>
      <p:pic>
        <p:nvPicPr>
          <p:cNvPr id="5" name="Picture 4">
            <a:extLst>
              <a:ext uri="{FF2B5EF4-FFF2-40B4-BE49-F238E27FC236}">
                <a16:creationId xmlns:a16="http://schemas.microsoft.com/office/drawing/2014/main" id="{AEEC2E2A-1C75-1C02-5F1B-548A07D3D569}"/>
              </a:ext>
            </a:extLst>
          </p:cNvPr>
          <p:cNvPicPr>
            <a:picLocks noChangeAspect="1"/>
          </p:cNvPicPr>
          <p:nvPr/>
        </p:nvPicPr>
        <p:blipFill>
          <a:blip r:embed="rId2"/>
          <a:stretch>
            <a:fillRect/>
          </a:stretch>
        </p:blipFill>
        <p:spPr>
          <a:xfrm>
            <a:off x="0" y="2724458"/>
            <a:ext cx="9144000" cy="979090"/>
          </a:xfrm>
          <a:prstGeom prst="rect">
            <a:avLst/>
          </a:prstGeom>
        </p:spPr>
      </p:pic>
    </p:spTree>
    <p:extLst>
      <p:ext uri="{BB962C8B-B14F-4D97-AF65-F5344CB8AC3E}">
        <p14:creationId xmlns:p14="http://schemas.microsoft.com/office/powerpoint/2010/main" val="17149037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55C5-0D6A-7120-063C-2F9F792C37B5}"/>
              </a:ext>
            </a:extLst>
          </p:cNvPr>
          <p:cNvSpPr>
            <a:spLocks noGrp="1"/>
          </p:cNvSpPr>
          <p:nvPr>
            <p:ph type="title"/>
          </p:nvPr>
        </p:nvSpPr>
        <p:spPr>
          <a:xfrm>
            <a:off x="360517" y="334297"/>
            <a:ext cx="6447501" cy="1320800"/>
          </a:xfrm>
        </p:spPr>
        <p:txBody>
          <a:bodyPr/>
          <a:lstStyle/>
          <a:p>
            <a:r>
              <a:rPr lang="en-IN" dirty="0"/>
              <a:t>Instruction Fields</a:t>
            </a:r>
            <a:endParaRPr lang="de-DE" dirty="0"/>
          </a:p>
        </p:txBody>
      </p:sp>
      <p:sp>
        <p:nvSpPr>
          <p:cNvPr id="3" name="Content Placeholder 2">
            <a:extLst>
              <a:ext uri="{FF2B5EF4-FFF2-40B4-BE49-F238E27FC236}">
                <a16:creationId xmlns:a16="http://schemas.microsoft.com/office/drawing/2014/main" id="{0D546881-7991-1958-C72A-9E9BCC22EB7E}"/>
              </a:ext>
            </a:extLst>
          </p:cNvPr>
          <p:cNvSpPr>
            <a:spLocks noGrp="1"/>
          </p:cNvSpPr>
          <p:nvPr>
            <p:ph idx="1"/>
          </p:nvPr>
        </p:nvSpPr>
        <p:spPr>
          <a:xfrm>
            <a:off x="222865" y="1138034"/>
            <a:ext cx="8360696" cy="4898972"/>
          </a:xfrm>
        </p:spPr>
        <p:txBody>
          <a:bodyPr/>
          <a:lstStyle/>
          <a:p>
            <a:r>
              <a:rPr lang="en-US" sz="2000" dirty="0"/>
              <a:t>Not all fields are used by all instructions</a:t>
            </a:r>
          </a:p>
          <a:p>
            <a:pPr lvl="1"/>
            <a:r>
              <a:rPr lang="en-US" sz="2000" dirty="0"/>
              <a:t>Non-shift instructions and variable shift instructions do not use </a:t>
            </a:r>
            <a:r>
              <a:rPr lang="en-US" sz="2000" dirty="0" err="1"/>
              <a:t>sh</a:t>
            </a:r>
            <a:r>
              <a:rPr lang="en-US" sz="2000" dirty="0"/>
              <a:t> amt</a:t>
            </a:r>
          </a:p>
          <a:p>
            <a:pPr lvl="1"/>
            <a:r>
              <a:rPr lang="en-US" sz="2000" dirty="0" err="1"/>
              <a:t>sll</a:t>
            </a:r>
            <a:r>
              <a:rPr lang="en-US" sz="2000" dirty="0"/>
              <a:t>, </a:t>
            </a:r>
            <a:r>
              <a:rPr lang="en-US" sz="2000" dirty="0" err="1"/>
              <a:t>srl</a:t>
            </a:r>
            <a:r>
              <a:rPr lang="en-US" sz="2000" dirty="0"/>
              <a:t>, and </a:t>
            </a:r>
            <a:r>
              <a:rPr lang="en-US" sz="2000" dirty="0" err="1"/>
              <a:t>sra</a:t>
            </a:r>
            <a:r>
              <a:rPr lang="en-US" sz="2000" dirty="0"/>
              <a:t> do not use </a:t>
            </a:r>
            <a:r>
              <a:rPr lang="en-US" sz="2000" dirty="0" err="1"/>
              <a:t>rs</a:t>
            </a:r>
            <a:endParaRPr lang="en-US" sz="2000" dirty="0"/>
          </a:p>
          <a:p>
            <a:pPr lvl="1"/>
            <a:r>
              <a:rPr lang="en-US" sz="2000" dirty="0" err="1"/>
              <a:t>jr</a:t>
            </a:r>
            <a:r>
              <a:rPr lang="en-US" sz="2000" dirty="0"/>
              <a:t> does not use rt, </a:t>
            </a:r>
            <a:r>
              <a:rPr lang="en-US" sz="2000" dirty="0" err="1"/>
              <a:t>rd</a:t>
            </a:r>
            <a:endParaRPr lang="en-US" sz="2000" dirty="0"/>
          </a:p>
          <a:p>
            <a:pPr lvl="1"/>
            <a:r>
              <a:rPr lang="en-US" sz="2000" dirty="0" err="1"/>
              <a:t>jalr</a:t>
            </a:r>
            <a:r>
              <a:rPr lang="en-US" sz="2000" dirty="0"/>
              <a:t> does not use rt (</a:t>
            </a:r>
            <a:r>
              <a:rPr lang="en-US" sz="2000" dirty="0" err="1"/>
              <a:t>rd</a:t>
            </a:r>
            <a:r>
              <a:rPr lang="en-US" sz="2000" dirty="0"/>
              <a:t> is always set to 31) </a:t>
            </a:r>
          </a:p>
          <a:p>
            <a:pPr lvl="1"/>
            <a:r>
              <a:rPr lang="en-US" sz="2000" dirty="0" err="1"/>
              <a:t>mfhi</a:t>
            </a:r>
            <a:r>
              <a:rPr lang="en-US" sz="2000" dirty="0"/>
              <a:t> and </a:t>
            </a:r>
            <a:r>
              <a:rPr lang="en-US" sz="2000" dirty="0" err="1"/>
              <a:t>mflo</a:t>
            </a:r>
            <a:r>
              <a:rPr lang="en-US" sz="2000" dirty="0"/>
              <a:t> do not use </a:t>
            </a:r>
            <a:r>
              <a:rPr lang="en-US" sz="2000" dirty="0" err="1"/>
              <a:t>rs</a:t>
            </a:r>
            <a:r>
              <a:rPr lang="en-US" sz="2000" dirty="0"/>
              <a:t>, rt</a:t>
            </a:r>
          </a:p>
          <a:p>
            <a:pPr lvl="1"/>
            <a:r>
              <a:rPr lang="en-US" sz="2000" dirty="0" err="1"/>
              <a:t>mthi</a:t>
            </a:r>
            <a:r>
              <a:rPr lang="en-US" sz="2000" dirty="0"/>
              <a:t> and </a:t>
            </a:r>
            <a:r>
              <a:rPr lang="en-US" sz="2000" dirty="0" err="1"/>
              <a:t>mtlo</a:t>
            </a:r>
            <a:r>
              <a:rPr lang="en-US" sz="2000" dirty="0"/>
              <a:t> do not use rt, </a:t>
            </a:r>
            <a:r>
              <a:rPr lang="en-US" sz="2000" dirty="0" err="1"/>
              <a:t>rd</a:t>
            </a:r>
            <a:endParaRPr lang="en-US" sz="2000" dirty="0"/>
          </a:p>
          <a:p>
            <a:pPr lvl="1"/>
            <a:r>
              <a:rPr lang="en-US" sz="2000" dirty="0" err="1"/>
              <a:t>mult</a:t>
            </a:r>
            <a:r>
              <a:rPr lang="en-US" sz="2000" dirty="0"/>
              <a:t>, </a:t>
            </a:r>
            <a:r>
              <a:rPr lang="en-US" sz="2000" dirty="0" err="1"/>
              <a:t>multu</a:t>
            </a:r>
            <a:r>
              <a:rPr lang="en-US" sz="2000" dirty="0"/>
              <a:t>, div, </a:t>
            </a:r>
            <a:r>
              <a:rPr lang="en-US" sz="2000" dirty="0" err="1"/>
              <a:t>divu</a:t>
            </a:r>
            <a:r>
              <a:rPr lang="en-US" sz="2000" dirty="0"/>
              <a:t> do not use </a:t>
            </a:r>
            <a:r>
              <a:rPr lang="en-US" sz="2000" dirty="0" err="1"/>
              <a:t>rd</a:t>
            </a:r>
            <a:endParaRPr lang="en-US" sz="2000" dirty="0"/>
          </a:p>
          <a:p>
            <a:pPr lvl="1"/>
            <a:r>
              <a:rPr lang="en-US" sz="2000" dirty="0"/>
              <a:t>Unused fields are encoded as zero</a:t>
            </a:r>
          </a:p>
          <a:p>
            <a:r>
              <a:rPr lang="en-US" sz="2000" dirty="0"/>
              <a:t>Length of these instructions could be shortened, but MIPS designers wanted all instructions to have a fixed four-byte size</a:t>
            </a:r>
          </a:p>
          <a:p>
            <a:r>
              <a:rPr lang="en-US" sz="2000" dirty="0"/>
              <a:t>Simple design, even though wastes memory</a:t>
            </a:r>
          </a:p>
          <a:p>
            <a:endParaRPr lang="en-US" sz="2000" dirty="0"/>
          </a:p>
          <a:p>
            <a:endParaRPr lang="de-DE" sz="2000" dirty="0"/>
          </a:p>
        </p:txBody>
      </p:sp>
    </p:spTree>
    <p:extLst>
      <p:ext uri="{BB962C8B-B14F-4D97-AF65-F5344CB8AC3E}">
        <p14:creationId xmlns:p14="http://schemas.microsoft.com/office/powerpoint/2010/main" val="11937698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837A-F5C2-C464-74E2-286D8C0B5C1C}"/>
              </a:ext>
            </a:extLst>
          </p:cNvPr>
          <p:cNvSpPr>
            <a:spLocks noGrp="1"/>
          </p:cNvSpPr>
          <p:nvPr>
            <p:ph type="title"/>
          </p:nvPr>
        </p:nvSpPr>
        <p:spPr>
          <a:xfrm>
            <a:off x="291691" y="226141"/>
            <a:ext cx="8665496" cy="924233"/>
          </a:xfrm>
        </p:spPr>
        <p:txBody>
          <a:bodyPr/>
          <a:lstStyle/>
          <a:p>
            <a:r>
              <a:rPr lang="en-IN" dirty="0"/>
              <a:t>MIPS Instruction: Single Format vs Constant Instruction Width</a:t>
            </a:r>
            <a:endParaRPr lang="de-DE" dirty="0"/>
          </a:p>
        </p:txBody>
      </p:sp>
      <p:sp>
        <p:nvSpPr>
          <p:cNvPr id="3" name="Content Placeholder 2">
            <a:extLst>
              <a:ext uri="{FF2B5EF4-FFF2-40B4-BE49-F238E27FC236}">
                <a16:creationId xmlns:a16="http://schemas.microsoft.com/office/drawing/2014/main" id="{0EE7814D-CAB2-3391-3097-599003D2433A}"/>
              </a:ext>
            </a:extLst>
          </p:cNvPr>
          <p:cNvSpPr>
            <a:spLocks noGrp="1"/>
          </p:cNvSpPr>
          <p:nvPr>
            <p:ph idx="1"/>
          </p:nvPr>
        </p:nvSpPr>
        <p:spPr>
          <a:xfrm>
            <a:off x="186813" y="1236357"/>
            <a:ext cx="8396748" cy="3880773"/>
          </a:xfrm>
        </p:spPr>
        <p:txBody>
          <a:bodyPr/>
          <a:lstStyle/>
          <a:p>
            <a:r>
              <a:rPr lang="en-US" sz="2000" dirty="0"/>
              <a:t>The load word instruction must specify two registers and a constant. </a:t>
            </a:r>
          </a:p>
          <a:p>
            <a:r>
              <a:rPr lang="en-US" sz="2000" dirty="0"/>
              <a:t>If the address were to use one of the 5-bit fields in the format, the constant within the load word instruction would be limited to only 32. </a:t>
            </a:r>
          </a:p>
          <a:p>
            <a:r>
              <a:rPr lang="en-US" sz="2000" dirty="0"/>
              <a:t>This constant is used to select elements from arrays or data structures, and it often needs to be much larger than 32. Th is 5-bit field is too small to be useful.</a:t>
            </a:r>
          </a:p>
          <a:p>
            <a:r>
              <a:rPr lang="en-US" sz="2000" dirty="0"/>
              <a:t>Solution: Constant instruction width with multiple instruction format</a:t>
            </a:r>
          </a:p>
          <a:p>
            <a:r>
              <a:rPr lang="en-US" sz="2000" dirty="0"/>
              <a:t>R-Type Instruction:</a:t>
            </a:r>
          </a:p>
          <a:p>
            <a:endParaRPr lang="en-US" sz="2000" dirty="0"/>
          </a:p>
          <a:p>
            <a:endParaRPr lang="en-US" sz="2000" dirty="0"/>
          </a:p>
          <a:p>
            <a:endParaRPr lang="en-US" sz="2000" dirty="0"/>
          </a:p>
          <a:p>
            <a:r>
              <a:rPr lang="en-US" sz="2000" dirty="0"/>
              <a:t>Example: </a:t>
            </a:r>
            <a:r>
              <a:rPr lang="en-US" sz="2000" dirty="0" err="1"/>
              <a:t>add,sub</a:t>
            </a:r>
            <a:endParaRPr lang="en-US" sz="2000" dirty="0"/>
          </a:p>
          <a:p>
            <a:endParaRPr lang="en-US" sz="2000" dirty="0"/>
          </a:p>
          <a:p>
            <a:pPr marL="0" indent="0">
              <a:buNone/>
            </a:pPr>
            <a:endParaRPr lang="de-DE" sz="2000" dirty="0"/>
          </a:p>
        </p:txBody>
      </p:sp>
      <p:pic>
        <p:nvPicPr>
          <p:cNvPr id="4" name="Picture 3">
            <a:extLst>
              <a:ext uri="{FF2B5EF4-FFF2-40B4-BE49-F238E27FC236}">
                <a16:creationId xmlns:a16="http://schemas.microsoft.com/office/drawing/2014/main" id="{81C634D4-3D88-33C6-D82B-20D605CBA1D8}"/>
              </a:ext>
            </a:extLst>
          </p:cNvPr>
          <p:cNvPicPr>
            <a:picLocks noChangeAspect="1"/>
          </p:cNvPicPr>
          <p:nvPr/>
        </p:nvPicPr>
        <p:blipFill>
          <a:blip r:embed="rId2"/>
          <a:stretch>
            <a:fillRect/>
          </a:stretch>
        </p:blipFill>
        <p:spPr>
          <a:xfrm>
            <a:off x="52439" y="4135582"/>
            <a:ext cx="9144000" cy="979090"/>
          </a:xfrm>
          <a:prstGeom prst="rect">
            <a:avLst/>
          </a:prstGeom>
        </p:spPr>
      </p:pic>
    </p:spTree>
    <p:extLst>
      <p:ext uri="{BB962C8B-B14F-4D97-AF65-F5344CB8AC3E}">
        <p14:creationId xmlns:p14="http://schemas.microsoft.com/office/powerpoint/2010/main" val="21477412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3531-8015-B1BB-6B34-52437F35D61A}"/>
              </a:ext>
            </a:extLst>
          </p:cNvPr>
          <p:cNvSpPr>
            <a:spLocks noGrp="1"/>
          </p:cNvSpPr>
          <p:nvPr>
            <p:ph type="title"/>
          </p:nvPr>
        </p:nvSpPr>
        <p:spPr>
          <a:xfrm>
            <a:off x="350685" y="156238"/>
            <a:ext cx="6447501" cy="502523"/>
          </a:xfrm>
        </p:spPr>
        <p:txBody>
          <a:bodyPr/>
          <a:lstStyle/>
          <a:p>
            <a:r>
              <a:rPr lang="en-IN" dirty="0"/>
              <a:t>Immediate Instruction</a:t>
            </a:r>
            <a:endParaRPr lang="de-DE" dirty="0"/>
          </a:p>
        </p:txBody>
      </p:sp>
      <p:sp>
        <p:nvSpPr>
          <p:cNvPr id="3" name="Content Placeholder 2">
            <a:extLst>
              <a:ext uri="{FF2B5EF4-FFF2-40B4-BE49-F238E27FC236}">
                <a16:creationId xmlns:a16="http://schemas.microsoft.com/office/drawing/2014/main" id="{31D36E53-F228-4067-34D2-F60493EB362F}"/>
              </a:ext>
            </a:extLst>
          </p:cNvPr>
          <p:cNvSpPr>
            <a:spLocks noGrp="1"/>
          </p:cNvSpPr>
          <p:nvPr>
            <p:ph idx="1"/>
          </p:nvPr>
        </p:nvSpPr>
        <p:spPr>
          <a:xfrm>
            <a:off x="144208" y="921724"/>
            <a:ext cx="8763818" cy="3880773"/>
          </a:xfrm>
        </p:spPr>
        <p:txBody>
          <a:bodyPr/>
          <a:lstStyle/>
          <a:p>
            <a:r>
              <a:rPr lang="en-US" sz="2000" dirty="0"/>
              <a:t>A second type of instruction format is called I-type (for immediate) or I-format and is used by the immediate and data transfer instructions.</a:t>
            </a:r>
          </a:p>
          <a:p>
            <a:endParaRPr lang="en-US" sz="2000" dirty="0"/>
          </a:p>
          <a:p>
            <a:endParaRPr lang="en-US" sz="2000" dirty="0"/>
          </a:p>
          <a:p>
            <a:endParaRPr lang="en-US" sz="2000" dirty="0"/>
          </a:p>
          <a:p>
            <a:r>
              <a:rPr lang="en-US" sz="2000" dirty="0"/>
              <a:t>The 16-bit address means a load word instruction can load any word within a region of ±2</a:t>
            </a:r>
            <a:r>
              <a:rPr lang="en-US" sz="2000" baseline="30000" dirty="0"/>
              <a:t>15</a:t>
            </a:r>
            <a:r>
              <a:rPr lang="en-US" sz="2000" dirty="0"/>
              <a:t> or 32,768 bytes (2</a:t>
            </a:r>
            <a:r>
              <a:rPr lang="en-US" sz="2000" baseline="30000" dirty="0"/>
              <a:t>13</a:t>
            </a:r>
            <a:r>
              <a:rPr lang="en-US" sz="2000" dirty="0"/>
              <a:t> or 8192 words) of the address in the base register </a:t>
            </a:r>
            <a:r>
              <a:rPr lang="en-US" sz="2000" dirty="0" err="1"/>
              <a:t>rs</a:t>
            </a:r>
            <a:r>
              <a:rPr lang="en-US" sz="2000" dirty="0"/>
              <a:t>. Similarly, add immediate is limited to constants no larger than ± 2</a:t>
            </a:r>
            <a:r>
              <a:rPr lang="en-US" sz="2000" baseline="30000" dirty="0"/>
              <a:t>15</a:t>
            </a:r>
            <a:r>
              <a:rPr lang="en-US" sz="2000" dirty="0"/>
              <a:t>.</a:t>
            </a:r>
          </a:p>
          <a:p>
            <a:r>
              <a:rPr lang="en-US" sz="2000" dirty="0"/>
              <a:t>Consider </a:t>
            </a:r>
            <a:r>
              <a:rPr lang="en-US" sz="2000" i="1" dirty="0" err="1"/>
              <a:t>lw</a:t>
            </a:r>
            <a:r>
              <a:rPr lang="en-US" sz="2000" i="1" dirty="0"/>
              <a:t> $t0,32($s3)</a:t>
            </a:r>
            <a:r>
              <a:rPr lang="en-US" sz="2000" dirty="0"/>
              <a:t> </a:t>
            </a:r>
          </a:p>
          <a:p>
            <a:r>
              <a:rPr lang="en-US" sz="2000" dirty="0"/>
              <a:t>19 (for $s3) is placed in the </a:t>
            </a:r>
            <a:r>
              <a:rPr lang="en-US" sz="2000" dirty="0" err="1"/>
              <a:t>rs</a:t>
            </a:r>
            <a:r>
              <a:rPr lang="en-US" sz="2000" dirty="0"/>
              <a:t> field, 8 (for $t0) is placed in the rt field, and 32 is placed in the address field. </a:t>
            </a:r>
          </a:p>
          <a:p>
            <a:r>
              <a:rPr lang="en-US" sz="2000" dirty="0"/>
              <a:t>Note that the meaning of the rt field has changed for this instruction: in a load word instruction, the rt fi eld specifies the destination register, which receives the result of the load.</a:t>
            </a:r>
          </a:p>
          <a:p>
            <a:endParaRPr lang="de-DE" sz="2000" dirty="0"/>
          </a:p>
        </p:txBody>
      </p:sp>
      <p:pic>
        <p:nvPicPr>
          <p:cNvPr id="5" name="Picture 4">
            <a:extLst>
              <a:ext uri="{FF2B5EF4-FFF2-40B4-BE49-F238E27FC236}">
                <a16:creationId xmlns:a16="http://schemas.microsoft.com/office/drawing/2014/main" id="{6EA47CEA-5315-3465-B11E-8973F462F853}"/>
              </a:ext>
            </a:extLst>
          </p:cNvPr>
          <p:cNvPicPr>
            <a:picLocks noChangeAspect="1"/>
          </p:cNvPicPr>
          <p:nvPr/>
        </p:nvPicPr>
        <p:blipFill>
          <a:blip r:embed="rId2"/>
          <a:stretch>
            <a:fillRect/>
          </a:stretch>
        </p:blipFill>
        <p:spPr>
          <a:xfrm>
            <a:off x="144208" y="1614763"/>
            <a:ext cx="8855584" cy="1019227"/>
          </a:xfrm>
          <a:prstGeom prst="rect">
            <a:avLst/>
          </a:prstGeom>
        </p:spPr>
      </p:pic>
    </p:spTree>
    <p:extLst>
      <p:ext uri="{BB962C8B-B14F-4D97-AF65-F5344CB8AC3E}">
        <p14:creationId xmlns:p14="http://schemas.microsoft.com/office/powerpoint/2010/main" val="15542994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02C0-FC37-725B-DE15-B95A21886270}"/>
              </a:ext>
            </a:extLst>
          </p:cNvPr>
          <p:cNvSpPr>
            <a:spLocks noGrp="1"/>
          </p:cNvSpPr>
          <p:nvPr>
            <p:ph type="title"/>
          </p:nvPr>
        </p:nvSpPr>
        <p:spPr>
          <a:xfrm>
            <a:off x="363795" y="121266"/>
            <a:ext cx="6447501" cy="1320800"/>
          </a:xfrm>
        </p:spPr>
        <p:txBody>
          <a:bodyPr/>
          <a:lstStyle/>
          <a:p>
            <a:r>
              <a:rPr lang="en-IN" dirty="0"/>
              <a:t>Immediate Instruction</a:t>
            </a:r>
            <a:endParaRPr lang="de-DE" dirty="0"/>
          </a:p>
        </p:txBody>
      </p:sp>
      <p:sp>
        <p:nvSpPr>
          <p:cNvPr id="3" name="Content Placeholder 2">
            <a:extLst>
              <a:ext uri="{FF2B5EF4-FFF2-40B4-BE49-F238E27FC236}">
                <a16:creationId xmlns:a16="http://schemas.microsoft.com/office/drawing/2014/main" id="{E69BFC10-19F5-9E6C-619C-A62E91E40C12}"/>
              </a:ext>
            </a:extLst>
          </p:cNvPr>
          <p:cNvSpPr>
            <a:spLocks noGrp="1"/>
          </p:cNvSpPr>
          <p:nvPr>
            <p:ph idx="1"/>
          </p:nvPr>
        </p:nvSpPr>
        <p:spPr>
          <a:xfrm>
            <a:off x="203200" y="781666"/>
            <a:ext cx="8488515" cy="5213605"/>
          </a:xfrm>
        </p:spPr>
        <p:txBody>
          <a:bodyPr/>
          <a:lstStyle/>
          <a:p>
            <a:r>
              <a:rPr lang="en-US" sz="2000" dirty="0"/>
              <a:t>Observation: these instructions require at most two register operands</a:t>
            </a:r>
          </a:p>
          <a:p>
            <a:r>
              <a:rPr lang="en-US" sz="2000" dirty="0"/>
              <a:t>Both register operands could be source operands: </a:t>
            </a:r>
            <a:r>
              <a:rPr lang="en-US" sz="2000" dirty="0" err="1"/>
              <a:t>beq</a:t>
            </a:r>
            <a:r>
              <a:rPr lang="en-US" sz="2000" dirty="0"/>
              <a:t>, </a:t>
            </a:r>
            <a:r>
              <a:rPr lang="en-US" sz="2000" dirty="0" err="1"/>
              <a:t>bne</a:t>
            </a:r>
            <a:r>
              <a:rPr lang="en-US" sz="2000" dirty="0"/>
              <a:t>, all store instructions</a:t>
            </a:r>
          </a:p>
          <a:p>
            <a:r>
              <a:rPr lang="en-US" sz="2000" dirty="0"/>
              <a:t>One register operand could be source and the other could be destination: </a:t>
            </a:r>
            <a:r>
              <a:rPr lang="en-US" sz="2000" dirty="0" err="1"/>
              <a:t>addi</a:t>
            </a:r>
            <a:r>
              <a:rPr lang="en-US" sz="2000" dirty="0"/>
              <a:t>, </a:t>
            </a:r>
            <a:r>
              <a:rPr lang="en-US" sz="2000" dirty="0" err="1"/>
              <a:t>addiu</a:t>
            </a:r>
            <a:r>
              <a:rPr lang="en-US" sz="2000" dirty="0"/>
              <a:t>, </a:t>
            </a:r>
            <a:r>
              <a:rPr lang="en-US" sz="2000" dirty="0" err="1"/>
              <a:t>andi</a:t>
            </a:r>
            <a:r>
              <a:rPr lang="en-US" sz="2000" dirty="0"/>
              <a:t>, </a:t>
            </a:r>
            <a:r>
              <a:rPr lang="en-US" sz="2000" dirty="0" err="1"/>
              <a:t>ori</a:t>
            </a:r>
            <a:r>
              <a:rPr lang="en-US" sz="2000" dirty="0"/>
              <a:t>, </a:t>
            </a:r>
            <a:r>
              <a:rPr lang="en-US" sz="2000" dirty="0" err="1"/>
              <a:t>slti</a:t>
            </a:r>
            <a:r>
              <a:rPr lang="en-US" sz="2000" dirty="0"/>
              <a:t>, </a:t>
            </a:r>
            <a:r>
              <a:rPr lang="en-US" sz="2000" dirty="0" err="1"/>
              <a:t>sltiu</a:t>
            </a:r>
            <a:r>
              <a:rPr lang="en-US" sz="2000" dirty="0"/>
              <a:t>, </a:t>
            </a:r>
            <a:r>
              <a:rPr lang="en-US" sz="2000" dirty="0" err="1"/>
              <a:t>xori</a:t>
            </a:r>
            <a:r>
              <a:rPr lang="en-US" sz="2000" dirty="0"/>
              <a:t>, all load instructions, </a:t>
            </a:r>
            <a:r>
              <a:rPr lang="en-US" sz="2000" dirty="0" err="1"/>
              <a:t>lui</a:t>
            </a:r>
            <a:endParaRPr lang="en-US" sz="2000" dirty="0"/>
          </a:p>
          <a:p>
            <a:r>
              <a:rPr lang="en-US" sz="2000" dirty="0"/>
              <a:t>Some I-format instructions use only one register operand as a source: </a:t>
            </a:r>
            <a:r>
              <a:rPr lang="en-US" sz="2000" dirty="0" err="1"/>
              <a:t>blez</a:t>
            </a:r>
            <a:r>
              <a:rPr lang="en-US" sz="2000" dirty="0"/>
              <a:t>, </a:t>
            </a:r>
            <a:r>
              <a:rPr lang="en-US" sz="2000" dirty="0" err="1"/>
              <a:t>bgtz</a:t>
            </a:r>
            <a:r>
              <a:rPr lang="en-US" sz="2000" dirty="0"/>
              <a:t>, </a:t>
            </a:r>
            <a:r>
              <a:rPr lang="en-US" sz="2000" dirty="0" err="1"/>
              <a:t>bltz</a:t>
            </a:r>
            <a:r>
              <a:rPr lang="en-US" sz="2000" dirty="0"/>
              <a:t>, </a:t>
            </a:r>
            <a:r>
              <a:rPr lang="en-US" sz="2000" dirty="0" err="1"/>
              <a:t>bgez</a:t>
            </a:r>
            <a:endParaRPr lang="en-US" sz="2000" dirty="0"/>
          </a:p>
          <a:p>
            <a:r>
              <a:rPr lang="en-US" sz="2000" dirty="0"/>
              <a:t>The immediate operand is treated differently for different types of I-format instructions</a:t>
            </a:r>
          </a:p>
          <a:p>
            <a:pPr lvl="1"/>
            <a:r>
              <a:rPr lang="en-US" sz="2000" dirty="0"/>
              <a:t>Arithmetic instructions: signed immediate operand (</a:t>
            </a:r>
            <a:r>
              <a:rPr lang="en-US" sz="2000" dirty="0" err="1"/>
              <a:t>addi</a:t>
            </a:r>
            <a:r>
              <a:rPr lang="en-US" sz="2000" dirty="0"/>
              <a:t>, </a:t>
            </a:r>
            <a:r>
              <a:rPr lang="en-US" sz="2000" dirty="0" err="1"/>
              <a:t>addiu</a:t>
            </a:r>
            <a:r>
              <a:rPr lang="en-US" sz="2000" dirty="0"/>
              <a:t>, </a:t>
            </a:r>
            <a:r>
              <a:rPr lang="en-US" sz="2000" dirty="0" err="1"/>
              <a:t>slti</a:t>
            </a:r>
            <a:r>
              <a:rPr lang="en-US" sz="2000" dirty="0"/>
              <a:t>) or unsigned immediate operand (</a:t>
            </a:r>
            <a:r>
              <a:rPr lang="en-US" sz="2000" dirty="0" err="1"/>
              <a:t>sltiu</a:t>
            </a:r>
            <a:r>
              <a:rPr lang="en-US" sz="2000" dirty="0"/>
              <a:t>)</a:t>
            </a:r>
          </a:p>
          <a:p>
            <a:pPr lvl="1"/>
            <a:r>
              <a:rPr lang="en-US" sz="2000" dirty="0"/>
              <a:t>Logical instructions: unsigned immediate operand (</a:t>
            </a:r>
            <a:r>
              <a:rPr lang="en-US" sz="2000" dirty="0" err="1"/>
              <a:t>andi</a:t>
            </a:r>
            <a:r>
              <a:rPr lang="en-US" sz="2000" dirty="0"/>
              <a:t>, </a:t>
            </a:r>
            <a:r>
              <a:rPr lang="en-US" sz="2000" dirty="0" err="1"/>
              <a:t>ori</a:t>
            </a:r>
            <a:r>
              <a:rPr lang="en-US" sz="2000" dirty="0"/>
              <a:t>, </a:t>
            </a:r>
            <a:r>
              <a:rPr lang="en-US" sz="2000" dirty="0" err="1"/>
              <a:t>xori</a:t>
            </a:r>
            <a:r>
              <a:rPr lang="en-US" sz="2000" dirty="0"/>
              <a:t>, </a:t>
            </a:r>
            <a:r>
              <a:rPr lang="en-US" sz="2000" dirty="0" err="1"/>
              <a:t>lui</a:t>
            </a:r>
            <a:r>
              <a:rPr lang="en-US" sz="2000" dirty="0"/>
              <a:t>)</a:t>
            </a:r>
          </a:p>
          <a:p>
            <a:pPr lvl="1"/>
            <a:r>
              <a:rPr lang="en-US" sz="2000" dirty="0"/>
              <a:t>Branch instructions: PC-relative signed jump offset (</a:t>
            </a:r>
            <a:r>
              <a:rPr lang="en-US" sz="2000" dirty="0" err="1"/>
              <a:t>beq</a:t>
            </a:r>
            <a:r>
              <a:rPr lang="en-US" sz="2000" dirty="0"/>
              <a:t>, </a:t>
            </a:r>
            <a:r>
              <a:rPr lang="en-US" sz="2000" dirty="0" err="1"/>
              <a:t>bne</a:t>
            </a:r>
            <a:r>
              <a:rPr lang="en-US" sz="2000" dirty="0"/>
              <a:t>, </a:t>
            </a:r>
            <a:r>
              <a:rPr lang="en-US" sz="2000" dirty="0" err="1"/>
              <a:t>blez</a:t>
            </a:r>
            <a:r>
              <a:rPr lang="en-US" sz="2000" dirty="0"/>
              <a:t>, </a:t>
            </a:r>
            <a:r>
              <a:rPr lang="en-US" sz="2000" dirty="0" err="1"/>
              <a:t>bltz</a:t>
            </a:r>
            <a:r>
              <a:rPr lang="en-US" sz="2000" dirty="0"/>
              <a:t>, </a:t>
            </a:r>
            <a:r>
              <a:rPr lang="en-US" sz="2000" dirty="0" err="1"/>
              <a:t>bgtz</a:t>
            </a:r>
            <a:r>
              <a:rPr lang="en-US" sz="2000" dirty="0"/>
              <a:t>, </a:t>
            </a:r>
            <a:r>
              <a:rPr lang="en-US" sz="2000" dirty="0" err="1"/>
              <a:t>bgez</a:t>
            </a:r>
            <a:r>
              <a:rPr lang="en-US" sz="2000" dirty="0"/>
              <a:t>)</a:t>
            </a:r>
          </a:p>
          <a:p>
            <a:pPr lvl="1"/>
            <a:r>
              <a:rPr lang="en-US" sz="2000" dirty="0"/>
              <a:t>Load and store instructions: signed displacement from the base register</a:t>
            </a:r>
          </a:p>
          <a:p>
            <a:r>
              <a:rPr lang="en-US" sz="2000" dirty="0"/>
              <a:t>The immediate operand is sign-extended to 32 bits for </a:t>
            </a:r>
            <a:r>
              <a:rPr lang="en-US" sz="2000" dirty="0" err="1"/>
              <a:t>addi</a:t>
            </a:r>
            <a:r>
              <a:rPr lang="en-US" sz="2000" dirty="0"/>
              <a:t>, </a:t>
            </a:r>
            <a:r>
              <a:rPr lang="en-US" sz="2000" dirty="0" err="1"/>
              <a:t>addiu</a:t>
            </a:r>
            <a:r>
              <a:rPr lang="en-US" sz="2000" dirty="0"/>
              <a:t>, </a:t>
            </a:r>
            <a:r>
              <a:rPr lang="en-US" sz="2000" dirty="0" err="1"/>
              <a:t>slti</a:t>
            </a:r>
            <a:r>
              <a:rPr lang="en-US" sz="2000" dirty="0"/>
              <a:t>, </a:t>
            </a:r>
            <a:r>
              <a:rPr lang="en-US" sz="2000" dirty="0" err="1"/>
              <a:t>sltiu</a:t>
            </a:r>
            <a:r>
              <a:rPr lang="en-US" sz="2000" dirty="0"/>
              <a:t> (treats the sign-extended value as unsigned), all branches, all loads and stores</a:t>
            </a:r>
          </a:p>
          <a:p>
            <a:r>
              <a:rPr lang="en-US" sz="2000" dirty="0"/>
              <a:t>The immediate operand is zero-extended to 32 bits for all logical instructions</a:t>
            </a:r>
          </a:p>
          <a:p>
            <a:endParaRPr lang="en-US" sz="2000" dirty="0"/>
          </a:p>
          <a:p>
            <a:endParaRPr lang="de-DE" sz="2000" dirty="0"/>
          </a:p>
        </p:txBody>
      </p:sp>
    </p:spTree>
    <p:extLst>
      <p:ext uri="{BB962C8B-B14F-4D97-AF65-F5344CB8AC3E}">
        <p14:creationId xmlns:p14="http://schemas.microsoft.com/office/powerpoint/2010/main" val="10207597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464C-3AEA-F7BD-2D76-EB811480F818}"/>
              </a:ext>
            </a:extLst>
          </p:cNvPr>
          <p:cNvSpPr>
            <a:spLocks noGrp="1"/>
          </p:cNvSpPr>
          <p:nvPr>
            <p:ph type="title"/>
          </p:nvPr>
        </p:nvSpPr>
        <p:spPr>
          <a:xfrm>
            <a:off x="311356" y="265471"/>
            <a:ext cx="6447501" cy="1320800"/>
          </a:xfrm>
        </p:spPr>
        <p:txBody>
          <a:bodyPr/>
          <a:lstStyle/>
          <a:p>
            <a:r>
              <a:rPr lang="en-IN" dirty="0"/>
              <a:t>Immediate vs Register</a:t>
            </a:r>
            <a:endParaRPr lang="de-DE" dirty="0"/>
          </a:p>
        </p:txBody>
      </p:sp>
      <p:pic>
        <p:nvPicPr>
          <p:cNvPr id="7" name="Content Placeholder 6">
            <a:extLst>
              <a:ext uri="{FF2B5EF4-FFF2-40B4-BE49-F238E27FC236}">
                <a16:creationId xmlns:a16="http://schemas.microsoft.com/office/drawing/2014/main" id="{512D5F13-B2F7-99DD-4F78-3EFC6C5B0C79}"/>
              </a:ext>
            </a:extLst>
          </p:cNvPr>
          <p:cNvPicPr>
            <a:picLocks noGrp="1" noChangeAspect="1"/>
          </p:cNvPicPr>
          <p:nvPr>
            <p:ph idx="1"/>
          </p:nvPr>
        </p:nvPicPr>
        <p:blipFill>
          <a:blip r:embed="rId2"/>
          <a:stretch>
            <a:fillRect/>
          </a:stretch>
        </p:blipFill>
        <p:spPr>
          <a:xfrm>
            <a:off x="173038" y="2300759"/>
            <a:ext cx="6448425" cy="1554807"/>
          </a:xfrm>
        </p:spPr>
      </p:pic>
      <p:pic>
        <p:nvPicPr>
          <p:cNvPr id="9" name="Picture 8">
            <a:extLst>
              <a:ext uri="{FF2B5EF4-FFF2-40B4-BE49-F238E27FC236}">
                <a16:creationId xmlns:a16="http://schemas.microsoft.com/office/drawing/2014/main" id="{1AF5F3F5-EB5D-B651-0735-A8D5949574D2}"/>
              </a:ext>
            </a:extLst>
          </p:cNvPr>
          <p:cNvPicPr>
            <a:picLocks noChangeAspect="1"/>
          </p:cNvPicPr>
          <p:nvPr/>
        </p:nvPicPr>
        <p:blipFill>
          <a:blip r:embed="rId2"/>
          <a:stretch>
            <a:fillRect/>
          </a:stretch>
        </p:blipFill>
        <p:spPr>
          <a:xfrm>
            <a:off x="173038" y="925871"/>
            <a:ext cx="8469517" cy="2042122"/>
          </a:xfrm>
          <a:prstGeom prst="rect">
            <a:avLst/>
          </a:prstGeom>
        </p:spPr>
      </p:pic>
      <p:sp>
        <p:nvSpPr>
          <p:cNvPr id="13" name="TextBox 12">
            <a:extLst>
              <a:ext uri="{FF2B5EF4-FFF2-40B4-BE49-F238E27FC236}">
                <a16:creationId xmlns:a16="http://schemas.microsoft.com/office/drawing/2014/main" id="{6FBB0612-0527-0B4C-E318-4C8D3AC20DD4}"/>
              </a:ext>
            </a:extLst>
          </p:cNvPr>
          <p:cNvSpPr txBox="1"/>
          <p:nvPr/>
        </p:nvSpPr>
        <p:spPr>
          <a:xfrm>
            <a:off x="501444" y="3026182"/>
            <a:ext cx="7954297" cy="3170099"/>
          </a:xfrm>
          <a:prstGeom prst="rect">
            <a:avLst/>
          </a:prstGeom>
          <a:noFill/>
        </p:spPr>
        <p:txBody>
          <a:bodyPr wrap="square">
            <a:spAutoFit/>
          </a:bodyPr>
          <a:lstStyle/>
          <a:p>
            <a:pPr marL="342900" indent="-342900">
              <a:buFont typeface="Arial" panose="020B0604020202020204" pitchFamily="34" charset="0"/>
              <a:buChar char="•"/>
            </a:pPr>
            <a:r>
              <a:rPr lang="en-US" sz="2000" dirty="0"/>
              <a:t>Although multiple formats complicate the hardware, we can reduce the complexity by keeping the formats similar. For example, the first three fields of the R-type and I-type formats are the same size and have the same names; </a:t>
            </a:r>
          </a:p>
          <a:p>
            <a:pPr marL="342900" indent="-342900">
              <a:buFont typeface="Arial" panose="020B0604020202020204" pitchFamily="34" charset="0"/>
              <a:buChar char="•"/>
            </a:pPr>
            <a:r>
              <a:rPr lang="en-US" sz="2000" dirty="0"/>
              <a:t>The length of the fourth field in I-type is equal to the sum of the lengths of the last three fields of R-type.</a:t>
            </a:r>
          </a:p>
          <a:p>
            <a:pPr marL="342900" indent="-342900">
              <a:buFont typeface="Arial" panose="020B0604020202020204" pitchFamily="34" charset="0"/>
              <a:buChar char="•"/>
            </a:pPr>
            <a:r>
              <a:rPr lang="en-US" sz="2000" dirty="0"/>
              <a:t>The formats are distinguished by the values in the first field: each format is assigned a distinct set of values in the first field (op) so that the hardware knows whether to treat the last half of the instruction as three fields (R-type) or as a single field (I-type). </a:t>
            </a:r>
            <a:endParaRPr lang="de-DE" sz="2000" dirty="0"/>
          </a:p>
        </p:txBody>
      </p:sp>
    </p:spTree>
    <p:extLst>
      <p:ext uri="{BB962C8B-B14F-4D97-AF65-F5344CB8AC3E}">
        <p14:creationId xmlns:p14="http://schemas.microsoft.com/office/powerpoint/2010/main" val="20873216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60C8-E237-2A52-6DBE-5540B42B394B}"/>
              </a:ext>
            </a:extLst>
          </p:cNvPr>
          <p:cNvSpPr>
            <a:spLocks noGrp="1"/>
          </p:cNvSpPr>
          <p:nvPr>
            <p:ph type="title"/>
          </p:nvPr>
        </p:nvSpPr>
        <p:spPr>
          <a:xfrm>
            <a:off x="232697" y="285135"/>
            <a:ext cx="6447501" cy="531503"/>
          </a:xfrm>
        </p:spPr>
        <p:txBody>
          <a:bodyPr/>
          <a:lstStyle/>
          <a:p>
            <a:r>
              <a:rPr lang="en-IN" dirty="0"/>
              <a:t>Example:</a:t>
            </a:r>
            <a:endParaRPr lang="de-DE" dirty="0"/>
          </a:p>
        </p:txBody>
      </p:sp>
      <p:sp>
        <p:nvSpPr>
          <p:cNvPr id="3" name="Content Placeholder 2">
            <a:extLst>
              <a:ext uri="{FF2B5EF4-FFF2-40B4-BE49-F238E27FC236}">
                <a16:creationId xmlns:a16="http://schemas.microsoft.com/office/drawing/2014/main" id="{B810EF8E-7A9B-116C-D530-1A9305A1B2E0}"/>
              </a:ext>
            </a:extLst>
          </p:cNvPr>
          <p:cNvSpPr>
            <a:spLocks noGrp="1"/>
          </p:cNvSpPr>
          <p:nvPr>
            <p:ph idx="1"/>
          </p:nvPr>
        </p:nvSpPr>
        <p:spPr>
          <a:xfrm>
            <a:off x="232697" y="751705"/>
            <a:ext cx="8678606" cy="5540940"/>
          </a:xfrm>
        </p:spPr>
        <p:txBody>
          <a:bodyPr/>
          <a:lstStyle/>
          <a:p>
            <a:r>
              <a:rPr lang="en-US" sz="2000" dirty="0"/>
              <a:t>A[300] = h + A[300]; is compiled into </a:t>
            </a:r>
          </a:p>
          <a:p>
            <a:r>
              <a:rPr lang="en-US" sz="2000" i="1" dirty="0" err="1"/>
              <a:t>lw</a:t>
            </a:r>
            <a:r>
              <a:rPr lang="en-US" sz="2000" i="1" dirty="0"/>
              <a:t> $t0,1200($t1) # Temporary reg $t0 gets A[300] </a:t>
            </a:r>
            <a:br>
              <a:rPr lang="en-US" sz="2000" i="1" dirty="0"/>
            </a:br>
            <a:r>
              <a:rPr lang="en-US" sz="2000" i="1" dirty="0"/>
              <a:t>add $t0,$s2,$t0 # Temporary reg $t0 gets h + A[300] </a:t>
            </a:r>
            <a:br>
              <a:rPr lang="en-US" sz="2000" i="1" dirty="0"/>
            </a:br>
            <a:r>
              <a:rPr lang="en-US" sz="2000" i="1" dirty="0" err="1"/>
              <a:t>sw</a:t>
            </a:r>
            <a:r>
              <a:rPr lang="en-US" sz="2000" i="1" dirty="0"/>
              <a:t> $t0,1200($t1) # Stores h + A[300] back into A[300]</a:t>
            </a:r>
          </a:p>
          <a:p>
            <a:endParaRPr lang="en-US" sz="2000" i="1" dirty="0"/>
          </a:p>
          <a:p>
            <a:endParaRPr lang="en-US" sz="2000" i="1" dirty="0"/>
          </a:p>
          <a:p>
            <a:endParaRPr lang="en-US" sz="2000" i="1" dirty="0"/>
          </a:p>
          <a:p>
            <a:endParaRPr lang="en-US" sz="2000" i="1" dirty="0"/>
          </a:p>
          <a:p>
            <a:endParaRPr lang="en-US" sz="2000" i="1" dirty="0"/>
          </a:p>
          <a:p>
            <a:r>
              <a:rPr lang="en-US" sz="2000" dirty="0"/>
              <a:t>The </a:t>
            </a:r>
            <a:r>
              <a:rPr lang="en-US" sz="2000" dirty="0" err="1"/>
              <a:t>lw</a:t>
            </a:r>
            <a:r>
              <a:rPr lang="en-US" sz="2000" dirty="0"/>
              <a:t> instruction is identified by 35 in the first field (op). The  base register 9 ($t1) is specified in the second field (</a:t>
            </a:r>
            <a:r>
              <a:rPr lang="en-US" sz="2000" dirty="0" err="1"/>
              <a:t>rs</a:t>
            </a:r>
            <a:r>
              <a:rPr lang="en-US" sz="2000" dirty="0"/>
              <a:t>), and the destination register 8 ($t0) is specified in the third field (rt). The offset to select A[300] (1200=300x4) is found in the final field (address).</a:t>
            </a:r>
          </a:p>
          <a:p>
            <a:r>
              <a:rPr lang="en-US" sz="2000" dirty="0"/>
              <a:t>The add instruction that follows is specified with 0 in the first field (op) and 32 in the last field (</a:t>
            </a:r>
            <a:r>
              <a:rPr lang="en-US" sz="2000" dirty="0" err="1"/>
              <a:t>funct</a:t>
            </a:r>
            <a:r>
              <a:rPr lang="en-US" sz="2000" dirty="0"/>
              <a:t>). The three register operands (18, 8, and 8) are found in the second, third, and fourth fields and correspond to $s2, $t0, and $t0.</a:t>
            </a:r>
          </a:p>
          <a:p>
            <a:r>
              <a:rPr lang="en-US" sz="2000" dirty="0"/>
              <a:t>The </a:t>
            </a:r>
            <a:r>
              <a:rPr lang="en-US" sz="2000" dirty="0" err="1"/>
              <a:t>sw</a:t>
            </a:r>
            <a:r>
              <a:rPr lang="en-US" sz="2000" dirty="0"/>
              <a:t> instruction is identified with 43 in the first field. </a:t>
            </a:r>
            <a:endParaRPr lang="de-DE" sz="2000" dirty="0"/>
          </a:p>
        </p:txBody>
      </p:sp>
      <p:pic>
        <p:nvPicPr>
          <p:cNvPr id="5" name="Picture 4">
            <a:extLst>
              <a:ext uri="{FF2B5EF4-FFF2-40B4-BE49-F238E27FC236}">
                <a16:creationId xmlns:a16="http://schemas.microsoft.com/office/drawing/2014/main" id="{3C6B9AAE-7AB9-7A94-E9A1-EFC461903686}"/>
              </a:ext>
            </a:extLst>
          </p:cNvPr>
          <p:cNvPicPr>
            <a:picLocks noChangeAspect="1"/>
          </p:cNvPicPr>
          <p:nvPr/>
        </p:nvPicPr>
        <p:blipFill>
          <a:blip r:embed="rId2"/>
          <a:stretch>
            <a:fillRect/>
          </a:stretch>
        </p:blipFill>
        <p:spPr>
          <a:xfrm>
            <a:off x="137493" y="2010105"/>
            <a:ext cx="8869013" cy="1952898"/>
          </a:xfrm>
          <a:prstGeom prst="rect">
            <a:avLst/>
          </a:prstGeom>
        </p:spPr>
      </p:pic>
    </p:spTree>
    <p:extLst>
      <p:ext uri="{BB962C8B-B14F-4D97-AF65-F5344CB8AC3E}">
        <p14:creationId xmlns:p14="http://schemas.microsoft.com/office/powerpoint/2010/main" val="15565205"/>
      </p:ext>
    </p:extLst>
  </p:cSld>
  <p:clrMapOvr>
    <a:masterClrMapping/>
  </p:clrMapOvr>
</p:sld>
</file>

<file path=ppt/theme/theme1.xml><?xml version="1.0" encoding="utf-8"?>
<a:theme xmlns:a="http://schemas.openxmlformats.org/drawingml/2006/main" name="3_Office 主题​​">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15564</Words>
  <Application>Microsoft Office PowerPoint</Application>
  <PresentationFormat>On-screen Show (4:3)</PresentationFormat>
  <Paragraphs>1208</Paragraphs>
  <Slides>115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115</vt:i4>
      </vt:variant>
    </vt:vector>
  </HeadingPairs>
  <TitlesOfParts>
    <vt:vector size="120" baseType="lpstr">
      <vt:lpstr>等线</vt:lpstr>
      <vt:lpstr>Arial</vt:lpstr>
      <vt:lpstr>Calibri</vt:lpstr>
      <vt:lpstr>Wingdings</vt:lpstr>
      <vt:lpstr>3_Office 主题​​</vt:lpstr>
      <vt:lpstr>PowerPoint Presentation</vt:lpstr>
      <vt:lpstr>Instruction and Instruction Set</vt:lpstr>
      <vt:lpstr>Operations in Computer</vt:lpstr>
      <vt:lpstr>Compiling C code into MIPS</vt:lpstr>
      <vt:lpstr>Computer Operations</vt:lpstr>
      <vt:lpstr>Operands</vt:lpstr>
      <vt:lpstr>Operands</vt:lpstr>
      <vt:lpstr>Operands</vt:lpstr>
      <vt:lpstr>Register Width</vt:lpstr>
      <vt:lpstr>Register Design</vt:lpstr>
      <vt:lpstr>Register File Design</vt:lpstr>
      <vt:lpstr>Operands</vt:lpstr>
      <vt:lpstr>Memory Operands</vt:lpstr>
      <vt:lpstr>Memory Operands</vt:lpstr>
      <vt:lpstr>Store Instruction</vt:lpstr>
      <vt:lpstr>Memory Operands: Addressing</vt:lpstr>
      <vt:lpstr>Alignment</vt:lpstr>
      <vt:lpstr>Memory Operands: Why we need offset</vt:lpstr>
      <vt:lpstr>MIPS LOAD and STORE</vt:lpstr>
      <vt:lpstr>Sub-Word Memory Location</vt:lpstr>
      <vt:lpstr>Example:  </vt:lpstr>
      <vt:lpstr>Example</vt:lpstr>
      <vt:lpstr>Example:</vt:lpstr>
      <vt:lpstr>Byte ordering within a memory word: Big Endian and Little Endian </vt:lpstr>
      <vt:lpstr>Operands</vt:lpstr>
      <vt:lpstr>How to do unaligned memory operand accesses in MIPS? </vt:lpstr>
      <vt:lpstr>Operands</vt:lpstr>
      <vt:lpstr>Constant and Immediate Operands</vt:lpstr>
      <vt:lpstr>Summary on Operands</vt:lpstr>
      <vt:lpstr>Logical Operations and Operators in MIPS</vt:lpstr>
      <vt:lpstr>AND operation</vt:lpstr>
      <vt:lpstr>Logical Operations</vt:lpstr>
      <vt:lpstr>Logical Operations: Examples</vt:lpstr>
      <vt:lpstr>Logical Operations: Examples</vt:lpstr>
      <vt:lpstr>Decision Making in MIPS</vt:lpstr>
      <vt:lpstr>Example:</vt:lpstr>
      <vt:lpstr>Some more example</vt:lpstr>
      <vt:lpstr>Some more example</vt:lpstr>
      <vt:lpstr>Some more example</vt:lpstr>
      <vt:lpstr>Some more example:</vt:lpstr>
      <vt:lpstr>Some more example</vt:lpstr>
      <vt:lpstr>Some more example</vt:lpstr>
      <vt:lpstr>Some more example</vt:lpstr>
      <vt:lpstr>Some more example</vt:lpstr>
      <vt:lpstr>Some more example</vt:lpstr>
      <vt:lpstr>Some more example</vt:lpstr>
      <vt:lpstr>Some more example</vt:lpstr>
      <vt:lpstr>Some more example</vt:lpstr>
      <vt:lpstr>PowerPoint Presentation</vt:lpstr>
      <vt:lpstr>Conditional branch instructions</vt:lpstr>
      <vt:lpstr>Conditional branch instructions</vt:lpstr>
      <vt:lpstr>Some more example</vt:lpstr>
      <vt:lpstr>Some more example</vt:lpstr>
      <vt:lpstr>Some more example</vt:lpstr>
      <vt:lpstr>Conditional branch instructions</vt:lpstr>
      <vt:lpstr>Loops in MIPS</vt:lpstr>
      <vt:lpstr>For Loops</vt:lpstr>
      <vt:lpstr>Conditional Branch: Some Pointers</vt:lpstr>
      <vt:lpstr>Target in Branching</vt:lpstr>
      <vt:lpstr>Switch/Case in MIPS</vt:lpstr>
      <vt:lpstr>Jump Table for Case</vt:lpstr>
      <vt:lpstr>Jump Table for Case Statements</vt:lpstr>
      <vt:lpstr>jr Instruction</vt:lpstr>
      <vt:lpstr>PowerPoint Presentation</vt:lpstr>
      <vt:lpstr>Compiling switch/case</vt:lpstr>
      <vt:lpstr>Compiling switch/case</vt:lpstr>
      <vt:lpstr>Procedure and Function Call in MIPS</vt:lpstr>
      <vt:lpstr>Instructions useful for procedure</vt:lpstr>
      <vt:lpstr>Procedure</vt:lpstr>
      <vt:lpstr>Procedure and Stack</vt:lpstr>
      <vt:lpstr>Example:</vt:lpstr>
      <vt:lpstr>Example</vt:lpstr>
      <vt:lpstr>Stack during the procedure call</vt:lpstr>
      <vt:lpstr>Nested Procedure</vt:lpstr>
      <vt:lpstr>Example:</vt:lpstr>
      <vt:lpstr>Allocating Space for New Data on the Stack</vt:lpstr>
      <vt:lpstr>Stack Pointer and Frame Pointer</vt:lpstr>
      <vt:lpstr>Allocating Space for New Data on the Heap</vt:lpstr>
      <vt:lpstr>Procedure: Summary</vt:lpstr>
      <vt:lpstr>Procedure: Summary</vt:lpstr>
      <vt:lpstr>Procedure: Summary</vt:lpstr>
      <vt:lpstr>Procedure: Passing five parameters to function</vt:lpstr>
      <vt:lpstr>Procedure: Summary</vt:lpstr>
      <vt:lpstr>Procedure:Summary</vt:lpstr>
      <vt:lpstr>Procedure:Summary</vt:lpstr>
      <vt:lpstr>Procedure/Function call</vt:lpstr>
      <vt:lpstr>Procedure:Summary</vt:lpstr>
      <vt:lpstr>Procedure/Function call</vt:lpstr>
      <vt:lpstr>Procedure/Function call</vt:lpstr>
      <vt:lpstr>Procedure/Function call</vt:lpstr>
      <vt:lpstr>Procedure/Function call</vt:lpstr>
      <vt:lpstr>MIPS Instruction Encoding</vt:lpstr>
      <vt:lpstr>MIPS Instruction Encoding</vt:lpstr>
      <vt:lpstr>Instruction Fields</vt:lpstr>
      <vt:lpstr>MIPS Instruction: Single Format vs Constant Instruction Width</vt:lpstr>
      <vt:lpstr>Immediate Instruction</vt:lpstr>
      <vt:lpstr>Immediate Instruction</vt:lpstr>
      <vt:lpstr>Immediate vs Register</vt:lpstr>
      <vt:lpstr>Example:</vt:lpstr>
      <vt:lpstr>The actual machine code</vt:lpstr>
      <vt:lpstr>Stored Program Concept</vt:lpstr>
      <vt:lpstr>Arithmetic and Logic Instructions</vt:lpstr>
      <vt:lpstr>Arithmetic and Logical Instruction</vt:lpstr>
      <vt:lpstr>Arithmetic and Logical Instruction</vt:lpstr>
      <vt:lpstr>Some Example: Loading a constant bigger than 16 bits</vt:lpstr>
      <vt:lpstr>Logical Instruction</vt:lpstr>
      <vt:lpstr>Jump Instruction: J-Type</vt:lpstr>
      <vt:lpstr>Addressing in Branching Instruction</vt:lpstr>
      <vt:lpstr>Addressing in Branching Instruction</vt:lpstr>
      <vt:lpstr>Example</vt:lpstr>
      <vt:lpstr>Answer</vt:lpstr>
      <vt:lpstr>Example</vt:lpstr>
      <vt:lpstr>MIPS Addressing Modes</vt:lpstr>
      <vt:lpstr>MIPS Addressing Modes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Debapriya Basu Roy</cp:lastModifiedBy>
  <cp:revision>211</cp:revision>
  <dcterms:created xsi:type="dcterms:W3CDTF">2017-05-02T06:39:00Z</dcterms:created>
  <dcterms:modified xsi:type="dcterms:W3CDTF">2025-03-20T05:02:59Z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E47802D50A3A4A6288EC26E0417A816B_13</vt:lpwstr>
  </property>
</Properties>
</file>